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 id="265" r:id="rId5"/>
    <p:sldId id="266" r:id="rId6"/>
    <p:sldId id="267" r:id="rId7"/>
    <p:sldId id="268" r:id="rId8"/>
    <p:sldId id="269" r:id="rId9"/>
    <p:sldId id="270" r:id="rId10"/>
    <p:sldId id="271" r:id="rId11"/>
    <p:sldId id="305" r:id="rId12"/>
    <p:sldId id="272" r:id="rId13"/>
    <p:sldId id="273" r:id="rId14"/>
    <p:sldId id="274" r:id="rId15"/>
    <p:sldId id="275" r:id="rId16"/>
    <p:sldId id="276" r:id="rId17"/>
    <p:sldId id="277" r:id="rId18"/>
    <p:sldId id="278" r:id="rId19"/>
    <p:sldId id="279" r:id="rId20"/>
    <p:sldId id="280" r:id="rId21"/>
    <p:sldId id="281" r:id="rId22"/>
    <p:sldId id="282" r:id="rId23"/>
    <p:sldId id="306"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8" r:id="rId40"/>
    <p:sldId id="299" r:id="rId41"/>
    <p:sldId id="309" r:id="rId42"/>
    <p:sldId id="310"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snapToGrid="0" snapToObjects="1">
      <p:cViewPr varScale="1">
        <p:scale>
          <a:sx n="103" d="100"/>
          <a:sy n="103" d="100"/>
        </p:scale>
        <p:origin x="-21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2: When 1 + 1 =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506465" cy="1143000"/>
          </a:xfrm>
        </p:spPr>
        <p:txBody>
          <a:bodyPr/>
          <a:lstStyle/>
          <a:p>
            <a:r>
              <a:rPr lang="en-GB" dirty="0" smtClean="0">
                <a:ea typeface="Arial Bold"/>
              </a:rPr>
              <a:t>Translating denary to hexadecimal</a:t>
            </a:r>
          </a:p>
        </p:txBody>
      </p:sp>
      <p:sp>
        <p:nvSpPr>
          <p:cNvPr id="12290" name="Content Placeholder 2"/>
          <p:cNvSpPr>
            <a:spLocks noGrp="1"/>
          </p:cNvSpPr>
          <p:nvPr>
            <p:ph idx="1"/>
          </p:nvPr>
        </p:nvSpPr>
        <p:spPr>
          <a:xfrm>
            <a:off x="457199" y="1600200"/>
            <a:ext cx="8240751" cy="4525963"/>
          </a:xfrm>
        </p:spPr>
        <p:txBody>
          <a:bodyPr/>
          <a:lstStyle/>
          <a:p>
            <a:r>
              <a:rPr lang="en-GB" dirty="0">
                <a:solidFill>
                  <a:schemeClr val="tx1"/>
                </a:solidFill>
              </a:rPr>
              <a:t>Example: Convert 321</a:t>
            </a:r>
            <a:r>
              <a:rPr lang="en-GB" baseline="-25000" dirty="0">
                <a:solidFill>
                  <a:schemeClr val="tx1"/>
                </a:solidFill>
              </a:rPr>
              <a:t>10</a:t>
            </a:r>
            <a:r>
              <a:rPr lang="en-GB" dirty="0">
                <a:solidFill>
                  <a:schemeClr val="tx1"/>
                </a:solidFill>
              </a:rPr>
              <a:t> to hex</a:t>
            </a:r>
          </a:p>
          <a:p>
            <a:pPr marL="0" indent="0">
              <a:buNone/>
            </a:pPr>
            <a:endParaRPr lang="en-GB" dirty="0" smtClean="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smtClean="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smtClean="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smtClean="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smtClean="0">
              <a:solidFill>
                <a:schemeClr val="tx1"/>
              </a:solidFill>
              <a:latin typeface="Arial" charset="0"/>
              <a:cs typeface="Arial" charset="0"/>
            </a:endParaRPr>
          </a:p>
          <a:p>
            <a:r>
              <a:rPr lang="en-GB" dirty="0">
                <a:solidFill>
                  <a:schemeClr val="tx1"/>
                </a:solidFill>
              </a:rPr>
              <a:t>So   321</a:t>
            </a:r>
            <a:r>
              <a:rPr lang="en-GB" baseline="-25000" dirty="0">
                <a:solidFill>
                  <a:schemeClr val="tx1"/>
                </a:solidFill>
              </a:rPr>
              <a:t>10</a:t>
            </a:r>
            <a:r>
              <a:rPr lang="en-GB" dirty="0">
                <a:solidFill>
                  <a:schemeClr val="tx1"/>
                </a:solidFill>
              </a:rPr>
              <a:t>  is   141</a:t>
            </a:r>
            <a:r>
              <a:rPr lang="en-GB" baseline="-25000" dirty="0">
                <a:solidFill>
                  <a:schemeClr val="tx1"/>
                </a:solidFill>
              </a:rPr>
              <a:t>16</a:t>
            </a:r>
          </a:p>
          <a:p>
            <a:pPr marL="0" indent="0">
              <a:buNone/>
            </a:pPr>
            <a:endParaRPr lang="en-GB" dirty="0" smtClean="0">
              <a:latin typeface="Arial" charset="0"/>
              <a:cs typeface="Aria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36" y="2187460"/>
            <a:ext cx="8126413"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465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Octal 1</a:t>
            </a:r>
          </a:p>
        </p:txBody>
      </p:sp>
      <p:sp>
        <p:nvSpPr>
          <p:cNvPr id="12290" name="Content Placeholder 2"/>
          <p:cNvSpPr>
            <a:spLocks noGrp="1"/>
          </p:cNvSpPr>
          <p:nvPr>
            <p:ph idx="1"/>
          </p:nvPr>
        </p:nvSpPr>
        <p:spPr>
          <a:xfrm>
            <a:off x="457200" y="1600200"/>
            <a:ext cx="8229600" cy="4525963"/>
          </a:xfrm>
        </p:spPr>
        <p:txBody>
          <a:bodyPr/>
          <a:lstStyle/>
          <a:p>
            <a:r>
              <a:rPr lang="en-GB" dirty="0">
                <a:solidFill>
                  <a:schemeClr val="tx1"/>
                </a:solidFill>
              </a:rPr>
              <a:t>The </a:t>
            </a:r>
            <a:r>
              <a:rPr lang="en-GB" dirty="0" smtClean="0">
                <a:solidFill>
                  <a:schemeClr val="tx1"/>
                </a:solidFill>
              </a:rPr>
              <a:t>octal </a:t>
            </a:r>
            <a:r>
              <a:rPr lang="en-GB" dirty="0">
                <a:solidFill>
                  <a:schemeClr val="tx1"/>
                </a:solidFill>
              </a:rPr>
              <a:t>number system uses </a:t>
            </a:r>
            <a:r>
              <a:rPr lang="en-GB" dirty="0" smtClean="0">
                <a:solidFill>
                  <a:schemeClr val="tx1"/>
                </a:solidFill>
              </a:rPr>
              <a:t>8 </a:t>
            </a:r>
            <a:r>
              <a:rPr lang="en-GB" dirty="0">
                <a:solidFill>
                  <a:schemeClr val="tx1"/>
                </a:solidFill>
              </a:rPr>
              <a:t>digits: </a:t>
            </a:r>
            <a:endParaRPr lang="en-GB" dirty="0" smtClean="0">
              <a:solidFill>
                <a:schemeClr val="tx1"/>
              </a:solidFill>
            </a:endParaRPr>
          </a:p>
          <a:p>
            <a:r>
              <a:rPr lang="en-GB" dirty="0" smtClean="0">
                <a:solidFill>
                  <a:schemeClr val="tx1"/>
                </a:solidFill>
              </a:rPr>
              <a:t>0,1,2,3,4,5,6,7</a:t>
            </a:r>
            <a:endParaRPr lang="en-GB" dirty="0">
              <a:solidFill>
                <a:schemeClr val="tx1"/>
              </a:solidFill>
            </a:endParaRPr>
          </a:p>
          <a:p>
            <a:r>
              <a:rPr lang="en-GB" dirty="0">
                <a:solidFill>
                  <a:schemeClr val="tx1"/>
                </a:solidFill>
              </a:rPr>
              <a:t>Each digit is worth </a:t>
            </a:r>
            <a:r>
              <a:rPr lang="en-GB" dirty="0" smtClean="0">
                <a:solidFill>
                  <a:schemeClr val="tx1"/>
                </a:solidFill>
              </a:rPr>
              <a:t>8 </a:t>
            </a:r>
            <a:r>
              <a:rPr lang="en-GB" dirty="0">
                <a:solidFill>
                  <a:schemeClr val="tx1"/>
                </a:solidFill>
              </a:rPr>
              <a:t>times a similar digit to its immediate right. </a:t>
            </a:r>
          </a:p>
          <a:p>
            <a:r>
              <a:rPr lang="en-GB" dirty="0">
                <a:solidFill>
                  <a:schemeClr val="tx1"/>
                </a:solidFill>
              </a:rPr>
              <a:t>To translate </a:t>
            </a:r>
            <a:r>
              <a:rPr lang="en-GB" dirty="0" smtClean="0">
                <a:solidFill>
                  <a:schemeClr val="tx1"/>
                </a:solidFill>
              </a:rPr>
              <a:t>an octal number </a:t>
            </a:r>
            <a:r>
              <a:rPr lang="en-GB" dirty="0">
                <a:solidFill>
                  <a:schemeClr val="tx1"/>
                </a:solidFill>
              </a:rPr>
              <a:t>into denary we can place the digits in columns that are labelled with their values. Example </a:t>
            </a:r>
            <a:r>
              <a:rPr lang="en-GB" dirty="0" smtClean="0">
                <a:solidFill>
                  <a:schemeClr val="tx1"/>
                </a:solidFill>
              </a:rPr>
              <a:t>octal </a:t>
            </a:r>
            <a:r>
              <a:rPr lang="en-GB" dirty="0">
                <a:solidFill>
                  <a:schemeClr val="tx1"/>
                </a:solidFill>
              </a:rPr>
              <a:t>number: </a:t>
            </a:r>
            <a:r>
              <a:rPr lang="en-GB" dirty="0" smtClean="0">
                <a:solidFill>
                  <a:schemeClr val="tx1"/>
                </a:solidFill>
              </a:rPr>
              <a:t>325</a:t>
            </a:r>
            <a:r>
              <a:rPr lang="en-GB" baseline="-25000" dirty="0" smtClean="0">
                <a:solidFill>
                  <a:schemeClr val="tx1"/>
                </a:solidFill>
              </a:rPr>
              <a:t>8</a:t>
            </a:r>
          </a:p>
          <a:p>
            <a:pPr marL="0" indent="0">
              <a:buNone/>
            </a:pPr>
            <a:endParaRPr lang="en-GB" dirty="0">
              <a:solidFill>
                <a:schemeClr val="tx1"/>
              </a:solidFill>
            </a:endParaRPr>
          </a:p>
        </p:txBody>
      </p:sp>
    </p:spTree>
    <p:extLst>
      <p:ext uri="{BB962C8B-B14F-4D97-AF65-F5344CB8AC3E}">
        <p14:creationId xmlns:p14="http://schemas.microsoft.com/office/powerpoint/2010/main" val="31207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Octal 2</a:t>
            </a:r>
          </a:p>
        </p:txBody>
      </p:sp>
      <p:sp>
        <p:nvSpPr>
          <p:cNvPr id="12290" name="Content Placeholder 2"/>
          <p:cNvSpPr>
            <a:spLocks noGrp="1"/>
          </p:cNvSpPr>
          <p:nvPr>
            <p:ph idx="1"/>
          </p:nvPr>
        </p:nvSpPr>
        <p:spPr>
          <a:xfrm>
            <a:off x="457200" y="1600200"/>
            <a:ext cx="8229600" cy="4525963"/>
          </a:xfrm>
        </p:spPr>
        <p:txBody>
          <a:bodyPr/>
          <a:lstStyle/>
          <a:p>
            <a:r>
              <a:rPr lang="en-GB" dirty="0">
                <a:solidFill>
                  <a:schemeClr val="tx1"/>
                </a:solidFill>
              </a:rPr>
              <a:t>Example: </a:t>
            </a:r>
            <a:r>
              <a:rPr lang="en-GB" dirty="0" smtClean="0">
                <a:solidFill>
                  <a:schemeClr val="tx1"/>
                </a:solidFill>
              </a:rPr>
              <a:t>octal </a:t>
            </a:r>
            <a:r>
              <a:rPr lang="en-GB" dirty="0">
                <a:solidFill>
                  <a:schemeClr val="tx1"/>
                </a:solidFill>
              </a:rPr>
              <a:t>number </a:t>
            </a:r>
            <a:r>
              <a:rPr lang="en-GB" dirty="0" smtClean="0">
                <a:solidFill>
                  <a:schemeClr val="tx1"/>
                </a:solidFill>
              </a:rPr>
              <a:t>325</a:t>
            </a:r>
            <a:r>
              <a:rPr lang="en-GB" baseline="-25000" dirty="0" smtClean="0">
                <a:solidFill>
                  <a:schemeClr val="tx1"/>
                </a:solidFill>
              </a:rPr>
              <a:t>8</a:t>
            </a:r>
            <a:endParaRPr lang="en-GB" baseline="-25000" dirty="0">
              <a:solidFill>
                <a:schemeClr val="tx1"/>
              </a:solidFill>
            </a:endParaRPr>
          </a:p>
          <a:p>
            <a:pPr>
              <a:lnSpc>
                <a:spcPct val="80000"/>
              </a:lnSpc>
              <a:buFontTx/>
              <a:buNone/>
            </a:pPr>
            <a:r>
              <a:rPr lang="en-GB" b="1" dirty="0" smtClean="0">
                <a:solidFill>
                  <a:schemeClr val="tx1"/>
                </a:solidFill>
              </a:rPr>
              <a:t>      64	</a:t>
            </a:r>
            <a:r>
              <a:rPr lang="en-GB" b="1" dirty="0">
                <a:solidFill>
                  <a:schemeClr val="tx1"/>
                </a:solidFill>
              </a:rPr>
              <a:t>	</a:t>
            </a:r>
            <a:r>
              <a:rPr lang="en-GB" b="1" dirty="0" smtClean="0">
                <a:solidFill>
                  <a:schemeClr val="tx1"/>
                </a:solidFill>
              </a:rPr>
              <a:t>8</a:t>
            </a:r>
            <a:r>
              <a:rPr lang="en-GB" b="1" dirty="0">
                <a:solidFill>
                  <a:schemeClr val="tx1"/>
                </a:solidFill>
              </a:rPr>
              <a:t>		1   </a:t>
            </a:r>
            <a:r>
              <a:rPr lang="en-GB" dirty="0">
                <a:solidFill>
                  <a:schemeClr val="tx1"/>
                </a:solidFill>
              </a:rPr>
              <a:t>‘column’ headings</a:t>
            </a:r>
            <a:br>
              <a:rPr lang="en-GB" dirty="0">
                <a:solidFill>
                  <a:schemeClr val="tx1"/>
                </a:solidFill>
              </a:rPr>
            </a:br>
            <a:r>
              <a:rPr lang="en-GB" dirty="0">
                <a:solidFill>
                  <a:schemeClr val="tx1"/>
                </a:solidFill>
              </a:rPr>
              <a:t>                           denary values</a:t>
            </a:r>
          </a:p>
          <a:p>
            <a:pPr>
              <a:buFontTx/>
              <a:buNone/>
            </a:pPr>
            <a:r>
              <a:rPr lang="en-GB" dirty="0">
                <a:solidFill>
                  <a:schemeClr val="tx1"/>
                </a:solidFill>
              </a:rPr>
              <a:t>		</a:t>
            </a:r>
            <a:r>
              <a:rPr lang="en-GB" dirty="0" smtClean="0">
                <a:solidFill>
                  <a:schemeClr val="tx1"/>
                </a:solidFill>
              </a:rPr>
              <a:t>3</a:t>
            </a:r>
            <a:r>
              <a:rPr lang="en-GB" dirty="0">
                <a:solidFill>
                  <a:schemeClr val="tx1"/>
                </a:solidFill>
              </a:rPr>
              <a:t>		</a:t>
            </a:r>
            <a:r>
              <a:rPr lang="en-GB" dirty="0" smtClean="0">
                <a:solidFill>
                  <a:schemeClr val="tx1"/>
                </a:solidFill>
              </a:rPr>
              <a:t>2</a:t>
            </a:r>
            <a:r>
              <a:rPr lang="en-GB" dirty="0">
                <a:solidFill>
                  <a:schemeClr val="tx1"/>
                </a:solidFill>
              </a:rPr>
              <a:t>		5   digits</a:t>
            </a:r>
          </a:p>
          <a:p>
            <a:r>
              <a:rPr lang="en-GB" dirty="0">
                <a:solidFill>
                  <a:schemeClr val="tx1"/>
                </a:solidFill>
              </a:rPr>
              <a:t>T</a:t>
            </a:r>
            <a:r>
              <a:rPr lang="en-GB" dirty="0" smtClean="0">
                <a:solidFill>
                  <a:schemeClr val="tx1"/>
                </a:solidFill>
              </a:rPr>
              <a:t>he octal </a:t>
            </a:r>
            <a:r>
              <a:rPr lang="en-GB" dirty="0">
                <a:solidFill>
                  <a:schemeClr val="tx1"/>
                </a:solidFill>
              </a:rPr>
              <a:t>number </a:t>
            </a:r>
            <a:r>
              <a:rPr lang="en-GB" dirty="0" smtClean="0">
                <a:solidFill>
                  <a:schemeClr val="tx1"/>
                </a:solidFill>
              </a:rPr>
              <a:t>325 </a:t>
            </a:r>
            <a:r>
              <a:rPr lang="en-GB" dirty="0">
                <a:solidFill>
                  <a:schemeClr val="tx1"/>
                </a:solidFill>
              </a:rPr>
              <a:t>would represent </a:t>
            </a:r>
          </a:p>
          <a:p>
            <a:pPr>
              <a:buFontTx/>
              <a:buNone/>
            </a:pPr>
            <a:r>
              <a:rPr lang="en-GB" dirty="0">
                <a:solidFill>
                  <a:schemeClr val="tx1"/>
                </a:solidFill>
              </a:rPr>
              <a:t>       </a:t>
            </a:r>
            <a:r>
              <a:rPr lang="en-GB" dirty="0" smtClean="0">
                <a:solidFill>
                  <a:schemeClr val="tx1"/>
                </a:solidFill>
              </a:rPr>
              <a:t>(3 </a:t>
            </a:r>
            <a:r>
              <a:rPr lang="en-GB" dirty="0">
                <a:solidFill>
                  <a:schemeClr val="tx1"/>
                </a:solidFill>
              </a:rPr>
              <a:t>x </a:t>
            </a:r>
            <a:r>
              <a:rPr lang="en-GB" dirty="0" smtClean="0">
                <a:solidFill>
                  <a:schemeClr val="tx1"/>
                </a:solidFill>
              </a:rPr>
              <a:t>64</a:t>
            </a:r>
            <a:r>
              <a:rPr lang="en-GB" baseline="-25000" dirty="0" smtClean="0">
                <a:solidFill>
                  <a:schemeClr val="tx1"/>
                </a:solidFill>
              </a:rPr>
              <a:t>10</a:t>
            </a:r>
            <a:r>
              <a:rPr lang="en-GB" dirty="0" smtClean="0">
                <a:solidFill>
                  <a:schemeClr val="tx1"/>
                </a:solidFill>
              </a:rPr>
              <a:t>) </a:t>
            </a:r>
            <a:r>
              <a:rPr lang="en-GB" dirty="0">
                <a:solidFill>
                  <a:schemeClr val="tx1"/>
                </a:solidFill>
              </a:rPr>
              <a:t>+ </a:t>
            </a:r>
            <a:r>
              <a:rPr lang="en-GB" dirty="0" smtClean="0">
                <a:solidFill>
                  <a:schemeClr val="tx1"/>
                </a:solidFill>
              </a:rPr>
              <a:t>(2 </a:t>
            </a:r>
            <a:r>
              <a:rPr lang="en-GB" dirty="0">
                <a:solidFill>
                  <a:schemeClr val="tx1"/>
                </a:solidFill>
              </a:rPr>
              <a:t>x </a:t>
            </a:r>
            <a:r>
              <a:rPr lang="en-GB" dirty="0" smtClean="0">
                <a:solidFill>
                  <a:schemeClr val="tx1"/>
                </a:solidFill>
              </a:rPr>
              <a:t>8</a:t>
            </a:r>
            <a:r>
              <a:rPr lang="en-GB" baseline="-25000" dirty="0" smtClean="0">
                <a:solidFill>
                  <a:schemeClr val="tx1"/>
                </a:solidFill>
              </a:rPr>
              <a:t>10</a:t>
            </a:r>
            <a:r>
              <a:rPr lang="en-GB" dirty="0">
                <a:solidFill>
                  <a:schemeClr val="tx1"/>
                </a:solidFill>
              </a:rPr>
              <a:t>) + (5 x 1</a:t>
            </a:r>
            <a:r>
              <a:rPr lang="en-GB" baseline="-25000" dirty="0">
                <a:solidFill>
                  <a:schemeClr val="tx1"/>
                </a:solidFill>
              </a:rPr>
              <a:t>10</a:t>
            </a:r>
            <a:r>
              <a:rPr lang="en-GB" dirty="0">
                <a:solidFill>
                  <a:schemeClr val="tx1"/>
                </a:solidFill>
              </a:rPr>
              <a:t>)</a:t>
            </a:r>
          </a:p>
          <a:p>
            <a:pPr>
              <a:buFontTx/>
              <a:buNone/>
            </a:pPr>
            <a:r>
              <a:rPr lang="en-GB" dirty="0">
                <a:solidFill>
                  <a:schemeClr val="tx1"/>
                </a:solidFill>
              </a:rPr>
              <a:t>            = </a:t>
            </a:r>
            <a:r>
              <a:rPr lang="en-GB" dirty="0" smtClean="0">
                <a:solidFill>
                  <a:schemeClr val="tx1"/>
                </a:solidFill>
              </a:rPr>
              <a:t>192</a:t>
            </a:r>
            <a:r>
              <a:rPr lang="en-GB" baseline="-25000" dirty="0" smtClean="0">
                <a:solidFill>
                  <a:schemeClr val="tx1"/>
                </a:solidFill>
              </a:rPr>
              <a:t>10</a:t>
            </a:r>
            <a:r>
              <a:rPr lang="en-GB" dirty="0" smtClean="0">
                <a:solidFill>
                  <a:schemeClr val="tx1"/>
                </a:solidFill>
              </a:rPr>
              <a:t> </a:t>
            </a:r>
            <a:r>
              <a:rPr lang="en-GB" dirty="0">
                <a:solidFill>
                  <a:schemeClr val="tx1"/>
                </a:solidFill>
              </a:rPr>
              <a:t>+ </a:t>
            </a:r>
            <a:r>
              <a:rPr lang="en-GB" dirty="0" smtClean="0">
                <a:solidFill>
                  <a:schemeClr val="tx1"/>
                </a:solidFill>
              </a:rPr>
              <a:t>16</a:t>
            </a:r>
            <a:r>
              <a:rPr lang="en-GB" baseline="-25000" dirty="0" smtClean="0">
                <a:solidFill>
                  <a:schemeClr val="tx1"/>
                </a:solidFill>
              </a:rPr>
              <a:t>10</a:t>
            </a:r>
            <a:r>
              <a:rPr lang="en-GB" dirty="0" smtClean="0">
                <a:solidFill>
                  <a:schemeClr val="tx1"/>
                </a:solidFill>
              </a:rPr>
              <a:t> </a:t>
            </a:r>
            <a:r>
              <a:rPr lang="en-GB" dirty="0">
                <a:solidFill>
                  <a:schemeClr val="tx1"/>
                </a:solidFill>
              </a:rPr>
              <a:t>+ 5</a:t>
            </a:r>
            <a:r>
              <a:rPr lang="en-GB" baseline="-25000" dirty="0">
                <a:solidFill>
                  <a:schemeClr val="tx1"/>
                </a:solidFill>
              </a:rPr>
              <a:t>10</a:t>
            </a:r>
            <a:r>
              <a:rPr lang="en-GB" dirty="0">
                <a:solidFill>
                  <a:schemeClr val="tx1"/>
                </a:solidFill>
              </a:rPr>
              <a:t>        = </a:t>
            </a:r>
            <a:r>
              <a:rPr lang="en-GB" dirty="0" smtClean="0">
                <a:solidFill>
                  <a:schemeClr val="tx1"/>
                </a:solidFill>
              </a:rPr>
              <a:t>213</a:t>
            </a:r>
            <a:r>
              <a:rPr lang="en-GB" baseline="-25000" dirty="0" smtClean="0">
                <a:solidFill>
                  <a:schemeClr val="tx1"/>
                </a:solidFill>
              </a:rPr>
              <a:t>10</a:t>
            </a:r>
            <a:endParaRPr lang="en-GB" baseline="-25000"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575167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493178" cy="1143000"/>
          </a:xfrm>
        </p:spPr>
        <p:txBody>
          <a:bodyPr/>
          <a:lstStyle/>
          <a:p>
            <a:r>
              <a:rPr lang="en-GB" dirty="0" smtClean="0">
                <a:ea typeface="Arial Bold"/>
              </a:rPr>
              <a:t>Translating binary to octal </a:t>
            </a:r>
          </a:p>
        </p:txBody>
      </p:sp>
      <p:sp>
        <p:nvSpPr>
          <p:cNvPr id="12290" name="Content Placeholder 2"/>
          <p:cNvSpPr>
            <a:spLocks noGrp="1"/>
          </p:cNvSpPr>
          <p:nvPr>
            <p:ph idx="1"/>
          </p:nvPr>
        </p:nvSpPr>
        <p:spPr>
          <a:xfrm>
            <a:off x="457200" y="1600200"/>
            <a:ext cx="8219872" cy="4525963"/>
          </a:xfrm>
        </p:spPr>
        <p:txBody>
          <a:bodyPr/>
          <a:lstStyle/>
          <a:p>
            <a:pPr>
              <a:lnSpc>
                <a:spcPct val="90000"/>
              </a:lnSpc>
            </a:pPr>
            <a:r>
              <a:rPr lang="en-GB" dirty="0">
                <a:solidFill>
                  <a:schemeClr val="tx1"/>
                </a:solidFill>
              </a:rPr>
              <a:t>Divide the binary number into groups of </a:t>
            </a:r>
            <a:r>
              <a:rPr lang="en-GB" dirty="0" smtClean="0">
                <a:solidFill>
                  <a:schemeClr val="tx1"/>
                </a:solidFill>
              </a:rPr>
              <a:t>three </a:t>
            </a:r>
            <a:r>
              <a:rPr lang="en-GB" dirty="0">
                <a:solidFill>
                  <a:schemeClr val="tx1"/>
                </a:solidFill>
              </a:rPr>
              <a:t>digits (starting from the rightmost digit). You now convert each group of </a:t>
            </a:r>
            <a:r>
              <a:rPr lang="en-GB" dirty="0" smtClean="0">
                <a:solidFill>
                  <a:schemeClr val="tx1"/>
                </a:solidFill>
              </a:rPr>
              <a:t>three </a:t>
            </a:r>
            <a:r>
              <a:rPr lang="en-GB" dirty="0">
                <a:solidFill>
                  <a:schemeClr val="tx1"/>
                </a:solidFill>
              </a:rPr>
              <a:t>digits into a single </a:t>
            </a:r>
            <a:r>
              <a:rPr lang="en-GB" dirty="0" smtClean="0">
                <a:solidFill>
                  <a:schemeClr val="tx1"/>
                </a:solidFill>
              </a:rPr>
              <a:t>octal </a:t>
            </a:r>
            <a:r>
              <a:rPr lang="en-GB" dirty="0">
                <a:solidFill>
                  <a:schemeClr val="tx1"/>
                </a:solidFill>
              </a:rPr>
              <a:t>digit</a:t>
            </a:r>
          </a:p>
          <a:p>
            <a:pPr>
              <a:lnSpc>
                <a:spcPct val="90000"/>
              </a:lnSpc>
              <a:buFontTx/>
              <a:buNone/>
            </a:pPr>
            <a:r>
              <a:rPr lang="en-GB" b="1" dirty="0">
                <a:solidFill>
                  <a:schemeClr val="tx1"/>
                </a:solidFill>
              </a:rPr>
              <a:t>Example</a:t>
            </a:r>
            <a:r>
              <a:rPr lang="en-GB" dirty="0">
                <a:solidFill>
                  <a:schemeClr val="tx1"/>
                </a:solidFill>
              </a:rPr>
              <a:t>: In order to convert</a:t>
            </a:r>
            <a:br>
              <a:rPr lang="en-GB" dirty="0">
                <a:solidFill>
                  <a:schemeClr val="tx1"/>
                </a:solidFill>
              </a:rPr>
            </a:br>
            <a:r>
              <a:rPr lang="en-GB" dirty="0">
                <a:solidFill>
                  <a:schemeClr val="tx1"/>
                </a:solidFill>
              </a:rPr>
              <a:t>   	    0110111110010111 </a:t>
            </a:r>
          </a:p>
          <a:p>
            <a:pPr>
              <a:lnSpc>
                <a:spcPct val="90000"/>
              </a:lnSpc>
            </a:pPr>
            <a:r>
              <a:rPr lang="en-GB" dirty="0">
                <a:solidFill>
                  <a:schemeClr val="tx1"/>
                </a:solidFill>
              </a:rPr>
              <a:t>divide the number into groups of </a:t>
            </a:r>
            <a:r>
              <a:rPr lang="en-GB" dirty="0" smtClean="0">
                <a:solidFill>
                  <a:schemeClr val="tx1"/>
                </a:solidFill>
              </a:rPr>
              <a:t>three, </a:t>
            </a:r>
            <a:r>
              <a:rPr lang="en-GB" dirty="0">
                <a:solidFill>
                  <a:schemeClr val="tx1"/>
                </a:solidFill>
              </a:rPr>
              <a:t>giving		</a:t>
            </a:r>
            <a:br>
              <a:rPr lang="en-GB" dirty="0">
                <a:solidFill>
                  <a:schemeClr val="tx1"/>
                </a:solidFill>
              </a:rPr>
            </a:br>
            <a:r>
              <a:rPr lang="en-GB" dirty="0" smtClean="0">
                <a:solidFill>
                  <a:schemeClr val="tx1"/>
                </a:solidFill>
              </a:rPr>
              <a:t>0 | 110 | 111 | 110 | 010 | 111 </a:t>
            </a:r>
            <a:endParaRPr lang="en-GB" dirty="0">
              <a:solidFill>
                <a:schemeClr val="tx1"/>
              </a:solidFill>
            </a:endParaRPr>
          </a:p>
          <a:p>
            <a:pPr>
              <a:lnSpc>
                <a:spcPct val="90000"/>
              </a:lnSpc>
            </a:pPr>
            <a:r>
              <a:rPr lang="en-GB" dirty="0">
                <a:solidFill>
                  <a:schemeClr val="tx1"/>
                </a:solidFill>
              </a:rPr>
              <a:t>the </a:t>
            </a:r>
            <a:r>
              <a:rPr lang="en-GB" dirty="0" smtClean="0">
                <a:solidFill>
                  <a:schemeClr val="tx1"/>
                </a:solidFill>
              </a:rPr>
              <a:t>octal </a:t>
            </a:r>
            <a:r>
              <a:rPr lang="en-GB" dirty="0">
                <a:solidFill>
                  <a:schemeClr val="tx1"/>
                </a:solidFill>
              </a:rPr>
              <a:t>equivalent is</a:t>
            </a:r>
            <a:br>
              <a:rPr lang="en-GB" dirty="0">
                <a:solidFill>
                  <a:schemeClr val="tx1"/>
                </a:solidFill>
              </a:rPr>
            </a:br>
            <a:r>
              <a:rPr lang="en-GB" dirty="0" smtClean="0">
                <a:solidFill>
                  <a:schemeClr val="tx1"/>
                </a:solidFill>
              </a:rPr>
              <a:t>0</a:t>
            </a:r>
            <a:r>
              <a:rPr lang="en-GB" dirty="0">
                <a:solidFill>
                  <a:schemeClr val="tx1"/>
                </a:solidFill>
              </a:rPr>
              <a:t>	 </a:t>
            </a:r>
            <a:r>
              <a:rPr lang="en-GB" dirty="0" smtClean="0">
                <a:solidFill>
                  <a:schemeClr val="tx1"/>
                </a:solidFill>
              </a:rPr>
              <a:t>6      7</a:t>
            </a:r>
            <a:r>
              <a:rPr lang="en-GB" dirty="0">
                <a:solidFill>
                  <a:schemeClr val="tx1"/>
                </a:solidFill>
              </a:rPr>
              <a:t>	</a:t>
            </a:r>
            <a:r>
              <a:rPr lang="en-GB" dirty="0" smtClean="0">
                <a:solidFill>
                  <a:schemeClr val="tx1"/>
                </a:solidFill>
              </a:rPr>
              <a:t> 6</a:t>
            </a:r>
            <a:r>
              <a:rPr lang="en-GB" dirty="0">
                <a:solidFill>
                  <a:schemeClr val="tx1"/>
                </a:solidFill>
              </a:rPr>
              <a:t>	   </a:t>
            </a:r>
            <a:r>
              <a:rPr lang="en-GB" dirty="0" smtClean="0">
                <a:solidFill>
                  <a:schemeClr val="tx1"/>
                </a:solidFill>
              </a:rPr>
              <a:t> 2       7</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1256050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Translating denary to octal</a:t>
            </a: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dirty="0">
                <a:solidFill>
                  <a:schemeClr val="tx1"/>
                </a:solidFill>
              </a:rPr>
              <a:t>Write down the </a:t>
            </a:r>
            <a:r>
              <a:rPr lang="en-GB" dirty="0" smtClean="0">
                <a:solidFill>
                  <a:schemeClr val="tx1"/>
                </a:solidFill>
              </a:rPr>
              <a:t>octal </a:t>
            </a:r>
            <a:r>
              <a:rPr lang="en-GB" dirty="0">
                <a:solidFill>
                  <a:schemeClr val="tx1"/>
                </a:solidFill>
              </a:rPr>
              <a:t>column headings, starting with the right hand column. You continue to add columns until you get to the column that has a value greater than the denary number. </a:t>
            </a:r>
          </a:p>
          <a:p>
            <a:pPr>
              <a:lnSpc>
                <a:spcPct val="90000"/>
              </a:lnSpc>
            </a:pPr>
            <a:r>
              <a:rPr lang="en-GB" dirty="0">
                <a:solidFill>
                  <a:schemeClr val="tx1"/>
                </a:solidFill>
              </a:rPr>
              <a:t>You place a 0 in this column</a:t>
            </a:r>
          </a:p>
          <a:p>
            <a:pPr>
              <a:lnSpc>
                <a:spcPct val="90000"/>
              </a:lnSpc>
            </a:pPr>
            <a:r>
              <a:rPr lang="en-GB" dirty="0">
                <a:solidFill>
                  <a:schemeClr val="tx1"/>
                </a:solidFill>
              </a:rPr>
              <a:t>You now process each column from left to right</a:t>
            </a:r>
          </a:p>
          <a:p>
            <a:pPr>
              <a:lnSpc>
                <a:spcPct val="90000"/>
              </a:lnSpc>
            </a:pPr>
            <a:r>
              <a:rPr lang="en-GB" dirty="0">
                <a:solidFill>
                  <a:schemeClr val="tx1"/>
                </a:solidFill>
              </a:rPr>
              <a:t>Divide the denary number by the column heading. The result is placed in the column and the remainder becomes the denary number still to be translated. </a:t>
            </a:r>
          </a:p>
          <a:p>
            <a:endParaRPr lang="en-GB" dirty="0" smtClean="0">
              <a:latin typeface="Arial" charset="0"/>
              <a:cs typeface="Arial" charset="0"/>
            </a:endParaRPr>
          </a:p>
        </p:txBody>
      </p:sp>
    </p:spTree>
    <p:extLst>
      <p:ext uri="{BB962C8B-B14F-4D97-AF65-F5344CB8AC3E}">
        <p14:creationId xmlns:p14="http://schemas.microsoft.com/office/powerpoint/2010/main" val="346735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Translating denary to octal</a:t>
            </a:r>
          </a:p>
        </p:txBody>
      </p:sp>
      <p:sp>
        <p:nvSpPr>
          <p:cNvPr id="12290" name="Content Placeholder 2"/>
          <p:cNvSpPr>
            <a:spLocks noGrp="1"/>
          </p:cNvSpPr>
          <p:nvPr>
            <p:ph idx="1"/>
          </p:nvPr>
        </p:nvSpPr>
        <p:spPr>
          <a:xfrm>
            <a:off x="457200" y="1600200"/>
            <a:ext cx="8219872" cy="4525963"/>
          </a:xfrm>
        </p:spPr>
        <p:txBody>
          <a:bodyPr/>
          <a:lstStyle/>
          <a:p>
            <a:r>
              <a:rPr lang="en-GB" dirty="0">
                <a:solidFill>
                  <a:schemeClr val="tx1"/>
                </a:solidFill>
              </a:rPr>
              <a:t>Example: Convert </a:t>
            </a:r>
            <a:r>
              <a:rPr lang="en-GB" dirty="0" smtClean="0">
                <a:solidFill>
                  <a:schemeClr val="tx1"/>
                </a:solidFill>
              </a:rPr>
              <a:t>435</a:t>
            </a:r>
            <a:r>
              <a:rPr lang="en-GB" baseline="-25000" dirty="0" smtClean="0">
                <a:solidFill>
                  <a:schemeClr val="tx1"/>
                </a:solidFill>
              </a:rPr>
              <a:t>10</a:t>
            </a:r>
            <a:r>
              <a:rPr lang="en-GB" dirty="0" smtClean="0">
                <a:solidFill>
                  <a:schemeClr val="tx1"/>
                </a:solidFill>
              </a:rPr>
              <a:t> </a:t>
            </a:r>
            <a:r>
              <a:rPr lang="en-GB" dirty="0">
                <a:solidFill>
                  <a:schemeClr val="tx1"/>
                </a:solidFill>
              </a:rPr>
              <a:t>to </a:t>
            </a:r>
            <a:r>
              <a:rPr lang="en-GB" dirty="0" smtClean="0">
                <a:solidFill>
                  <a:schemeClr val="tx1"/>
                </a:solidFill>
              </a:rPr>
              <a:t>octal</a:t>
            </a:r>
            <a:endParaRPr lang="en-GB" dirty="0">
              <a:solidFill>
                <a:schemeClr val="tx1"/>
              </a:solidFill>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pPr marL="0" indent="0">
              <a:buNone/>
            </a:pPr>
            <a:endParaRPr lang="en-GB" dirty="0">
              <a:solidFill>
                <a:schemeClr val="tx1"/>
              </a:solidFill>
              <a:latin typeface="Arial" charset="0"/>
              <a:cs typeface="Arial" charset="0"/>
            </a:endParaRPr>
          </a:p>
          <a:p>
            <a:endParaRPr lang="en-GB" dirty="0" smtClean="0">
              <a:solidFill>
                <a:schemeClr val="tx1"/>
              </a:solidFill>
              <a:latin typeface="Arial" charset="0"/>
              <a:cs typeface="Arial" charset="0"/>
            </a:endParaRPr>
          </a:p>
          <a:p>
            <a:r>
              <a:rPr lang="en-GB" dirty="0" smtClean="0">
                <a:solidFill>
                  <a:schemeClr val="tx1"/>
                </a:solidFill>
              </a:rPr>
              <a:t>So   435</a:t>
            </a:r>
            <a:r>
              <a:rPr lang="en-GB" baseline="-25000" dirty="0" smtClean="0">
                <a:solidFill>
                  <a:schemeClr val="tx1"/>
                </a:solidFill>
              </a:rPr>
              <a:t>10</a:t>
            </a:r>
            <a:r>
              <a:rPr lang="en-GB" dirty="0" smtClean="0">
                <a:solidFill>
                  <a:schemeClr val="tx1"/>
                </a:solidFill>
              </a:rPr>
              <a:t>  </a:t>
            </a:r>
            <a:r>
              <a:rPr lang="en-GB" dirty="0">
                <a:solidFill>
                  <a:schemeClr val="tx1"/>
                </a:solidFill>
              </a:rPr>
              <a:t>is   </a:t>
            </a:r>
            <a:r>
              <a:rPr lang="en-GB" dirty="0" smtClean="0">
                <a:solidFill>
                  <a:schemeClr val="tx1"/>
                </a:solidFill>
              </a:rPr>
              <a:t>66</a:t>
            </a:r>
            <a:r>
              <a:rPr lang="en-GB" dirty="0">
                <a:solidFill>
                  <a:schemeClr val="tx1"/>
                </a:solidFill>
              </a:rPr>
              <a:t>3</a:t>
            </a:r>
            <a:r>
              <a:rPr lang="en-GB" baseline="-25000" dirty="0" smtClean="0">
                <a:solidFill>
                  <a:schemeClr val="tx1"/>
                </a:solidFill>
              </a:rPr>
              <a:t>8</a:t>
            </a:r>
            <a:endParaRPr lang="en-GB" baseline="-25000" dirty="0">
              <a:solidFill>
                <a:schemeClr val="tx1"/>
              </a:solidFill>
            </a:endParaRPr>
          </a:p>
          <a:p>
            <a:endParaRPr lang="en-GB" dirty="0" smtClean="0">
              <a:latin typeface="Arial" charset="0"/>
              <a:cs typeface="Arial" charset="0"/>
            </a:endParaRPr>
          </a:p>
        </p:txBody>
      </p:sp>
      <p:graphicFrame>
        <p:nvGraphicFramePr>
          <p:cNvPr id="2" name="Table 1"/>
          <p:cNvGraphicFramePr>
            <a:graphicFrameLocks noGrp="1"/>
          </p:cNvGraphicFramePr>
          <p:nvPr/>
        </p:nvGraphicFramePr>
        <p:xfrm>
          <a:off x="533400" y="2071592"/>
          <a:ext cx="8077199" cy="3583178"/>
        </p:xfrm>
        <a:graphic>
          <a:graphicData uri="http://schemas.openxmlformats.org/drawingml/2006/table">
            <a:tbl>
              <a:tblPr/>
              <a:tblGrid>
                <a:gridCol w="4907184"/>
                <a:gridCol w="874924"/>
                <a:gridCol w="874924"/>
                <a:gridCol w="545243"/>
                <a:gridCol w="874924"/>
              </a:tblGrid>
              <a:tr h="454025">
                <a:tc>
                  <a:txBody>
                    <a:bodyPr/>
                    <a:lstStyle/>
                    <a:p>
                      <a:pPr algn="r" fontAlgn="base">
                        <a:lnSpc>
                          <a:spcPct val="115000"/>
                        </a:lnSpc>
                        <a:spcAft>
                          <a:spcPts val="0"/>
                        </a:spcAft>
                      </a:pPr>
                      <a:r>
                        <a:rPr lang="en-GB" sz="1600" i="1" kern="1200">
                          <a:solidFill>
                            <a:srgbClr val="292934"/>
                          </a:solidFill>
                          <a:effectLst/>
                          <a:latin typeface="Arial"/>
                          <a:ea typeface="Times New Roman"/>
                          <a:cs typeface="Arial"/>
                        </a:rPr>
                        <a:t>Octal column headings required &gt;</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b="1" kern="1200">
                          <a:solidFill>
                            <a:srgbClr val="292934"/>
                          </a:solidFill>
                          <a:effectLst/>
                          <a:latin typeface="Times New Roman"/>
                          <a:ea typeface="Times New Roman"/>
                          <a:cs typeface="Arial"/>
                        </a:rPr>
                        <a:t>512</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b="1" kern="1200">
                          <a:solidFill>
                            <a:srgbClr val="292934"/>
                          </a:solidFill>
                          <a:effectLst/>
                          <a:latin typeface="Times New Roman"/>
                          <a:ea typeface="Times New Roman"/>
                          <a:cs typeface="Arial"/>
                        </a:rPr>
                        <a:t>64</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b="1" kern="1200">
                          <a:solidFill>
                            <a:srgbClr val="292934"/>
                          </a:solidFill>
                          <a:effectLst/>
                          <a:latin typeface="Times New Roman"/>
                          <a:ea typeface="Times New Roman"/>
                          <a:cs typeface="Arial"/>
                        </a:rPr>
                        <a:t>8</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b="1" kern="1200">
                          <a:solidFill>
                            <a:srgbClr val="292934"/>
                          </a:solidFill>
                          <a:effectLst/>
                          <a:latin typeface="Times New Roman"/>
                          <a:ea typeface="Times New Roman"/>
                          <a:cs typeface="Arial"/>
                        </a:rPr>
                        <a:t>1</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025">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Place a 0 in the first (</a:t>
                      </a:r>
                      <a:r>
                        <a:rPr lang="en-GB" sz="1800" b="1" kern="1200">
                          <a:solidFill>
                            <a:srgbClr val="292934"/>
                          </a:solidFill>
                          <a:effectLst/>
                          <a:latin typeface="Times New Roman"/>
                          <a:ea typeface="Times New Roman"/>
                          <a:cs typeface="Arial"/>
                        </a:rPr>
                        <a:t>512</a:t>
                      </a:r>
                      <a:r>
                        <a:rPr lang="en-GB" sz="1800" kern="1200">
                          <a:solidFill>
                            <a:srgbClr val="292934"/>
                          </a:solidFill>
                          <a:effectLst/>
                          <a:latin typeface="Times New Roman"/>
                          <a:ea typeface="Times New Roman"/>
                          <a:cs typeface="Arial"/>
                        </a:rPr>
                        <a:t>) column</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0</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025">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Divide 435 by 64 = 6 remainder 51</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025">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Place 6 in the (</a:t>
                      </a:r>
                      <a:r>
                        <a:rPr lang="en-GB" sz="1800" b="1" kern="1200">
                          <a:solidFill>
                            <a:srgbClr val="292934"/>
                          </a:solidFill>
                          <a:effectLst/>
                          <a:latin typeface="Times New Roman"/>
                          <a:ea typeface="Times New Roman"/>
                          <a:cs typeface="Arial"/>
                        </a:rPr>
                        <a:t>64)</a:t>
                      </a:r>
                      <a:r>
                        <a:rPr lang="en-GB" sz="1800" kern="1200">
                          <a:solidFill>
                            <a:srgbClr val="292934"/>
                          </a:solidFill>
                          <a:effectLst/>
                          <a:latin typeface="Times New Roman"/>
                          <a:ea typeface="Times New Roman"/>
                          <a:cs typeface="Arial"/>
                        </a:rPr>
                        <a:t> column, remaining value is 51</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0</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6</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120">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Divide 51 by 8 = 6 remainder 3</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025">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Place 6  in the (</a:t>
                      </a:r>
                      <a:r>
                        <a:rPr lang="en-GB" sz="1800" b="1" kern="1200">
                          <a:solidFill>
                            <a:srgbClr val="292934"/>
                          </a:solidFill>
                          <a:effectLst/>
                          <a:latin typeface="Times New Roman"/>
                          <a:ea typeface="Times New Roman"/>
                          <a:cs typeface="Arial"/>
                        </a:rPr>
                        <a:t>8</a:t>
                      </a:r>
                      <a:r>
                        <a:rPr lang="en-GB" sz="1800" kern="1200">
                          <a:solidFill>
                            <a:srgbClr val="292934"/>
                          </a:solidFill>
                          <a:effectLst/>
                          <a:latin typeface="Times New Roman"/>
                          <a:ea typeface="Times New Roman"/>
                          <a:cs typeface="Arial"/>
                        </a:rPr>
                        <a:t>) column, remaining value is 3</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0</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6</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6</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025">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Divide 3 by 1 = 3 remainder 0</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347345" indent="-347345" fontAlgn="base">
                        <a:lnSpc>
                          <a:spcPct val="115000"/>
                        </a:lnSpc>
                        <a:spcAft>
                          <a:spcPts val="0"/>
                        </a:spcAft>
                      </a:pPr>
                      <a:r>
                        <a:rPr lang="en-GB" sz="1800" kern="1200">
                          <a:solidFill>
                            <a:srgbClr val="292934"/>
                          </a:solidFill>
                          <a:effectLst/>
                          <a:latin typeface="Times New Roman"/>
                          <a:ea typeface="Times New Roman"/>
                          <a:cs typeface="Arial"/>
                        </a:rPr>
                        <a:t>Place 3 in the (</a:t>
                      </a:r>
                      <a:r>
                        <a:rPr lang="en-GB" sz="1800" b="1" kern="1200">
                          <a:solidFill>
                            <a:srgbClr val="292934"/>
                          </a:solidFill>
                          <a:effectLst/>
                          <a:latin typeface="Times New Roman"/>
                          <a:ea typeface="Times New Roman"/>
                          <a:cs typeface="Arial"/>
                        </a:rPr>
                        <a:t>units</a:t>
                      </a:r>
                      <a:r>
                        <a:rPr lang="en-GB" sz="1800" kern="1200">
                          <a:solidFill>
                            <a:srgbClr val="292934"/>
                          </a:solidFill>
                          <a:effectLst/>
                          <a:latin typeface="Times New Roman"/>
                          <a:ea typeface="Times New Roman"/>
                          <a:cs typeface="Arial"/>
                        </a:rPr>
                        <a:t>) column</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0</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6</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a:solidFill>
                            <a:srgbClr val="292934"/>
                          </a:solidFill>
                          <a:effectLst/>
                          <a:latin typeface="Times New Roman"/>
                          <a:ea typeface="Times New Roman"/>
                          <a:cs typeface="Arial"/>
                        </a:rPr>
                        <a:t>6</a:t>
                      </a:r>
                      <a:endParaRPr lang="en-GB" sz="110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115000"/>
                        </a:lnSpc>
                        <a:spcAft>
                          <a:spcPts val="0"/>
                        </a:spcAft>
                      </a:pPr>
                      <a:r>
                        <a:rPr lang="en-GB" sz="1800" kern="1200" dirty="0">
                          <a:solidFill>
                            <a:srgbClr val="292934"/>
                          </a:solidFill>
                          <a:effectLst/>
                          <a:latin typeface="Times New Roman"/>
                          <a:ea typeface="Times New Roman"/>
                          <a:cs typeface="Arial"/>
                        </a:rPr>
                        <a:t>3</a:t>
                      </a:r>
                      <a:endParaRPr lang="en-GB" sz="1100" dirty="0">
                        <a:effectLst/>
                        <a:latin typeface="Calibri"/>
                        <a:ea typeface="SimSun"/>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676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Translating octal to hexadecimal and vice versa</a:t>
            </a:r>
          </a:p>
        </p:txBody>
      </p:sp>
      <p:sp>
        <p:nvSpPr>
          <p:cNvPr id="12290" name="Content Placeholder 2"/>
          <p:cNvSpPr>
            <a:spLocks noGrp="1"/>
          </p:cNvSpPr>
          <p:nvPr>
            <p:ph idx="1"/>
          </p:nvPr>
        </p:nvSpPr>
        <p:spPr>
          <a:xfrm>
            <a:off x="457200" y="1600200"/>
            <a:ext cx="8229600" cy="4525963"/>
          </a:xfrm>
        </p:spPr>
        <p:txBody>
          <a:bodyPr/>
          <a:lstStyle/>
          <a:p>
            <a:r>
              <a:rPr lang="en-GB" dirty="0" smtClean="0">
                <a:solidFill>
                  <a:schemeClr val="tx1"/>
                </a:solidFill>
                <a:latin typeface="Arial" charset="0"/>
                <a:cs typeface="Arial" charset="0"/>
              </a:rPr>
              <a:t>Translate octal to binary and the resulting binary to hexadecimal</a:t>
            </a:r>
          </a:p>
          <a:p>
            <a:r>
              <a:rPr lang="en-GB" dirty="0" smtClean="0">
                <a:solidFill>
                  <a:schemeClr val="tx1"/>
                </a:solidFill>
                <a:latin typeface="Arial" charset="0"/>
                <a:cs typeface="Arial" charset="0"/>
              </a:rPr>
              <a:t>Translate hexadecimal to binary and the resulting binary to octal</a:t>
            </a:r>
          </a:p>
        </p:txBody>
      </p:sp>
    </p:spTree>
    <p:extLst>
      <p:ext uri="{BB962C8B-B14F-4D97-AF65-F5344CB8AC3E}">
        <p14:creationId xmlns:p14="http://schemas.microsoft.com/office/powerpoint/2010/main" val="2960231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19872" cy="4525963"/>
          </a:xfrm>
        </p:spPr>
        <p:txBody>
          <a:bodyPr/>
          <a:lstStyle/>
          <a:p>
            <a:r>
              <a:rPr lang="en-GB" b="1" dirty="0">
                <a:solidFill>
                  <a:schemeClr val="tx1"/>
                </a:solidFill>
              </a:rPr>
              <a:t>Rules of Binary Addition</a:t>
            </a:r>
          </a:p>
          <a:p>
            <a:pPr lvl="1"/>
            <a:r>
              <a:rPr lang="en-GB" dirty="0">
                <a:solidFill>
                  <a:schemeClr val="tx1"/>
                </a:solidFill>
              </a:rPr>
              <a:t>0 + 0 = 0 </a:t>
            </a:r>
          </a:p>
          <a:p>
            <a:pPr lvl="1"/>
            <a:r>
              <a:rPr lang="en-GB" dirty="0">
                <a:solidFill>
                  <a:schemeClr val="tx1"/>
                </a:solidFill>
              </a:rPr>
              <a:t>0 + 1 = 1 </a:t>
            </a:r>
          </a:p>
          <a:p>
            <a:pPr lvl="1"/>
            <a:r>
              <a:rPr lang="en-GB" dirty="0">
                <a:solidFill>
                  <a:schemeClr val="tx1"/>
                </a:solidFill>
              </a:rPr>
              <a:t>1 + 0 = 1 </a:t>
            </a:r>
          </a:p>
          <a:p>
            <a:pPr lvl="1"/>
            <a:r>
              <a:rPr lang="en-GB" dirty="0">
                <a:solidFill>
                  <a:schemeClr val="tx1"/>
                </a:solidFill>
              </a:rPr>
              <a:t>1 + 1 = 0, and carry 1 to the next more significant bit </a:t>
            </a:r>
          </a:p>
          <a:p>
            <a:r>
              <a:rPr lang="en-GB" dirty="0" smtClean="0">
                <a:solidFill>
                  <a:schemeClr val="tx1"/>
                </a:solidFill>
              </a:rPr>
              <a:t>This is equivalent (bar the carrying) to the Exclusive-OR (XOR) operation</a:t>
            </a:r>
            <a:endParaRPr lang="en-GB" baseline="-25000" dirty="0">
              <a:solidFill>
                <a:schemeClr val="tx1"/>
              </a:solidFill>
            </a:endParaRPr>
          </a:p>
          <a:p>
            <a:r>
              <a:rPr lang="en-GB" dirty="0">
                <a:solidFill>
                  <a:schemeClr val="tx1"/>
                </a:solidFill>
              </a:rPr>
              <a:t>Addition Example:</a:t>
            </a:r>
          </a:p>
          <a:p>
            <a:pPr>
              <a:buFontTx/>
              <a:buNone/>
            </a:pPr>
            <a:r>
              <a:rPr lang="en-GB" dirty="0">
                <a:solidFill>
                  <a:schemeClr val="tx1"/>
                </a:solidFill>
              </a:rPr>
              <a:t>         1  0   1    0   1   1   0   1  	   </a:t>
            </a:r>
          </a:p>
          <a:p>
            <a:pPr>
              <a:buFontTx/>
              <a:buNone/>
            </a:pPr>
            <a:r>
              <a:rPr lang="en-GB" dirty="0">
                <a:solidFill>
                  <a:schemeClr val="tx1"/>
                </a:solidFill>
              </a:rPr>
              <a:t>         </a:t>
            </a:r>
            <a:r>
              <a:rPr lang="en-GB" u="sng" dirty="0">
                <a:solidFill>
                  <a:schemeClr val="tx1"/>
                </a:solidFill>
              </a:rPr>
              <a:t>1  0</a:t>
            </a:r>
            <a:r>
              <a:rPr lang="en-GB" baseline="-25000" dirty="0">
                <a:solidFill>
                  <a:schemeClr val="tx1"/>
                </a:solidFill>
              </a:rPr>
              <a:t>1</a:t>
            </a:r>
            <a:r>
              <a:rPr lang="en-GB" u="sng" dirty="0">
                <a:solidFill>
                  <a:schemeClr val="tx1"/>
                </a:solidFill>
              </a:rPr>
              <a:t>  0</a:t>
            </a:r>
            <a:r>
              <a:rPr lang="en-GB" baseline="-25000" dirty="0">
                <a:solidFill>
                  <a:schemeClr val="tx1"/>
                </a:solidFill>
              </a:rPr>
              <a:t>1</a:t>
            </a:r>
            <a:r>
              <a:rPr lang="en-GB" u="sng" dirty="0">
                <a:solidFill>
                  <a:schemeClr val="tx1"/>
                </a:solidFill>
              </a:rPr>
              <a:t>  1</a:t>
            </a:r>
            <a:r>
              <a:rPr lang="en-GB" baseline="-25000" dirty="0">
                <a:solidFill>
                  <a:schemeClr val="tx1"/>
                </a:solidFill>
              </a:rPr>
              <a:t>1</a:t>
            </a:r>
            <a:r>
              <a:rPr lang="en-GB" u="sng" dirty="0">
                <a:solidFill>
                  <a:schemeClr val="tx1"/>
                </a:solidFill>
              </a:rPr>
              <a:t>  0</a:t>
            </a:r>
            <a:r>
              <a:rPr lang="en-GB" baseline="-25000" dirty="0">
                <a:solidFill>
                  <a:schemeClr val="tx1"/>
                </a:solidFill>
              </a:rPr>
              <a:t>1</a:t>
            </a:r>
            <a:r>
              <a:rPr lang="en-GB" u="sng" dirty="0">
                <a:solidFill>
                  <a:schemeClr val="tx1"/>
                </a:solidFill>
              </a:rPr>
              <a:t>  1</a:t>
            </a:r>
            <a:r>
              <a:rPr lang="en-GB" baseline="-25000" dirty="0">
                <a:solidFill>
                  <a:schemeClr val="tx1"/>
                </a:solidFill>
              </a:rPr>
              <a:t> </a:t>
            </a:r>
            <a:r>
              <a:rPr lang="en-GB" u="sng" dirty="0">
                <a:solidFill>
                  <a:schemeClr val="tx1"/>
                </a:solidFill>
              </a:rPr>
              <a:t>  0</a:t>
            </a:r>
            <a:r>
              <a:rPr lang="en-GB" baseline="-25000" dirty="0">
                <a:solidFill>
                  <a:schemeClr val="tx1"/>
                </a:solidFill>
              </a:rPr>
              <a:t>1</a:t>
            </a:r>
            <a:r>
              <a:rPr lang="en-GB" u="sng" dirty="0">
                <a:solidFill>
                  <a:schemeClr val="tx1"/>
                </a:solidFill>
              </a:rPr>
              <a:t>  1</a:t>
            </a:r>
            <a:endParaRPr lang="en-GB" baseline="-25000" dirty="0">
              <a:solidFill>
                <a:schemeClr val="tx1"/>
              </a:solidFill>
            </a:endParaRPr>
          </a:p>
          <a:p>
            <a:pPr>
              <a:buFontTx/>
              <a:buNone/>
            </a:pPr>
            <a:r>
              <a:rPr lang="en-GB" dirty="0">
                <a:solidFill>
                  <a:schemeClr val="tx1"/>
                </a:solidFill>
              </a:rPr>
              <a:t>   (1)  0  1   0    0   0   0   1   0</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702140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29600" cy="4525963"/>
          </a:xfrm>
        </p:spPr>
        <p:txBody>
          <a:bodyPr/>
          <a:lstStyle/>
          <a:p>
            <a:r>
              <a:rPr lang="en-GB" b="1" dirty="0">
                <a:solidFill>
                  <a:schemeClr val="tx1"/>
                </a:solidFill>
              </a:rPr>
              <a:t>Rules of Binary Subtraction</a:t>
            </a:r>
          </a:p>
          <a:p>
            <a:pPr lvl="1"/>
            <a:r>
              <a:rPr lang="en-GB" dirty="0">
                <a:solidFill>
                  <a:schemeClr val="tx1"/>
                </a:solidFill>
              </a:rPr>
              <a:t>0 - 0 = 0 </a:t>
            </a:r>
          </a:p>
          <a:p>
            <a:pPr lvl="1"/>
            <a:r>
              <a:rPr lang="en-GB" dirty="0">
                <a:solidFill>
                  <a:schemeClr val="tx1"/>
                </a:solidFill>
              </a:rPr>
              <a:t>0 - 1 = 1, and borrow 1 from the next more significant bit </a:t>
            </a:r>
          </a:p>
          <a:p>
            <a:pPr lvl="1"/>
            <a:r>
              <a:rPr lang="en-GB" dirty="0">
                <a:solidFill>
                  <a:schemeClr val="tx1"/>
                </a:solidFill>
              </a:rPr>
              <a:t>1 - 0 = 1 </a:t>
            </a:r>
          </a:p>
          <a:p>
            <a:pPr lvl="1"/>
            <a:r>
              <a:rPr lang="en-GB" dirty="0">
                <a:solidFill>
                  <a:schemeClr val="tx1"/>
                </a:solidFill>
              </a:rPr>
              <a:t>1 - 1 = 0 </a:t>
            </a:r>
          </a:p>
          <a:p>
            <a:pPr>
              <a:buFontTx/>
              <a:buNone/>
            </a:pPr>
            <a:r>
              <a:rPr lang="en-GB" dirty="0">
                <a:solidFill>
                  <a:schemeClr val="tx1"/>
                </a:solidFill>
              </a:rPr>
              <a:t>Subtraction</a:t>
            </a:r>
            <a:r>
              <a:rPr lang="en-GB" b="1" dirty="0">
                <a:solidFill>
                  <a:schemeClr val="tx1"/>
                </a:solidFill>
              </a:rPr>
              <a:t> </a:t>
            </a:r>
            <a:r>
              <a:rPr lang="en-GB" dirty="0">
                <a:solidFill>
                  <a:schemeClr val="tx1"/>
                </a:solidFill>
              </a:rPr>
              <a:t>example</a:t>
            </a:r>
            <a:r>
              <a:rPr lang="en-GB" b="1" dirty="0">
                <a:solidFill>
                  <a:schemeClr val="tx1"/>
                </a:solidFill>
              </a:rPr>
              <a:t>:</a:t>
            </a:r>
            <a:br>
              <a:rPr lang="en-GB" b="1" dirty="0">
                <a:solidFill>
                  <a:schemeClr val="tx1"/>
                </a:solidFill>
              </a:rPr>
            </a:br>
            <a:r>
              <a:rPr lang="en-GB" dirty="0">
                <a:solidFill>
                  <a:schemeClr val="tx1"/>
                </a:solidFill>
              </a:rPr>
              <a:t>00100101 - 00010001 = 00010100</a:t>
            </a:r>
          </a:p>
          <a:p>
            <a:pPr>
              <a:buFontTx/>
              <a:buNone/>
            </a:pPr>
            <a:r>
              <a:rPr lang="en-GB" dirty="0">
                <a:solidFill>
                  <a:schemeClr val="tx1"/>
                </a:solidFill>
              </a:rPr>
              <a:t>               </a:t>
            </a:r>
          </a:p>
          <a:p>
            <a:pPr>
              <a:buFontTx/>
              <a:buNone/>
            </a:pPr>
            <a:r>
              <a:rPr lang="en-GB" dirty="0">
                <a:solidFill>
                  <a:schemeClr val="tx1"/>
                </a:solidFill>
              </a:rPr>
              <a:t>        0  0  1</a:t>
            </a:r>
            <a:r>
              <a:rPr lang="en-GB" i="1" dirty="0">
                <a:solidFill>
                  <a:schemeClr val="tx1"/>
                </a:solidFill>
              </a:rPr>
              <a:t> </a:t>
            </a:r>
            <a:r>
              <a:rPr lang="en-GB" baseline="30000" dirty="0">
                <a:solidFill>
                  <a:schemeClr val="tx1"/>
                </a:solidFill>
              </a:rPr>
              <a:t>1</a:t>
            </a:r>
            <a:r>
              <a:rPr lang="en-GB" dirty="0">
                <a:solidFill>
                  <a:schemeClr val="tx1"/>
                </a:solidFill>
              </a:rPr>
              <a:t>0  0  1  0  1    </a:t>
            </a:r>
          </a:p>
          <a:p>
            <a:pPr>
              <a:buFontTx/>
              <a:buNone/>
            </a:pPr>
            <a:r>
              <a:rPr lang="en-GB" dirty="0">
                <a:solidFill>
                  <a:schemeClr val="tx1"/>
                </a:solidFill>
              </a:rPr>
              <a:t>     -  </a:t>
            </a:r>
            <a:r>
              <a:rPr lang="en-GB" u="sng" dirty="0">
                <a:solidFill>
                  <a:schemeClr val="tx1"/>
                </a:solidFill>
              </a:rPr>
              <a:t>0  0  0  1  0  0  0  1  </a:t>
            </a:r>
            <a:r>
              <a:rPr lang="en-GB" dirty="0">
                <a:solidFill>
                  <a:schemeClr val="tx1"/>
                </a:solidFill>
              </a:rPr>
              <a:t>  </a:t>
            </a:r>
          </a:p>
          <a:p>
            <a:pPr>
              <a:buFontTx/>
              <a:buNone/>
            </a:pPr>
            <a:r>
              <a:rPr lang="en-GB" dirty="0">
                <a:solidFill>
                  <a:schemeClr val="tx1"/>
                </a:solidFill>
              </a:rPr>
              <a:t>        0  0  0  1  0  1  0  0    </a:t>
            </a:r>
            <a:r>
              <a:rPr lang="en-GB" dirty="0"/>
              <a:t/>
            </a:r>
            <a:br>
              <a:rPr lang="en-GB" dirty="0"/>
            </a:br>
            <a:endParaRPr lang="en-GB" dirty="0" smtClean="0">
              <a:latin typeface="Arial" charset="0"/>
              <a:cs typeface="Arial" charset="0"/>
            </a:endParaRPr>
          </a:p>
        </p:txBody>
      </p:sp>
      <p:sp>
        <p:nvSpPr>
          <p:cNvPr id="5" name="Line 4"/>
          <p:cNvSpPr>
            <a:spLocks noChangeShapeType="1"/>
          </p:cNvSpPr>
          <p:nvPr/>
        </p:nvSpPr>
        <p:spPr bwMode="auto">
          <a:xfrm flipV="1">
            <a:off x="1980052" y="5067166"/>
            <a:ext cx="288925" cy="215900"/>
          </a:xfrm>
          <a:prstGeom prst="line">
            <a:avLst/>
          </a:prstGeom>
          <a:noFill/>
          <a:ln w="9525">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292934"/>
              </a:solidFill>
              <a:effectLst/>
              <a:uLnTx/>
              <a:uFillTx/>
              <a:cs typeface="Arial" charset="0"/>
            </a:endParaRPr>
          </a:p>
        </p:txBody>
      </p:sp>
    </p:spTree>
    <p:extLst>
      <p:ext uri="{BB962C8B-B14F-4D97-AF65-F5344CB8AC3E}">
        <p14:creationId xmlns:p14="http://schemas.microsoft.com/office/powerpoint/2010/main" val="1595403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39328" cy="4525963"/>
          </a:xfrm>
        </p:spPr>
        <p:txBody>
          <a:bodyPr/>
          <a:lstStyle/>
          <a:p>
            <a:pPr>
              <a:lnSpc>
                <a:spcPct val="90000"/>
              </a:lnSpc>
            </a:pPr>
            <a:r>
              <a:rPr lang="en-GB" sz="2800" dirty="0">
                <a:solidFill>
                  <a:schemeClr val="tx1"/>
                </a:solidFill>
              </a:rPr>
              <a:t>Rules of Binary Multiplication</a:t>
            </a:r>
          </a:p>
          <a:p>
            <a:pPr lvl="1">
              <a:lnSpc>
                <a:spcPct val="90000"/>
              </a:lnSpc>
            </a:pPr>
            <a:r>
              <a:rPr lang="en-GB" sz="2400" b="1" dirty="0">
                <a:solidFill>
                  <a:schemeClr val="tx1"/>
                </a:solidFill>
              </a:rPr>
              <a:t>0 x 0 = 0 </a:t>
            </a:r>
          </a:p>
          <a:p>
            <a:pPr lvl="1">
              <a:lnSpc>
                <a:spcPct val="90000"/>
              </a:lnSpc>
            </a:pPr>
            <a:r>
              <a:rPr lang="en-GB" sz="2400" b="1" dirty="0">
                <a:solidFill>
                  <a:schemeClr val="tx1"/>
                </a:solidFill>
              </a:rPr>
              <a:t>0 x 1 = 0 </a:t>
            </a:r>
          </a:p>
          <a:p>
            <a:pPr lvl="1">
              <a:lnSpc>
                <a:spcPct val="90000"/>
              </a:lnSpc>
            </a:pPr>
            <a:r>
              <a:rPr lang="en-GB" sz="2400" b="1" dirty="0">
                <a:solidFill>
                  <a:schemeClr val="tx1"/>
                </a:solidFill>
              </a:rPr>
              <a:t>1 x 0 = 0 </a:t>
            </a:r>
          </a:p>
          <a:p>
            <a:pPr lvl="1">
              <a:lnSpc>
                <a:spcPct val="90000"/>
              </a:lnSpc>
            </a:pPr>
            <a:r>
              <a:rPr lang="en-GB" sz="2400" b="1" dirty="0">
                <a:solidFill>
                  <a:schemeClr val="tx1"/>
                </a:solidFill>
              </a:rPr>
              <a:t>1 x 1 = 1, and no carry or borrow bits </a:t>
            </a:r>
          </a:p>
          <a:p>
            <a:pPr>
              <a:lnSpc>
                <a:spcPct val="90000"/>
              </a:lnSpc>
            </a:pPr>
            <a:r>
              <a:rPr lang="en-GB" sz="2800" dirty="0">
                <a:solidFill>
                  <a:schemeClr val="tx1"/>
                </a:solidFill>
              </a:rPr>
              <a:t>aka </a:t>
            </a:r>
            <a:r>
              <a:rPr lang="en-GB" sz="2800" dirty="0" err="1">
                <a:solidFill>
                  <a:schemeClr val="tx1"/>
                </a:solidFill>
              </a:rPr>
              <a:t>ANDing</a:t>
            </a:r>
            <a:r>
              <a:rPr lang="en-GB" sz="2800" dirty="0">
                <a:solidFill>
                  <a:schemeClr val="tx1"/>
                </a:solidFill>
              </a:rPr>
              <a:t> (the rules are the same as that for the AND operation)</a:t>
            </a:r>
          </a:p>
          <a:p>
            <a:pPr>
              <a:lnSpc>
                <a:spcPct val="90000"/>
              </a:lnSpc>
            </a:pPr>
            <a:r>
              <a:rPr lang="en-GB" sz="2800" b="1" dirty="0">
                <a:solidFill>
                  <a:schemeClr val="tx1"/>
                </a:solidFill>
              </a:rPr>
              <a:t>Bitwise</a:t>
            </a:r>
            <a:r>
              <a:rPr lang="en-GB" sz="2800" dirty="0">
                <a:solidFill>
                  <a:schemeClr val="tx1"/>
                </a:solidFill>
              </a:rPr>
              <a:t> logical AND operation compares 2 bits and if they are both "1", then the result is "1", otherwise, the result is "0". </a:t>
            </a:r>
          </a:p>
          <a:p>
            <a:pPr lvl="1">
              <a:lnSpc>
                <a:spcPct val="90000"/>
              </a:lnSpc>
            </a:pPr>
            <a:r>
              <a:rPr lang="en-GB" sz="2400" dirty="0">
                <a:solidFill>
                  <a:srgbClr val="FF3300"/>
                </a:solidFill>
              </a:rPr>
              <a:t>Used in network address calculations/ </a:t>
            </a:r>
            <a:r>
              <a:rPr lang="en-GB" sz="2400" dirty="0" err="1">
                <a:solidFill>
                  <a:srgbClr val="FF3300"/>
                </a:solidFill>
              </a:rPr>
              <a:t>subnetting</a:t>
            </a:r>
            <a:endParaRPr lang="en-GB" sz="2400" dirty="0">
              <a:solidFill>
                <a:srgbClr val="FF3300"/>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3964416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Denary</a:t>
            </a:r>
          </a:p>
        </p:txBody>
      </p:sp>
      <p:sp>
        <p:nvSpPr>
          <p:cNvPr id="12290" name="Content Placeholder 2"/>
          <p:cNvSpPr>
            <a:spLocks noGrp="1"/>
          </p:cNvSpPr>
          <p:nvPr>
            <p:ph idx="1"/>
          </p:nvPr>
        </p:nvSpPr>
        <p:spPr>
          <a:xfrm>
            <a:off x="457199" y="1600200"/>
            <a:ext cx="8240751" cy="4525963"/>
          </a:xfrm>
        </p:spPr>
        <p:txBody>
          <a:bodyPr/>
          <a:lstStyle/>
          <a:p>
            <a:pPr>
              <a:lnSpc>
                <a:spcPct val="80000"/>
              </a:lnSpc>
            </a:pPr>
            <a:r>
              <a:rPr lang="en-GB" dirty="0">
                <a:solidFill>
                  <a:schemeClr val="tx1"/>
                </a:solidFill>
              </a:rPr>
              <a:t>The numbers in normal use are called denary (or base 10). </a:t>
            </a:r>
          </a:p>
          <a:p>
            <a:pPr>
              <a:lnSpc>
                <a:spcPct val="80000"/>
              </a:lnSpc>
            </a:pPr>
            <a:r>
              <a:rPr lang="en-GB" dirty="0">
                <a:solidFill>
                  <a:schemeClr val="tx1"/>
                </a:solidFill>
              </a:rPr>
              <a:t>The denary number system uses 10 digits:</a:t>
            </a:r>
            <a:br>
              <a:rPr lang="en-GB" dirty="0">
                <a:solidFill>
                  <a:schemeClr val="tx1"/>
                </a:solidFill>
              </a:rPr>
            </a:br>
            <a:r>
              <a:rPr lang="en-GB" dirty="0">
                <a:solidFill>
                  <a:schemeClr val="tx1"/>
                </a:solidFill>
              </a:rPr>
              <a:t>0,1,2,3,4,5,6,7,8,9. </a:t>
            </a:r>
          </a:p>
          <a:p>
            <a:pPr>
              <a:lnSpc>
                <a:spcPct val="80000"/>
              </a:lnSpc>
            </a:pPr>
            <a:r>
              <a:rPr lang="en-GB" dirty="0">
                <a:solidFill>
                  <a:schemeClr val="tx1"/>
                </a:solidFill>
              </a:rPr>
              <a:t>(When a number contains more than one digit) each digit is worth ten times a similar digit to </a:t>
            </a:r>
            <a:r>
              <a:rPr lang="en-GB" dirty="0" smtClean="0">
                <a:solidFill>
                  <a:schemeClr val="tx1"/>
                </a:solidFill>
              </a:rPr>
              <a:t>its </a:t>
            </a:r>
            <a:r>
              <a:rPr lang="en-GB" dirty="0">
                <a:solidFill>
                  <a:schemeClr val="tx1"/>
                </a:solidFill>
              </a:rPr>
              <a:t>immediate right. </a:t>
            </a:r>
          </a:p>
          <a:p>
            <a:pPr>
              <a:lnSpc>
                <a:spcPct val="80000"/>
              </a:lnSpc>
            </a:pPr>
            <a:r>
              <a:rPr lang="en-GB" dirty="0">
                <a:solidFill>
                  <a:schemeClr val="tx1"/>
                </a:solidFill>
              </a:rPr>
              <a:t>i.e.</a:t>
            </a:r>
            <a:endParaRPr lang="en-GB" b="1" dirty="0">
              <a:solidFill>
                <a:schemeClr val="tx1"/>
              </a:solidFill>
            </a:endParaRPr>
          </a:p>
          <a:p>
            <a:pPr>
              <a:lnSpc>
                <a:spcPct val="80000"/>
              </a:lnSpc>
              <a:buFontTx/>
              <a:buNone/>
            </a:pPr>
            <a:r>
              <a:rPr lang="en-GB" b="1" dirty="0">
                <a:solidFill>
                  <a:schemeClr val="tx1"/>
                </a:solidFill>
              </a:rPr>
              <a:t>	    100 	 10	  1    </a:t>
            </a:r>
            <a:r>
              <a:rPr lang="en-GB" i="1" dirty="0">
                <a:solidFill>
                  <a:schemeClr val="tx1"/>
                </a:solidFill>
              </a:rPr>
              <a:t>‘column’ headings</a:t>
            </a:r>
            <a:r>
              <a:rPr lang="en-GB" b="1" dirty="0">
                <a:solidFill>
                  <a:schemeClr val="tx1"/>
                </a:solidFill>
              </a:rPr>
              <a:t> </a:t>
            </a:r>
            <a:endParaRPr lang="en-GB" dirty="0">
              <a:solidFill>
                <a:schemeClr val="tx1"/>
              </a:solidFill>
            </a:endParaRPr>
          </a:p>
          <a:p>
            <a:pPr>
              <a:lnSpc>
                <a:spcPct val="80000"/>
              </a:lnSpc>
              <a:buFontTx/>
              <a:buNone/>
            </a:pPr>
            <a:r>
              <a:rPr lang="en-GB" dirty="0">
                <a:solidFill>
                  <a:schemeClr val="tx1"/>
                </a:solidFill>
              </a:rPr>
              <a:t>	      2	  5	  7    </a:t>
            </a:r>
            <a:r>
              <a:rPr lang="en-GB" i="1" dirty="0">
                <a:solidFill>
                  <a:schemeClr val="tx1"/>
                </a:solidFill>
              </a:rPr>
              <a:t>digits</a:t>
            </a:r>
          </a:p>
          <a:p>
            <a:pPr>
              <a:lnSpc>
                <a:spcPct val="80000"/>
              </a:lnSpc>
            </a:pPr>
            <a:r>
              <a:rPr lang="en-GB" dirty="0">
                <a:solidFill>
                  <a:schemeClr val="tx1"/>
                </a:solidFill>
              </a:rPr>
              <a:t>Thus the number 257 would represent</a:t>
            </a:r>
            <a:br>
              <a:rPr lang="en-GB" dirty="0">
                <a:solidFill>
                  <a:schemeClr val="tx1"/>
                </a:solidFill>
              </a:rPr>
            </a:br>
            <a:r>
              <a:rPr lang="en-GB" dirty="0">
                <a:solidFill>
                  <a:schemeClr val="tx1"/>
                </a:solidFill>
              </a:rPr>
              <a:t> (2 x 100) + (5 x 10) + (7 x 1)</a:t>
            </a:r>
          </a:p>
          <a:p>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39328" cy="4525963"/>
          </a:xfrm>
        </p:spPr>
        <p:txBody>
          <a:bodyPr/>
          <a:lstStyle/>
          <a:p>
            <a:r>
              <a:rPr lang="en-GB" dirty="0"/>
              <a:t>Multiplication example:</a:t>
            </a:r>
            <a:br>
              <a:rPr lang="en-GB" dirty="0"/>
            </a:br>
            <a:r>
              <a:rPr lang="en-GB" dirty="0"/>
              <a:t>00101001 × 00000110 = 11110110</a:t>
            </a:r>
          </a:p>
          <a:p>
            <a:pPr>
              <a:buFontTx/>
              <a:buNone/>
            </a:pPr>
            <a:r>
              <a:rPr lang="en-GB" dirty="0"/>
              <a:t>              0  0  1  0  1  0  0  1   </a:t>
            </a:r>
          </a:p>
          <a:p>
            <a:pPr>
              <a:buFontTx/>
              <a:buNone/>
            </a:pPr>
            <a:r>
              <a:rPr lang="en-GB" dirty="0"/>
              <a:t>           </a:t>
            </a:r>
            <a:r>
              <a:rPr lang="en-GB" u="sng" dirty="0"/>
              <a:t>× 0  0  0  0  0  1  1  0</a:t>
            </a:r>
            <a:r>
              <a:rPr lang="en-GB" dirty="0"/>
              <a:t>    </a:t>
            </a:r>
          </a:p>
          <a:p>
            <a:pPr>
              <a:buFontTx/>
              <a:buNone/>
            </a:pPr>
            <a:r>
              <a:rPr lang="en-GB" dirty="0"/>
              <a:t>              0  0  0  0  0  0  0  0 </a:t>
            </a:r>
          </a:p>
          <a:p>
            <a:pPr>
              <a:buFontTx/>
              <a:buNone/>
            </a:pPr>
            <a:r>
              <a:rPr lang="en-GB" dirty="0"/>
              <a:t>          0  0  1  0  1  0  0  1  </a:t>
            </a:r>
          </a:p>
          <a:p>
            <a:pPr>
              <a:buFontTx/>
              <a:buNone/>
            </a:pPr>
            <a:r>
              <a:rPr lang="en-GB" dirty="0"/>
              <a:t>      </a:t>
            </a:r>
            <a:r>
              <a:rPr lang="en-GB" u="sng" dirty="0"/>
              <a:t>0  0  1  0  1  0  0  1         </a:t>
            </a:r>
          </a:p>
          <a:p>
            <a:pPr>
              <a:buFontTx/>
              <a:buNone/>
            </a:pPr>
            <a:r>
              <a:rPr lang="en-GB" dirty="0"/>
              <a:t>      0  0  1  1  1  1  0  1  1  0 </a:t>
            </a:r>
            <a:endParaRPr lang="en-GB" dirty="0">
              <a:solidFill>
                <a:srgbClr val="FF3300"/>
              </a:solidFill>
            </a:endParaRP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646049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29600" cy="4525963"/>
          </a:xfrm>
        </p:spPr>
        <p:txBody>
          <a:bodyPr/>
          <a:lstStyle/>
          <a:p>
            <a:r>
              <a:rPr lang="en-GB" b="1" dirty="0">
                <a:solidFill>
                  <a:schemeClr val="tx1"/>
                </a:solidFill>
              </a:rPr>
              <a:t>Bitwise logical AND</a:t>
            </a:r>
            <a:r>
              <a:rPr lang="en-GB" dirty="0">
                <a:solidFill>
                  <a:schemeClr val="tx1"/>
                </a:solidFill>
              </a:rPr>
              <a:t> between</a:t>
            </a:r>
            <a:br>
              <a:rPr lang="en-GB" dirty="0">
                <a:solidFill>
                  <a:schemeClr val="tx1"/>
                </a:solidFill>
              </a:rPr>
            </a:br>
            <a:r>
              <a:rPr lang="en-GB" dirty="0">
                <a:solidFill>
                  <a:schemeClr val="tx1"/>
                </a:solidFill>
              </a:rPr>
              <a:t> 11111010  and  00110111 </a:t>
            </a:r>
          </a:p>
          <a:p>
            <a:r>
              <a:rPr lang="en-GB" dirty="0">
                <a:solidFill>
                  <a:schemeClr val="tx1"/>
                </a:solidFill>
              </a:rPr>
              <a:t>Remember the rules: compare </a:t>
            </a:r>
            <a:r>
              <a:rPr lang="en-GB" b="1" dirty="0">
                <a:solidFill>
                  <a:schemeClr val="tx1"/>
                </a:solidFill>
              </a:rPr>
              <a:t>each pair of bits</a:t>
            </a:r>
            <a:r>
              <a:rPr lang="en-GB" dirty="0">
                <a:solidFill>
                  <a:schemeClr val="tx1"/>
                </a:solidFill>
              </a:rPr>
              <a:t>; only get ‘1’ result if both are ‘1’ </a:t>
            </a:r>
          </a:p>
          <a:p>
            <a:pPr>
              <a:buFontTx/>
              <a:buNone/>
            </a:pPr>
            <a:r>
              <a:rPr lang="en-GB" dirty="0">
                <a:solidFill>
                  <a:schemeClr val="tx1"/>
                </a:solidFill>
              </a:rPr>
              <a:t>              1  1  1  0  1  0  0  1   </a:t>
            </a:r>
          </a:p>
          <a:p>
            <a:pPr>
              <a:buFontTx/>
              <a:buNone/>
            </a:pPr>
            <a:r>
              <a:rPr lang="en-GB" dirty="0">
                <a:solidFill>
                  <a:schemeClr val="tx1"/>
                </a:solidFill>
              </a:rPr>
              <a:t>             </a:t>
            </a:r>
            <a:r>
              <a:rPr lang="en-GB" u="sng" dirty="0">
                <a:solidFill>
                  <a:schemeClr val="tx1"/>
                </a:solidFill>
              </a:rPr>
              <a:t> 0  0  1  1  0  1  1  1</a:t>
            </a:r>
            <a:r>
              <a:rPr lang="en-GB" dirty="0">
                <a:solidFill>
                  <a:schemeClr val="tx1"/>
                </a:solidFill>
              </a:rPr>
              <a:t>    </a:t>
            </a:r>
          </a:p>
          <a:p>
            <a:pPr>
              <a:buFontTx/>
              <a:buNone/>
            </a:pPr>
            <a:r>
              <a:rPr lang="en-GB" dirty="0"/>
              <a:t>              </a:t>
            </a:r>
            <a:r>
              <a:rPr lang="en-GB" dirty="0">
                <a:solidFill>
                  <a:srgbClr val="0066FF"/>
                </a:solidFill>
              </a:rPr>
              <a:t>0  0  1  0  0  0  0  1 </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1547826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19872" cy="4525963"/>
          </a:xfrm>
        </p:spPr>
        <p:txBody>
          <a:bodyPr/>
          <a:lstStyle/>
          <a:p>
            <a:r>
              <a:rPr lang="en-GB" dirty="0">
                <a:solidFill>
                  <a:schemeClr val="tx1"/>
                </a:solidFill>
              </a:rPr>
              <a:t>Binary division is the repeated process of subtraction, just as in decimal division.</a:t>
            </a:r>
            <a:endParaRPr lang="en-GB" i="1" dirty="0">
              <a:solidFill>
                <a:schemeClr val="tx1"/>
              </a:solidFill>
            </a:endParaRPr>
          </a:p>
          <a:p>
            <a:pPr>
              <a:lnSpc>
                <a:spcPct val="90000"/>
              </a:lnSpc>
            </a:pPr>
            <a:r>
              <a:rPr lang="en-GB" dirty="0">
                <a:solidFill>
                  <a:schemeClr val="tx1"/>
                </a:solidFill>
              </a:rPr>
              <a:t>Division example</a:t>
            </a:r>
            <a:r>
              <a:rPr lang="en-GB" i="1" dirty="0">
                <a:solidFill>
                  <a:schemeClr val="tx1"/>
                </a:solidFill>
              </a:rPr>
              <a:t>:</a:t>
            </a:r>
            <a:br>
              <a:rPr lang="en-GB" i="1" dirty="0">
                <a:solidFill>
                  <a:schemeClr val="tx1"/>
                </a:solidFill>
              </a:rPr>
            </a:br>
            <a:r>
              <a:rPr lang="en-GB" dirty="0">
                <a:solidFill>
                  <a:schemeClr val="tx1"/>
                </a:solidFill>
              </a:rPr>
              <a:t>00101010 ÷ 00000110 = 00000111</a:t>
            </a:r>
          </a:p>
          <a:p>
            <a:pPr>
              <a:lnSpc>
                <a:spcPct val="90000"/>
              </a:lnSpc>
              <a:buFontTx/>
              <a:buNone/>
            </a:pPr>
            <a:r>
              <a:rPr lang="en-GB" dirty="0">
                <a:solidFill>
                  <a:schemeClr val="tx1"/>
                </a:solidFill>
              </a:rPr>
              <a:t>      </a:t>
            </a:r>
            <a:r>
              <a:rPr lang="en-GB" u="sng" dirty="0">
                <a:solidFill>
                  <a:schemeClr val="tx1"/>
                </a:solidFill>
              </a:rPr>
              <a:t>                       1  1  1 </a:t>
            </a:r>
            <a:r>
              <a:rPr lang="en-GB" dirty="0">
                <a:solidFill>
                  <a:schemeClr val="tx1"/>
                </a:solidFill>
              </a:rPr>
              <a:t>  </a:t>
            </a:r>
          </a:p>
          <a:p>
            <a:pPr>
              <a:lnSpc>
                <a:spcPct val="90000"/>
              </a:lnSpc>
              <a:buFontTx/>
              <a:buNone/>
            </a:pPr>
            <a:r>
              <a:rPr lang="en-GB" dirty="0">
                <a:solidFill>
                  <a:schemeClr val="tx1"/>
                </a:solidFill>
              </a:rPr>
              <a:t>110) 0  0  1  0  1  0  1  0    </a:t>
            </a:r>
          </a:p>
          <a:p>
            <a:pPr>
              <a:lnSpc>
                <a:spcPct val="90000"/>
              </a:lnSpc>
              <a:buFontTx/>
              <a:buNone/>
            </a:pPr>
            <a:r>
              <a:rPr lang="en-GB" dirty="0">
                <a:solidFill>
                  <a:schemeClr val="tx1"/>
                </a:solidFill>
              </a:rPr>
              <a:t>                </a:t>
            </a:r>
            <a:r>
              <a:rPr lang="en-GB" u="sng" dirty="0">
                <a:solidFill>
                  <a:schemeClr val="tx1"/>
                </a:solidFill>
              </a:rPr>
              <a:t>-   1  1  0</a:t>
            </a:r>
            <a:r>
              <a:rPr lang="en-GB" dirty="0">
                <a:solidFill>
                  <a:schemeClr val="tx1"/>
                </a:solidFill>
              </a:rPr>
              <a:t>      </a:t>
            </a:r>
          </a:p>
          <a:p>
            <a:pPr>
              <a:lnSpc>
                <a:spcPct val="90000"/>
              </a:lnSpc>
              <a:buFontTx/>
              <a:buNone/>
            </a:pPr>
            <a:r>
              <a:rPr lang="en-GB" dirty="0">
                <a:solidFill>
                  <a:schemeClr val="tx1"/>
                </a:solidFill>
              </a:rPr>
              <a:t>                    1  0 </a:t>
            </a:r>
            <a:r>
              <a:rPr lang="en-GB" i="1" dirty="0">
                <a:solidFill>
                  <a:schemeClr val="tx1"/>
                </a:solidFill>
              </a:rPr>
              <a:t> </a:t>
            </a:r>
            <a:r>
              <a:rPr lang="en-GB" dirty="0">
                <a:solidFill>
                  <a:schemeClr val="tx1"/>
                </a:solidFill>
              </a:rPr>
              <a:t>0  1</a:t>
            </a:r>
          </a:p>
          <a:p>
            <a:pPr>
              <a:lnSpc>
                <a:spcPct val="90000"/>
              </a:lnSpc>
              <a:buFontTx/>
              <a:buNone/>
            </a:pPr>
            <a:r>
              <a:rPr lang="en-GB" dirty="0">
                <a:solidFill>
                  <a:schemeClr val="tx1"/>
                </a:solidFill>
              </a:rPr>
              <a:t>                    </a:t>
            </a:r>
            <a:r>
              <a:rPr lang="en-GB" u="sng" dirty="0">
                <a:solidFill>
                  <a:schemeClr val="tx1"/>
                </a:solidFill>
              </a:rPr>
              <a:t>-   1  1  0 </a:t>
            </a:r>
          </a:p>
          <a:p>
            <a:pPr>
              <a:lnSpc>
                <a:spcPct val="90000"/>
              </a:lnSpc>
              <a:buFontTx/>
              <a:buNone/>
            </a:pPr>
            <a:r>
              <a:rPr lang="en-GB" dirty="0">
                <a:solidFill>
                  <a:schemeClr val="tx1"/>
                </a:solidFill>
              </a:rPr>
              <a:t>                            1  1  0</a:t>
            </a:r>
          </a:p>
          <a:p>
            <a:pPr>
              <a:lnSpc>
                <a:spcPct val="90000"/>
              </a:lnSpc>
              <a:buFontTx/>
              <a:buNone/>
            </a:pPr>
            <a:r>
              <a:rPr lang="en-GB" dirty="0">
                <a:solidFill>
                  <a:schemeClr val="tx1"/>
                </a:solidFill>
              </a:rPr>
              <a:t>                        </a:t>
            </a:r>
            <a:r>
              <a:rPr lang="en-GB" u="sng" dirty="0">
                <a:solidFill>
                  <a:schemeClr val="tx1"/>
                </a:solidFill>
              </a:rPr>
              <a:t>-   1  1  0  </a:t>
            </a:r>
            <a:r>
              <a:rPr lang="en-GB" dirty="0">
                <a:solidFill>
                  <a:schemeClr val="tx1"/>
                </a:solidFill>
              </a:rPr>
              <a:t> </a:t>
            </a:r>
          </a:p>
          <a:p>
            <a:pPr>
              <a:lnSpc>
                <a:spcPct val="90000"/>
              </a:lnSpc>
              <a:buFontTx/>
              <a:buNone/>
            </a:pPr>
            <a:r>
              <a:rPr lang="en-GB" dirty="0">
                <a:solidFill>
                  <a:schemeClr val="tx1"/>
                </a:solidFill>
              </a:rPr>
              <a:t>                                    0 </a:t>
            </a:r>
          </a:p>
        </p:txBody>
      </p:sp>
    </p:spTree>
    <p:extLst>
      <p:ext uri="{BB962C8B-B14F-4D97-AF65-F5344CB8AC3E}">
        <p14:creationId xmlns:p14="http://schemas.microsoft.com/office/powerpoint/2010/main" val="2617437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19872" cy="4525963"/>
          </a:xfrm>
        </p:spPr>
        <p:txBody>
          <a:bodyPr/>
          <a:lstStyle/>
          <a:p>
            <a:r>
              <a:rPr lang="en-GB" dirty="0" smtClean="0">
                <a:solidFill>
                  <a:schemeClr val="tx1"/>
                </a:solidFill>
              </a:rPr>
              <a:t>The reality of binary arithmetic is that it is usually faster and more accurate for us humans to convert the binary values to denary, do the calculation, and convert the result back!</a:t>
            </a:r>
          </a:p>
          <a:p>
            <a:pPr marL="0" indent="0">
              <a:buNone/>
            </a:pPr>
            <a:endParaRPr lang="en-GB" dirty="0">
              <a:solidFill>
                <a:schemeClr val="tx1"/>
              </a:solidFill>
            </a:endParaRPr>
          </a:p>
        </p:txBody>
      </p:sp>
    </p:spTree>
    <p:extLst>
      <p:ext uri="{BB962C8B-B14F-4D97-AF65-F5344CB8AC3E}">
        <p14:creationId xmlns:p14="http://schemas.microsoft.com/office/powerpoint/2010/main" val="2182439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Logic Tables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240283434"/>
              </p:ext>
            </p:extLst>
          </p:nvPr>
        </p:nvGraphicFramePr>
        <p:xfrm>
          <a:off x="457200" y="1639081"/>
          <a:ext cx="2412460" cy="1121664"/>
        </p:xfrm>
        <a:graphic>
          <a:graphicData uri="http://schemas.openxmlformats.org/drawingml/2006/table">
            <a:tbl>
              <a:tblPr firstRow="1" firstCol="1" bandRow="1"/>
              <a:tblGrid>
                <a:gridCol w="1206230"/>
                <a:gridCol w="1206230"/>
              </a:tblGrid>
              <a:tr h="192563">
                <a:tc gridSpan="2">
                  <a:txBody>
                    <a:bodyPr/>
                    <a:lstStyle/>
                    <a:p>
                      <a:pPr algn="ctr">
                        <a:lnSpc>
                          <a:spcPct val="115000"/>
                        </a:lnSpc>
                        <a:spcAft>
                          <a:spcPts val="0"/>
                        </a:spcAft>
                      </a:pPr>
                      <a:r>
                        <a:rPr lang="en-GB" sz="1600" dirty="0">
                          <a:effectLst/>
                          <a:latin typeface="Calibri"/>
                          <a:ea typeface="SimSun"/>
                          <a:cs typeface="Arial"/>
                        </a:rPr>
                        <a:t>NOT Logic Table</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r h="192563">
                <a:tc>
                  <a:txBody>
                    <a:bodyPr/>
                    <a:lstStyle/>
                    <a:p>
                      <a:pPr>
                        <a:lnSpc>
                          <a:spcPct val="115000"/>
                        </a:lnSpc>
                        <a:spcAft>
                          <a:spcPts val="0"/>
                        </a:spcAft>
                      </a:pPr>
                      <a:r>
                        <a:rPr lang="en-GB" sz="1600" dirty="0">
                          <a:effectLst/>
                          <a:latin typeface="Calibri"/>
                          <a:ea typeface="SimSun"/>
                          <a:cs typeface="Arial"/>
                        </a:rPr>
                        <a:t>Input A</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Output</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563">
                <a:tc>
                  <a:txBody>
                    <a:bodyPr/>
                    <a:lstStyle/>
                    <a:p>
                      <a:pPr>
                        <a:lnSpc>
                          <a:spcPct val="115000"/>
                        </a:lnSpc>
                        <a:spcAft>
                          <a:spcPts val="0"/>
                        </a:spcAft>
                      </a:pPr>
                      <a:r>
                        <a:rPr lang="en-GB" sz="1600" dirty="0">
                          <a:effectLst/>
                          <a:latin typeface="Calibri"/>
                          <a:ea typeface="SimSun"/>
                          <a:cs typeface="Arial"/>
                        </a:rPr>
                        <a:t>0</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563">
                <a:tc>
                  <a:txBody>
                    <a:bodyPr/>
                    <a:lstStyle/>
                    <a:p>
                      <a:pPr>
                        <a:lnSpc>
                          <a:spcPct val="115000"/>
                        </a:lnSpc>
                        <a:spcAft>
                          <a:spcPts val="0"/>
                        </a:spcAft>
                      </a:pPr>
                      <a:r>
                        <a:rPr lang="en-GB" sz="1600">
                          <a:effectLst/>
                          <a:latin typeface="Calibri"/>
                          <a:ea typeface="SimSun"/>
                          <a:cs typeface="Arial"/>
                        </a:rPr>
                        <a:t>1</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01" marR="68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61184433"/>
              </p:ext>
            </p:extLst>
          </p:nvPr>
        </p:nvGraphicFramePr>
        <p:xfrm>
          <a:off x="3151762" y="1639893"/>
          <a:ext cx="2782110" cy="1764786"/>
        </p:xfrm>
        <a:graphic>
          <a:graphicData uri="http://schemas.openxmlformats.org/drawingml/2006/table">
            <a:tbl>
              <a:tblPr firstRow="1" firstCol="1" bandRow="1"/>
              <a:tblGrid>
                <a:gridCol w="927370"/>
                <a:gridCol w="927370"/>
                <a:gridCol w="927370"/>
              </a:tblGrid>
              <a:tr h="294131">
                <a:tc gridSpan="3">
                  <a:txBody>
                    <a:bodyPr/>
                    <a:lstStyle/>
                    <a:p>
                      <a:pPr algn="ctr">
                        <a:lnSpc>
                          <a:spcPct val="115000"/>
                        </a:lnSpc>
                        <a:spcAft>
                          <a:spcPts val="0"/>
                        </a:spcAft>
                      </a:pPr>
                      <a:r>
                        <a:rPr lang="en-GB" sz="1600" dirty="0">
                          <a:effectLst/>
                          <a:latin typeface="Calibri"/>
                          <a:ea typeface="SimSun"/>
                          <a:cs typeface="Arial"/>
                        </a:rPr>
                        <a:t>OR Logic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94131">
                <a:tc>
                  <a:txBody>
                    <a:bodyPr/>
                    <a:lstStyle/>
                    <a:p>
                      <a:pPr>
                        <a:lnSpc>
                          <a:spcPct val="115000"/>
                        </a:lnSpc>
                        <a:spcAft>
                          <a:spcPts val="0"/>
                        </a:spcAft>
                      </a:pPr>
                      <a:r>
                        <a:rPr lang="en-GB" sz="1600" dirty="0">
                          <a:effectLst/>
                          <a:latin typeface="Calibri"/>
                          <a:ea typeface="SimSun"/>
                          <a:cs typeface="Arial"/>
                        </a:rPr>
                        <a:t>Input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Input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Output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30303458"/>
              </p:ext>
            </p:extLst>
          </p:nvPr>
        </p:nvGraphicFramePr>
        <p:xfrm>
          <a:off x="6182064" y="1639893"/>
          <a:ext cx="2490282" cy="1764786"/>
        </p:xfrm>
        <a:graphic>
          <a:graphicData uri="http://schemas.openxmlformats.org/drawingml/2006/table">
            <a:tbl>
              <a:tblPr firstRow="1" firstCol="1" bandRow="1"/>
              <a:tblGrid>
                <a:gridCol w="830094"/>
                <a:gridCol w="830094"/>
                <a:gridCol w="830094"/>
              </a:tblGrid>
              <a:tr h="294131">
                <a:tc gridSpan="3">
                  <a:txBody>
                    <a:bodyPr/>
                    <a:lstStyle/>
                    <a:p>
                      <a:pPr algn="ctr">
                        <a:lnSpc>
                          <a:spcPct val="115000"/>
                        </a:lnSpc>
                        <a:spcAft>
                          <a:spcPts val="0"/>
                        </a:spcAft>
                      </a:pPr>
                      <a:r>
                        <a:rPr lang="en-GB" sz="1600" dirty="0">
                          <a:effectLst/>
                          <a:latin typeface="Calibri"/>
                          <a:ea typeface="SimSun"/>
                          <a:cs typeface="Arial"/>
                        </a:rPr>
                        <a:t>AND Logic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94131">
                <a:tc>
                  <a:txBody>
                    <a:bodyPr/>
                    <a:lstStyle/>
                    <a:p>
                      <a:pPr>
                        <a:lnSpc>
                          <a:spcPct val="115000"/>
                        </a:lnSpc>
                        <a:spcAft>
                          <a:spcPts val="0"/>
                        </a:spcAft>
                      </a:pPr>
                      <a:r>
                        <a:rPr lang="en-GB" sz="1600">
                          <a:effectLst/>
                          <a:latin typeface="Calibri"/>
                          <a:ea typeface="SimSun"/>
                          <a:cs typeface="Arial"/>
                        </a:rPr>
                        <a:t>Input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Input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Output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131">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04215385"/>
              </p:ext>
            </p:extLst>
          </p:nvPr>
        </p:nvGraphicFramePr>
        <p:xfrm>
          <a:off x="442746" y="3673927"/>
          <a:ext cx="2504736" cy="1682496"/>
        </p:xfrm>
        <a:graphic>
          <a:graphicData uri="http://schemas.openxmlformats.org/drawingml/2006/table">
            <a:tbl>
              <a:tblPr firstRow="1" firstCol="1" bandRow="1"/>
              <a:tblGrid>
                <a:gridCol w="834912"/>
                <a:gridCol w="834912"/>
                <a:gridCol w="834912"/>
              </a:tblGrid>
              <a:tr h="274517">
                <a:tc gridSpan="3">
                  <a:txBody>
                    <a:bodyPr/>
                    <a:lstStyle/>
                    <a:p>
                      <a:pPr algn="ctr">
                        <a:lnSpc>
                          <a:spcPct val="115000"/>
                        </a:lnSpc>
                        <a:spcAft>
                          <a:spcPts val="0"/>
                        </a:spcAft>
                      </a:pPr>
                      <a:r>
                        <a:rPr lang="en-GB" sz="1600" dirty="0">
                          <a:effectLst/>
                          <a:latin typeface="Calibri"/>
                          <a:ea typeface="SimSun"/>
                          <a:cs typeface="Arial"/>
                        </a:rPr>
                        <a:t>XOR Logic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74517">
                <a:tc>
                  <a:txBody>
                    <a:bodyPr/>
                    <a:lstStyle/>
                    <a:p>
                      <a:pPr>
                        <a:lnSpc>
                          <a:spcPct val="115000"/>
                        </a:lnSpc>
                        <a:spcAft>
                          <a:spcPts val="0"/>
                        </a:spcAft>
                      </a:pPr>
                      <a:r>
                        <a:rPr lang="en-GB" sz="1600">
                          <a:effectLst/>
                          <a:latin typeface="Calibri"/>
                          <a:ea typeface="SimSun"/>
                          <a:cs typeface="Arial"/>
                        </a:rPr>
                        <a:t>Input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Input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Output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37792062"/>
              </p:ext>
            </p:extLst>
          </p:nvPr>
        </p:nvGraphicFramePr>
        <p:xfrm>
          <a:off x="3151761" y="3673927"/>
          <a:ext cx="2782110" cy="1682496"/>
        </p:xfrm>
        <a:graphic>
          <a:graphicData uri="http://schemas.openxmlformats.org/drawingml/2006/table">
            <a:tbl>
              <a:tblPr firstRow="1" firstCol="1" bandRow="1"/>
              <a:tblGrid>
                <a:gridCol w="927370"/>
                <a:gridCol w="927370"/>
                <a:gridCol w="927370"/>
              </a:tblGrid>
              <a:tr h="274517">
                <a:tc gridSpan="3">
                  <a:txBody>
                    <a:bodyPr/>
                    <a:lstStyle/>
                    <a:p>
                      <a:pPr algn="ctr">
                        <a:lnSpc>
                          <a:spcPct val="115000"/>
                        </a:lnSpc>
                        <a:spcAft>
                          <a:spcPts val="0"/>
                        </a:spcAft>
                      </a:pPr>
                      <a:r>
                        <a:rPr lang="en-GB" sz="1600" dirty="0">
                          <a:effectLst/>
                          <a:latin typeface="Calibri"/>
                          <a:ea typeface="SimSun"/>
                          <a:cs typeface="Arial"/>
                        </a:rPr>
                        <a:t>NAND Logic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74517">
                <a:tc>
                  <a:txBody>
                    <a:bodyPr/>
                    <a:lstStyle/>
                    <a:p>
                      <a:pPr>
                        <a:lnSpc>
                          <a:spcPct val="115000"/>
                        </a:lnSpc>
                        <a:spcAft>
                          <a:spcPts val="0"/>
                        </a:spcAft>
                      </a:pPr>
                      <a:r>
                        <a:rPr lang="en-GB" sz="1600">
                          <a:effectLst/>
                          <a:latin typeface="Calibri"/>
                          <a:ea typeface="SimSun"/>
                          <a:cs typeface="Arial"/>
                        </a:rPr>
                        <a:t>Input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Input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Output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84681333"/>
              </p:ext>
            </p:extLst>
          </p:nvPr>
        </p:nvGraphicFramePr>
        <p:xfrm>
          <a:off x="6167438" y="3673927"/>
          <a:ext cx="2504907" cy="1682496"/>
        </p:xfrm>
        <a:graphic>
          <a:graphicData uri="http://schemas.openxmlformats.org/drawingml/2006/table">
            <a:tbl>
              <a:tblPr firstRow="1" firstCol="1" bandRow="1"/>
              <a:tblGrid>
                <a:gridCol w="834969"/>
                <a:gridCol w="834969"/>
                <a:gridCol w="834969"/>
              </a:tblGrid>
              <a:tr h="274517">
                <a:tc gridSpan="3">
                  <a:txBody>
                    <a:bodyPr/>
                    <a:lstStyle/>
                    <a:p>
                      <a:pPr algn="ctr">
                        <a:lnSpc>
                          <a:spcPct val="115000"/>
                        </a:lnSpc>
                        <a:spcAft>
                          <a:spcPts val="0"/>
                        </a:spcAft>
                      </a:pPr>
                      <a:r>
                        <a:rPr lang="en-GB" sz="1600" dirty="0">
                          <a:effectLst/>
                          <a:latin typeface="Calibri"/>
                          <a:ea typeface="SimSun"/>
                          <a:cs typeface="Arial"/>
                        </a:rPr>
                        <a:t>NOR Logic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74517">
                <a:tc>
                  <a:txBody>
                    <a:bodyPr/>
                    <a:lstStyle/>
                    <a:p>
                      <a:pPr>
                        <a:lnSpc>
                          <a:spcPct val="115000"/>
                        </a:lnSpc>
                        <a:spcAft>
                          <a:spcPts val="0"/>
                        </a:spcAft>
                      </a:pPr>
                      <a:r>
                        <a:rPr lang="en-GB" sz="1600">
                          <a:effectLst/>
                          <a:latin typeface="Calibri"/>
                          <a:ea typeface="SimSun"/>
                          <a:cs typeface="Arial"/>
                        </a:rPr>
                        <a:t>Input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Input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Output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effectLst/>
                          <a:latin typeface="Calibri"/>
                          <a:ea typeface="SimSun"/>
                          <a:cs typeface="Ari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17">
                <a:tc>
                  <a:txBody>
                    <a:bodyPr/>
                    <a:lstStyle/>
                    <a:p>
                      <a:pPr>
                        <a:lnSpc>
                          <a:spcPct val="115000"/>
                        </a:lnSpc>
                        <a:spcAft>
                          <a:spcPts val="0"/>
                        </a:spcAft>
                      </a:pPr>
                      <a:r>
                        <a:rPr lang="en-GB" sz="160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a:ea typeface="SimSun"/>
                          <a:cs typeface="Arial"/>
                        </a:rPr>
                        <a:t>0</a:t>
                      </a:r>
                      <a:endParaRPr lang="en-GB" sz="1600" dirty="0">
                        <a:effectLst/>
                        <a:latin typeface="Calibri"/>
                        <a:ea typeface="SimSu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8327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representation</a:t>
            </a: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dirty="0">
                <a:solidFill>
                  <a:schemeClr val="tx1"/>
                </a:solidFill>
              </a:rPr>
              <a:t>Any Data in the computer or stored as digital values is represented by binary numbers </a:t>
            </a:r>
            <a:r>
              <a:rPr lang="en-GB" dirty="0"/>
              <a:t>(</a:t>
            </a:r>
            <a:r>
              <a:rPr lang="en-GB" dirty="0">
                <a:solidFill>
                  <a:srgbClr val="0066FF"/>
                </a:solidFill>
              </a:rPr>
              <a:t>bits</a:t>
            </a:r>
            <a:r>
              <a:rPr lang="en-GB" dirty="0"/>
              <a:t>). </a:t>
            </a:r>
          </a:p>
          <a:p>
            <a:pPr>
              <a:lnSpc>
                <a:spcPct val="90000"/>
              </a:lnSpc>
            </a:pPr>
            <a:r>
              <a:rPr lang="en-GB" dirty="0">
                <a:solidFill>
                  <a:schemeClr val="tx1"/>
                </a:solidFill>
              </a:rPr>
              <a:t>What binary number corresponds to a specific piece (value) of data depends on the Coding scheme used.</a:t>
            </a:r>
          </a:p>
          <a:p>
            <a:pPr>
              <a:lnSpc>
                <a:spcPct val="90000"/>
              </a:lnSpc>
            </a:pPr>
            <a:r>
              <a:rPr lang="en-GB" dirty="0">
                <a:solidFill>
                  <a:schemeClr val="tx1"/>
                </a:solidFill>
              </a:rPr>
              <a:t>Actual numbers ( 34, -9, 4.5) can be represented in different </a:t>
            </a:r>
            <a:r>
              <a:rPr lang="en-GB" dirty="0" smtClean="0">
                <a:solidFill>
                  <a:schemeClr val="tx1"/>
                </a:solidFill>
              </a:rPr>
              <a:t>ways</a:t>
            </a:r>
          </a:p>
          <a:p>
            <a:pPr>
              <a:lnSpc>
                <a:spcPct val="90000"/>
              </a:lnSpc>
            </a:pPr>
            <a:r>
              <a:rPr lang="en-GB" dirty="0" smtClean="0">
                <a:solidFill>
                  <a:schemeClr val="tx1"/>
                </a:solidFill>
              </a:rPr>
              <a:t>Begin with the integers as examples</a:t>
            </a:r>
            <a:endParaRPr lang="en-GB" dirty="0">
              <a:solidFill>
                <a:schemeClr val="tx1"/>
              </a:solidFill>
            </a:endParaRPr>
          </a:p>
        </p:txBody>
      </p:sp>
    </p:spTree>
    <p:extLst>
      <p:ext uri="{BB962C8B-B14F-4D97-AF65-F5344CB8AC3E}">
        <p14:creationId xmlns:p14="http://schemas.microsoft.com/office/powerpoint/2010/main" val="3806389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Unsigned Integer</a:t>
            </a:r>
          </a:p>
        </p:txBody>
      </p:sp>
      <p:sp>
        <p:nvSpPr>
          <p:cNvPr id="12290" name="Content Placeholder 2"/>
          <p:cNvSpPr>
            <a:spLocks noGrp="1"/>
          </p:cNvSpPr>
          <p:nvPr>
            <p:ph idx="1"/>
          </p:nvPr>
        </p:nvSpPr>
        <p:spPr>
          <a:xfrm>
            <a:off x="457200" y="1600200"/>
            <a:ext cx="8229600" cy="4525963"/>
          </a:xfrm>
        </p:spPr>
        <p:txBody>
          <a:bodyPr/>
          <a:lstStyle/>
          <a:p>
            <a:pPr>
              <a:lnSpc>
                <a:spcPct val="80000"/>
              </a:lnSpc>
            </a:pPr>
            <a:r>
              <a:rPr lang="en-GB" dirty="0">
                <a:solidFill>
                  <a:schemeClr val="tx1"/>
                </a:solidFill>
              </a:rPr>
              <a:t>An unsigned integer is stored as a pure binary number. </a:t>
            </a:r>
          </a:p>
          <a:p>
            <a:pPr>
              <a:lnSpc>
                <a:spcPct val="80000"/>
              </a:lnSpc>
            </a:pPr>
            <a:r>
              <a:rPr lang="en-GB" dirty="0">
                <a:solidFill>
                  <a:schemeClr val="tx1"/>
                </a:solidFill>
              </a:rPr>
              <a:t>It only allows the storage of positive integers.</a:t>
            </a:r>
          </a:p>
          <a:p>
            <a:pPr>
              <a:lnSpc>
                <a:spcPct val="80000"/>
              </a:lnSpc>
            </a:pPr>
            <a:r>
              <a:rPr lang="en-GB" dirty="0">
                <a:solidFill>
                  <a:schemeClr val="tx1"/>
                </a:solidFill>
              </a:rPr>
              <a:t>If we consider an unsigned integer which is stored as 8 bits (i.e. one </a:t>
            </a:r>
            <a:r>
              <a:rPr lang="en-GB" i="1" dirty="0">
                <a:solidFill>
                  <a:schemeClr val="tx1"/>
                </a:solidFill>
              </a:rPr>
              <a:t>byte</a:t>
            </a:r>
            <a:r>
              <a:rPr lang="en-GB" dirty="0">
                <a:solidFill>
                  <a:schemeClr val="tx1"/>
                </a:solidFill>
              </a:rPr>
              <a:t>), </a:t>
            </a:r>
          </a:p>
          <a:p>
            <a:pPr>
              <a:lnSpc>
                <a:spcPct val="80000"/>
              </a:lnSpc>
            </a:pPr>
            <a:r>
              <a:rPr lang="en-GB" dirty="0">
                <a:solidFill>
                  <a:schemeClr val="tx1"/>
                </a:solidFill>
              </a:rPr>
              <a:t>the smallest value that can be stored is 00000000 which represents 0</a:t>
            </a:r>
            <a:r>
              <a:rPr lang="en-GB" baseline="-25000" dirty="0">
                <a:solidFill>
                  <a:schemeClr val="tx1"/>
                </a:solidFill>
              </a:rPr>
              <a:t>10</a:t>
            </a:r>
            <a:r>
              <a:rPr lang="en-GB" dirty="0">
                <a:solidFill>
                  <a:schemeClr val="tx1"/>
                </a:solidFill>
              </a:rPr>
              <a:t> </a:t>
            </a:r>
          </a:p>
          <a:p>
            <a:pPr>
              <a:lnSpc>
                <a:spcPct val="80000"/>
              </a:lnSpc>
            </a:pPr>
            <a:r>
              <a:rPr lang="en-GB" dirty="0">
                <a:solidFill>
                  <a:schemeClr val="tx1"/>
                </a:solidFill>
              </a:rPr>
              <a:t>the largest value that can be stored is 11111111 which represents 255</a:t>
            </a:r>
            <a:r>
              <a:rPr lang="en-GB" baseline="-25000" dirty="0">
                <a:solidFill>
                  <a:schemeClr val="tx1"/>
                </a:solidFill>
              </a:rPr>
              <a:t>10</a:t>
            </a:r>
          </a:p>
          <a:p>
            <a:pPr lvl="1">
              <a:lnSpc>
                <a:spcPct val="80000"/>
              </a:lnSpc>
            </a:pPr>
            <a:r>
              <a:rPr lang="en-GB" sz="2400" dirty="0">
                <a:solidFill>
                  <a:schemeClr val="tx1"/>
                </a:solidFill>
              </a:rPr>
              <a:t>Larger numbers are stored as multiples of 1 byte, i.e. as </a:t>
            </a:r>
            <a:r>
              <a:rPr lang="en-GB" sz="2400" i="1" dirty="0" smtClean="0">
                <a:solidFill>
                  <a:schemeClr val="tx1"/>
                </a:solidFill>
              </a:rPr>
              <a:t>words</a:t>
            </a:r>
            <a:r>
              <a:rPr lang="en-GB" sz="2400" dirty="0" smtClean="0">
                <a:solidFill>
                  <a:schemeClr val="tx1"/>
                </a:solidFill>
              </a:rPr>
              <a:t> of 16 </a:t>
            </a:r>
            <a:r>
              <a:rPr lang="en-GB" sz="2400" dirty="0">
                <a:solidFill>
                  <a:schemeClr val="tx1"/>
                </a:solidFill>
              </a:rPr>
              <a:t>bits, 32 bits or 64 bits, &amp; often handled in byte size </a:t>
            </a:r>
            <a:r>
              <a:rPr lang="en-GB" sz="2400" dirty="0" smtClean="0">
                <a:solidFill>
                  <a:schemeClr val="tx1"/>
                </a:solidFill>
              </a:rPr>
              <a:t>chunks </a:t>
            </a:r>
            <a:r>
              <a:rPr lang="en-GB" sz="2400" dirty="0">
                <a:solidFill>
                  <a:schemeClr val="tx1"/>
                </a:solidFill>
              </a:rPr>
              <a:t>(i.e. Upper Byte, Lower Byte)</a:t>
            </a:r>
          </a:p>
          <a:p>
            <a:endParaRPr lang="en-GB" dirty="0" smtClean="0">
              <a:latin typeface="Arial" charset="0"/>
              <a:cs typeface="Arial" charset="0"/>
            </a:endParaRPr>
          </a:p>
        </p:txBody>
      </p:sp>
    </p:spTree>
    <p:extLst>
      <p:ext uri="{BB962C8B-B14F-4D97-AF65-F5344CB8AC3E}">
        <p14:creationId xmlns:p14="http://schemas.microsoft.com/office/powerpoint/2010/main" val="4171939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Signed Integers 1</a:t>
            </a: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b="1" dirty="0">
                <a:solidFill>
                  <a:schemeClr val="tx1"/>
                </a:solidFill>
              </a:rPr>
              <a:t>Sign and </a:t>
            </a:r>
            <a:r>
              <a:rPr lang="en-GB" b="1" dirty="0" smtClean="0">
                <a:solidFill>
                  <a:schemeClr val="tx1"/>
                </a:solidFill>
              </a:rPr>
              <a:t>Magnitude</a:t>
            </a:r>
            <a:endParaRPr lang="en-GB" dirty="0">
              <a:solidFill>
                <a:schemeClr val="tx1"/>
              </a:solidFill>
            </a:endParaRPr>
          </a:p>
          <a:p>
            <a:pPr>
              <a:lnSpc>
                <a:spcPct val="90000"/>
              </a:lnSpc>
            </a:pPr>
            <a:r>
              <a:rPr lang="en-GB" dirty="0">
                <a:solidFill>
                  <a:schemeClr val="tx1"/>
                </a:solidFill>
              </a:rPr>
              <a:t>When the sign and magnitude format is used the leftmost digit is not part of the value but is used to represent the sign of the number. </a:t>
            </a:r>
          </a:p>
          <a:p>
            <a:pPr>
              <a:lnSpc>
                <a:spcPct val="90000"/>
              </a:lnSpc>
            </a:pPr>
            <a:r>
              <a:rPr lang="en-GB" dirty="0">
                <a:solidFill>
                  <a:schemeClr val="tx1"/>
                </a:solidFill>
              </a:rPr>
              <a:t>If the left most digit is a 0 the sign is + </a:t>
            </a:r>
            <a:br>
              <a:rPr lang="en-GB" dirty="0">
                <a:solidFill>
                  <a:schemeClr val="tx1"/>
                </a:solidFill>
              </a:rPr>
            </a:br>
            <a:r>
              <a:rPr lang="en-GB" dirty="0">
                <a:solidFill>
                  <a:schemeClr val="tx1"/>
                </a:solidFill>
              </a:rPr>
              <a:t>If the leftmost digit is 1 the sign is - </a:t>
            </a:r>
          </a:p>
          <a:p>
            <a:pPr>
              <a:lnSpc>
                <a:spcPct val="90000"/>
              </a:lnSpc>
            </a:pPr>
            <a:r>
              <a:rPr lang="en-GB" dirty="0">
                <a:solidFill>
                  <a:schemeClr val="tx1"/>
                </a:solidFill>
              </a:rPr>
              <a:t>E.g. (in 8 bits)</a:t>
            </a:r>
          </a:p>
          <a:p>
            <a:pPr>
              <a:lnSpc>
                <a:spcPct val="90000"/>
              </a:lnSpc>
              <a:buFontTx/>
              <a:buNone/>
            </a:pPr>
            <a:r>
              <a:rPr lang="en-GB" dirty="0">
                <a:solidFill>
                  <a:schemeClr val="tx1"/>
                </a:solidFill>
              </a:rPr>
              <a:t>		+5 =  00000101</a:t>
            </a:r>
          </a:p>
          <a:p>
            <a:pPr>
              <a:lnSpc>
                <a:spcPct val="90000"/>
              </a:lnSpc>
              <a:buFontTx/>
              <a:buNone/>
            </a:pPr>
            <a:r>
              <a:rPr lang="en-GB" dirty="0">
                <a:solidFill>
                  <a:schemeClr val="tx1"/>
                </a:solidFill>
              </a:rPr>
              <a:t>		- 5 =  10000101</a:t>
            </a:r>
          </a:p>
          <a:p>
            <a:endParaRPr lang="en-GB" dirty="0" smtClean="0">
              <a:latin typeface="Arial" charset="0"/>
              <a:cs typeface="Arial" charset="0"/>
            </a:endParaRPr>
          </a:p>
        </p:txBody>
      </p:sp>
    </p:spTree>
    <p:extLst>
      <p:ext uri="{BB962C8B-B14F-4D97-AF65-F5344CB8AC3E}">
        <p14:creationId xmlns:p14="http://schemas.microsoft.com/office/powerpoint/2010/main" val="1823859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Signed Integers 2</a:t>
            </a:r>
          </a:p>
        </p:txBody>
      </p:sp>
      <p:sp>
        <p:nvSpPr>
          <p:cNvPr id="12290" name="Content Placeholder 2"/>
          <p:cNvSpPr>
            <a:spLocks noGrp="1"/>
          </p:cNvSpPr>
          <p:nvPr>
            <p:ph idx="1"/>
          </p:nvPr>
        </p:nvSpPr>
        <p:spPr>
          <a:xfrm>
            <a:off x="457199" y="1600200"/>
            <a:ext cx="8210145" cy="4525963"/>
          </a:xfrm>
        </p:spPr>
        <p:txBody>
          <a:bodyPr/>
          <a:lstStyle/>
          <a:p>
            <a:pPr>
              <a:buFontTx/>
              <a:buNone/>
            </a:pPr>
            <a:r>
              <a:rPr lang="en-GB" b="1" u="sng" dirty="0">
                <a:solidFill>
                  <a:schemeClr val="tx1"/>
                </a:solidFill>
              </a:rPr>
              <a:t>Sign and Magnitude</a:t>
            </a:r>
          </a:p>
          <a:p>
            <a:endParaRPr lang="en-GB" b="1" dirty="0">
              <a:solidFill>
                <a:schemeClr val="tx1"/>
              </a:solidFill>
            </a:endParaRPr>
          </a:p>
          <a:p>
            <a:r>
              <a:rPr lang="en-GB" dirty="0">
                <a:solidFill>
                  <a:schemeClr val="tx1"/>
                </a:solidFill>
              </a:rPr>
              <a:t>Range of values </a:t>
            </a:r>
            <a:r>
              <a:rPr lang="en-GB" dirty="0" smtClean="0">
                <a:solidFill>
                  <a:schemeClr val="tx1"/>
                </a:solidFill>
              </a:rPr>
              <a:t/>
            </a:r>
            <a:br>
              <a:rPr lang="en-GB" dirty="0" smtClean="0">
                <a:solidFill>
                  <a:schemeClr val="tx1"/>
                </a:solidFill>
              </a:rPr>
            </a:br>
            <a:r>
              <a:rPr lang="en-GB" dirty="0" smtClean="0">
                <a:solidFill>
                  <a:schemeClr val="tx1"/>
                </a:solidFill>
              </a:rPr>
              <a:t>when </a:t>
            </a:r>
            <a:r>
              <a:rPr lang="en-GB" dirty="0">
                <a:solidFill>
                  <a:schemeClr val="tx1"/>
                </a:solidFill>
              </a:rPr>
              <a:t>using 8 bits</a:t>
            </a:r>
            <a:r>
              <a:rPr lang="en-GB" dirty="0" smtClean="0">
                <a:solidFill>
                  <a:schemeClr val="tx1"/>
                </a:solidFill>
              </a:rPr>
              <a:t>:</a:t>
            </a:r>
          </a:p>
          <a:p>
            <a:r>
              <a:rPr lang="en-GB" dirty="0" smtClean="0">
                <a:solidFill>
                  <a:schemeClr val="tx1"/>
                </a:solidFill>
              </a:rPr>
              <a:t>Note the oddity of </a:t>
            </a:r>
            <a:br>
              <a:rPr lang="en-GB" dirty="0" smtClean="0">
                <a:solidFill>
                  <a:schemeClr val="tx1"/>
                </a:solidFill>
              </a:rPr>
            </a:br>
            <a:r>
              <a:rPr lang="en-GB" dirty="0" smtClean="0">
                <a:solidFill>
                  <a:schemeClr val="tx1"/>
                </a:solidFill>
              </a:rPr>
              <a:t>two values for 0!</a:t>
            </a:r>
            <a:endParaRPr lang="en-GB" dirty="0">
              <a:solidFill>
                <a:schemeClr val="tx1"/>
              </a:solidFill>
            </a:endParaRPr>
          </a:p>
          <a:p>
            <a:endParaRPr lang="en-GB" dirty="0" smtClean="0">
              <a:latin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2022983"/>
              </p:ext>
            </p:extLst>
          </p:nvPr>
        </p:nvGraphicFramePr>
        <p:xfrm>
          <a:off x="4338314" y="1600201"/>
          <a:ext cx="4329030" cy="4525960"/>
        </p:xfrm>
        <a:graphic>
          <a:graphicData uri="http://schemas.openxmlformats.org/drawingml/2006/table">
            <a:tbl>
              <a:tblPr/>
              <a:tblGrid>
                <a:gridCol w="1443010"/>
                <a:gridCol w="1443010"/>
                <a:gridCol w="1443010"/>
              </a:tblGrid>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01111111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+ 127</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00101101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+45</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00001000</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+8</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00000001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106">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00000000</a:t>
                      </a:r>
                      <a:endParaRPr lang="en-GB" sz="900">
                        <a:effectLst/>
                        <a:latin typeface="Calibri"/>
                        <a:ea typeface="SimSun"/>
                        <a:cs typeface="Arial"/>
                      </a:endParaRPr>
                    </a:p>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10000000</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a:t>
                      </a:r>
                      <a:endParaRPr lang="en-GB" sz="900">
                        <a:effectLst/>
                        <a:latin typeface="Calibri"/>
                        <a:ea typeface="SimSun"/>
                        <a:cs typeface="Arial"/>
                      </a:endParaRPr>
                    </a:p>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-0</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10000001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10001000</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-8</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10101101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-45</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algn="ctr" fontAlgn="base">
                        <a:lnSpc>
                          <a:spcPct val="85000"/>
                        </a:lnSpc>
                        <a:spcAft>
                          <a:spcPts val="0"/>
                        </a:spcAft>
                      </a:pPr>
                      <a:r>
                        <a:rPr lang="en-GB" sz="1600" kern="1200">
                          <a:solidFill>
                            <a:srgbClr val="292934"/>
                          </a:solidFill>
                          <a:effectLst/>
                          <a:latin typeface="Arial"/>
                          <a:ea typeface="Times New Roman"/>
                          <a:cs typeface="Aria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900">
                        <a:effectLst/>
                        <a:latin typeface="Calibri"/>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61">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rPr>
                        <a:t>11111111</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a:solidFill>
                            <a:srgbClr val="292934"/>
                          </a:solidFill>
                          <a:effectLst/>
                          <a:latin typeface="Arial"/>
                          <a:ea typeface="Times New Roman"/>
                          <a:cs typeface="Times New Roman"/>
                          <a:sym typeface="Symbol"/>
                        </a:rPr>
                        <a:t></a:t>
                      </a:r>
                      <a:endParaRPr lang="en-GB" sz="90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lnSpc>
                          <a:spcPct val="85000"/>
                        </a:lnSpc>
                        <a:spcAft>
                          <a:spcPts val="0"/>
                        </a:spcAft>
                      </a:pPr>
                      <a:r>
                        <a:rPr lang="en-GB" sz="1600" kern="1200" dirty="0">
                          <a:solidFill>
                            <a:srgbClr val="292934"/>
                          </a:solidFill>
                          <a:effectLst/>
                          <a:latin typeface="Arial"/>
                          <a:ea typeface="Times New Roman"/>
                          <a:cs typeface="Times New Roman"/>
                        </a:rPr>
                        <a:t>-127</a:t>
                      </a:r>
                      <a:endParaRPr lang="en-GB" sz="900" dirty="0">
                        <a:effectLst/>
                        <a:latin typeface="Calibri"/>
                        <a:ea typeface="SimSun"/>
                        <a:cs typeface="Arial"/>
                      </a:endParaRPr>
                    </a:p>
                  </a:txBody>
                  <a:tcPr marL="56262" marR="562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801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Signed Integers 3</a:t>
            </a: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dirty="0">
                <a:solidFill>
                  <a:schemeClr val="tx1"/>
                </a:solidFill>
              </a:rPr>
              <a:t>Sign &amp; Magnitude Arithmetic example:</a:t>
            </a:r>
          </a:p>
          <a:p>
            <a:pPr>
              <a:lnSpc>
                <a:spcPct val="90000"/>
              </a:lnSpc>
            </a:pPr>
            <a:endParaRPr lang="en-GB" dirty="0">
              <a:solidFill>
                <a:schemeClr val="tx1"/>
              </a:solidFill>
            </a:endParaRPr>
          </a:p>
          <a:p>
            <a:pPr>
              <a:buFontTx/>
              <a:buNone/>
            </a:pPr>
            <a:r>
              <a:rPr lang="en-GB" dirty="0">
                <a:solidFill>
                  <a:schemeClr val="tx1"/>
                </a:solidFill>
              </a:rPr>
              <a:t>      	00101101  +	               45</a:t>
            </a:r>
            <a:r>
              <a:rPr lang="en-GB" baseline="-25000" dirty="0">
                <a:solidFill>
                  <a:schemeClr val="tx1"/>
                </a:solidFill>
              </a:rPr>
              <a:t>10</a:t>
            </a:r>
            <a:r>
              <a:rPr lang="en-GB" dirty="0">
                <a:solidFill>
                  <a:schemeClr val="tx1"/>
                </a:solidFill>
              </a:rPr>
              <a:t>  +</a:t>
            </a:r>
          </a:p>
          <a:p>
            <a:pPr>
              <a:buFontTx/>
              <a:buNone/>
            </a:pPr>
            <a:r>
              <a:rPr lang="en-GB" dirty="0">
                <a:solidFill>
                  <a:schemeClr val="tx1"/>
                </a:solidFill>
              </a:rPr>
              <a:t>      	</a:t>
            </a:r>
            <a:r>
              <a:rPr lang="en-GB" u="sng" dirty="0">
                <a:solidFill>
                  <a:schemeClr val="tx1"/>
                </a:solidFill>
              </a:rPr>
              <a:t>10101101</a:t>
            </a:r>
            <a:r>
              <a:rPr lang="en-GB" dirty="0">
                <a:solidFill>
                  <a:schemeClr val="tx1"/>
                </a:solidFill>
              </a:rPr>
              <a:t>  	            </a:t>
            </a:r>
            <a:r>
              <a:rPr lang="en-GB" u="sng" dirty="0">
                <a:solidFill>
                  <a:schemeClr val="tx1"/>
                </a:solidFill>
              </a:rPr>
              <a:t> - 45</a:t>
            </a:r>
            <a:r>
              <a:rPr lang="en-GB" baseline="-25000" dirty="0">
                <a:solidFill>
                  <a:schemeClr val="tx1"/>
                </a:solidFill>
              </a:rPr>
              <a:t>10</a:t>
            </a:r>
          </a:p>
          <a:p>
            <a:pPr>
              <a:buFontTx/>
              <a:buNone/>
            </a:pPr>
            <a:r>
              <a:rPr lang="en-GB" dirty="0">
                <a:solidFill>
                  <a:schemeClr val="tx1"/>
                </a:solidFill>
              </a:rPr>
              <a:t>      	11011010	  </a:t>
            </a:r>
            <a:r>
              <a:rPr lang="en-GB" dirty="0" smtClean="0">
                <a:solidFill>
                  <a:schemeClr val="tx1"/>
                </a:solidFill>
                <a:sym typeface="Symbol" pitchFamily="18" charset="2"/>
              </a:rPr>
              <a:t>		</a:t>
            </a:r>
            <a:r>
              <a:rPr lang="en-GB" dirty="0" smtClean="0">
                <a:solidFill>
                  <a:schemeClr val="tx1"/>
                </a:solidFill>
              </a:rPr>
              <a:t>           </a:t>
            </a:r>
            <a:r>
              <a:rPr lang="en-GB" dirty="0">
                <a:solidFill>
                  <a:schemeClr val="tx1"/>
                </a:solidFill>
              </a:rPr>
              <a:t>0</a:t>
            </a:r>
            <a:r>
              <a:rPr lang="en-GB" baseline="-25000" dirty="0">
                <a:solidFill>
                  <a:schemeClr val="tx1"/>
                </a:solidFill>
              </a:rPr>
              <a:t>10</a:t>
            </a:r>
          </a:p>
          <a:p>
            <a:endParaRPr lang="en-GB" dirty="0"/>
          </a:p>
          <a:p>
            <a:pPr>
              <a:lnSpc>
                <a:spcPct val="90000"/>
              </a:lnSpc>
            </a:pPr>
            <a:r>
              <a:rPr lang="en-US" dirty="0" smtClean="0">
                <a:solidFill>
                  <a:schemeClr val="tx1"/>
                </a:solidFill>
              </a:rPr>
              <a:t>the </a:t>
            </a:r>
            <a:r>
              <a:rPr lang="en-US" dirty="0">
                <a:solidFill>
                  <a:schemeClr val="tx1"/>
                </a:solidFill>
              </a:rPr>
              <a:t>binary arithmetic gives the wrong </a:t>
            </a:r>
            <a:r>
              <a:rPr lang="en-US" dirty="0" smtClean="0">
                <a:solidFill>
                  <a:schemeClr val="tx1"/>
                </a:solidFill>
              </a:rPr>
              <a:t>answer 11011010 </a:t>
            </a:r>
            <a:r>
              <a:rPr lang="en-US" dirty="0">
                <a:solidFill>
                  <a:schemeClr val="tx1"/>
                </a:solidFill>
              </a:rPr>
              <a:t>does NOT equal 0 (which the </a:t>
            </a:r>
            <a:r>
              <a:rPr lang="en-US" dirty="0" smtClean="0">
                <a:solidFill>
                  <a:schemeClr val="tx1"/>
                </a:solidFill>
              </a:rPr>
              <a:t>denary </a:t>
            </a:r>
            <a:r>
              <a:rPr lang="en-US" dirty="0">
                <a:solidFill>
                  <a:schemeClr val="tx1"/>
                </a:solidFill>
              </a:rPr>
              <a:t>sum clearly shows IS the answer!!)</a:t>
            </a:r>
          </a:p>
          <a:p>
            <a:pPr>
              <a:lnSpc>
                <a:spcPct val="90000"/>
              </a:lnSpc>
            </a:pPr>
            <a:r>
              <a:rPr lang="en-US" dirty="0">
                <a:solidFill>
                  <a:schemeClr val="tx1"/>
                </a:solidFill>
              </a:rPr>
              <a:t>Hence use of ‘Twos complement’ rather than ‘</a:t>
            </a:r>
            <a:r>
              <a:rPr lang="en-US" dirty="0" err="1">
                <a:solidFill>
                  <a:schemeClr val="tx1"/>
                </a:solidFill>
              </a:rPr>
              <a:t>sign&amp;magnitude</a:t>
            </a:r>
            <a:r>
              <a:rPr lang="en-US" dirty="0">
                <a:solidFill>
                  <a:schemeClr val="tx1"/>
                </a:solidFill>
              </a:rPr>
              <a:t>’ for storing negative numbers.</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4263626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a:t>
            </a:r>
          </a:p>
        </p:txBody>
      </p:sp>
      <p:sp>
        <p:nvSpPr>
          <p:cNvPr id="5" name="Content Placeholder 3"/>
          <p:cNvSpPr>
            <a:spLocks noGrp="1"/>
          </p:cNvSpPr>
          <p:nvPr>
            <p:ph idx="1"/>
          </p:nvPr>
        </p:nvSpPr>
        <p:spPr>
          <a:xfrm>
            <a:off x="457200" y="1600200"/>
            <a:ext cx="8229600" cy="4525963"/>
          </a:xfrm>
        </p:spPr>
        <p:txBody>
          <a:bodyPr/>
          <a:lstStyle/>
          <a:p>
            <a:pPr>
              <a:lnSpc>
                <a:spcPct val="90000"/>
              </a:lnSpc>
            </a:pPr>
            <a:r>
              <a:rPr lang="en-GB" dirty="0">
                <a:solidFill>
                  <a:schemeClr val="tx1"/>
                </a:solidFill>
              </a:rPr>
              <a:t>The binary number system uses just two digits:</a:t>
            </a:r>
            <a:br>
              <a:rPr lang="en-GB" dirty="0">
                <a:solidFill>
                  <a:schemeClr val="tx1"/>
                </a:solidFill>
              </a:rPr>
            </a:br>
            <a:r>
              <a:rPr lang="en-GB" dirty="0">
                <a:solidFill>
                  <a:schemeClr val="tx1"/>
                </a:solidFill>
              </a:rPr>
              <a:t> 0 and 1. </a:t>
            </a:r>
          </a:p>
          <a:p>
            <a:pPr>
              <a:lnSpc>
                <a:spcPct val="90000"/>
              </a:lnSpc>
            </a:pPr>
            <a:r>
              <a:rPr lang="en-GB" dirty="0">
                <a:solidFill>
                  <a:schemeClr val="tx1"/>
                </a:solidFill>
              </a:rPr>
              <a:t>A binary digit is normally referred to as a </a:t>
            </a:r>
            <a:r>
              <a:rPr lang="en-GB" b="1" dirty="0">
                <a:solidFill>
                  <a:schemeClr val="tx1"/>
                </a:solidFill>
              </a:rPr>
              <a:t>bit</a:t>
            </a:r>
            <a:r>
              <a:rPr lang="en-GB" dirty="0">
                <a:solidFill>
                  <a:schemeClr val="tx1"/>
                </a:solidFill>
              </a:rPr>
              <a:t> and each bit is worth two times the digit to its immediate right.  </a:t>
            </a:r>
          </a:p>
          <a:p>
            <a:pPr>
              <a:lnSpc>
                <a:spcPct val="90000"/>
              </a:lnSpc>
            </a:pPr>
            <a:r>
              <a:rPr lang="en-GB" dirty="0">
                <a:solidFill>
                  <a:schemeClr val="tx1"/>
                </a:solidFill>
              </a:rPr>
              <a:t>To translate a binary number into denary we can place the bits in columns that are labelled with their values.</a:t>
            </a:r>
            <a:endParaRPr lang="en-GB" b="1" dirty="0">
              <a:solidFill>
                <a:schemeClr val="tx1"/>
              </a:solidFill>
            </a:endParaRPr>
          </a:p>
          <a:p>
            <a:pPr>
              <a:lnSpc>
                <a:spcPct val="90000"/>
              </a:lnSpc>
              <a:buFontTx/>
              <a:buNone/>
            </a:pPr>
            <a:r>
              <a:rPr lang="en-GB" b="1" dirty="0">
                <a:solidFill>
                  <a:schemeClr val="tx1"/>
                </a:solidFill>
              </a:rPr>
              <a:t>	  128   64   32   16   8   4    2   1   ‘column’ headings</a:t>
            </a:r>
            <a:br>
              <a:rPr lang="en-GB" b="1" dirty="0">
                <a:solidFill>
                  <a:schemeClr val="tx1"/>
                </a:solidFill>
              </a:rPr>
            </a:br>
            <a:r>
              <a:rPr lang="en-GB" b="1" dirty="0">
                <a:solidFill>
                  <a:schemeClr val="tx1"/>
                </a:solidFill>
              </a:rPr>
              <a:t>                                                      denary values</a:t>
            </a:r>
            <a:endParaRPr lang="en-GB" dirty="0">
              <a:solidFill>
                <a:schemeClr val="tx1"/>
              </a:solidFill>
            </a:endParaRPr>
          </a:p>
          <a:p>
            <a:pPr>
              <a:lnSpc>
                <a:spcPct val="90000"/>
              </a:lnSpc>
              <a:buFontTx/>
              <a:buNone/>
            </a:pPr>
            <a:r>
              <a:rPr lang="en-GB" dirty="0">
                <a:solidFill>
                  <a:schemeClr val="tx1"/>
                </a:solidFill>
              </a:rPr>
              <a:t>	     0     1    0      0    1   1    1   0	     digits</a:t>
            </a:r>
          </a:p>
          <a:p>
            <a:pPr>
              <a:lnSpc>
                <a:spcPct val="90000"/>
              </a:lnSpc>
            </a:pPr>
            <a:r>
              <a:rPr lang="en-GB" dirty="0">
                <a:solidFill>
                  <a:schemeClr val="tx1"/>
                </a:solidFill>
              </a:rPr>
              <a:t>Thus the binary number 01001110 would represent </a:t>
            </a:r>
            <a:br>
              <a:rPr lang="en-GB" dirty="0">
                <a:solidFill>
                  <a:schemeClr val="tx1"/>
                </a:solidFill>
              </a:rPr>
            </a:br>
            <a:r>
              <a:rPr lang="en-GB" dirty="0">
                <a:solidFill>
                  <a:schemeClr val="tx1"/>
                </a:solidFill>
              </a:rPr>
              <a:t>(0 x 128) + (1 x 64) + (0 x 32) + (0 x 16) + (1 x 8 ) + (1 x 4) + (1 x 2) + (0 x 1) = 64</a:t>
            </a:r>
            <a:r>
              <a:rPr lang="en-GB" baseline="-25000" dirty="0">
                <a:solidFill>
                  <a:schemeClr val="tx1"/>
                </a:solidFill>
              </a:rPr>
              <a:t>10 </a:t>
            </a:r>
            <a:r>
              <a:rPr lang="en-GB" dirty="0">
                <a:solidFill>
                  <a:schemeClr val="tx1"/>
                </a:solidFill>
              </a:rPr>
              <a:t>+ 8</a:t>
            </a:r>
            <a:r>
              <a:rPr lang="en-GB" baseline="-25000" dirty="0">
                <a:solidFill>
                  <a:schemeClr val="tx1"/>
                </a:solidFill>
              </a:rPr>
              <a:t>10</a:t>
            </a:r>
            <a:r>
              <a:rPr lang="en-GB" dirty="0">
                <a:solidFill>
                  <a:schemeClr val="tx1"/>
                </a:solidFill>
              </a:rPr>
              <a:t> + 4</a:t>
            </a:r>
            <a:r>
              <a:rPr lang="en-GB" baseline="-25000" dirty="0">
                <a:solidFill>
                  <a:schemeClr val="tx1"/>
                </a:solidFill>
              </a:rPr>
              <a:t>10</a:t>
            </a:r>
            <a:r>
              <a:rPr lang="en-GB" dirty="0">
                <a:solidFill>
                  <a:schemeClr val="tx1"/>
                </a:solidFill>
              </a:rPr>
              <a:t> + 2</a:t>
            </a:r>
            <a:r>
              <a:rPr lang="en-GB" baseline="-25000" dirty="0">
                <a:solidFill>
                  <a:schemeClr val="tx1"/>
                </a:solidFill>
              </a:rPr>
              <a:t>10</a:t>
            </a:r>
            <a:r>
              <a:rPr lang="en-GB" dirty="0">
                <a:solidFill>
                  <a:schemeClr val="tx1"/>
                </a:solidFill>
              </a:rPr>
              <a:t> = 78</a:t>
            </a:r>
            <a:r>
              <a:rPr lang="en-GB" baseline="-25000" dirty="0">
                <a:solidFill>
                  <a:schemeClr val="tx1"/>
                </a:solidFill>
              </a:rPr>
              <a:t>10</a:t>
            </a:r>
          </a:p>
          <a:p>
            <a:pPr marL="0" indent="0">
              <a:buNone/>
            </a:pPr>
            <a:endParaRPr lang="en-GB" dirty="0"/>
          </a:p>
        </p:txBody>
      </p:sp>
    </p:spTree>
    <p:extLst>
      <p:ext uri="{BB962C8B-B14F-4D97-AF65-F5344CB8AC3E}">
        <p14:creationId xmlns:p14="http://schemas.microsoft.com/office/powerpoint/2010/main" val="3254905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1</a:t>
            </a:r>
          </a:p>
        </p:txBody>
      </p:sp>
      <p:sp>
        <p:nvSpPr>
          <p:cNvPr id="12290" name="Content Placeholder 2"/>
          <p:cNvSpPr>
            <a:spLocks noGrp="1"/>
          </p:cNvSpPr>
          <p:nvPr>
            <p:ph idx="1"/>
          </p:nvPr>
        </p:nvSpPr>
        <p:spPr>
          <a:xfrm>
            <a:off x="457200" y="1600200"/>
            <a:ext cx="8229600" cy="4525963"/>
          </a:xfrm>
        </p:spPr>
        <p:txBody>
          <a:bodyPr/>
          <a:lstStyle/>
          <a:p>
            <a:r>
              <a:rPr lang="en-GB" dirty="0">
                <a:solidFill>
                  <a:schemeClr val="tx1"/>
                </a:solidFill>
              </a:rPr>
              <a:t>A method of storing negative numbers in binary form</a:t>
            </a:r>
          </a:p>
          <a:p>
            <a:r>
              <a:rPr lang="en-GB" dirty="0">
                <a:solidFill>
                  <a:schemeClr val="tx1"/>
                </a:solidFill>
              </a:rPr>
              <a:t>Used to ensure that the difficult arithmetic with negative numbers gives the correct answer</a:t>
            </a:r>
            <a:r>
              <a:rPr lang="en-GB" dirty="0" smtClean="0">
                <a:solidFill>
                  <a:schemeClr val="tx1"/>
                </a:solidFill>
              </a:rPr>
              <a:t>!</a:t>
            </a:r>
          </a:p>
          <a:p>
            <a:r>
              <a:rPr lang="en-GB" dirty="0" smtClean="0">
                <a:solidFill>
                  <a:schemeClr val="tx1"/>
                </a:solidFill>
                <a:latin typeface="Arial" charset="0"/>
                <a:cs typeface="Arial" charset="0"/>
              </a:rPr>
              <a:t>(Note there is also one's complement representation but this still has two zeros, issues with arithmetic borrowing, so does not get much use)</a:t>
            </a:r>
          </a:p>
        </p:txBody>
      </p:sp>
    </p:spTree>
    <p:extLst>
      <p:ext uri="{BB962C8B-B14F-4D97-AF65-F5344CB8AC3E}">
        <p14:creationId xmlns:p14="http://schemas.microsoft.com/office/powerpoint/2010/main" val="1547826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2</a:t>
            </a:r>
          </a:p>
        </p:txBody>
      </p:sp>
      <p:sp>
        <p:nvSpPr>
          <p:cNvPr id="12290" name="Content Placeholder 2"/>
          <p:cNvSpPr>
            <a:spLocks noGrp="1"/>
          </p:cNvSpPr>
          <p:nvPr>
            <p:ph idx="1"/>
          </p:nvPr>
        </p:nvSpPr>
        <p:spPr>
          <a:xfrm>
            <a:off x="457200" y="1600200"/>
            <a:ext cx="8219872" cy="4525963"/>
          </a:xfrm>
        </p:spPr>
        <p:txBody>
          <a:bodyPr/>
          <a:lstStyle/>
          <a:p>
            <a:pPr marL="0" indent="0">
              <a:buNone/>
            </a:pPr>
            <a:r>
              <a:rPr lang="en-GB" dirty="0">
                <a:solidFill>
                  <a:schemeClr val="tx1"/>
                </a:solidFill>
              </a:rPr>
              <a:t>Converting a negative denary number into </a:t>
            </a:r>
            <a:r>
              <a:rPr lang="en-GB" dirty="0" smtClean="0">
                <a:solidFill>
                  <a:schemeClr val="tx1"/>
                </a:solidFill>
              </a:rPr>
              <a:t>Two’s Complement </a:t>
            </a:r>
            <a:r>
              <a:rPr lang="en-GB" dirty="0">
                <a:solidFill>
                  <a:schemeClr val="tx1"/>
                </a:solidFill>
              </a:rPr>
              <a:t>binary form:</a:t>
            </a:r>
          </a:p>
          <a:p>
            <a:pPr marL="609600" indent="-609600">
              <a:buFontTx/>
              <a:buAutoNum type="arabicPeriod"/>
            </a:pPr>
            <a:r>
              <a:rPr lang="en-GB" dirty="0">
                <a:solidFill>
                  <a:schemeClr val="tx1"/>
                </a:solidFill>
              </a:rPr>
              <a:t>Find the binary value of the denary number, ignoring the – sign.</a:t>
            </a:r>
          </a:p>
          <a:p>
            <a:pPr marL="609600" indent="-609600">
              <a:buFontTx/>
              <a:buAutoNum type="arabicPeriod"/>
            </a:pPr>
            <a:r>
              <a:rPr lang="en-GB" dirty="0">
                <a:solidFill>
                  <a:schemeClr val="tx1"/>
                </a:solidFill>
              </a:rPr>
              <a:t>Add 0s to the left of the value (you will always be asked to store the </a:t>
            </a:r>
            <a:r>
              <a:rPr lang="en-GB" dirty="0" smtClean="0">
                <a:solidFill>
                  <a:schemeClr val="tx1"/>
                </a:solidFill>
              </a:rPr>
              <a:t>two's </a:t>
            </a:r>
            <a:r>
              <a:rPr lang="en-GB" dirty="0">
                <a:solidFill>
                  <a:schemeClr val="tx1"/>
                </a:solidFill>
              </a:rPr>
              <a:t>complement representation in a set number of bits).</a:t>
            </a:r>
          </a:p>
          <a:p>
            <a:pPr marL="609600" indent="-609600">
              <a:buFontTx/>
              <a:buAutoNum type="arabicPeriod"/>
            </a:pPr>
            <a:r>
              <a:rPr lang="en-GB" dirty="0">
                <a:solidFill>
                  <a:schemeClr val="tx1"/>
                </a:solidFill>
              </a:rPr>
              <a:t>Change all the 1s to 0s and all the 0s to 1s (we call this “flipping the bits</a:t>
            </a:r>
            <a:r>
              <a:rPr lang="en-GB" dirty="0" smtClean="0">
                <a:solidFill>
                  <a:schemeClr val="tx1"/>
                </a:solidFill>
              </a:rPr>
              <a:t>”). [You now have the one's complement value]</a:t>
            </a:r>
            <a:endParaRPr lang="en-GB" dirty="0">
              <a:solidFill>
                <a:schemeClr val="tx1"/>
              </a:solidFill>
            </a:endParaRPr>
          </a:p>
          <a:p>
            <a:pPr marL="609600" indent="-609600">
              <a:buFontTx/>
              <a:buAutoNum type="arabicPeriod"/>
            </a:pPr>
            <a:r>
              <a:rPr lang="en-GB" dirty="0">
                <a:solidFill>
                  <a:schemeClr val="tx1"/>
                </a:solidFill>
              </a:rPr>
              <a:t>Add 1 to the result.</a:t>
            </a:r>
          </a:p>
          <a:p>
            <a:endParaRPr lang="en-GB" dirty="0" smtClean="0">
              <a:latin typeface="Arial" charset="0"/>
              <a:cs typeface="Arial" charset="0"/>
            </a:endParaRPr>
          </a:p>
        </p:txBody>
      </p:sp>
    </p:spTree>
    <p:extLst>
      <p:ext uri="{BB962C8B-B14F-4D97-AF65-F5344CB8AC3E}">
        <p14:creationId xmlns:p14="http://schemas.microsoft.com/office/powerpoint/2010/main" val="2617437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3</a:t>
            </a:r>
          </a:p>
        </p:txBody>
      </p:sp>
      <p:sp>
        <p:nvSpPr>
          <p:cNvPr id="12290" name="Content Placeholder 2"/>
          <p:cNvSpPr>
            <a:spLocks noGrp="1"/>
          </p:cNvSpPr>
          <p:nvPr>
            <p:ph idx="1"/>
          </p:nvPr>
        </p:nvSpPr>
        <p:spPr>
          <a:xfrm>
            <a:off x="457200" y="1600200"/>
            <a:ext cx="8239328" cy="4525963"/>
          </a:xfrm>
        </p:spPr>
        <p:txBody>
          <a:bodyPr/>
          <a:lstStyle/>
          <a:p>
            <a:pPr>
              <a:buFontTx/>
              <a:buNone/>
            </a:pPr>
            <a:r>
              <a:rPr lang="en-GB" dirty="0">
                <a:solidFill>
                  <a:schemeClr val="tx1"/>
                </a:solidFill>
              </a:rPr>
              <a:t>Example: To translate –5</a:t>
            </a:r>
            <a:r>
              <a:rPr lang="en-GB" baseline="-25000" dirty="0">
                <a:solidFill>
                  <a:schemeClr val="tx1"/>
                </a:solidFill>
              </a:rPr>
              <a:t>10 </a:t>
            </a:r>
            <a:r>
              <a:rPr lang="en-GB" dirty="0">
                <a:solidFill>
                  <a:schemeClr val="tx1"/>
                </a:solidFill>
              </a:rPr>
              <a:t>to twos complement format in 8 bits</a:t>
            </a:r>
          </a:p>
          <a:p>
            <a:r>
              <a:rPr lang="en-GB" dirty="0">
                <a:solidFill>
                  <a:schemeClr val="tx1"/>
                </a:solidFill>
              </a:rPr>
              <a:t>Translate 5</a:t>
            </a:r>
            <a:r>
              <a:rPr lang="en-GB" baseline="-25000" dirty="0">
                <a:solidFill>
                  <a:schemeClr val="tx1"/>
                </a:solidFill>
              </a:rPr>
              <a:t>10</a:t>
            </a:r>
            <a:r>
              <a:rPr lang="en-GB" dirty="0">
                <a:solidFill>
                  <a:schemeClr val="tx1"/>
                </a:solidFill>
              </a:rPr>
              <a:t> to binary = 101</a:t>
            </a:r>
          </a:p>
          <a:p>
            <a:r>
              <a:rPr lang="en-GB" dirty="0">
                <a:solidFill>
                  <a:schemeClr val="tx1"/>
                </a:solidFill>
              </a:rPr>
              <a:t>Add 0s to the left making the number 8 bits long</a:t>
            </a:r>
            <a:br>
              <a:rPr lang="en-GB" dirty="0">
                <a:solidFill>
                  <a:schemeClr val="tx1"/>
                </a:solidFill>
              </a:rPr>
            </a:br>
            <a:r>
              <a:rPr lang="en-GB" dirty="0">
                <a:solidFill>
                  <a:schemeClr val="tx1"/>
                </a:solidFill>
              </a:rPr>
              <a:t>             101 →  00000101</a:t>
            </a:r>
          </a:p>
          <a:p>
            <a:r>
              <a:rPr lang="en-GB" dirty="0">
                <a:solidFill>
                  <a:schemeClr val="tx1"/>
                </a:solidFill>
              </a:rPr>
              <a:t>Flip the bits	 00000101    →  11111010</a:t>
            </a:r>
          </a:p>
          <a:p>
            <a:r>
              <a:rPr lang="en-GB" dirty="0">
                <a:solidFill>
                  <a:schemeClr val="tx1"/>
                </a:solidFill>
              </a:rPr>
              <a:t>Add 1		11111010 + 1 = </a:t>
            </a:r>
            <a:r>
              <a:rPr lang="en-GB" dirty="0" smtClean="0">
                <a:solidFill>
                  <a:schemeClr val="tx1"/>
                </a:solidFill>
              </a:rPr>
              <a:t>11111011</a:t>
            </a:r>
          </a:p>
          <a:p>
            <a:r>
              <a:rPr lang="en-GB" dirty="0" smtClean="0">
                <a:solidFill>
                  <a:schemeClr val="tx1"/>
                </a:solidFill>
              </a:rPr>
              <a:t>so   </a:t>
            </a:r>
            <a:r>
              <a:rPr lang="en-GB" dirty="0">
                <a:solidFill>
                  <a:schemeClr val="tx1"/>
                </a:solidFill>
              </a:rPr>
              <a:t>–5</a:t>
            </a:r>
            <a:r>
              <a:rPr lang="en-GB" baseline="-25000" dirty="0">
                <a:solidFill>
                  <a:schemeClr val="tx1"/>
                </a:solidFill>
              </a:rPr>
              <a:t>10</a:t>
            </a:r>
            <a:r>
              <a:rPr lang="en-GB" dirty="0">
                <a:solidFill>
                  <a:schemeClr val="tx1"/>
                </a:solidFill>
              </a:rPr>
              <a:t> converts to 11111011 in two’s complement </a:t>
            </a:r>
            <a:r>
              <a:rPr lang="en-GB" dirty="0" smtClean="0">
                <a:solidFill>
                  <a:schemeClr val="tx1"/>
                </a:solidFill>
              </a:rPr>
              <a:t>form</a:t>
            </a:r>
            <a:endParaRPr lang="en-GB" dirty="0">
              <a:solidFill>
                <a:schemeClr val="tx1"/>
              </a:solidFill>
            </a:endParaRPr>
          </a:p>
        </p:txBody>
      </p:sp>
    </p:spTree>
    <p:extLst>
      <p:ext uri="{BB962C8B-B14F-4D97-AF65-F5344CB8AC3E}">
        <p14:creationId xmlns:p14="http://schemas.microsoft.com/office/powerpoint/2010/main" val="978327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4</a:t>
            </a:r>
          </a:p>
        </p:txBody>
      </p:sp>
      <p:sp>
        <p:nvSpPr>
          <p:cNvPr id="12290" name="Content Placeholder 2"/>
          <p:cNvSpPr>
            <a:spLocks noGrp="1"/>
          </p:cNvSpPr>
          <p:nvPr>
            <p:ph idx="1"/>
          </p:nvPr>
        </p:nvSpPr>
        <p:spPr>
          <a:xfrm>
            <a:off x="457200" y="1600200"/>
            <a:ext cx="8219872" cy="4525963"/>
          </a:xfrm>
        </p:spPr>
        <p:txBody>
          <a:bodyPr/>
          <a:lstStyle/>
          <a:p>
            <a:r>
              <a:rPr lang="en-GB" dirty="0">
                <a:solidFill>
                  <a:schemeClr val="tx1"/>
                </a:solidFill>
              </a:rPr>
              <a:t>To translate a </a:t>
            </a:r>
            <a:r>
              <a:rPr lang="en-GB" dirty="0" smtClean="0">
                <a:solidFill>
                  <a:schemeClr val="tx1"/>
                </a:solidFill>
              </a:rPr>
              <a:t>two's </a:t>
            </a:r>
            <a:r>
              <a:rPr lang="en-GB" dirty="0">
                <a:solidFill>
                  <a:schemeClr val="tx1"/>
                </a:solidFill>
              </a:rPr>
              <a:t>complement number to denary you must first check the leftmost bit to decide whether it is 0 (+) or 1 (-).</a:t>
            </a:r>
          </a:p>
          <a:p>
            <a:r>
              <a:rPr lang="en-GB" dirty="0">
                <a:solidFill>
                  <a:schemeClr val="tx1"/>
                </a:solidFill>
              </a:rPr>
              <a:t>If it is </a:t>
            </a:r>
            <a:r>
              <a:rPr lang="en-GB" dirty="0" smtClean="0">
                <a:solidFill>
                  <a:schemeClr val="tx1"/>
                </a:solidFill>
              </a:rPr>
              <a:t>0 (+) </a:t>
            </a:r>
            <a:r>
              <a:rPr lang="en-GB" dirty="0">
                <a:solidFill>
                  <a:schemeClr val="tx1"/>
                </a:solidFill>
              </a:rPr>
              <a:t>you can simply convert the binary number to denary.</a:t>
            </a:r>
          </a:p>
          <a:p>
            <a:r>
              <a:rPr lang="en-GB" dirty="0">
                <a:solidFill>
                  <a:schemeClr val="tx1"/>
                </a:solidFill>
              </a:rPr>
              <a:t>If it is 1 (-) you can discover the positive value by flipping all the bits and adding 1. </a:t>
            </a:r>
          </a:p>
          <a:p>
            <a:endParaRPr lang="en-GB" dirty="0" smtClean="0">
              <a:latin typeface="Arial" charset="0"/>
              <a:cs typeface="Arial" charset="0"/>
            </a:endParaRPr>
          </a:p>
        </p:txBody>
      </p:sp>
    </p:spTree>
    <p:extLst>
      <p:ext uri="{BB962C8B-B14F-4D97-AF65-F5344CB8AC3E}">
        <p14:creationId xmlns:p14="http://schemas.microsoft.com/office/powerpoint/2010/main" val="3806389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5</a:t>
            </a:r>
          </a:p>
        </p:txBody>
      </p:sp>
      <p:sp>
        <p:nvSpPr>
          <p:cNvPr id="12290" name="Content Placeholder 2"/>
          <p:cNvSpPr>
            <a:spLocks noGrp="1"/>
          </p:cNvSpPr>
          <p:nvPr>
            <p:ph idx="1"/>
          </p:nvPr>
        </p:nvSpPr>
        <p:spPr>
          <a:xfrm>
            <a:off x="457200" y="1600200"/>
            <a:ext cx="8239328" cy="4525963"/>
          </a:xfrm>
        </p:spPr>
        <p:txBody>
          <a:bodyPr/>
          <a:lstStyle/>
          <a:p>
            <a:pPr marL="609600" indent="-609600">
              <a:buFontTx/>
              <a:buNone/>
            </a:pPr>
            <a:r>
              <a:rPr lang="en-GB" dirty="0">
                <a:solidFill>
                  <a:schemeClr val="tx1"/>
                </a:solidFill>
              </a:rPr>
              <a:t>Example: </a:t>
            </a:r>
            <a:br>
              <a:rPr lang="en-GB" dirty="0">
                <a:solidFill>
                  <a:schemeClr val="tx1"/>
                </a:solidFill>
              </a:rPr>
            </a:br>
            <a:r>
              <a:rPr lang="en-GB" dirty="0">
                <a:solidFill>
                  <a:schemeClr val="tx1"/>
                </a:solidFill>
              </a:rPr>
              <a:t>Translate 11111011</a:t>
            </a:r>
            <a:r>
              <a:rPr lang="en-GB" baseline="-25000" dirty="0">
                <a:solidFill>
                  <a:schemeClr val="tx1"/>
                </a:solidFill>
              </a:rPr>
              <a:t>two’s complement</a:t>
            </a:r>
            <a:r>
              <a:rPr lang="en-GB" dirty="0">
                <a:solidFill>
                  <a:schemeClr val="tx1"/>
                </a:solidFill>
              </a:rPr>
              <a:t> to denary</a:t>
            </a:r>
            <a:br>
              <a:rPr lang="en-GB" dirty="0">
                <a:solidFill>
                  <a:schemeClr val="tx1"/>
                </a:solidFill>
              </a:rPr>
            </a:br>
            <a:r>
              <a:rPr lang="en-GB" dirty="0">
                <a:solidFill>
                  <a:schemeClr val="tx1"/>
                </a:solidFill>
              </a:rPr>
              <a:t> </a:t>
            </a:r>
          </a:p>
          <a:p>
            <a:pPr marL="609600" indent="-609600">
              <a:buFontTx/>
              <a:buAutoNum type="arabicPeriod"/>
            </a:pPr>
            <a:r>
              <a:rPr lang="en-GB" dirty="0">
                <a:solidFill>
                  <a:schemeClr val="tx1"/>
                </a:solidFill>
              </a:rPr>
              <a:t>Note it is a </a:t>
            </a:r>
            <a:r>
              <a:rPr lang="en-GB" b="1" dirty="0">
                <a:solidFill>
                  <a:srgbClr val="FF0000"/>
                </a:solidFill>
              </a:rPr>
              <a:t>negative</a:t>
            </a:r>
            <a:r>
              <a:rPr lang="en-GB" dirty="0">
                <a:solidFill>
                  <a:schemeClr val="tx1"/>
                </a:solidFill>
              </a:rPr>
              <a:t> number, </a:t>
            </a:r>
          </a:p>
          <a:p>
            <a:pPr marL="609600" indent="-609600">
              <a:buFontTx/>
              <a:buAutoNum type="arabicPeriod"/>
            </a:pPr>
            <a:r>
              <a:rPr lang="en-GB" dirty="0">
                <a:solidFill>
                  <a:schemeClr val="tx1"/>
                </a:solidFill>
              </a:rPr>
              <a:t>Flip all the bits</a:t>
            </a:r>
            <a:br>
              <a:rPr lang="en-GB" dirty="0">
                <a:solidFill>
                  <a:schemeClr val="tx1"/>
                </a:solidFill>
              </a:rPr>
            </a:br>
            <a:r>
              <a:rPr lang="en-GB" dirty="0">
                <a:solidFill>
                  <a:schemeClr val="tx1"/>
                </a:solidFill>
              </a:rPr>
              <a:t>		11111011     →  00000100</a:t>
            </a:r>
          </a:p>
          <a:p>
            <a:pPr marL="609600" indent="-609600">
              <a:buFontTx/>
              <a:buAutoNum type="arabicPeriod"/>
            </a:pPr>
            <a:r>
              <a:rPr lang="en-GB" dirty="0">
                <a:solidFill>
                  <a:schemeClr val="tx1"/>
                </a:solidFill>
              </a:rPr>
              <a:t>Add 1</a:t>
            </a:r>
            <a:br>
              <a:rPr lang="en-GB" dirty="0">
                <a:solidFill>
                  <a:schemeClr val="tx1"/>
                </a:solidFill>
              </a:rPr>
            </a:br>
            <a:r>
              <a:rPr lang="en-GB" dirty="0">
                <a:solidFill>
                  <a:schemeClr val="tx1"/>
                </a:solidFill>
              </a:rPr>
              <a:t>		00000100 + 1 = 00000101 = 5</a:t>
            </a:r>
            <a:r>
              <a:rPr lang="en-GB" baseline="-25000" dirty="0">
                <a:solidFill>
                  <a:schemeClr val="tx1"/>
                </a:solidFill>
              </a:rPr>
              <a:t>10</a:t>
            </a:r>
          </a:p>
          <a:p>
            <a:pPr marL="609600" indent="-609600">
              <a:buFontTx/>
              <a:buNone/>
            </a:pPr>
            <a:r>
              <a:rPr lang="en-GB" dirty="0">
                <a:solidFill>
                  <a:schemeClr val="tx1"/>
                </a:solidFill>
              </a:rPr>
              <a:t>So</a:t>
            </a:r>
            <a:br>
              <a:rPr lang="en-GB" dirty="0">
                <a:solidFill>
                  <a:schemeClr val="tx1"/>
                </a:solidFill>
              </a:rPr>
            </a:br>
            <a:r>
              <a:rPr lang="en-GB" dirty="0">
                <a:solidFill>
                  <a:schemeClr val="tx1"/>
                </a:solidFill>
              </a:rPr>
              <a:t> 1111101</a:t>
            </a:r>
            <a:r>
              <a:rPr lang="en-GB" baseline="-25000" dirty="0">
                <a:solidFill>
                  <a:schemeClr val="tx1"/>
                </a:solidFill>
              </a:rPr>
              <a:t>two’s complement</a:t>
            </a:r>
            <a:r>
              <a:rPr lang="en-GB" dirty="0">
                <a:solidFill>
                  <a:schemeClr val="tx1"/>
                </a:solidFill>
              </a:rPr>
              <a:t>  =  - 5</a:t>
            </a:r>
            <a:r>
              <a:rPr lang="en-GB" baseline="-25000" dirty="0">
                <a:solidFill>
                  <a:schemeClr val="tx1"/>
                </a:solidFill>
              </a:rPr>
              <a:t>10</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4171939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6</a:t>
            </a:r>
          </a:p>
        </p:txBody>
      </p:sp>
      <p:sp>
        <p:nvSpPr>
          <p:cNvPr id="12290" name="Content Placeholder 2"/>
          <p:cNvSpPr>
            <a:spLocks noGrp="1"/>
          </p:cNvSpPr>
          <p:nvPr>
            <p:ph idx="1"/>
          </p:nvPr>
        </p:nvSpPr>
        <p:spPr>
          <a:xfrm>
            <a:off x="457199" y="1600200"/>
            <a:ext cx="8210145" cy="4525963"/>
          </a:xfrm>
        </p:spPr>
        <p:txBody>
          <a:bodyPr/>
          <a:lstStyle/>
          <a:p>
            <a:r>
              <a:rPr lang="en-GB" dirty="0">
                <a:solidFill>
                  <a:schemeClr val="tx1"/>
                </a:solidFill>
              </a:rPr>
              <a:t>Range of values </a:t>
            </a:r>
            <a:r>
              <a:rPr lang="en-GB" dirty="0" smtClean="0">
                <a:solidFill>
                  <a:schemeClr val="tx1"/>
                </a:solidFill>
              </a:rPr>
              <a:t/>
            </a:r>
            <a:br>
              <a:rPr lang="en-GB" dirty="0" smtClean="0">
                <a:solidFill>
                  <a:schemeClr val="tx1"/>
                </a:solidFill>
              </a:rPr>
            </a:br>
            <a:r>
              <a:rPr lang="en-GB" dirty="0" smtClean="0">
                <a:solidFill>
                  <a:schemeClr val="tx1"/>
                </a:solidFill>
              </a:rPr>
              <a:t>when </a:t>
            </a:r>
            <a:r>
              <a:rPr lang="en-GB" dirty="0">
                <a:solidFill>
                  <a:schemeClr val="tx1"/>
                </a:solidFill>
              </a:rPr>
              <a:t>using 8 bits:</a:t>
            </a:r>
          </a:p>
          <a:p>
            <a:endParaRPr lang="en-GB" dirty="0" smtClean="0">
              <a:latin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08899803"/>
              </p:ext>
            </p:extLst>
          </p:nvPr>
        </p:nvGraphicFramePr>
        <p:xfrm>
          <a:off x="3453318" y="1720691"/>
          <a:ext cx="5233482" cy="4135355"/>
        </p:xfrm>
        <a:graphic>
          <a:graphicData uri="http://schemas.openxmlformats.org/drawingml/2006/table">
            <a:tbl>
              <a:tblPr/>
              <a:tblGrid>
                <a:gridCol w="1744494"/>
                <a:gridCol w="1744494"/>
                <a:gridCol w="1744494"/>
              </a:tblGrid>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01111111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+127</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00101101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+45</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00001000</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+8</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00000001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00000000</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0</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11111111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11111000</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-8</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11010011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rPr>
                        <a:t>-45</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47">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sz="110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772">
                <a:tc>
                  <a:txBody>
                    <a:bodyPr/>
                    <a:lstStyle/>
                    <a:p>
                      <a:pPr algn="ctr" fontAlgn="base">
                        <a:lnSpc>
                          <a:spcPct val="85000"/>
                        </a:lnSpc>
                        <a:spcAft>
                          <a:spcPts val="0"/>
                        </a:spcAft>
                      </a:pPr>
                      <a:r>
                        <a:rPr lang="en-GB" sz="2000" kern="1200">
                          <a:solidFill>
                            <a:srgbClr val="000000"/>
                          </a:solidFill>
                          <a:effectLst/>
                          <a:latin typeface="Arial"/>
                          <a:ea typeface="Times New Roman"/>
                          <a:cs typeface="Arial"/>
                        </a:rPr>
                        <a:t>10000001</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a:solidFill>
                            <a:srgbClr val="000000"/>
                          </a:solidFill>
                          <a:effectLst/>
                          <a:latin typeface="Arial"/>
                          <a:ea typeface="Times New Roman"/>
                          <a:cs typeface="Times New Roman"/>
                          <a:sym typeface="Symbol"/>
                        </a:rPr>
                        <a:t></a:t>
                      </a:r>
                      <a:endParaRPr lang="en-GB" sz="110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85000"/>
                        </a:lnSpc>
                        <a:spcAft>
                          <a:spcPts val="0"/>
                        </a:spcAft>
                      </a:pPr>
                      <a:r>
                        <a:rPr lang="en-GB" sz="2000" kern="1200" dirty="0">
                          <a:solidFill>
                            <a:srgbClr val="000000"/>
                          </a:solidFill>
                          <a:effectLst/>
                          <a:latin typeface="Arial"/>
                          <a:ea typeface="Times New Roman"/>
                          <a:cs typeface="Times New Roman"/>
                        </a:rPr>
                        <a:t>-127</a:t>
                      </a:r>
                      <a:endParaRPr lang="en-GB" sz="1100" dirty="0">
                        <a:effectLst/>
                        <a:latin typeface="Calibri"/>
                        <a:ea typeface="SimSu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3859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Two's complement 7</a:t>
            </a:r>
          </a:p>
        </p:txBody>
      </p:sp>
      <p:sp>
        <p:nvSpPr>
          <p:cNvPr id="12290" name="Content Placeholder 2"/>
          <p:cNvSpPr>
            <a:spLocks noGrp="1"/>
          </p:cNvSpPr>
          <p:nvPr>
            <p:ph idx="1"/>
          </p:nvPr>
        </p:nvSpPr>
        <p:spPr>
          <a:xfrm>
            <a:off x="457199" y="1600200"/>
            <a:ext cx="8200417" cy="4525963"/>
          </a:xfrm>
        </p:spPr>
        <p:txBody>
          <a:bodyPr/>
          <a:lstStyle/>
          <a:p>
            <a:pPr>
              <a:buFontTx/>
              <a:buNone/>
            </a:pPr>
            <a:r>
              <a:rPr lang="en-GB" dirty="0">
                <a:solidFill>
                  <a:schemeClr val="tx1"/>
                </a:solidFill>
              </a:rPr>
              <a:t>Two’s Complement Arithmetic example:</a:t>
            </a:r>
          </a:p>
          <a:p>
            <a:pPr>
              <a:buFontTx/>
              <a:buNone/>
            </a:pPr>
            <a:r>
              <a:rPr lang="en-GB" dirty="0">
                <a:solidFill>
                  <a:schemeClr val="tx1"/>
                </a:solidFill>
              </a:rPr>
              <a:t>         00101101  </a:t>
            </a:r>
            <a:r>
              <a:rPr lang="en-GB" dirty="0" smtClean="0">
                <a:solidFill>
                  <a:schemeClr val="tx1"/>
                </a:solidFill>
              </a:rPr>
              <a:t>	   +45</a:t>
            </a:r>
            <a:r>
              <a:rPr lang="en-GB" baseline="-25000" dirty="0" smtClean="0">
                <a:solidFill>
                  <a:schemeClr val="tx1"/>
                </a:solidFill>
              </a:rPr>
              <a:t>10</a:t>
            </a:r>
            <a:r>
              <a:rPr lang="en-GB" dirty="0" smtClean="0">
                <a:solidFill>
                  <a:schemeClr val="tx1"/>
                </a:solidFill>
              </a:rPr>
              <a:t>  </a:t>
            </a:r>
            <a:r>
              <a:rPr lang="en-GB" dirty="0">
                <a:solidFill>
                  <a:schemeClr val="tx1"/>
                </a:solidFill>
              </a:rPr>
              <a:t>+</a:t>
            </a:r>
          </a:p>
          <a:p>
            <a:pPr>
              <a:buFontTx/>
              <a:buNone/>
            </a:pPr>
            <a:r>
              <a:rPr lang="en-GB" dirty="0">
                <a:solidFill>
                  <a:schemeClr val="tx1"/>
                </a:solidFill>
              </a:rPr>
              <a:t>         </a:t>
            </a:r>
            <a:r>
              <a:rPr lang="en-GB" u="sng" dirty="0">
                <a:solidFill>
                  <a:schemeClr val="tx1"/>
                </a:solidFill>
              </a:rPr>
              <a:t>11010011</a:t>
            </a:r>
            <a:r>
              <a:rPr lang="en-GB" dirty="0">
                <a:solidFill>
                  <a:schemeClr val="tx1"/>
                </a:solidFill>
              </a:rPr>
              <a:t>  	  </a:t>
            </a:r>
            <a:r>
              <a:rPr lang="en-GB" u="sng" dirty="0">
                <a:solidFill>
                  <a:schemeClr val="tx1"/>
                </a:solidFill>
              </a:rPr>
              <a:t> - 45</a:t>
            </a:r>
            <a:r>
              <a:rPr lang="en-GB" baseline="-25000" dirty="0">
                <a:solidFill>
                  <a:schemeClr val="tx1"/>
                </a:solidFill>
              </a:rPr>
              <a:t>10</a:t>
            </a:r>
          </a:p>
          <a:p>
            <a:pPr>
              <a:buFontTx/>
              <a:buNone/>
            </a:pPr>
            <a:r>
              <a:rPr lang="en-GB" dirty="0">
                <a:solidFill>
                  <a:schemeClr val="tx1"/>
                </a:solidFill>
              </a:rPr>
              <a:t>   (1)  00000000	 =    0</a:t>
            </a:r>
            <a:r>
              <a:rPr lang="en-GB" baseline="-25000" dirty="0">
                <a:solidFill>
                  <a:schemeClr val="tx1"/>
                </a:solidFill>
              </a:rPr>
              <a:t>10</a:t>
            </a:r>
          </a:p>
          <a:p>
            <a:pPr>
              <a:buFontTx/>
              <a:buNone/>
            </a:pPr>
            <a:endParaRPr lang="en-GB" baseline="-25000" dirty="0">
              <a:solidFill>
                <a:schemeClr val="tx1"/>
              </a:solidFill>
            </a:endParaRPr>
          </a:p>
          <a:p>
            <a:r>
              <a:rPr lang="en-GB" dirty="0" smtClean="0">
                <a:solidFill>
                  <a:schemeClr val="tx1"/>
                </a:solidFill>
              </a:rPr>
              <a:t>Use </a:t>
            </a:r>
            <a:r>
              <a:rPr lang="en-GB" dirty="0">
                <a:solidFill>
                  <a:schemeClr val="tx1"/>
                </a:solidFill>
              </a:rPr>
              <a:t>two’s complement for negative </a:t>
            </a:r>
            <a:r>
              <a:rPr lang="en-GB" dirty="0" smtClean="0">
                <a:solidFill>
                  <a:schemeClr val="tx1"/>
                </a:solidFill>
              </a:rPr>
              <a:t>numbers and binary </a:t>
            </a:r>
            <a:r>
              <a:rPr lang="en-GB" dirty="0">
                <a:solidFill>
                  <a:schemeClr val="tx1"/>
                </a:solidFill>
              </a:rPr>
              <a:t>arithmetic gives the correct </a:t>
            </a:r>
            <a:r>
              <a:rPr lang="en-GB" dirty="0" smtClean="0">
                <a:solidFill>
                  <a:schemeClr val="tx1"/>
                </a:solidFill>
              </a:rPr>
              <a:t>answer</a:t>
            </a:r>
            <a:endParaRPr lang="en-GB" dirty="0">
              <a:solidFill>
                <a:schemeClr val="tx1"/>
              </a:solidFill>
            </a:endParaRP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3068016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What is floating point?</a:t>
            </a:r>
          </a:p>
        </p:txBody>
      </p:sp>
      <p:sp>
        <p:nvSpPr>
          <p:cNvPr id="12290" name="Content Placeholder 2"/>
          <p:cNvSpPr>
            <a:spLocks noGrp="1"/>
          </p:cNvSpPr>
          <p:nvPr>
            <p:ph idx="1"/>
          </p:nvPr>
        </p:nvSpPr>
        <p:spPr>
          <a:xfrm>
            <a:off x="457200" y="1600200"/>
            <a:ext cx="8239328" cy="4525963"/>
          </a:xfrm>
        </p:spPr>
        <p:txBody>
          <a:bodyPr/>
          <a:lstStyle/>
          <a:p>
            <a:r>
              <a:rPr lang="en-GB" dirty="0" smtClean="0">
                <a:solidFill>
                  <a:schemeClr val="tx1"/>
                </a:solidFill>
                <a:latin typeface="Arial" charset="0"/>
                <a:cs typeface="Arial" charset="0"/>
              </a:rPr>
              <a:t>Up to now, only considered positive and negative integers, but what about real numbers (0.125, -2.5, etc.)?</a:t>
            </a:r>
          </a:p>
          <a:p>
            <a:r>
              <a:rPr lang="en-GB" dirty="0" smtClean="0">
                <a:solidFill>
                  <a:schemeClr val="tx1"/>
                </a:solidFill>
                <a:latin typeface="Arial" charset="0"/>
                <a:cs typeface="Arial" charset="0"/>
              </a:rPr>
              <a:t>Floating point is a method for representing real numbers on a computer</a:t>
            </a:r>
          </a:p>
          <a:p>
            <a:r>
              <a:rPr lang="en-GB" dirty="0" smtClean="0">
                <a:solidFill>
                  <a:schemeClr val="tx1"/>
                </a:solidFill>
                <a:latin typeface="Arial" charset="0"/>
                <a:cs typeface="Arial" charset="0"/>
              </a:rPr>
              <a:t>There is an IEEE standard, extremely widely adopted, that specifies how to implement floating point numbers in a way that ensures the same answers are generated by different hardware and that these are the correct answers!</a:t>
            </a:r>
          </a:p>
        </p:txBody>
      </p:sp>
    </p:spTree>
    <p:extLst>
      <p:ext uri="{BB962C8B-B14F-4D97-AF65-F5344CB8AC3E}">
        <p14:creationId xmlns:p14="http://schemas.microsoft.com/office/powerpoint/2010/main" val="4263626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Floating Point Definitions</a:t>
            </a:r>
          </a:p>
        </p:txBody>
      </p:sp>
      <p:sp>
        <p:nvSpPr>
          <p:cNvPr id="12290" name="Content Placeholder 2"/>
          <p:cNvSpPr>
            <a:spLocks noGrp="1"/>
          </p:cNvSpPr>
          <p:nvPr>
            <p:ph idx="1"/>
          </p:nvPr>
        </p:nvSpPr>
        <p:spPr>
          <a:xfrm>
            <a:off x="457200" y="1600200"/>
            <a:ext cx="8229600" cy="4525963"/>
          </a:xfrm>
        </p:spPr>
        <p:txBody>
          <a:bodyPr/>
          <a:lstStyle/>
          <a:p>
            <a:r>
              <a:rPr lang="en-GB" dirty="0" smtClean="0">
                <a:solidFill>
                  <a:schemeClr val="tx1"/>
                </a:solidFill>
                <a:latin typeface="Arial" charset="0"/>
                <a:cs typeface="Arial" charset="0"/>
              </a:rPr>
              <a:t>Each floating-point implementation has a base (2, 8, 10, 16) – typically binary</a:t>
            </a:r>
          </a:p>
          <a:p>
            <a:r>
              <a:rPr lang="en-GB" dirty="0" smtClean="0">
                <a:solidFill>
                  <a:schemeClr val="tx1"/>
                </a:solidFill>
                <a:latin typeface="Arial" charset="0"/>
                <a:cs typeface="Arial" charset="0"/>
              </a:rPr>
              <a:t>Precision is the number of digits of the base held in a floating-point number</a:t>
            </a:r>
          </a:p>
          <a:p>
            <a:r>
              <a:rPr lang="en-GB" dirty="0" smtClean="0">
                <a:solidFill>
                  <a:schemeClr val="tx1"/>
                </a:solidFill>
                <a:latin typeface="Arial" charset="0"/>
                <a:cs typeface="Arial" charset="0"/>
              </a:rPr>
              <a:t>If base is 2 and precision is 24, then 0.1 is stored as</a:t>
            </a:r>
            <a:r>
              <a:rPr lang="en-GB" dirty="0">
                <a:solidFill>
                  <a:schemeClr val="tx1"/>
                </a:solidFill>
                <a:latin typeface="Arial" charset="0"/>
                <a:cs typeface="Arial" charset="0"/>
              </a:rPr>
              <a:t> </a:t>
            </a:r>
            <a:r>
              <a:rPr lang="en-GB" dirty="0" smtClean="0">
                <a:solidFill>
                  <a:schemeClr val="tx1"/>
                </a:solidFill>
                <a:latin typeface="Arial" charset="0"/>
                <a:cs typeface="Arial" charset="0"/>
              </a:rPr>
              <a:t>1.10011001100110011001101 x 2</a:t>
            </a:r>
            <a:r>
              <a:rPr lang="en-GB" baseline="30000" dirty="0" smtClean="0">
                <a:solidFill>
                  <a:schemeClr val="tx1"/>
                </a:solidFill>
                <a:latin typeface="Arial" charset="0"/>
                <a:cs typeface="Arial" charset="0"/>
              </a:rPr>
              <a:t>-4 </a:t>
            </a:r>
            <a:r>
              <a:rPr lang="en-GB" dirty="0" smtClean="0">
                <a:solidFill>
                  <a:schemeClr val="tx1"/>
                </a:solidFill>
                <a:latin typeface="Arial" charset="0"/>
                <a:cs typeface="Arial" charset="0"/>
              </a:rPr>
              <a:t>(which is an approximation!)</a:t>
            </a:r>
          </a:p>
          <a:p>
            <a:r>
              <a:rPr lang="en-GB" dirty="0" smtClean="0">
                <a:solidFill>
                  <a:schemeClr val="tx1"/>
                </a:solidFill>
                <a:latin typeface="Arial" charset="0"/>
                <a:cs typeface="Arial" charset="0"/>
              </a:rPr>
              <a:t>1.10011001100110011001101 is the </a:t>
            </a:r>
            <a:r>
              <a:rPr lang="en-GB" dirty="0" err="1" smtClean="0">
                <a:solidFill>
                  <a:schemeClr val="tx1"/>
                </a:solidFill>
                <a:latin typeface="Arial" charset="0"/>
                <a:cs typeface="Arial" charset="0"/>
              </a:rPr>
              <a:t>significand</a:t>
            </a:r>
            <a:r>
              <a:rPr lang="en-GB" dirty="0" smtClean="0">
                <a:solidFill>
                  <a:schemeClr val="tx1"/>
                </a:solidFill>
                <a:latin typeface="Arial" charset="0"/>
                <a:cs typeface="Arial" charset="0"/>
              </a:rPr>
              <a:t> (or mantissa)</a:t>
            </a:r>
          </a:p>
          <a:p>
            <a:r>
              <a:rPr lang="en-GB" dirty="0" smtClean="0">
                <a:solidFill>
                  <a:schemeClr val="tx1"/>
                </a:solidFill>
                <a:latin typeface="Arial" charset="0"/>
                <a:cs typeface="Arial" charset="0"/>
              </a:rPr>
              <a:t>-4 is the exponent</a:t>
            </a:r>
          </a:p>
          <a:p>
            <a:r>
              <a:rPr lang="en-GB" dirty="0" smtClean="0">
                <a:solidFill>
                  <a:schemeClr val="tx1"/>
                </a:solidFill>
                <a:latin typeface="Arial" charset="0"/>
                <a:cs typeface="Arial" charset="0"/>
              </a:rPr>
              <a:t>Both </a:t>
            </a:r>
            <a:r>
              <a:rPr lang="en-GB" dirty="0" err="1" smtClean="0">
                <a:solidFill>
                  <a:schemeClr val="tx1"/>
                </a:solidFill>
                <a:latin typeface="Arial" charset="0"/>
                <a:cs typeface="Arial" charset="0"/>
              </a:rPr>
              <a:t>significand</a:t>
            </a:r>
            <a:r>
              <a:rPr lang="en-GB" dirty="0" smtClean="0">
                <a:solidFill>
                  <a:schemeClr val="tx1"/>
                </a:solidFill>
                <a:latin typeface="Arial" charset="0"/>
                <a:cs typeface="Arial" charset="0"/>
              </a:rPr>
              <a:t> and exponent are positive and negative</a:t>
            </a:r>
          </a:p>
        </p:txBody>
      </p:sp>
    </p:spTree>
    <p:extLst>
      <p:ext uri="{BB962C8B-B14F-4D97-AF65-F5344CB8AC3E}">
        <p14:creationId xmlns:p14="http://schemas.microsoft.com/office/powerpoint/2010/main" val="1547826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Floating Point Definitions 2</a:t>
            </a:r>
          </a:p>
        </p:txBody>
      </p:sp>
      <mc:AlternateContent xmlns:mc="http://schemas.openxmlformats.org/markup-compatibility/2006" xmlns:a14="http://schemas.microsoft.com/office/drawing/2010/main">
        <mc:Choice Requires="a14">
          <p:sp>
            <p:nvSpPr>
              <p:cNvPr id="12290" name="Content Placeholder 2"/>
              <p:cNvSpPr>
                <a:spLocks noGrp="1"/>
              </p:cNvSpPr>
              <p:nvPr>
                <p:ph idx="1"/>
              </p:nvPr>
            </p:nvSpPr>
            <p:spPr>
              <a:xfrm>
                <a:off x="457200" y="1600200"/>
                <a:ext cx="8229600" cy="4525963"/>
              </a:xfrm>
            </p:spPr>
            <p:txBody>
              <a:bodyPr/>
              <a:lstStyle/>
              <a:p>
                <a:r>
                  <a:rPr lang="en-GB" dirty="0" smtClean="0">
                    <a:solidFill>
                      <a:schemeClr val="tx1"/>
                    </a:solidFill>
                    <a:latin typeface="Arial" charset="0"/>
                    <a:cs typeface="Arial" charset="0"/>
                  </a:rPr>
                  <a:t>Consider a model where base is 10, precision is 3, then 0.1 is 1.00 x 10</a:t>
                </a:r>
                <a:r>
                  <a:rPr lang="en-GB" baseline="30000" dirty="0" smtClean="0">
                    <a:solidFill>
                      <a:schemeClr val="tx1"/>
                    </a:solidFill>
                    <a:latin typeface="Arial" charset="0"/>
                    <a:cs typeface="Arial" charset="0"/>
                  </a:rPr>
                  <a:t>-1</a:t>
                </a:r>
                <a:r>
                  <a:rPr lang="en-GB" dirty="0" smtClean="0">
                    <a:solidFill>
                      <a:schemeClr val="tx1"/>
                    </a:solidFill>
                    <a:latin typeface="Arial" charset="0"/>
                    <a:cs typeface="Arial" charset="0"/>
                  </a:rPr>
                  <a:t> or 0.1 x 10</a:t>
                </a:r>
                <a:r>
                  <a:rPr lang="en-GB" baseline="30000" dirty="0" smtClean="0">
                    <a:solidFill>
                      <a:schemeClr val="tx1"/>
                    </a:solidFill>
                    <a:latin typeface="Arial" charset="0"/>
                    <a:cs typeface="Arial" charset="0"/>
                  </a:rPr>
                  <a:t>0</a:t>
                </a:r>
                <a:r>
                  <a:rPr lang="en-GB" dirty="0" smtClean="0">
                    <a:solidFill>
                      <a:schemeClr val="tx1"/>
                    </a:solidFill>
                    <a:latin typeface="Arial" charset="0"/>
                    <a:cs typeface="Arial" charset="0"/>
                  </a:rPr>
                  <a:t> or 0.01 x 10</a:t>
                </a:r>
                <a:r>
                  <a:rPr lang="en-GB" baseline="30000" dirty="0" smtClean="0">
                    <a:solidFill>
                      <a:schemeClr val="tx1"/>
                    </a:solidFill>
                    <a:latin typeface="Arial" charset="0"/>
                    <a:cs typeface="Arial" charset="0"/>
                  </a:rPr>
                  <a:t>1</a:t>
                </a:r>
              </a:p>
              <a:p>
                <a:r>
                  <a:rPr lang="en-GB" dirty="0" smtClean="0">
                    <a:solidFill>
                      <a:schemeClr val="tx1"/>
                    </a:solidFill>
                    <a:latin typeface="Arial" charset="0"/>
                    <a:cs typeface="Arial" charset="0"/>
                  </a:rPr>
                  <a:t>If the leading digit is non-zero, the number is said to be normalised (and is a unique representation)</a:t>
                </a:r>
              </a:p>
              <a:p>
                <a:r>
                  <a:rPr lang="en-GB" dirty="0" smtClean="0">
                    <a:solidFill>
                      <a:schemeClr val="tx1"/>
                    </a:solidFill>
                    <a:latin typeface="Arial" charset="0"/>
                    <a:cs typeface="Arial" charset="0"/>
                  </a:rPr>
                  <a:t>If the leading digit is zero, the number is said to be </a:t>
                </a:r>
                <a:r>
                  <a:rPr lang="en-GB" dirty="0" err="1" smtClean="0">
                    <a:solidFill>
                      <a:schemeClr val="tx1"/>
                    </a:solidFill>
                    <a:latin typeface="Arial" charset="0"/>
                    <a:cs typeface="Arial" charset="0"/>
                  </a:rPr>
                  <a:t>denormal</a:t>
                </a:r>
                <a:endParaRPr lang="en-GB" dirty="0" smtClean="0">
                  <a:solidFill>
                    <a:schemeClr val="tx1"/>
                  </a:solidFill>
                  <a:latin typeface="Arial" charset="0"/>
                  <a:cs typeface="Arial" charset="0"/>
                </a:endParaRPr>
              </a:p>
              <a:p>
                <a:r>
                  <a:rPr lang="en-GB" dirty="0" smtClean="0">
                    <a:solidFill>
                      <a:schemeClr val="tx1"/>
                    </a:solidFill>
                    <a:latin typeface="Arial" charset="0"/>
                    <a:cs typeface="Arial" charset="0"/>
                  </a:rPr>
                  <a:t>If you use only normalised numbers, then cannot represent zero!</a:t>
                </a:r>
              </a:p>
              <a:p>
                <a:r>
                  <a:rPr lang="en-GB" dirty="0" smtClean="0">
                    <a:solidFill>
                      <a:schemeClr val="tx1"/>
                    </a:solidFill>
                    <a:latin typeface="Arial" charset="0"/>
                    <a:cs typeface="Arial" charset="0"/>
                  </a:rPr>
                  <a:t>So reserve smallest exponent (call it e</a:t>
                </a:r>
                <a:r>
                  <a:rPr lang="en-GB" baseline="-25000" dirty="0" smtClean="0">
                    <a:solidFill>
                      <a:schemeClr val="tx1"/>
                    </a:solidFill>
                    <a:latin typeface="Arial" charset="0"/>
                    <a:cs typeface="Arial" charset="0"/>
                  </a:rPr>
                  <a:t>min</a:t>
                </a:r>
                <a:r>
                  <a:rPr lang="en-GB" dirty="0" smtClean="0">
                    <a:solidFill>
                      <a:schemeClr val="tx1"/>
                    </a:solidFill>
                    <a:latin typeface="Arial" charset="0"/>
                    <a:cs typeface="Arial" charset="0"/>
                  </a:rPr>
                  <a:t>-1) for this and have zero as 1.0 x </a:t>
                </a:r>
                <a14:m>
                  <m:oMath xmlns:m="http://schemas.openxmlformats.org/officeDocument/2006/math">
                    <m:sSup>
                      <m:sSupPr>
                        <m:ctrlPr>
                          <a:rPr lang="en-GB" i="1" smtClean="0">
                            <a:solidFill>
                              <a:schemeClr val="tx1"/>
                            </a:solidFill>
                            <a:latin typeface="Cambria Math"/>
                            <a:cs typeface="Arial" charset="0"/>
                          </a:rPr>
                        </m:ctrlPr>
                      </m:sSupPr>
                      <m:e>
                        <m:r>
                          <a:rPr lang="en-GB" b="0" i="1" smtClean="0">
                            <a:solidFill>
                              <a:schemeClr val="tx1"/>
                            </a:solidFill>
                            <a:latin typeface="Cambria Math"/>
                            <a:cs typeface="Arial" charset="0"/>
                          </a:rPr>
                          <m:t>2</m:t>
                        </m:r>
                      </m:e>
                      <m:sup>
                        <m:sSub>
                          <m:sSubPr>
                            <m:ctrlPr>
                              <a:rPr lang="en-GB" i="1" smtClean="0">
                                <a:solidFill>
                                  <a:schemeClr val="tx1"/>
                                </a:solidFill>
                                <a:latin typeface="Cambria Math"/>
                                <a:cs typeface="Arial" charset="0"/>
                              </a:rPr>
                            </m:ctrlPr>
                          </m:sSubPr>
                          <m:e>
                            <m:r>
                              <a:rPr lang="en-GB" b="0" i="1" smtClean="0">
                                <a:solidFill>
                                  <a:schemeClr val="tx1"/>
                                </a:solidFill>
                                <a:latin typeface="Cambria Math"/>
                                <a:cs typeface="Arial" charset="0"/>
                              </a:rPr>
                              <m:t>𝑒</m:t>
                            </m:r>
                          </m:e>
                          <m:sub>
                            <m:r>
                              <a:rPr lang="en-GB" b="0" i="1" smtClean="0">
                                <a:solidFill>
                                  <a:schemeClr val="tx1"/>
                                </a:solidFill>
                                <a:latin typeface="Cambria Math"/>
                                <a:cs typeface="Arial" charset="0"/>
                              </a:rPr>
                              <m:t>𝑚𝑖𝑛</m:t>
                            </m:r>
                            <m:r>
                              <a:rPr lang="en-GB" b="0" i="1" smtClean="0">
                                <a:solidFill>
                                  <a:schemeClr val="tx1"/>
                                </a:solidFill>
                                <a:latin typeface="Cambria Math"/>
                                <a:cs typeface="Arial" charset="0"/>
                              </a:rPr>
                              <m:t>−1</m:t>
                            </m:r>
                          </m:sub>
                        </m:sSub>
                      </m:sup>
                    </m:sSup>
                  </m:oMath>
                </a14:m>
                <a:r>
                  <a:rPr lang="en-GB" baseline="30000" dirty="0" smtClean="0">
                    <a:solidFill>
                      <a:schemeClr val="tx1"/>
                    </a:solidFill>
                    <a:latin typeface="Arial" charset="0"/>
                    <a:cs typeface="Arial" charset="0"/>
                  </a:rPr>
                  <a:t> </a:t>
                </a:r>
                <a:r>
                  <a:rPr lang="en-GB" dirty="0" smtClean="0">
                    <a:solidFill>
                      <a:schemeClr val="tx1"/>
                    </a:solidFill>
                    <a:latin typeface="Arial" charset="0"/>
                    <a:cs typeface="Arial" charset="0"/>
                  </a:rPr>
                  <a:t>in binary</a:t>
                </a:r>
              </a:p>
            </p:txBody>
          </p:sp>
        </mc:Choice>
        <mc:Fallback xmlns="">
          <p:sp>
            <p:nvSpPr>
              <p:cNvPr id="12290"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963" t="-943"/>
                </a:stretch>
              </a:blipFill>
            </p:spPr>
            <p:txBody>
              <a:bodyPr/>
              <a:lstStyle/>
              <a:p>
                <a:r>
                  <a:rPr lang="en-GB">
                    <a:noFill/>
                  </a:rPr>
                  <a:t> </a:t>
                </a:r>
              </a:p>
            </p:txBody>
          </p:sp>
        </mc:Fallback>
      </mc:AlternateContent>
    </p:spTree>
    <p:extLst>
      <p:ext uri="{BB962C8B-B14F-4D97-AF65-F5344CB8AC3E}">
        <p14:creationId xmlns:p14="http://schemas.microsoft.com/office/powerpoint/2010/main" val="3739498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Translating denary to binary 1</a:t>
            </a:r>
          </a:p>
        </p:txBody>
      </p:sp>
      <p:sp>
        <p:nvSpPr>
          <p:cNvPr id="12290" name="Content Placeholder 2"/>
          <p:cNvSpPr>
            <a:spLocks noGrp="1"/>
          </p:cNvSpPr>
          <p:nvPr>
            <p:ph idx="1"/>
          </p:nvPr>
        </p:nvSpPr>
        <p:spPr>
          <a:xfrm>
            <a:off x="457200" y="1600200"/>
            <a:ext cx="8229600" cy="4525963"/>
          </a:xfrm>
        </p:spPr>
        <p:txBody>
          <a:bodyPr/>
          <a:lstStyle/>
          <a:p>
            <a:pPr>
              <a:lnSpc>
                <a:spcPct val="90000"/>
              </a:lnSpc>
              <a:buFontTx/>
              <a:buNone/>
            </a:pPr>
            <a:r>
              <a:rPr lang="en-GB" dirty="0">
                <a:solidFill>
                  <a:schemeClr val="tx1"/>
                </a:solidFill>
              </a:rPr>
              <a:t>To translate a denary number to binary you should do the following:</a:t>
            </a:r>
          </a:p>
          <a:p>
            <a:pPr>
              <a:lnSpc>
                <a:spcPct val="90000"/>
              </a:lnSpc>
            </a:pPr>
            <a:r>
              <a:rPr lang="en-GB" dirty="0">
                <a:solidFill>
                  <a:schemeClr val="tx1"/>
                </a:solidFill>
              </a:rPr>
              <a:t>Write down the binary column headings , starting with the right hand column. You continue to add columns until you get to the column that has a value greater than the denary number.</a:t>
            </a:r>
          </a:p>
          <a:p>
            <a:pPr>
              <a:lnSpc>
                <a:spcPct val="90000"/>
              </a:lnSpc>
            </a:pPr>
            <a:r>
              <a:rPr lang="en-GB" dirty="0">
                <a:solidFill>
                  <a:schemeClr val="tx1"/>
                </a:solidFill>
              </a:rPr>
              <a:t>You place a 0 in this column. </a:t>
            </a:r>
          </a:p>
          <a:p>
            <a:pPr>
              <a:lnSpc>
                <a:spcPct val="90000"/>
              </a:lnSpc>
            </a:pPr>
            <a:r>
              <a:rPr lang="en-GB" dirty="0">
                <a:solidFill>
                  <a:schemeClr val="tx1"/>
                </a:solidFill>
              </a:rPr>
              <a:t>You now process each column from left to right. </a:t>
            </a:r>
          </a:p>
          <a:p>
            <a:pPr>
              <a:lnSpc>
                <a:spcPct val="90000"/>
              </a:lnSpc>
            </a:pPr>
            <a:r>
              <a:rPr lang="en-GB" dirty="0">
                <a:solidFill>
                  <a:schemeClr val="tx1"/>
                </a:solidFill>
              </a:rPr>
              <a:t>If the denary number to be translated is greater or equal to the column heading, place a 1 in the column and subtract the value of the column from the denary value.</a:t>
            </a:r>
          </a:p>
          <a:p>
            <a:pPr>
              <a:lnSpc>
                <a:spcPct val="90000"/>
              </a:lnSpc>
            </a:pPr>
            <a:r>
              <a:rPr lang="en-GB" dirty="0">
                <a:solidFill>
                  <a:schemeClr val="tx1"/>
                </a:solidFill>
              </a:rPr>
              <a:t>If the denary value is smaller than the column heading you simply place a zero in the column. </a:t>
            </a:r>
          </a:p>
        </p:txBody>
      </p:sp>
    </p:spTree>
    <p:extLst>
      <p:ext uri="{BB962C8B-B14F-4D97-AF65-F5344CB8AC3E}">
        <p14:creationId xmlns:p14="http://schemas.microsoft.com/office/powerpoint/2010/main" val="4187390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IEEE Standard</a:t>
            </a:r>
          </a:p>
        </p:txBody>
      </p:sp>
      <p:sp>
        <p:nvSpPr>
          <p:cNvPr id="12290" name="Content Placeholder 2"/>
          <p:cNvSpPr>
            <a:spLocks noGrp="1"/>
          </p:cNvSpPr>
          <p:nvPr>
            <p:ph idx="1"/>
          </p:nvPr>
        </p:nvSpPr>
        <p:spPr>
          <a:xfrm>
            <a:off x="457200" y="1600200"/>
            <a:ext cx="8239328" cy="4525963"/>
          </a:xfrm>
        </p:spPr>
        <p:txBody>
          <a:bodyPr/>
          <a:lstStyle/>
          <a:p>
            <a:r>
              <a:rPr lang="en-GB" dirty="0" smtClean="0">
                <a:solidFill>
                  <a:schemeClr val="tx1"/>
                </a:solidFill>
                <a:latin typeface="Arial" charset="0"/>
                <a:cs typeface="Arial" charset="0"/>
              </a:rPr>
              <a:t>IEEE 754 specifies floating-point representations of varying bit length – underpins implementations in hardware and software</a:t>
            </a:r>
          </a:p>
          <a:p>
            <a:r>
              <a:rPr lang="en-GB" dirty="0" smtClean="0">
                <a:solidFill>
                  <a:schemeClr val="tx1"/>
                </a:solidFill>
                <a:latin typeface="Arial" charset="0"/>
                <a:cs typeface="Arial" charset="0"/>
              </a:rPr>
              <a:t>"Single precision" is for 32-bit values, "Double" precision is for 64-bit values</a:t>
            </a:r>
          </a:p>
          <a:p>
            <a:r>
              <a:rPr lang="en-GB" dirty="0" smtClean="0">
                <a:solidFill>
                  <a:schemeClr val="tx1"/>
                </a:solidFill>
                <a:latin typeface="Arial" charset="0"/>
                <a:cs typeface="Arial" charset="0"/>
              </a:rPr>
              <a:t>Single precision format is 1 bit for the sign of the </a:t>
            </a:r>
            <a:r>
              <a:rPr lang="en-GB" dirty="0" err="1" smtClean="0">
                <a:solidFill>
                  <a:schemeClr val="tx1"/>
                </a:solidFill>
                <a:latin typeface="Arial" charset="0"/>
                <a:cs typeface="Arial" charset="0"/>
              </a:rPr>
              <a:t>significand</a:t>
            </a:r>
            <a:r>
              <a:rPr lang="en-GB" dirty="0" smtClean="0">
                <a:solidFill>
                  <a:schemeClr val="tx1"/>
                </a:solidFill>
                <a:latin typeface="Arial" charset="0"/>
                <a:cs typeface="Arial" charset="0"/>
              </a:rPr>
              <a:t>, 8 bits for the exponent, 23 bits for the </a:t>
            </a:r>
            <a:r>
              <a:rPr lang="en-GB" dirty="0" err="1" smtClean="0">
                <a:solidFill>
                  <a:schemeClr val="tx1"/>
                </a:solidFill>
                <a:latin typeface="Arial" charset="0"/>
                <a:cs typeface="Arial" charset="0"/>
              </a:rPr>
              <a:t>significand</a:t>
            </a:r>
            <a:r>
              <a:rPr lang="en-GB" dirty="0" smtClean="0">
                <a:solidFill>
                  <a:schemeClr val="tx1"/>
                </a:solidFill>
                <a:latin typeface="Arial" charset="0"/>
                <a:cs typeface="Arial" charset="0"/>
              </a:rPr>
              <a:t>.</a:t>
            </a:r>
          </a:p>
          <a:p>
            <a:r>
              <a:rPr lang="en-GB" dirty="0" smtClean="0">
                <a:solidFill>
                  <a:schemeClr val="tx1"/>
                </a:solidFill>
                <a:latin typeface="Arial" charset="0"/>
                <a:cs typeface="Arial" charset="0"/>
              </a:rPr>
              <a:t>Precision is 24 digits because have a hidden bit due to normalised numbers being used</a:t>
            </a:r>
          </a:p>
          <a:p>
            <a:r>
              <a:rPr lang="en-GB" dirty="0" smtClean="0">
                <a:solidFill>
                  <a:schemeClr val="tx1"/>
                </a:solidFill>
                <a:latin typeface="Arial" charset="0"/>
                <a:cs typeface="Arial" charset="0"/>
              </a:rPr>
              <a:t>Zero is exponent of e</a:t>
            </a:r>
            <a:r>
              <a:rPr lang="en-GB" baseline="-25000" dirty="0" smtClean="0">
                <a:solidFill>
                  <a:schemeClr val="tx1"/>
                </a:solidFill>
                <a:latin typeface="Arial" charset="0"/>
                <a:cs typeface="Arial" charset="0"/>
              </a:rPr>
              <a:t>min</a:t>
            </a:r>
            <a:r>
              <a:rPr lang="en-GB" dirty="0" smtClean="0">
                <a:solidFill>
                  <a:schemeClr val="tx1"/>
                </a:solidFill>
                <a:latin typeface="Arial" charset="0"/>
                <a:cs typeface="Arial" charset="0"/>
              </a:rPr>
              <a:t>-1 and </a:t>
            </a:r>
            <a:r>
              <a:rPr lang="en-GB" dirty="0" err="1" smtClean="0">
                <a:solidFill>
                  <a:schemeClr val="tx1"/>
                </a:solidFill>
                <a:latin typeface="Arial" charset="0"/>
                <a:cs typeface="Arial" charset="0"/>
              </a:rPr>
              <a:t>significand</a:t>
            </a:r>
            <a:r>
              <a:rPr lang="en-GB" dirty="0" smtClean="0">
                <a:solidFill>
                  <a:schemeClr val="tx1"/>
                </a:solidFill>
                <a:latin typeface="Arial" charset="0"/>
                <a:cs typeface="Arial" charset="0"/>
              </a:rPr>
              <a:t> of all zeros. Positive and negative zeros!</a:t>
            </a:r>
          </a:p>
          <a:p>
            <a:endParaRPr lang="en-GB" dirty="0" smtClean="0">
              <a:latin typeface="Arial" charset="0"/>
              <a:cs typeface="Arial" charset="0"/>
            </a:endParaRPr>
          </a:p>
        </p:txBody>
      </p:sp>
    </p:spTree>
    <p:extLst>
      <p:ext uri="{BB962C8B-B14F-4D97-AF65-F5344CB8AC3E}">
        <p14:creationId xmlns:p14="http://schemas.microsoft.com/office/powerpoint/2010/main" val="978327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IEEE Standard (part 2)</a:t>
            </a:r>
          </a:p>
        </p:txBody>
      </p:sp>
      <p:sp>
        <p:nvSpPr>
          <p:cNvPr id="12290" name="Content Placeholder 2"/>
          <p:cNvSpPr>
            <a:spLocks noGrp="1"/>
          </p:cNvSpPr>
          <p:nvPr>
            <p:ph idx="1"/>
          </p:nvPr>
        </p:nvSpPr>
        <p:spPr>
          <a:xfrm>
            <a:off x="457200" y="1600200"/>
            <a:ext cx="8239328" cy="4525963"/>
          </a:xfrm>
        </p:spPr>
        <p:txBody>
          <a:bodyPr/>
          <a:lstStyle/>
          <a:p>
            <a:r>
              <a:rPr lang="en-GB" dirty="0" smtClean="0">
                <a:solidFill>
                  <a:schemeClr val="tx1"/>
                </a:solidFill>
                <a:latin typeface="Arial" charset="0"/>
                <a:cs typeface="Arial" charset="0"/>
              </a:rPr>
              <a:t>Exponents are stored using a biased representation where if e is the exponent of a floating-point number, then the bit-pattern of the stored exponent has value e + </a:t>
            </a:r>
            <a:r>
              <a:rPr lang="en-GB" dirty="0" err="1" smtClean="0">
                <a:solidFill>
                  <a:schemeClr val="tx1"/>
                </a:solidFill>
                <a:latin typeface="Arial" charset="0"/>
                <a:cs typeface="Arial" charset="0"/>
              </a:rPr>
              <a:t>e</a:t>
            </a:r>
            <a:r>
              <a:rPr lang="en-GB" baseline="-25000" dirty="0" err="1" smtClean="0">
                <a:solidFill>
                  <a:schemeClr val="tx1"/>
                </a:solidFill>
                <a:latin typeface="Arial" charset="0"/>
                <a:cs typeface="Arial" charset="0"/>
              </a:rPr>
              <a:t>max</a:t>
            </a:r>
            <a:r>
              <a:rPr lang="en-GB" baseline="-25000" dirty="0" smtClean="0">
                <a:solidFill>
                  <a:schemeClr val="tx1"/>
                </a:solidFill>
                <a:latin typeface="Arial" charset="0"/>
                <a:cs typeface="Arial" charset="0"/>
              </a:rPr>
              <a:t> </a:t>
            </a:r>
            <a:r>
              <a:rPr lang="en-GB" dirty="0" smtClean="0">
                <a:solidFill>
                  <a:schemeClr val="tx1"/>
                </a:solidFill>
                <a:latin typeface="Arial" charset="0"/>
                <a:cs typeface="Arial" charset="0"/>
              </a:rPr>
              <a:t>when it is interpreted as an unsigned integer</a:t>
            </a:r>
          </a:p>
          <a:p>
            <a:endParaRPr lang="en-GB" dirty="0" smtClean="0">
              <a:latin typeface="Arial" charset="0"/>
              <a:cs typeface="Arial"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904516884"/>
                  </p:ext>
                </p:extLst>
              </p:nvPr>
            </p:nvGraphicFramePr>
            <p:xfrm>
              <a:off x="825191" y="3284819"/>
              <a:ext cx="7616281" cy="1722078"/>
            </p:xfrm>
            <a:graphic>
              <a:graphicData uri="http://schemas.openxmlformats.org/drawingml/2006/table">
                <a:tbl>
                  <a:tblPr firstRow="1" firstCol="1" bandRow="1">
                    <a:tableStyleId>{5C22544A-7EE6-4342-B048-85BDC9FD1C3A}</a:tableStyleId>
                  </a:tblPr>
                  <a:tblGrid>
                    <a:gridCol w="2538211"/>
                    <a:gridCol w="2539035"/>
                    <a:gridCol w="2539035"/>
                  </a:tblGrid>
                  <a:tr h="287013">
                    <a:tc>
                      <a:txBody>
                        <a:bodyPr/>
                        <a:lstStyle/>
                        <a:p>
                          <a:pPr algn="ctr">
                            <a:lnSpc>
                              <a:spcPct val="115000"/>
                            </a:lnSpc>
                            <a:spcAft>
                              <a:spcPts val="0"/>
                            </a:spcAft>
                          </a:pPr>
                          <a:r>
                            <a:rPr lang="en-GB" sz="1400" dirty="0">
                              <a:effectLst/>
                            </a:rPr>
                            <a:t> </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Single</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Double</a:t>
                          </a:r>
                          <a:endParaRPr lang="en-GB" sz="140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p (precision)</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24</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53</a:t>
                          </a:r>
                          <a:endParaRPr lang="en-GB" sz="1400">
                            <a:effectLst/>
                            <a:latin typeface="Calibri"/>
                            <a:ea typeface="SimSun"/>
                            <a:cs typeface="Arial"/>
                          </a:endParaRPr>
                        </a:p>
                      </a:txBody>
                      <a:tcPr marL="68580" marR="68580" marT="0" marB="0"/>
                    </a:tc>
                  </a:tr>
                  <a:tr h="287013">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GB" sz="1400" i="1">
                                        <a:effectLst/>
                                        <a:latin typeface="Cambria Math"/>
                                      </a:rPr>
                                    </m:ctrlPr>
                                  </m:sSubPr>
                                  <m:e>
                                    <m:r>
                                      <a:rPr lang="en-GB" sz="1400">
                                        <a:effectLst/>
                                        <a:latin typeface="Cambria Math"/>
                                      </a:rPr>
                                      <m:t>𝑒</m:t>
                                    </m:r>
                                  </m:e>
                                  <m:sub>
                                    <m:r>
                                      <a:rPr lang="en-GB" sz="1400">
                                        <a:effectLst/>
                                        <a:latin typeface="Cambria Math"/>
                                      </a:rPr>
                                      <m:t>𝑚𝑎𝑥</m:t>
                                    </m:r>
                                  </m:sub>
                                </m:sSub>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+127</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+1023</a:t>
                          </a:r>
                          <a:endParaRPr lang="en-GB" sz="1400">
                            <a:effectLst/>
                            <a:latin typeface="Calibri"/>
                            <a:ea typeface="SimSun"/>
                            <a:cs typeface="Arial"/>
                          </a:endParaRPr>
                        </a:p>
                      </a:txBody>
                      <a:tcPr marL="68580" marR="68580" marT="0" marB="0"/>
                    </a:tc>
                  </a:tr>
                  <a:tr h="287013">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GB" sz="1400" i="1">
                                        <a:effectLst/>
                                        <a:latin typeface="Cambria Math"/>
                                      </a:rPr>
                                    </m:ctrlPr>
                                  </m:sSubPr>
                                  <m:e>
                                    <m:r>
                                      <a:rPr lang="en-GB" sz="1400">
                                        <a:effectLst/>
                                        <a:latin typeface="Cambria Math"/>
                                      </a:rPr>
                                      <m:t>𝑒</m:t>
                                    </m:r>
                                  </m:e>
                                  <m:sub>
                                    <m:r>
                                      <a:rPr lang="en-GB" sz="1400">
                                        <a:effectLst/>
                                        <a:latin typeface="Cambria Math"/>
                                      </a:rPr>
                                      <m:t>𝑚𝑖𝑛</m:t>
                                    </m:r>
                                  </m:sub>
                                </m:sSub>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-126</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-1022</a:t>
                          </a:r>
                          <a:endParaRPr lang="en-GB" sz="140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Exponent width (bits)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8</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11</a:t>
                          </a:r>
                          <a:endParaRPr lang="en-GB" sz="1400" dirty="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Total width (bits)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32</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64</a:t>
                          </a:r>
                          <a:endParaRPr lang="en-GB" sz="1400" dirty="0">
                            <a:effectLst/>
                            <a:latin typeface="Calibri"/>
                            <a:ea typeface="SimSun"/>
                            <a:cs typeface="Arial"/>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904516884"/>
                  </p:ext>
                </p:extLst>
              </p:nvPr>
            </p:nvGraphicFramePr>
            <p:xfrm>
              <a:off x="825191" y="3284819"/>
              <a:ext cx="7616281" cy="1722078"/>
            </p:xfrm>
            <a:graphic>
              <a:graphicData uri="http://schemas.openxmlformats.org/drawingml/2006/table">
                <a:tbl>
                  <a:tblPr firstRow="1" firstCol="1" bandRow="1">
                    <a:tableStyleId>{5C22544A-7EE6-4342-B048-85BDC9FD1C3A}</a:tableStyleId>
                  </a:tblPr>
                  <a:tblGrid>
                    <a:gridCol w="2538211"/>
                    <a:gridCol w="2539035"/>
                    <a:gridCol w="2539035"/>
                  </a:tblGrid>
                  <a:tr h="287013">
                    <a:tc>
                      <a:txBody>
                        <a:bodyPr/>
                        <a:lstStyle/>
                        <a:p>
                          <a:pPr algn="ctr">
                            <a:lnSpc>
                              <a:spcPct val="115000"/>
                            </a:lnSpc>
                            <a:spcAft>
                              <a:spcPts val="0"/>
                            </a:spcAft>
                          </a:pPr>
                          <a:r>
                            <a:rPr lang="en-GB" sz="1400" dirty="0">
                              <a:effectLst/>
                            </a:rPr>
                            <a:t> </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Single</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Double</a:t>
                          </a:r>
                          <a:endParaRPr lang="en-GB" sz="140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p (precision)</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24</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53</a:t>
                          </a:r>
                          <a:endParaRPr lang="en-GB" sz="1400">
                            <a:effectLst/>
                            <a:latin typeface="Calibri"/>
                            <a:ea typeface="SimSun"/>
                            <a:cs typeface="Arial"/>
                          </a:endParaRPr>
                        </a:p>
                      </a:txBody>
                      <a:tcPr marL="68580" marR="68580" marT="0" marB="0"/>
                    </a:tc>
                  </a:tr>
                  <a:tr h="287013">
                    <a:tc>
                      <a:txBody>
                        <a:bodyPr/>
                        <a:lstStyle/>
                        <a:p>
                          <a:endParaRPr lang="en-US"/>
                        </a:p>
                      </a:txBody>
                      <a:tcPr marL="68580" marR="68580" marT="0" marB="0">
                        <a:blipFill rotWithShape="1">
                          <a:blip r:embed="rId2"/>
                          <a:stretch>
                            <a:fillRect t="-212766" r="-199760" b="-319149"/>
                          </a:stretch>
                        </a:blipFill>
                      </a:tcPr>
                    </a:tc>
                    <a:tc>
                      <a:txBody>
                        <a:bodyPr/>
                        <a:lstStyle/>
                        <a:p>
                          <a:pPr algn="ctr">
                            <a:lnSpc>
                              <a:spcPct val="115000"/>
                            </a:lnSpc>
                            <a:spcAft>
                              <a:spcPts val="0"/>
                            </a:spcAft>
                          </a:pPr>
                          <a:r>
                            <a:rPr lang="en-GB" sz="1400" dirty="0">
                              <a:effectLst/>
                            </a:rPr>
                            <a:t>+127</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+1023</a:t>
                          </a:r>
                          <a:endParaRPr lang="en-GB" sz="1400">
                            <a:effectLst/>
                            <a:latin typeface="Calibri"/>
                            <a:ea typeface="SimSun"/>
                            <a:cs typeface="Arial"/>
                          </a:endParaRPr>
                        </a:p>
                      </a:txBody>
                      <a:tcPr marL="68580" marR="68580" marT="0" marB="0"/>
                    </a:tc>
                  </a:tr>
                  <a:tr h="287013">
                    <a:tc>
                      <a:txBody>
                        <a:bodyPr/>
                        <a:lstStyle/>
                        <a:p>
                          <a:endParaRPr lang="en-US"/>
                        </a:p>
                      </a:txBody>
                      <a:tcPr marL="68580" marR="68580" marT="0" marB="0">
                        <a:blipFill rotWithShape="1">
                          <a:blip r:embed="rId2"/>
                          <a:stretch>
                            <a:fillRect t="-312766" r="-199760" b="-219149"/>
                          </a:stretch>
                        </a:blipFill>
                      </a:tcPr>
                    </a:tc>
                    <a:tc>
                      <a:txBody>
                        <a:bodyPr/>
                        <a:lstStyle/>
                        <a:p>
                          <a:pPr algn="ctr">
                            <a:lnSpc>
                              <a:spcPct val="115000"/>
                            </a:lnSpc>
                            <a:spcAft>
                              <a:spcPts val="0"/>
                            </a:spcAft>
                          </a:pPr>
                          <a:r>
                            <a:rPr lang="en-GB" sz="1400" dirty="0">
                              <a:effectLst/>
                            </a:rPr>
                            <a:t>-126</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-1022</a:t>
                          </a:r>
                          <a:endParaRPr lang="en-GB" sz="140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Exponent width (bits)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8</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11</a:t>
                          </a:r>
                          <a:endParaRPr lang="en-GB" sz="1400" dirty="0">
                            <a:effectLst/>
                            <a:latin typeface="Calibri"/>
                            <a:ea typeface="SimSun"/>
                            <a:cs typeface="Arial"/>
                          </a:endParaRPr>
                        </a:p>
                      </a:txBody>
                      <a:tcPr marL="68580" marR="68580" marT="0" marB="0"/>
                    </a:tc>
                  </a:tr>
                  <a:tr h="287013">
                    <a:tc>
                      <a:txBody>
                        <a:bodyPr/>
                        <a:lstStyle/>
                        <a:p>
                          <a:pPr algn="ctr">
                            <a:lnSpc>
                              <a:spcPct val="115000"/>
                            </a:lnSpc>
                            <a:spcAft>
                              <a:spcPts val="0"/>
                            </a:spcAft>
                          </a:pPr>
                          <a:r>
                            <a:rPr lang="en-GB" sz="1400">
                              <a:effectLst/>
                            </a:rPr>
                            <a:t>Total width (bits)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32</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64</a:t>
                          </a:r>
                          <a:endParaRPr lang="en-GB" sz="1400" dirty="0">
                            <a:effectLst/>
                            <a:latin typeface="Calibri"/>
                            <a:ea typeface="SimSun"/>
                            <a:cs typeface="Arial"/>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483621868"/>
                  </p:ext>
                </p:extLst>
              </p:nvPr>
            </p:nvGraphicFramePr>
            <p:xfrm>
              <a:off x="211872" y="5236287"/>
              <a:ext cx="8686800" cy="1543654"/>
            </p:xfrm>
            <a:graphic>
              <a:graphicData uri="http://schemas.openxmlformats.org/drawingml/2006/table">
                <a:tbl>
                  <a:tblPr firstRow="1" firstCol="1" bandRow="1">
                    <a:tableStyleId>{5C22544A-7EE6-4342-B048-85BDC9FD1C3A}</a:tableStyleId>
                  </a:tblPr>
                  <a:tblGrid>
                    <a:gridCol w="2171700"/>
                    <a:gridCol w="2171700"/>
                    <a:gridCol w="2171700"/>
                    <a:gridCol w="2171700"/>
                  </a:tblGrid>
                  <a:tr h="247019">
                    <a:tc>
                      <a:txBody>
                        <a:bodyPr/>
                        <a:lstStyle/>
                        <a:p>
                          <a:pPr algn="ctr">
                            <a:lnSpc>
                              <a:spcPct val="115000"/>
                            </a:lnSpc>
                            <a:spcAft>
                              <a:spcPts val="0"/>
                            </a:spcAft>
                          </a:pPr>
                          <a:r>
                            <a:rPr lang="en-GB" sz="1400" dirty="0">
                              <a:effectLst/>
                            </a:rPr>
                            <a:t>Exponent</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Fraction</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Represents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 </a:t>
                          </a:r>
                          <a:endParaRPr lang="en-GB" sz="1400">
                            <a:effectLst/>
                            <a:latin typeface="Calibri"/>
                            <a:ea typeface="SimSun"/>
                            <a:cs typeface="Arial"/>
                          </a:endParaRPr>
                        </a:p>
                      </a:txBody>
                      <a:tcPr marL="68580" marR="68580" marT="0" marB="0"/>
                    </a:tc>
                  </a:tr>
                  <a:tr h="26240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a:rPr>
                                  <m:t>𝑒</m:t>
                                </m:r>
                                <m:r>
                                  <a:rPr lang="en-GB" sz="1400">
                                    <a:effectLst/>
                                    <a:latin typeface="Cambria Math"/>
                                  </a:rPr>
                                  <m:t>=</m:t>
                                </m:r>
                                <m:sSub>
                                  <m:sSubPr>
                                    <m:ctrlPr>
                                      <a:rPr lang="en-GB" sz="1400" i="1">
                                        <a:effectLst/>
                                        <a:latin typeface="Cambria Math"/>
                                      </a:rPr>
                                    </m:ctrlPr>
                                  </m:sSubPr>
                                  <m:e>
                                    <m:r>
                                      <a:rPr lang="en-GB" sz="1400">
                                        <a:effectLst/>
                                        <a:latin typeface="Cambria Math"/>
                                      </a:rPr>
                                      <m:t>𝑒</m:t>
                                    </m:r>
                                  </m:e>
                                  <m:sub>
                                    <m:r>
                                      <a:rPr lang="en-GB" sz="1400">
                                        <a:effectLst/>
                                        <a:latin typeface="Cambria Math"/>
                                      </a:rPr>
                                      <m:t>𝑚𝑖𝑛</m:t>
                                    </m:r>
                                  </m:sub>
                                </m:sSub>
                                <m:r>
                                  <a:rPr lang="en-GB" sz="1400">
                                    <a:effectLst/>
                                    <a:latin typeface="Cambria Math"/>
                                  </a:rPr>
                                  <m:t>−1</m:t>
                                </m:r>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f= 0</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±0</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Zero</a:t>
                          </a:r>
                          <a:endParaRPr lang="en-GB" sz="1400">
                            <a:effectLst/>
                            <a:latin typeface="Calibri"/>
                            <a:ea typeface="SimSun"/>
                            <a:cs typeface="Arial"/>
                          </a:endParaRPr>
                        </a:p>
                      </a:txBody>
                      <a:tcPr marL="68580" marR="68580" marT="0" marB="0"/>
                    </a:tc>
                  </a:tr>
                  <a:tr h="26240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a:rPr>
                                  <m:t>𝑒</m:t>
                                </m:r>
                                <m:r>
                                  <a:rPr lang="en-GB" sz="1400">
                                    <a:effectLst/>
                                    <a:latin typeface="Cambria Math"/>
                                  </a:rPr>
                                  <m:t>=</m:t>
                                </m:r>
                                <m:sSub>
                                  <m:sSubPr>
                                    <m:ctrlPr>
                                      <a:rPr lang="en-GB" sz="1400" i="1">
                                        <a:effectLst/>
                                        <a:latin typeface="Cambria Math"/>
                                      </a:rPr>
                                    </m:ctrlPr>
                                  </m:sSubPr>
                                  <m:e>
                                    <m:r>
                                      <a:rPr lang="en-GB" sz="1400">
                                        <a:effectLst/>
                                        <a:latin typeface="Cambria Math"/>
                                      </a:rPr>
                                      <m:t>𝑒</m:t>
                                    </m:r>
                                  </m:e>
                                  <m:sub>
                                    <m:r>
                                      <a:rPr lang="en-GB" sz="1400">
                                        <a:effectLst/>
                                        <a:latin typeface="Cambria Math"/>
                                      </a:rPr>
                                      <m:t>𝑚𝑖𝑛</m:t>
                                    </m:r>
                                  </m:sub>
                                </m:sSub>
                                <m:r>
                                  <a:rPr lang="en-GB" sz="1400">
                                    <a:effectLst/>
                                    <a:latin typeface="Cambria Math"/>
                                  </a:rPr>
                                  <m:t>−1</m:t>
                                </m:r>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f≠0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±0.f x  2 </a:t>
                          </a:r>
                          <a:r>
                            <a:rPr lang="en-GB" sz="1400" dirty="0" err="1">
                              <a:effectLst/>
                            </a:rPr>
                            <a:t>emin</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Denormal numbers</a:t>
                          </a:r>
                          <a:endParaRPr lang="en-GB" sz="1400">
                            <a:effectLst/>
                            <a:latin typeface="Calibri"/>
                            <a:ea typeface="SimSun"/>
                            <a:cs typeface="Arial"/>
                          </a:endParaRPr>
                        </a:p>
                      </a:txBody>
                      <a:tcPr marL="68580" marR="68580" marT="0" marB="0"/>
                    </a:tc>
                  </a:tr>
                  <a:tr h="247019">
                    <a:tc>
                      <a:txBody>
                        <a:bodyPr/>
                        <a:lstStyle/>
                        <a:p>
                          <a:pPr algn="ctr">
                            <a:lnSpc>
                              <a:spcPct val="115000"/>
                            </a:lnSpc>
                            <a:spcAft>
                              <a:spcPts val="0"/>
                            </a:spcAft>
                          </a:pPr>
                          <a14:m>
                            <m:oMath xmlns:m="http://schemas.openxmlformats.org/officeDocument/2006/math">
                              <m:sSub>
                                <m:sSubPr>
                                  <m:ctrlPr>
                                    <a:rPr lang="en-GB" sz="1400" i="1">
                                      <a:effectLst/>
                                      <a:latin typeface="Cambria Math"/>
                                    </a:rPr>
                                  </m:ctrlPr>
                                </m:sSubPr>
                                <m:e>
                                  <m:r>
                                    <a:rPr lang="en-GB" sz="1400">
                                      <a:effectLst/>
                                      <a:latin typeface="Cambria Math"/>
                                    </a:rPr>
                                    <m:t>𝑒</m:t>
                                  </m:r>
                                </m:e>
                                <m:sub>
                                  <m:r>
                                    <a:rPr lang="en-GB" sz="1400">
                                      <a:effectLst/>
                                      <a:latin typeface="Cambria Math"/>
                                    </a:rPr>
                                    <m:t>𝑚𝑖𝑛</m:t>
                                  </m:r>
                                </m:sub>
                              </m:sSub>
                            </m:oMath>
                          </a14:m>
                          <a:r>
                            <a:rPr lang="en-GB" sz="1400">
                              <a:effectLst/>
                            </a:rPr>
                            <a:t> ≤ e ≤ </a:t>
                          </a:r>
                          <a14:m>
                            <m:oMath xmlns:m="http://schemas.openxmlformats.org/officeDocument/2006/math">
                              <m:sSub>
                                <m:sSubPr>
                                  <m:ctrlPr>
                                    <a:rPr lang="en-GB" sz="1400" i="1">
                                      <a:effectLst/>
                                      <a:latin typeface="Cambria Math"/>
                                    </a:rPr>
                                  </m:ctrlPr>
                                </m:sSubPr>
                                <m:e>
                                  <m:r>
                                    <a:rPr lang="en-GB" sz="1400">
                                      <a:effectLst/>
                                      <a:latin typeface="Cambria Math"/>
                                    </a:rPr>
                                    <m:t>𝑒</m:t>
                                  </m:r>
                                </m:e>
                                <m:sub>
                                  <m:r>
                                    <a:rPr lang="en-GB" sz="1400">
                                      <a:effectLst/>
                                      <a:latin typeface="Cambria Math"/>
                                    </a:rPr>
                                    <m:t>𝑚𝑎𝑥</m:t>
                                  </m:r>
                                </m:sub>
                              </m:sSub>
                            </m:oMath>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Any f</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±1.f x 2e</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Normalised numbers</a:t>
                          </a:r>
                          <a:endParaRPr lang="en-GB" sz="1400">
                            <a:effectLst/>
                            <a:latin typeface="Calibri"/>
                            <a:ea typeface="SimSun"/>
                            <a:cs typeface="Arial"/>
                          </a:endParaRPr>
                        </a:p>
                      </a:txBody>
                      <a:tcPr marL="68580" marR="68580" marT="0" marB="0"/>
                    </a:tc>
                  </a:tr>
                  <a:tr h="26240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a:rPr>
                                  <m:t>𝑒</m:t>
                                </m:r>
                                <m:r>
                                  <a:rPr lang="en-GB" sz="1400">
                                    <a:effectLst/>
                                    <a:latin typeface="Cambria Math"/>
                                  </a:rPr>
                                  <m:t>=</m:t>
                                </m:r>
                                <m:sSub>
                                  <m:sSubPr>
                                    <m:ctrlPr>
                                      <a:rPr lang="en-GB" sz="1400" i="1">
                                        <a:effectLst/>
                                        <a:latin typeface="Cambria Math"/>
                                      </a:rPr>
                                    </m:ctrlPr>
                                  </m:sSubPr>
                                  <m:e>
                                    <m:r>
                                      <a:rPr lang="en-GB" sz="1400">
                                        <a:effectLst/>
                                        <a:latin typeface="Cambria Math"/>
                                      </a:rPr>
                                      <m:t>𝑒</m:t>
                                    </m:r>
                                  </m:e>
                                  <m:sub>
                                    <m:r>
                                      <a:rPr lang="en-GB" sz="1400">
                                        <a:effectLst/>
                                        <a:latin typeface="Cambria Math"/>
                                      </a:rPr>
                                      <m:t>𝑚𝑎𝑥</m:t>
                                    </m:r>
                                  </m:sub>
                                </m:sSub>
                                <m:r>
                                  <a:rPr lang="en-GB" sz="1400">
                                    <a:effectLst/>
                                    <a:latin typeface="Cambria Math"/>
                                  </a:rPr>
                                  <m:t>+1</m:t>
                                </m:r>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f= 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Infinities</a:t>
                          </a:r>
                          <a:endParaRPr lang="en-GB" sz="1400" dirty="0">
                            <a:effectLst/>
                            <a:latin typeface="Calibri"/>
                            <a:ea typeface="SimSun"/>
                            <a:cs typeface="Arial"/>
                          </a:endParaRPr>
                        </a:p>
                      </a:txBody>
                      <a:tcPr marL="68580" marR="68580" marT="0" marB="0"/>
                    </a:tc>
                  </a:tr>
                  <a:tr h="26240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a:rPr>
                                  <m:t>𝑒</m:t>
                                </m:r>
                                <m:r>
                                  <a:rPr lang="en-GB" sz="1400">
                                    <a:effectLst/>
                                    <a:latin typeface="Cambria Math"/>
                                  </a:rPr>
                                  <m:t>=</m:t>
                                </m:r>
                                <m:sSub>
                                  <m:sSubPr>
                                    <m:ctrlPr>
                                      <a:rPr lang="en-GB" sz="1400" i="1">
                                        <a:effectLst/>
                                        <a:latin typeface="Cambria Math"/>
                                      </a:rPr>
                                    </m:ctrlPr>
                                  </m:sSubPr>
                                  <m:e>
                                    <m:r>
                                      <a:rPr lang="en-GB" sz="1400">
                                        <a:effectLst/>
                                        <a:latin typeface="Cambria Math"/>
                                      </a:rPr>
                                      <m:t>𝑒</m:t>
                                    </m:r>
                                  </m:e>
                                  <m:sub>
                                    <m:r>
                                      <a:rPr lang="en-GB" sz="1400">
                                        <a:effectLst/>
                                        <a:latin typeface="Cambria Math"/>
                                      </a:rPr>
                                      <m:t>𝑚𝑎𝑥</m:t>
                                    </m:r>
                                  </m:sub>
                                </m:sSub>
                                <m:r>
                                  <a:rPr lang="en-GB" sz="1400">
                                    <a:effectLst/>
                                    <a:latin typeface="Cambria Math"/>
                                  </a:rPr>
                                  <m:t>+1</m:t>
                                </m:r>
                              </m:oMath>
                            </m:oMathPara>
                          </a14:m>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f≠0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NaN</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Not a Number</a:t>
                          </a:r>
                          <a:endParaRPr lang="en-GB" sz="1400" dirty="0">
                            <a:effectLst/>
                            <a:latin typeface="Calibri"/>
                            <a:ea typeface="SimSun"/>
                            <a:cs typeface="Arial"/>
                          </a:endParaRPr>
                        </a:p>
                      </a:txBody>
                      <a:tcPr marL="68580" marR="6858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483621868"/>
                  </p:ext>
                </p:extLst>
              </p:nvPr>
            </p:nvGraphicFramePr>
            <p:xfrm>
              <a:off x="211872" y="5236287"/>
              <a:ext cx="8686800" cy="1543654"/>
            </p:xfrm>
            <a:graphic>
              <a:graphicData uri="http://schemas.openxmlformats.org/drawingml/2006/table">
                <a:tbl>
                  <a:tblPr firstRow="1" firstCol="1" bandRow="1">
                    <a:tableStyleId>{5C22544A-7EE6-4342-B048-85BDC9FD1C3A}</a:tableStyleId>
                  </a:tblPr>
                  <a:tblGrid>
                    <a:gridCol w="2171700"/>
                    <a:gridCol w="2171700"/>
                    <a:gridCol w="2171700"/>
                    <a:gridCol w="2171700"/>
                  </a:tblGrid>
                  <a:tr h="247019">
                    <a:tc>
                      <a:txBody>
                        <a:bodyPr/>
                        <a:lstStyle/>
                        <a:p>
                          <a:pPr algn="ctr">
                            <a:lnSpc>
                              <a:spcPct val="115000"/>
                            </a:lnSpc>
                            <a:spcAft>
                              <a:spcPts val="0"/>
                            </a:spcAft>
                          </a:pPr>
                          <a:r>
                            <a:rPr lang="en-GB" sz="1400" dirty="0">
                              <a:effectLst/>
                            </a:rPr>
                            <a:t>Exponent</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Fraction</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Represents</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 </a:t>
                          </a:r>
                          <a:endParaRPr lang="en-GB" sz="1400">
                            <a:effectLst/>
                            <a:latin typeface="Calibri"/>
                            <a:ea typeface="SimSun"/>
                            <a:cs typeface="Arial"/>
                          </a:endParaRPr>
                        </a:p>
                      </a:txBody>
                      <a:tcPr marL="68580" marR="68580" marT="0" marB="0"/>
                    </a:tc>
                  </a:tr>
                  <a:tr h="262404">
                    <a:tc>
                      <a:txBody>
                        <a:bodyPr/>
                        <a:lstStyle/>
                        <a:p>
                          <a:endParaRPr lang="en-US"/>
                        </a:p>
                      </a:txBody>
                      <a:tcPr marL="68580" marR="68580" marT="0" marB="0">
                        <a:blipFill rotWithShape="1">
                          <a:blip r:embed="rId3"/>
                          <a:stretch>
                            <a:fillRect l="-281" t="-106977" r="-300281" b="-425581"/>
                          </a:stretch>
                        </a:blipFill>
                      </a:tcPr>
                    </a:tc>
                    <a:tc>
                      <a:txBody>
                        <a:bodyPr/>
                        <a:lstStyle/>
                        <a:p>
                          <a:pPr algn="ctr">
                            <a:lnSpc>
                              <a:spcPct val="115000"/>
                            </a:lnSpc>
                            <a:spcAft>
                              <a:spcPts val="0"/>
                            </a:spcAft>
                          </a:pPr>
                          <a:r>
                            <a:rPr lang="en-GB" sz="1400" dirty="0">
                              <a:effectLst/>
                            </a:rPr>
                            <a:t>f= 0</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±0</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Zero</a:t>
                          </a:r>
                          <a:endParaRPr lang="en-GB" sz="1400">
                            <a:effectLst/>
                            <a:latin typeface="Calibri"/>
                            <a:ea typeface="SimSun"/>
                            <a:cs typeface="Arial"/>
                          </a:endParaRPr>
                        </a:p>
                      </a:txBody>
                      <a:tcPr marL="68580" marR="68580" marT="0" marB="0"/>
                    </a:tc>
                  </a:tr>
                  <a:tr h="262404">
                    <a:tc>
                      <a:txBody>
                        <a:bodyPr/>
                        <a:lstStyle/>
                        <a:p>
                          <a:endParaRPr lang="en-US"/>
                        </a:p>
                      </a:txBody>
                      <a:tcPr marL="68580" marR="68580" marT="0" marB="0">
                        <a:blipFill rotWithShape="1">
                          <a:blip r:embed="rId3"/>
                          <a:stretch>
                            <a:fillRect l="-281" t="-202273" r="-300281" b="-315909"/>
                          </a:stretch>
                        </a:blipFill>
                      </a:tcPr>
                    </a:tc>
                    <a:tc>
                      <a:txBody>
                        <a:bodyPr/>
                        <a:lstStyle/>
                        <a:p>
                          <a:pPr algn="ctr">
                            <a:lnSpc>
                              <a:spcPct val="115000"/>
                            </a:lnSpc>
                            <a:spcAft>
                              <a:spcPts val="0"/>
                            </a:spcAft>
                          </a:pPr>
                          <a:r>
                            <a:rPr lang="en-GB" sz="1400">
                              <a:effectLst/>
                            </a:rPr>
                            <a:t>f≠0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±0.f x  2 </a:t>
                          </a:r>
                          <a:r>
                            <a:rPr lang="en-GB" sz="1400" dirty="0" err="1">
                              <a:effectLst/>
                            </a:rPr>
                            <a:t>emin</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Denormal numbers</a:t>
                          </a:r>
                          <a:endParaRPr lang="en-GB" sz="1400">
                            <a:effectLst/>
                            <a:latin typeface="Calibri"/>
                            <a:ea typeface="SimSun"/>
                            <a:cs typeface="Arial"/>
                          </a:endParaRPr>
                        </a:p>
                      </a:txBody>
                      <a:tcPr marL="68580" marR="68580" marT="0" marB="0"/>
                    </a:tc>
                  </a:tr>
                  <a:tr h="247019">
                    <a:tc>
                      <a:txBody>
                        <a:bodyPr/>
                        <a:lstStyle/>
                        <a:p>
                          <a:endParaRPr lang="en-US"/>
                        </a:p>
                      </a:txBody>
                      <a:tcPr marL="68580" marR="68580" marT="0" marB="0">
                        <a:blipFill rotWithShape="1">
                          <a:blip r:embed="rId3"/>
                          <a:stretch>
                            <a:fillRect l="-281" t="-332500" r="-300281" b="-247500"/>
                          </a:stretch>
                        </a:blipFill>
                      </a:tcPr>
                    </a:tc>
                    <a:tc>
                      <a:txBody>
                        <a:bodyPr/>
                        <a:lstStyle/>
                        <a:p>
                          <a:pPr algn="ctr">
                            <a:lnSpc>
                              <a:spcPct val="115000"/>
                            </a:lnSpc>
                            <a:spcAft>
                              <a:spcPts val="0"/>
                            </a:spcAft>
                          </a:pPr>
                          <a:r>
                            <a:rPr lang="en-GB" sz="1400">
                              <a:effectLst/>
                            </a:rPr>
                            <a:t>Any f</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±1.f x 2e</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Normalised numbers</a:t>
                          </a:r>
                          <a:endParaRPr lang="en-GB" sz="1400">
                            <a:effectLst/>
                            <a:latin typeface="Calibri"/>
                            <a:ea typeface="SimSun"/>
                            <a:cs typeface="Arial"/>
                          </a:endParaRPr>
                        </a:p>
                      </a:txBody>
                      <a:tcPr marL="68580" marR="68580" marT="0" marB="0"/>
                    </a:tc>
                  </a:tr>
                  <a:tr h="262404">
                    <a:tc>
                      <a:txBody>
                        <a:bodyPr/>
                        <a:lstStyle/>
                        <a:p>
                          <a:endParaRPr lang="en-US"/>
                        </a:p>
                      </a:txBody>
                      <a:tcPr marL="68580" marR="68580" marT="0" marB="0">
                        <a:blipFill rotWithShape="1">
                          <a:blip r:embed="rId3"/>
                          <a:stretch>
                            <a:fillRect l="-281" t="-402326" r="-300281" b="-130233"/>
                          </a:stretch>
                        </a:blipFill>
                      </a:tcPr>
                    </a:tc>
                    <a:tc>
                      <a:txBody>
                        <a:bodyPr/>
                        <a:lstStyle/>
                        <a:p>
                          <a:pPr algn="ctr">
                            <a:lnSpc>
                              <a:spcPct val="115000"/>
                            </a:lnSpc>
                            <a:spcAft>
                              <a:spcPts val="0"/>
                            </a:spcAft>
                          </a:pPr>
                          <a:r>
                            <a:rPr lang="en-GB" sz="1400">
                              <a:effectLst/>
                            </a:rPr>
                            <a:t>f= 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a:t>
                          </a:r>
                          <a:endParaRPr lang="en-GB" sz="1400" dirty="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Infinities</a:t>
                          </a:r>
                          <a:endParaRPr lang="en-GB" sz="1400" dirty="0">
                            <a:effectLst/>
                            <a:latin typeface="Calibri"/>
                            <a:ea typeface="SimSun"/>
                            <a:cs typeface="Arial"/>
                          </a:endParaRPr>
                        </a:p>
                      </a:txBody>
                      <a:tcPr marL="68580" marR="68580" marT="0" marB="0"/>
                    </a:tc>
                  </a:tr>
                  <a:tr h="262404">
                    <a:tc>
                      <a:txBody>
                        <a:bodyPr/>
                        <a:lstStyle/>
                        <a:p>
                          <a:endParaRPr lang="en-US"/>
                        </a:p>
                      </a:txBody>
                      <a:tcPr marL="68580" marR="68580" marT="0" marB="0">
                        <a:blipFill rotWithShape="1">
                          <a:blip r:embed="rId3"/>
                          <a:stretch>
                            <a:fillRect l="-281" t="-502326" r="-300281" b="-30233"/>
                          </a:stretch>
                        </a:blipFill>
                      </a:tcPr>
                    </a:tc>
                    <a:tc>
                      <a:txBody>
                        <a:bodyPr/>
                        <a:lstStyle/>
                        <a:p>
                          <a:pPr algn="ctr">
                            <a:lnSpc>
                              <a:spcPct val="115000"/>
                            </a:lnSpc>
                            <a:spcAft>
                              <a:spcPts val="0"/>
                            </a:spcAft>
                          </a:pPr>
                          <a:r>
                            <a:rPr lang="en-GB" sz="1400">
                              <a:effectLst/>
                            </a:rPr>
                            <a:t>f≠0</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a:effectLst/>
                            </a:rPr>
                            <a:t>NaN</a:t>
                          </a:r>
                          <a:endParaRPr lang="en-GB" sz="1400">
                            <a:effectLst/>
                            <a:latin typeface="Calibri"/>
                            <a:ea typeface="SimSun"/>
                            <a:cs typeface="Arial"/>
                          </a:endParaRPr>
                        </a:p>
                      </a:txBody>
                      <a:tcPr marL="68580" marR="68580" marT="0" marB="0"/>
                    </a:tc>
                    <a:tc>
                      <a:txBody>
                        <a:bodyPr/>
                        <a:lstStyle/>
                        <a:p>
                          <a:pPr algn="ctr">
                            <a:lnSpc>
                              <a:spcPct val="115000"/>
                            </a:lnSpc>
                            <a:spcAft>
                              <a:spcPts val="0"/>
                            </a:spcAft>
                          </a:pPr>
                          <a:r>
                            <a:rPr lang="en-GB" sz="1400" dirty="0">
                              <a:effectLst/>
                            </a:rPr>
                            <a:t>Not a Number</a:t>
                          </a:r>
                          <a:endParaRPr lang="en-GB" sz="1400" dirty="0">
                            <a:effectLst/>
                            <a:latin typeface="Calibri"/>
                            <a:ea typeface="SimSun"/>
                            <a:cs typeface="Arial"/>
                          </a:endParaRPr>
                        </a:p>
                      </a:txBody>
                      <a:tcPr marL="68580" marR="68580" marT="0" marB="0"/>
                    </a:tc>
                  </a:tr>
                </a:tbl>
              </a:graphicData>
            </a:graphic>
          </p:graphicFrame>
        </mc:Fallback>
      </mc:AlternateContent>
    </p:spTree>
    <p:extLst>
      <p:ext uri="{BB962C8B-B14F-4D97-AF65-F5344CB8AC3E}">
        <p14:creationId xmlns:p14="http://schemas.microsoft.com/office/powerpoint/2010/main" val="2134215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Some Floating Point Issues</a:t>
            </a:r>
          </a:p>
        </p:txBody>
      </p:sp>
      <p:sp>
        <p:nvSpPr>
          <p:cNvPr id="12290" name="Content Placeholder 2"/>
          <p:cNvSpPr>
            <a:spLocks noGrp="1"/>
          </p:cNvSpPr>
          <p:nvPr>
            <p:ph idx="1"/>
          </p:nvPr>
        </p:nvSpPr>
        <p:spPr>
          <a:xfrm>
            <a:off x="457199" y="1600200"/>
            <a:ext cx="8210145" cy="4525963"/>
          </a:xfrm>
        </p:spPr>
        <p:txBody>
          <a:bodyPr/>
          <a:lstStyle/>
          <a:p>
            <a:r>
              <a:rPr lang="en-GB" dirty="0" smtClean="0">
                <a:solidFill>
                  <a:schemeClr val="tx1"/>
                </a:solidFill>
                <a:latin typeface="Arial" charset="0"/>
                <a:cs typeface="Arial" charset="0"/>
              </a:rPr>
              <a:t>Floating point is a finite arithmetic (same number of bits for integers and floating-point numbers so same number of representable numbers)</a:t>
            </a:r>
          </a:p>
          <a:p>
            <a:r>
              <a:rPr lang="en-GB" dirty="0" smtClean="0">
                <a:solidFill>
                  <a:schemeClr val="tx1"/>
                </a:solidFill>
                <a:latin typeface="Arial" charset="0"/>
                <a:cs typeface="Arial" charset="0"/>
              </a:rPr>
              <a:t>In mathematical terms, the numbers do not represent a field ( add two really big numbers, the sum might "overflow" and not be representable, divide two numbers and the result might "underflow"). </a:t>
            </a:r>
          </a:p>
          <a:p>
            <a:r>
              <a:rPr lang="en-GB" dirty="0" smtClean="0">
                <a:solidFill>
                  <a:schemeClr val="tx1"/>
                </a:solidFill>
                <a:latin typeface="Arial" charset="0"/>
                <a:cs typeface="Arial" charset="0"/>
              </a:rPr>
              <a:t>Some numbers cannot be represented precisely, 0.1 and 0.01</a:t>
            </a:r>
          </a:p>
          <a:p>
            <a:endParaRPr lang="en-GB" dirty="0" smtClean="0">
              <a:latin typeface="Arial" charset="0"/>
              <a:cs typeface="Arial" charset="0"/>
            </a:endParaRPr>
          </a:p>
        </p:txBody>
      </p:sp>
    </p:spTree>
    <p:extLst>
      <p:ext uri="{BB962C8B-B14F-4D97-AF65-F5344CB8AC3E}">
        <p14:creationId xmlns:p14="http://schemas.microsoft.com/office/powerpoint/2010/main" val="2302067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Translating denary to binary 2 (example </a:t>
            </a:r>
            <a:r>
              <a:rPr lang="en-GB" i="1" dirty="0"/>
              <a:t>87</a:t>
            </a:r>
            <a:r>
              <a:rPr lang="en-GB" baseline="-25000" dirty="0"/>
              <a:t>10 </a:t>
            </a:r>
            <a:r>
              <a:rPr lang="en-GB" dirty="0"/>
              <a:t>to </a:t>
            </a:r>
            <a:r>
              <a:rPr lang="en-GB" dirty="0" smtClean="0"/>
              <a:t>binary) </a:t>
            </a:r>
            <a:endParaRPr lang="en-GB" dirty="0" smtClean="0">
              <a:ea typeface="Arial Bold"/>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416" y="1600200"/>
            <a:ext cx="722250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085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Hexadecimal 1</a:t>
            </a:r>
          </a:p>
        </p:txBody>
      </p:sp>
      <p:sp>
        <p:nvSpPr>
          <p:cNvPr id="12290" name="Content Placeholder 2"/>
          <p:cNvSpPr>
            <a:spLocks noGrp="1"/>
          </p:cNvSpPr>
          <p:nvPr>
            <p:ph idx="1"/>
          </p:nvPr>
        </p:nvSpPr>
        <p:spPr>
          <a:xfrm>
            <a:off x="457200" y="1600200"/>
            <a:ext cx="8229600" cy="4525963"/>
          </a:xfrm>
        </p:spPr>
        <p:txBody>
          <a:bodyPr/>
          <a:lstStyle/>
          <a:p>
            <a:r>
              <a:rPr lang="en-GB" dirty="0">
                <a:solidFill>
                  <a:schemeClr val="tx1"/>
                </a:solidFill>
              </a:rPr>
              <a:t>The hexadecimal number system uses 16 digits: 0,1,2,3,4,5,6,7,8,9,A,B,C,D,E,F</a:t>
            </a:r>
          </a:p>
          <a:p>
            <a:r>
              <a:rPr lang="en-GB" dirty="0">
                <a:solidFill>
                  <a:schemeClr val="tx1"/>
                </a:solidFill>
              </a:rPr>
              <a:t>Each digit is worth 16 times a similar digit to its immediate right. </a:t>
            </a:r>
          </a:p>
          <a:p>
            <a:r>
              <a:rPr lang="en-GB" dirty="0">
                <a:solidFill>
                  <a:schemeClr val="tx1"/>
                </a:solidFill>
              </a:rPr>
              <a:t>To translate a hexadecimal number into denary we can place the digits in columns that are labelled with their values. Example hexadecimal number: </a:t>
            </a:r>
            <a:r>
              <a:rPr lang="en-GB" dirty="0" smtClean="0">
                <a:solidFill>
                  <a:schemeClr val="tx1"/>
                </a:solidFill>
              </a:rPr>
              <a:t>1C5</a:t>
            </a:r>
            <a:endParaRPr lang="en-GB" dirty="0">
              <a:solidFill>
                <a:schemeClr val="tx1"/>
              </a:solidFill>
            </a:endParaRPr>
          </a:p>
        </p:txBody>
      </p:sp>
    </p:spTree>
    <p:extLst>
      <p:ext uri="{BB962C8B-B14F-4D97-AF65-F5344CB8AC3E}">
        <p14:creationId xmlns:p14="http://schemas.microsoft.com/office/powerpoint/2010/main" val="60940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Hexadecimal 2</a:t>
            </a:r>
          </a:p>
        </p:txBody>
      </p:sp>
      <p:sp>
        <p:nvSpPr>
          <p:cNvPr id="12290" name="Content Placeholder 2"/>
          <p:cNvSpPr>
            <a:spLocks noGrp="1"/>
          </p:cNvSpPr>
          <p:nvPr>
            <p:ph idx="1"/>
          </p:nvPr>
        </p:nvSpPr>
        <p:spPr>
          <a:xfrm>
            <a:off x="457200" y="1600200"/>
            <a:ext cx="8229600" cy="4525963"/>
          </a:xfrm>
        </p:spPr>
        <p:txBody>
          <a:bodyPr/>
          <a:lstStyle/>
          <a:p>
            <a:r>
              <a:rPr lang="en-GB" dirty="0">
                <a:solidFill>
                  <a:schemeClr val="tx1"/>
                </a:solidFill>
              </a:rPr>
              <a:t>Example: hexadecimal number 1C5</a:t>
            </a:r>
          </a:p>
          <a:p>
            <a:pPr>
              <a:lnSpc>
                <a:spcPct val="80000"/>
              </a:lnSpc>
              <a:buFontTx/>
              <a:buNone/>
            </a:pPr>
            <a:r>
              <a:rPr lang="en-GB" b="1" dirty="0">
                <a:solidFill>
                  <a:schemeClr val="tx1"/>
                </a:solidFill>
              </a:rPr>
              <a:t>      256	</a:t>
            </a:r>
            <a:r>
              <a:rPr lang="en-GB" b="1" dirty="0" smtClean="0">
                <a:solidFill>
                  <a:schemeClr val="tx1"/>
                </a:solidFill>
              </a:rPr>
              <a:t>16	</a:t>
            </a:r>
            <a:r>
              <a:rPr lang="en-GB" b="1" dirty="0">
                <a:solidFill>
                  <a:schemeClr val="tx1"/>
                </a:solidFill>
              </a:rPr>
              <a:t>	1   </a:t>
            </a:r>
            <a:r>
              <a:rPr lang="en-GB" dirty="0">
                <a:solidFill>
                  <a:schemeClr val="tx1"/>
                </a:solidFill>
              </a:rPr>
              <a:t>‘column’ headings</a:t>
            </a:r>
            <a:br>
              <a:rPr lang="en-GB" dirty="0">
                <a:solidFill>
                  <a:schemeClr val="tx1"/>
                </a:solidFill>
              </a:rPr>
            </a:br>
            <a:r>
              <a:rPr lang="en-GB" dirty="0">
                <a:solidFill>
                  <a:schemeClr val="tx1"/>
                </a:solidFill>
              </a:rPr>
              <a:t>                           denary values</a:t>
            </a:r>
          </a:p>
          <a:p>
            <a:pPr>
              <a:buFontTx/>
              <a:buNone/>
            </a:pPr>
            <a:r>
              <a:rPr lang="en-GB" dirty="0">
                <a:solidFill>
                  <a:schemeClr val="tx1"/>
                </a:solidFill>
              </a:rPr>
              <a:t>		1	</a:t>
            </a:r>
            <a:r>
              <a:rPr lang="en-GB" dirty="0" smtClean="0">
                <a:solidFill>
                  <a:schemeClr val="tx1"/>
                </a:solidFill>
              </a:rPr>
              <a:t>	C</a:t>
            </a:r>
            <a:r>
              <a:rPr lang="en-GB" dirty="0">
                <a:solidFill>
                  <a:schemeClr val="tx1"/>
                </a:solidFill>
              </a:rPr>
              <a:t>	</a:t>
            </a:r>
            <a:r>
              <a:rPr lang="en-GB" dirty="0" smtClean="0">
                <a:solidFill>
                  <a:schemeClr val="tx1"/>
                </a:solidFill>
              </a:rPr>
              <a:t>	5   </a:t>
            </a:r>
            <a:r>
              <a:rPr lang="en-GB" dirty="0">
                <a:solidFill>
                  <a:schemeClr val="tx1"/>
                </a:solidFill>
              </a:rPr>
              <a:t>digits</a:t>
            </a:r>
          </a:p>
          <a:p>
            <a:r>
              <a:rPr lang="en-GB" dirty="0">
                <a:solidFill>
                  <a:schemeClr val="tx1"/>
                </a:solidFill>
              </a:rPr>
              <a:t>As C represents twelve the hexadecimal number 1C5 would represent </a:t>
            </a:r>
          </a:p>
          <a:p>
            <a:pPr>
              <a:buFontTx/>
              <a:buNone/>
            </a:pPr>
            <a:r>
              <a:rPr lang="en-GB" dirty="0">
                <a:solidFill>
                  <a:schemeClr val="tx1"/>
                </a:solidFill>
              </a:rPr>
              <a:t>       (1 x 256</a:t>
            </a:r>
            <a:r>
              <a:rPr lang="en-GB" baseline="-25000" dirty="0">
                <a:solidFill>
                  <a:schemeClr val="tx1"/>
                </a:solidFill>
              </a:rPr>
              <a:t>10</a:t>
            </a:r>
            <a:r>
              <a:rPr lang="en-GB" dirty="0">
                <a:solidFill>
                  <a:schemeClr val="tx1"/>
                </a:solidFill>
              </a:rPr>
              <a:t>) + (12 x 16</a:t>
            </a:r>
            <a:r>
              <a:rPr lang="en-GB" baseline="-25000" dirty="0">
                <a:solidFill>
                  <a:schemeClr val="tx1"/>
                </a:solidFill>
              </a:rPr>
              <a:t>10</a:t>
            </a:r>
            <a:r>
              <a:rPr lang="en-GB" dirty="0">
                <a:solidFill>
                  <a:schemeClr val="tx1"/>
                </a:solidFill>
              </a:rPr>
              <a:t>) + (5 x 1</a:t>
            </a:r>
            <a:r>
              <a:rPr lang="en-GB" baseline="-25000" dirty="0">
                <a:solidFill>
                  <a:schemeClr val="tx1"/>
                </a:solidFill>
              </a:rPr>
              <a:t>10</a:t>
            </a:r>
            <a:r>
              <a:rPr lang="en-GB" dirty="0">
                <a:solidFill>
                  <a:schemeClr val="tx1"/>
                </a:solidFill>
              </a:rPr>
              <a:t>)</a:t>
            </a:r>
          </a:p>
          <a:p>
            <a:pPr>
              <a:buFontTx/>
              <a:buNone/>
            </a:pPr>
            <a:r>
              <a:rPr lang="en-GB" dirty="0">
                <a:solidFill>
                  <a:schemeClr val="tx1"/>
                </a:solidFill>
              </a:rPr>
              <a:t>            = 256</a:t>
            </a:r>
            <a:r>
              <a:rPr lang="en-GB" baseline="-25000" dirty="0">
                <a:solidFill>
                  <a:schemeClr val="tx1"/>
                </a:solidFill>
              </a:rPr>
              <a:t>10</a:t>
            </a:r>
            <a:r>
              <a:rPr lang="en-GB" dirty="0">
                <a:solidFill>
                  <a:schemeClr val="tx1"/>
                </a:solidFill>
              </a:rPr>
              <a:t> + 192</a:t>
            </a:r>
            <a:r>
              <a:rPr lang="en-GB" baseline="-25000" dirty="0">
                <a:solidFill>
                  <a:schemeClr val="tx1"/>
                </a:solidFill>
              </a:rPr>
              <a:t>10</a:t>
            </a:r>
            <a:r>
              <a:rPr lang="en-GB" dirty="0">
                <a:solidFill>
                  <a:schemeClr val="tx1"/>
                </a:solidFill>
              </a:rPr>
              <a:t> + 5</a:t>
            </a:r>
            <a:r>
              <a:rPr lang="en-GB" baseline="-25000" dirty="0">
                <a:solidFill>
                  <a:schemeClr val="tx1"/>
                </a:solidFill>
              </a:rPr>
              <a:t>10</a:t>
            </a:r>
            <a:r>
              <a:rPr lang="en-GB" dirty="0">
                <a:solidFill>
                  <a:schemeClr val="tx1"/>
                </a:solidFill>
              </a:rPr>
              <a:t>        = 453</a:t>
            </a:r>
            <a:r>
              <a:rPr lang="en-GB" baseline="-25000" dirty="0">
                <a:solidFill>
                  <a:schemeClr val="tx1"/>
                </a:solidFill>
              </a:rPr>
              <a:t>10</a:t>
            </a:r>
          </a:p>
          <a:p>
            <a:endParaRPr lang="en-GB" dirty="0" smtClean="0">
              <a:latin typeface="Arial" charset="0"/>
              <a:cs typeface="Arial" charset="0"/>
            </a:endParaRPr>
          </a:p>
        </p:txBody>
      </p:sp>
    </p:spTree>
    <p:extLst>
      <p:ext uri="{BB962C8B-B14F-4D97-AF65-F5344CB8AC3E}">
        <p14:creationId xmlns:p14="http://schemas.microsoft.com/office/powerpoint/2010/main" val="171484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138475" cy="1143000"/>
          </a:xfrm>
        </p:spPr>
        <p:txBody>
          <a:bodyPr/>
          <a:lstStyle/>
          <a:p>
            <a:r>
              <a:rPr lang="en-GB" dirty="0" smtClean="0">
                <a:ea typeface="Arial Bold"/>
              </a:rPr>
              <a:t>Translating binary to hexadecimal</a:t>
            </a:r>
          </a:p>
        </p:txBody>
      </p:sp>
      <p:sp>
        <p:nvSpPr>
          <p:cNvPr id="12290" name="Content Placeholder 2"/>
          <p:cNvSpPr>
            <a:spLocks noGrp="1"/>
          </p:cNvSpPr>
          <p:nvPr>
            <p:ph idx="1"/>
          </p:nvPr>
        </p:nvSpPr>
        <p:spPr>
          <a:xfrm>
            <a:off x="457199" y="1600200"/>
            <a:ext cx="8218449" cy="4525963"/>
          </a:xfrm>
        </p:spPr>
        <p:txBody>
          <a:bodyPr/>
          <a:lstStyle/>
          <a:p>
            <a:pPr>
              <a:lnSpc>
                <a:spcPct val="90000"/>
              </a:lnSpc>
            </a:pPr>
            <a:r>
              <a:rPr lang="en-GB" dirty="0">
                <a:solidFill>
                  <a:schemeClr val="tx1"/>
                </a:solidFill>
              </a:rPr>
              <a:t>Divide the binary number into groups of four digits (starting from the rightmost digit). You now convert each group of four digits into a single hexadecimal digit</a:t>
            </a:r>
          </a:p>
          <a:p>
            <a:pPr>
              <a:lnSpc>
                <a:spcPct val="90000"/>
              </a:lnSpc>
              <a:buFontTx/>
              <a:buNone/>
            </a:pPr>
            <a:r>
              <a:rPr lang="en-GB" b="1" dirty="0">
                <a:solidFill>
                  <a:schemeClr val="tx1"/>
                </a:solidFill>
              </a:rPr>
              <a:t>Example</a:t>
            </a:r>
            <a:r>
              <a:rPr lang="en-GB" dirty="0">
                <a:solidFill>
                  <a:schemeClr val="tx1"/>
                </a:solidFill>
              </a:rPr>
              <a:t>: In order to convert</a:t>
            </a:r>
            <a:br>
              <a:rPr lang="en-GB" dirty="0">
                <a:solidFill>
                  <a:schemeClr val="tx1"/>
                </a:solidFill>
              </a:rPr>
            </a:br>
            <a:r>
              <a:rPr lang="en-GB" dirty="0">
                <a:solidFill>
                  <a:schemeClr val="tx1"/>
                </a:solidFill>
              </a:rPr>
              <a:t>   	    0110111110010111 </a:t>
            </a:r>
          </a:p>
          <a:p>
            <a:pPr>
              <a:lnSpc>
                <a:spcPct val="90000"/>
              </a:lnSpc>
            </a:pPr>
            <a:r>
              <a:rPr lang="en-GB" dirty="0">
                <a:solidFill>
                  <a:schemeClr val="tx1"/>
                </a:solidFill>
              </a:rPr>
              <a:t>divide the number into groups of four, giving		</a:t>
            </a:r>
            <a:r>
              <a:rPr lang="en-GB" dirty="0" smtClean="0">
                <a:solidFill>
                  <a:schemeClr val="tx1"/>
                </a:solidFill>
              </a:rPr>
              <a:t/>
            </a:r>
            <a:br>
              <a:rPr lang="en-GB" dirty="0" smtClean="0">
                <a:solidFill>
                  <a:schemeClr val="tx1"/>
                </a:solidFill>
              </a:rPr>
            </a:br>
            <a:r>
              <a:rPr lang="en-GB" dirty="0" smtClean="0">
                <a:solidFill>
                  <a:schemeClr val="tx1"/>
                </a:solidFill>
              </a:rPr>
              <a:t>0110  </a:t>
            </a:r>
            <a:r>
              <a:rPr lang="en-GB" dirty="0">
                <a:solidFill>
                  <a:schemeClr val="tx1"/>
                </a:solidFill>
              </a:rPr>
              <a:t>|  1111  |  1001  |  0111</a:t>
            </a:r>
          </a:p>
          <a:p>
            <a:pPr>
              <a:lnSpc>
                <a:spcPct val="90000"/>
              </a:lnSpc>
            </a:pPr>
            <a:r>
              <a:rPr lang="en-GB" dirty="0">
                <a:solidFill>
                  <a:schemeClr val="tx1"/>
                </a:solidFill>
              </a:rPr>
              <a:t>the hexadecimal equivalent is</a:t>
            </a:r>
            <a:br>
              <a:rPr lang="en-GB" dirty="0">
                <a:solidFill>
                  <a:schemeClr val="tx1"/>
                </a:solidFill>
              </a:rPr>
            </a:br>
            <a:r>
              <a:rPr lang="en-GB" dirty="0">
                <a:solidFill>
                  <a:schemeClr val="tx1"/>
                </a:solidFill>
              </a:rPr>
              <a:t>	   </a:t>
            </a:r>
            <a:r>
              <a:rPr lang="en-GB" dirty="0" smtClean="0">
                <a:solidFill>
                  <a:schemeClr val="tx1"/>
                </a:solidFill>
              </a:rPr>
              <a:t>6		   F          </a:t>
            </a:r>
            <a:r>
              <a:rPr lang="en-GB" dirty="0">
                <a:solidFill>
                  <a:schemeClr val="tx1"/>
                </a:solidFill>
              </a:rPr>
              <a:t>9            7</a:t>
            </a:r>
          </a:p>
          <a:p>
            <a:endParaRPr lang="en-GB" dirty="0" smtClean="0">
              <a:latin typeface="Arial" charset="0"/>
              <a:cs typeface="Arial" charset="0"/>
            </a:endParaRPr>
          </a:p>
        </p:txBody>
      </p:sp>
    </p:spTree>
    <p:extLst>
      <p:ext uri="{BB962C8B-B14F-4D97-AF65-F5344CB8AC3E}">
        <p14:creationId xmlns:p14="http://schemas.microsoft.com/office/powerpoint/2010/main" val="2333372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49987" cy="1143000"/>
          </a:xfrm>
        </p:spPr>
        <p:txBody>
          <a:bodyPr/>
          <a:lstStyle/>
          <a:p>
            <a:r>
              <a:rPr lang="en-GB" dirty="0" smtClean="0">
                <a:ea typeface="Arial Bold"/>
              </a:rPr>
              <a:t>Translating denary to hexadecimal</a:t>
            </a: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dirty="0">
                <a:solidFill>
                  <a:schemeClr val="tx1"/>
                </a:solidFill>
              </a:rPr>
              <a:t>Write down the hexadecimal column </a:t>
            </a:r>
            <a:r>
              <a:rPr lang="en-GB" dirty="0" smtClean="0">
                <a:solidFill>
                  <a:schemeClr val="tx1"/>
                </a:solidFill>
              </a:rPr>
              <a:t>headings, </a:t>
            </a:r>
            <a:r>
              <a:rPr lang="en-GB" dirty="0">
                <a:solidFill>
                  <a:schemeClr val="tx1"/>
                </a:solidFill>
              </a:rPr>
              <a:t>starting with the right hand column. You continue to add columns until you get to the column that has a value greater than the denary number. </a:t>
            </a:r>
          </a:p>
          <a:p>
            <a:pPr>
              <a:lnSpc>
                <a:spcPct val="90000"/>
              </a:lnSpc>
            </a:pPr>
            <a:r>
              <a:rPr lang="en-GB" dirty="0">
                <a:solidFill>
                  <a:schemeClr val="tx1"/>
                </a:solidFill>
              </a:rPr>
              <a:t>You place a 0 in this </a:t>
            </a:r>
            <a:r>
              <a:rPr lang="en-GB" dirty="0" smtClean="0">
                <a:solidFill>
                  <a:schemeClr val="tx1"/>
                </a:solidFill>
              </a:rPr>
              <a:t>column</a:t>
            </a:r>
          </a:p>
          <a:p>
            <a:pPr>
              <a:lnSpc>
                <a:spcPct val="90000"/>
              </a:lnSpc>
            </a:pPr>
            <a:r>
              <a:rPr lang="en-GB" dirty="0" smtClean="0">
                <a:solidFill>
                  <a:schemeClr val="tx1"/>
                </a:solidFill>
              </a:rPr>
              <a:t>You </a:t>
            </a:r>
            <a:r>
              <a:rPr lang="en-GB" dirty="0">
                <a:solidFill>
                  <a:schemeClr val="tx1"/>
                </a:solidFill>
              </a:rPr>
              <a:t>now process each column from left to right</a:t>
            </a:r>
          </a:p>
          <a:p>
            <a:pPr>
              <a:lnSpc>
                <a:spcPct val="90000"/>
              </a:lnSpc>
            </a:pPr>
            <a:r>
              <a:rPr lang="en-GB" dirty="0" smtClean="0">
                <a:solidFill>
                  <a:schemeClr val="tx1"/>
                </a:solidFill>
              </a:rPr>
              <a:t>Divide </a:t>
            </a:r>
            <a:r>
              <a:rPr lang="en-GB" dirty="0">
                <a:solidFill>
                  <a:schemeClr val="tx1"/>
                </a:solidFill>
              </a:rPr>
              <a:t>the denary number by the column heading. The result is placed in the column and the remainder becomes the denary number still to be translated. </a:t>
            </a:r>
          </a:p>
          <a:p>
            <a:endParaRPr lang="en-GB" dirty="0" smtClean="0">
              <a:latin typeface="Arial" charset="0"/>
              <a:cs typeface="Arial" charset="0"/>
            </a:endParaRPr>
          </a:p>
        </p:txBody>
      </p:sp>
    </p:spTree>
    <p:extLst>
      <p:ext uri="{BB962C8B-B14F-4D97-AF65-F5344CB8AC3E}">
        <p14:creationId xmlns:p14="http://schemas.microsoft.com/office/powerpoint/2010/main" val="3388360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1652</TotalTime>
  <Words>2221</Words>
  <Application>Microsoft Office PowerPoint</Application>
  <PresentationFormat>On-screen Show (4:3)</PresentationFormat>
  <Paragraphs>471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Platforms: Lecture 2: When 1 + 1 = 10</vt:lpstr>
      <vt:lpstr>Denary</vt:lpstr>
      <vt:lpstr>Binary</vt:lpstr>
      <vt:lpstr>Translating denary to binary 1</vt:lpstr>
      <vt:lpstr>Translating denary to binary 2 (example 8710 to binary) </vt:lpstr>
      <vt:lpstr>Hexadecimal 1</vt:lpstr>
      <vt:lpstr>Hexadecimal 2</vt:lpstr>
      <vt:lpstr>Translating binary to hexadecimal</vt:lpstr>
      <vt:lpstr>Translating denary to hexadecimal</vt:lpstr>
      <vt:lpstr>Translating denary to hexadecimal</vt:lpstr>
      <vt:lpstr>Octal 1</vt:lpstr>
      <vt:lpstr>Octal 2</vt:lpstr>
      <vt:lpstr>Translating binary to octal </vt:lpstr>
      <vt:lpstr>Translating denary to octal</vt:lpstr>
      <vt:lpstr>Translating denary to octal</vt:lpstr>
      <vt:lpstr>Translating octal to hexadecimal and vice versa</vt:lpstr>
      <vt:lpstr>Binary Arithmetic</vt:lpstr>
      <vt:lpstr>Binary Arithmetic</vt:lpstr>
      <vt:lpstr>Binary Arithmetic</vt:lpstr>
      <vt:lpstr>Binary Arithmetic</vt:lpstr>
      <vt:lpstr>Binary Arithmetic</vt:lpstr>
      <vt:lpstr>Binary arithmetic</vt:lpstr>
      <vt:lpstr>Binary arithmetic</vt:lpstr>
      <vt:lpstr>Binary Logic Tables</vt:lpstr>
      <vt:lpstr>Data representation</vt:lpstr>
      <vt:lpstr>Unsigned Integer</vt:lpstr>
      <vt:lpstr>Signed Integers 1</vt:lpstr>
      <vt:lpstr>Signed Integers 2</vt:lpstr>
      <vt:lpstr>Signed Integers 3</vt:lpstr>
      <vt:lpstr>Two's Complement 1</vt:lpstr>
      <vt:lpstr>Two's complement 2</vt:lpstr>
      <vt:lpstr>Two's complement 3</vt:lpstr>
      <vt:lpstr>Two's complement 4</vt:lpstr>
      <vt:lpstr>Two's complement 5</vt:lpstr>
      <vt:lpstr>Two's complement 6</vt:lpstr>
      <vt:lpstr>Two's complement 7</vt:lpstr>
      <vt:lpstr>What is floating point?</vt:lpstr>
      <vt:lpstr>Floating Point Definitions</vt:lpstr>
      <vt:lpstr>Floating Point Definitions 2</vt:lpstr>
      <vt:lpstr>IEEE Standard</vt:lpstr>
      <vt:lpstr>IEEE Standard (part 2)</vt:lpstr>
      <vt:lpstr>Some Floating Point Issues</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49</cp:revision>
  <dcterms:created xsi:type="dcterms:W3CDTF">2011-03-16T14:24:04Z</dcterms:created>
  <dcterms:modified xsi:type="dcterms:W3CDTF">2014-02-11T09:35:10Z</dcterms:modified>
</cp:coreProperties>
</file>