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6F70"/>
    <a:srgbClr val="CECFCB"/>
    <a:srgbClr val="EDEBE7"/>
    <a:srgbClr val="E17000"/>
    <a:srgbClr val="E20081"/>
    <a:srgbClr val="11A2C4"/>
    <a:srgbClr val="7AB800"/>
    <a:srgbClr val="B5B6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9" autoAdjust="0"/>
    <p:restoredTop sz="94660"/>
  </p:normalViewPr>
  <p:slideViewPr>
    <p:cSldViewPr snapToGrid="0" snapToObjects="1">
      <p:cViewPr varScale="1">
        <p:scale>
          <a:sx n="85" d="100"/>
          <a:sy n="85" d="100"/>
        </p:scale>
        <p:origin x="-49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rgbClr val="11A2C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rgbClr val="11A2C4"/>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11"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rgbClr val="11A2C4"/>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2"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14"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11A2C4"/>
              </a:buClr>
              <a:defRPr sz="2400" b="0" i="0">
                <a:solidFill>
                  <a:srgbClr val="6C6F70"/>
                </a:solidFill>
                <a:latin typeface="Arial"/>
                <a:cs typeface="Arial"/>
              </a:defRPr>
            </a:lvl1pPr>
            <a:lvl2pPr>
              <a:buClr>
                <a:srgbClr val="11A2C4"/>
              </a:buClr>
              <a:defRPr sz="2000" b="0" i="0">
                <a:solidFill>
                  <a:srgbClr val="6C6F70"/>
                </a:solidFill>
                <a:latin typeface="Arial"/>
                <a:cs typeface="Arial"/>
              </a:defRPr>
            </a:lvl2pPr>
            <a:lvl3pPr>
              <a:buClr>
                <a:srgbClr val="11A2C4"/>
              </a:buClr>
              <a:defRPr sz="1800" b="0" i="0">
                <a:solidFill>
                  <a:srgbClr val="6C6F70"/>
                </a:solidFill>
                <a:latin typeface="Arial"/>
                <a:cs typeface="Arial"/>
              </a:defRPr>
            </a:lvl3pPr>
            <a:lvl4pPr>
              <a:buClr>
                <a:srgbClr val="11A2C4"/>
              </a:buClr>
              <a:defRPr sz="1600" b="0" i="0">
                <a:solidFill>
                  <a:srgbClr val="6C6F70"/>
                </a:solidFill>
                <a:latin typeface="Arial"/>
                <a:cs typeface="Arial"/>
              </a:defRPr>
            </a:lvl4pPr>
            <a:lvl5pPr>
              <a:buClr>
                <a:srgbClr val="11A2C4"/>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CECFCB"/>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2"/>
          <p:cNvCxnSpPr/>
          <p:nvPr userDrawn="1"/>
        </p:nvCxnSpPr>
        <p:spPr>
          <a:xfrm rot="5400000">
            <a:off x="6904038" y="4618037"/>
            <a:ext cx="3016250" cy="14636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5"/>
          <p:cNvCxnSpPr/>
          <p:nvPr userDrawn="1"/>
        </p:nvCxnSpPr>
        <p:spPr>
          <a:xfrm rot="10800000" flipV="1">
            <a:off x="6650038" y="6181725"/>
            <a:ext cx="2493962" cy="5873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6200000" flipV="1">
            <a:off x="6221412" y="2849563"/>
            <a:ext cx="3438525" cy="24066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 name="Rectangle 9"/>
          <p:cNvSpPr/>
          <p:nvPr userDrawn="1"/>
        </p:nvSpPr>
        <p:spPr>
          <a:xfrm>
            <a:off x="8556625" y="4921250"/>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1"/>
          <p:cNvSpPr/>
          <p:nvPr userDrawn="1"/>
        </p:nvSpPr>
        <p:spPr>
          <a:xfrm>
            <a:off x="7820025" y="6437313"/>
            <a:ext cx="90488"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1" name="Picture 17" descr="blu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19"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
        <p:nvSpPr>
          <p:cNvPr id="2" name="Title 1"/>
          <p:cNvSpPr>
            <a:spLocks noGrp="1"/>
          </p:cNvSpPr>
          <p:nvPr>
            <p:ph type="title"/>
          </p:nvPr>
        </p:nvSpPr>
        <p:spPr/>
        <p:txBody>
          <a:bodyPr>
            <a:normAutofit/>
          </a:bodyPr>
          <a:lstStyle>
            <a:lvl1pPr algn="l">
              <a:defRPr sz="2800" b="1" i="0">
                <a:solidFill>
                  <a:srgbClr val="11A2C4"/>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61605" cy="4525963"/>
          </a:xfrm>
        </p:spPr>
        <p:txBody>
          <a:bodyPr/>
          <a:lstStyle>
            <a:lvl1pPr>
              <a:buClr>
                <a:srgbClr val="11A2C4"/>
              </a:buClr>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Rectangle 8"/>
          <p:cNvSpPr/>
          <p:nvPr userDrawn="1"/>
        </p:nvSpPr>
        <p:spPr>
          <a:xfrm>
            <a:off x="5395913" y="4702175"/>
            <a:ext cx="88900"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 name="Straight Connector 10"/>
          <p:cNvCxnSpPr/>
          <p:nvPr userDrawn="1"/>
        </p:nvCxnSpPr>
        <p:spPr>
          <a:xfrm rot="16200000" flipH="1" flipV="1">
            <a:off x="3532982" y="4102894"/>
            <a:ext cx="1262062" cy="2552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 name="Rectangle 13"/>
          <p:cNvSpPr/>
          <p:nvPr userDrawn="1"/>
        </p:nvSpPr>
        <p:spPr>
          <a:xfrm>
            <a:off x="2841625" y="5965825"/>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 name="Straight Connector 14"/>
          <p:cNvCxnSpPr>
            <a:endCxn id="9" idx="1"/>
          </p:cNvCxnSpPr>
          <p:nvPr userDrawn="1"/>
        </p:nvCxnSpPr>
        <p:spPr>
          <a:xfrm rot="10800000">
            <a:off x="5395913" y="4746625"/>
            <a:ext cx="3748087" cy="360363"/>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 name="Straight Connector 17"/>
          <p:cNvCxnSpPr/>
          <p:nvPr userDrawn="1"/>
        </p:nvCxnSpPr>
        <p:spPr>
          <a:xfrm rot="10800000">
            <a:off x="0" y="5106988"/>
            <a:ext cx="2879725" cy="9032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20"/>
          <p:cNvCxnSpPr/>
          <p:nvPr userDrawn="1"/>
        </p:nvCxnSpPr>
        <p:spPr>
          <a:xfrm rot="10800000">
            <a:off x="2879725" y="6010275"/>
            <a:ext cx="1023938" cy="8477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9"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a:xfrm>
            <a:off x="457200" y="2639978"/>
            <a:ext cx="8229600" cy="1143000"/>
          </a:xfrm>
        </p:spPr>
        <p:txBody>
          <a:bodyPr/>
          <a:lstStyle>
            <a:lvl1pPr>
              <a:defRPr b="0" i="0">
                <a:solidFill>
                  <a:schemeClr val="bg1"/>
                </a:solidFill>
                <a:latin typeface="Arial"/>
                <a:cs typeface="Arial"/>
              </a:defRPr>
            </a:lvl1pPr>
          </a:lstStyle>
          <a:p>
            <a:r>
              <a:rPr lang="en-GB"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cxnSp>
        <p:nvCxnSpPr>
          <p:cNvPr id="5" name="Straight Connector 18"/>
          <p:cNvCxnSpPr/>
          <p:nvPr userDrawn="1"/>
        </p:nvCxnSpPr>
        <p:spPr>
          <a:xfrm rot="10800000">
            <a:off x="0" y="5537200"/>
            <a:ext cx="3810000" cy="13208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Rectangle 24"/>
          <p:cNvSpPr/>
          <p:nvPr userDrawn="1"/>
        </p:nvSpPr>
        <p:spPr>
          <a:xfrm>
            <a:off x="457200" y="422275"/>
            <a:ext cx="5800725" cy="5675313"/>
          </a:xfrm>
          <a:prstGeom prst="rect">
            <a:avLst/>
          </a:prstGeom>
          <a:solidFill>
            <a:srgbClr val="EDEBE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8"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8" name="Rectangle 9"/>
          <p:cNvSpPr/>
          <p:nvPr userDrawn="1"/>
        </p:nvSpPr>
        <p:spPr>
          <a:xfrm>
            <a:off x="8335963" y="451326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0"/>
          <p:cNvCxnSpPr/>
          <p:nvPr userDrawn="1"/>
        </p:nvCxnSpPr>
        <p:spPr>
          <a:xfrm rot="10800000" flipV="1">
            <a:off x="6211888" y="4557713"/>
            <a:ext cx="2168525" cy="18351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Rectangle 11"/>
          <p:cNvSpPr/>
          <p:nvPr userDrawn="1"/>
        </p:nvSpPr>
        <p:spPr>
          <a:xfrm>
            <a:off x="6167438" y="6348413"/>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2"/>
          <p:cNvCxnSpPr/>
          <p:nvPr userDrawn="1"/>
        </p:nvCxnSpPr>
        <p:spPr>
          <a:xfrm rot="16200000" flipV="1">
            <a:off x="8359776" y="4578350"/>
            <a:ext cx="804862" cy="763587"/>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5"/>
          <p:cNvCxnSpPr/>
          <p:nvPr userDrawn="1"/>
        </p:nvCxnSpPr>
        <p:spPr>
          <a:xfrm rot="10800000">
            <a:off x="0" y="6126163"/>
            <a:ext cx="6211888" cy="26670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Rectangle 17"/>
          <p:cNvSpPr/>
          <p:nvPr userDrawn="1"/>
        </p:nvSpPr>
        <p:spPr>
          <a:xfrm>
            <a:off x="1917700" y="6170613"/>
            <a:ext cx="90488" cy="88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07345" y="274638"/>
            <a:ext cx="5559806" cy="1143000"/>
          </a:xfrm>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26" name="Content Placeholder 2"/>
          <p:cNvSpPr>
            <a:spLocks noGrp="1"/>
          </p:cNvSpPr>
          <p:nvPr>
            <p:ph idx="1"/>
          </p:nvPr>
        </p:nvSpPr>
        <p:spPr>
          <a:xfrm>
            <a:off x="457200" y="1600200"/>
            <a:ext cx="5709951" cy="4525963"/>
          </a:xfrm>
        </p:spPr>
        <p:txBody>
          <a:bodyPr/>
          <a:lstStyle>
            <a:lvl1pPr>
              <a:buClr>
                <a:srgbClr val="6C6F70"/>
              </a:buClr>
              <a:defRPr sz="2400" b="0" i="0">
                <a:solidFill>
                  <a:srgbClr val="6C6F70"/>
                </a:solidFill>
                <a:latin typeface="Arial"/>
                <a:cs typeface="Arial"/>
              </a:defRPr>
            </a:lvl1pPr>
            <a:lvl2pPr>
              <a:buClr>
                <a:srgbClr val="6C6F70"/>
              </a:buClr>
              <a:defRPr sz="2000" b="0" i="0">
                <a:solidFill>
                  <a:srgbClr val="6C6F70"/>
                </a:solidFill>
                <a:latin typeface="Arial"/>
                <a:cs typeface="Arial"/>
              </a:defRPr>
            </a:lvl2pPr>
            <a:lvl3pPr>
              <a:buClr>
                <a:srgbClr val="6C6F70"/>
              </a:buClr>
              <a:defRPr sz="1800" b="0" i="0">
                <a:solidFill>
                  <a:srgbClr val="6C6F70"/>
                </a:solidFill>
                <a:latin typeface="Arial"/>
                <a:cs typeface="Arial"/>
              </a:defRPr>
            </a:lvl3pPr>
            <a:lvl4pPr>
              <a:buClr>
                <a:srgbClr val="6C6F70"/>
              </a:buClr>
              <a:defRPr sz="1600" b="0" i="0">
                <a:solidFill>
                  <a:srgbClr val="6C6F70"/>
                </a:solidFill>
                <a:latin typeface="Arial"/>
                <a:cs typeface="Arial"/>
              </a:defRPr>
            </a:lvl4pPr>
            <a:lvl5pPr>
              <a:buClr>
                <a:srgbClr val="6C6F70"/>
              </a:buClr>
              <a:defRPr sz="1600" b="0" i="0">
                <a:solidFill>
                  <a:srgbClr val="6C6F70"/>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4" name="Content Placeholder 2"/>
          <p:cNvSpPr>
            <a:spLocks noGrp="1"/>
          </p:cNvSpPr>
          <p:nvPr>
            <p:ph idx="10"/>
          </p:nvPr>
        </p:nvSpPr>
        <p:spPr>
          <a:xfrm>
            <a:off x="6515949"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5" name="Rectangle 14"/>
          <p:cNvSpPr/>
          <p:nvPr userDrawn="1"/>
        </p:nvSpPr>
        <p:spPr>
          <a:xfrm>
            <a:off x="6737350" y="0"/>
            <a:ext cx="2406650" cy="6858000"/>
          </a:xfrm>
          <a:prstGeom prst="rect">
            <a:avLst/>
          </a:prstGeom>
          <a:solidFill>
            <a:srgbClr val="B5B6B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9"/>
          <p:cNvSpPr/>
          <p:nvPr userDrawn="1"/>
        </p:nvSpPr>
        <p:spPr>
          <a:xfrm>
            <a:off x="8380413" y="5316538"/>
            <a:ext cx="90487" cy="904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 name="Straight Connector 10"/>
          <p:cNvCxnSpPr/>
          <p:nvPr userDrawn="1"/>
        </p:nvCxnSpPr>
        <p:spPr>
          <a:xfrm rot="5400000">
            <a:off x="6955632" y="5342731"/>
            <a:ext cx="1541462" cy="148907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 name="Rectangle 11"/>
          <p:cNvSpPr/>
          <p:nvPr userDrawn="1"/>
        </p:nvSpPr>
        <p:spPr>
          <a:xfrm>
            <a:off x="7480300" y="4572000"/>
            <a:ext cx="90488" cy="90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9" name="Straight Connector 12"/>
          <p:cNvCxnSpPr/>
          <p:nvPr userDrawn="1"/>
        </p:nvCxnSpPr>
        <p:spPr>
          <a:xfrm rot="5400000">
            <a:off x="8024812" y="4243388"/>
            <a:ext cx="1520825" cy="7175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 name="Straight Connector 15"/>
          <p:cNvCxnSpPr/>
          <p:nvPr userDrawn="1"/>
        </p:nvCxnSpPr>
        <p:spPr>
          <a:xfrm rot="10800000">
            <a:off x="6664325" y="4340225"/>
            <a:ext cx="2479675" cy="835025"/>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20"/>
          <p:cNvCxnSpPr/>
          <p:nvPr userDrawn="1"/>
        </p:nvCxnSpPr>
        <p:spPr>
          <a:xfrm rot="10800000">
            <a:off x="6737350" y="3949700"/>
            <a:ext cx="2406650" cy="2038350"/>
          </a:xfrm>
          <a:prstGeom prst="line">
            <a:avLst/>
          </a:prstGeom>
          <a:ln w="9525" cap="flat" cmpd="sng" algn="ctr">
            <a:solidFill>
              <a:schemeClr val="bg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12" name="Picture 17" descr="purplelogo.png"/>
          <p:cNvPicPr>
            <a:picLocks noChangeAspect="1"/>
          </p:cNvPicPr>
          <p:nvPr userDrawn="1"/>
        </p:nvPicPr>
        <p:blipFill>
          <a:blip r:embed="rId2"/>
          <a:srcRect/>
          <a:stretch>
            <a:fillRect/>
          </a:stretch>
        </p:blipFill>
        <p:spPr bwMode="auto">
          <a:xfrm>
            <a:off x="7239000" y="0"/>
            <a:ext cx="1447800" cy="1447800"/>
          </a:xfrm>
          <a:prstGeom prst="rect">
            <a:avLst/>
          </a:prstGeom>
          <a:noFill/>
          <a:ln w="9525">
            <a:noFill/>
            <a:miter lim="800000"/>
            <a:headEnd/>
            <a:tailEnd/>
          </a:ln>
        </p:spPr>
      </p:pic>
      <p:sp>
        <p:nvSpPr>
          <p:cNvPr id="2" name="Title 1"/>
          <p:cNvSpPr>
            <a:spLocks noGrp="1"/>
          </p:cNvSpPr>
          <p:nvPr>
            <p:ph type="title"/>
          </p:nvPr>
        </p:nvSpPr>
        <p:spPr/>
        <p:txBody>
          <a:bodyPr>
            <a:normAutofit/>
          </a:bodyPr>
          <a:lstStyle>
            <a:lvl1pPr algn="l">
              <a:defRPr sz="2800" b="1" i="0">
                <a:solidFill>
                  <a:srgbClr val="7D5CC6"/>
                </a:solidFill>
                <a:latin typeface="Arial Bold"/>
                <a:cs typeface="Arial Bold"/>
              </a:defRPr>
            </a:lvl1pPr>
          </a:lstStyle>
          <a:p>
            <a:r>
              <a:rPr lang="en-GB" dirty="0" smtClean="0"/>
              <a:t>Click to edit Master title style</a:t>
            </a:r>
            <a:endParaRPr lang="en-US" dirty="0"/>
          </a:p>
        </p:txBody>
      </p:sp>
      <p:sp>
        <p:nvSpPr>
          <p:cNvPr id="3" name="Content Placeholder 2"/>
          <p:cNvSpPr>
            <a:spLocks noGrp="1"/>
          </p:cNvSpPr>
          <p:nvPr>
            <p:ph idx="1"/>
          </p:nvPr>
        </p:nvSpPr>
        <p:spPr>
          <a:xfrm>
            <a:off x="457200" y="1600200"/>
            <a:ext cx="6087533" cy="4525963"/>
          </a:xfrm>
        </p:spPr>
        <p:txBody>
          <a:bodyPr>
            <a:normAutofit/>
          </a:bodyPr>
          <a:lstStyle>
            <a:lvl1pPr>
              <a:buClr>
                <a:srgbClr val="F0AB00"/>
              </a:buClr>
              <a:buNone/>
              <a:defRPr sz="2400" b="0" i="0">
                <a:solidFill>
                  <a:srgbClr val="6C6F70"/>
                </a:solidFill>
                <a:latin typeface="Arial"/>
                <a:cs typeface="Arial"/>
              </a:defRPr>
            </a:lvl1pPr>
            <a:lvl2pPr>
              <a:buClr>
                <a:srgbClr val="F0AB00"/>
              </a:buClr>
              <a:buNone/>
              <a:defRPr sz="2400">
                <a:solidFill>
                  <a:srgbClr val="B5B6B3"/>
                </a:solidFill>
              </a:defRPr>
            </a:lvl2pPr>
            <a:lvl3pPr>
              <a:buClr>
                <a:srgbClr val="F0AB00"/>
              </a:buClr>
              <a:buNone/>
              <a:defRPr sz="2000">
                <a:solidFill>
                  <a:srgbClr val="B5B6B3"/>
                </a:solidFill>
              </a:defRPr>
            </a:lvl3pPr>
            <a:lvl4pPr>
              <a:buClr>
                <a:srgbClr val="F0AB00"/>
              </a:buClr>
              <a:buNone/>
              <a:defRPr sz="1800">
                <a:solidFill>
                  <a:srgbClr val="B5B6B3"/>
                </a:solidFill>
              </a:defRPr>
            </a:lvl4pPr>
            <a:lvl5pPr>
              <a:buClr>
                <a:srgbClr val="F0AB00"/>
              </a:buClr>
              <a:buNone/>
              <a:defRPr sz="1800">
                <a:solidFill>
                  <a:srgbClr val="B5B6B3"/>
                </a:solidFill>
              </a:defRPr>
            </a:lvl5pPr>
          </a:lstStyle>
          <a:p>
            <a:pPr lvl="0"/>
            <a:r>
              <a:rPr lang="en-GB" dirty="0" smtClean="0"/>
              <a:t>Click to edit Master text styles</a:t>
            </a:r>
          </a:p>
        </p:txBody>
      </p:sp>
      <p:sp>
        <p:nvSpPr>
          <p:cNvPr id="17" name="Content Placeholder 2"/>
          <p:cNvSpPr>
            <a:spLocks noGrp="1"/>
          </p:cNvSpPr>
          <p:nvPr>
            <p:ph idx="10"/>
          </p:nvPr>
        </p:nvSpPr>
        <p:spPr>
          <a:xfrm>
            <a:off x="6862887" y="1939320"/>
            <a:ext cx="2170849" cy="4186843"/>
          </a:xfrm>
        </p:spPr>
        <p:txBody>
          <a:bodyPr/>
          <a:lstStyle>
            <a:lvl1pPr>
              <a:buClr>
                <a:srgbClr val="11A2C4"/>
              </a:buClr>
              <a:buNone/>
              <a:defRPr sz="2400" b="0" i="0">
                <a:solidFill>
                  <a:srgbClr val="11A2C4"/>
                </a:solidFill>
                <a:latin typeface="Arial"/>
                <a:cs typeface="Arial"/>
              </a:defRPr>
            </a:lvl1pPr>
            <a:lvl2pPr>
              <a:buClr>
                <a:srgbClr val="11A2C4"/>
              </a:buClr>
              <a:defRPr sz="2000" b="0" i="0">
                <a:solidFill>
                  <a:srgbClr val="B5B6B3"/>
                </a:solidFill>
                <a:latin typeface="Arial"/>
                <a:cs typeface="Arial"/>
              </a:defRPr>
            </a:lvl2pPr>
            <a:lvl3pPr>
              <a:buClr>
                <a:srgbClr val="11A2C4"/>
              </a:buClr>
              <a:defRPr sz="1800" b="0" i="0">
                <a:solidFill>
                  <a:srgbClr val="B5B6B3"/>
                </a:solidFill>
                <a:latin typeface="Arial"/>
                <a:cs typeface="Arial"/>
              </a:defRPr>
            </a:lvl3pPr>
            <a:lvl4pPr>
              <a:buClr>
                <a:srgbClr val="11A2C4"/>
              </a:buClr>
              <a:defRPr sz="1600" b="0" i="0">
                <a:solidFill>
                  <a:srgbClr val="B5B6B3"/>
                </a:solidFill>
                <a:latin typeface="Arial"/>
                <a:cs typeface="Arial"/>
              </a:defRPr>
            </a:lvl4pPr>
            <a:lvl5pPr>
              <a:buClr>
                <a:srgbClr val="11A2C4"/>
              </a:buClr>
              <a:defRPr sz="1600" b="0" i="0">
                <a:solidFill>
                  <a:srgbClr val="B5B6B3"/>
                </a:solidFill>
                <a:latin typeface="Arial"/>
                <a:cs typeface="Arial"/>
              </a:defRPr>
            </a:lvl5pPr>
          </a:lstStyle>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ADDDF1D4-88D1-492E-A93F-53CFB47AA5CE}" type="datetimeFigureOut">
              <a:rPr lang="en-US"/>
              <a:pPr>
                <a:defRPr/>
              </a:pPr>
              <a:t>1/31/2014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38DD0A2-AF0B-4AAC-8DA1-BC845181D9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2"/>
          <p:cNvSpPr>
            <a:spLocks noGrp="1"/>
          </p:cNvSpPr>
          <p:nvPr>
            <p:ph type="title"/>
          </p:nvPr>
        </p:nvSpPr>
        <p:spPr>
          <a:xfrm>
            <a:off x="457200" y="2640013"/>
            <a:ext cx="8229600" cy="1143000"/>
          </a:xfrm>
        </p:spPr>
        <p:txBody>
          <a:bodyPr/>
          <a:lstStyle/>
          <a:p>
            <a:r>
              <a:rPr lang="en-GB" dirty="0">
                <a:latin typeface="Arial" charset="0"/>
                <a:cs typeface="Arial" charset="0"/>
              </a:rPr>
              <a:t>Platforms:</a:t>
            </a:r>
            <a:br>
              <a:rPr lang="en-GB" dirty="0">
                <a:latin typeface="Arial" charset="0"/>
                <a:cs typeface="Arial" charset="0"/>
              </a:rPr>
            </a:br>
            <a:r>
              <a:rPr lang="en-GB" dirty="0">
                <a:latin typeface="Arial" charset="0"/>
                <a:cs typeface="Arial" charset="0"/>
              </a:rPr>
              <a:t>Lecture </a:t>
            </a:r>
            <a:r>
              <a:rPr lang="en-GB" dirty="0" smtClean="0">
                <a:latin typeface="Arial" charset="0"/>
                <a:cs typeface="Arial" charset="0"/>
              </a:rPr>
              <a:t>3: Bits and bytes</a:t>
            </a:r>
            <a:endParaRPr lang="en-GB"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Sound Representation 4</a:t>
            </a:r>
            <a:endParaRPr lang="en-GB" dirty="0" smtClean="0">
              <a:ea typeface="Arial Bold"/>
            </a:endParaRPr>
          </a:p>
        </p:txBody>
      </p:sp>
      <p:sp>
        <p:nvSpPr>
          <p:cNvPr id="12290" name="Content Placeholder 2"/>
          <p:cNvSpPr>
            <a:spLocks noGrp="1"/>
          </p:cNvSpPr>
          <p:nvPr>
            <p:ph idx="1"/>
          </p:nvPr>
        </p:nvSpPr>
        <p:spPr>
          <a:xfrm>
            <a:off x="457200" y="1600200"/>
            <a:ext cx="8207298" cy="4525963"/>
          </a:xfrm>
        </p:spPr>
        <p:txBody>
          <a:bodyPr/>
          <a:lstStyle/>
          <a:p>
            <a:pPr>
              <a:lnSpc>
                <a:spcPct val="90000"/>
              </a:lnSpc>
            </a:pPr>
            <a:r>
              <a:rPr lang="en-GB" dirty="0">
                <a:solidFill>
                  <a:schemeClr val="tx1"/>
                </a:solidFill>
              </a:rPr>
              <a:t>Once sound is in digital form it can be</a:t>
            </a:r>
          </a:p>
          <a:p>
            <a:pPr lvl="1">
              <a:lnSpc>
                <a:spcPct val="90000"/>
              </a:lnSpc>
            </a:pPr>
            <a:r>
              <a:rPr lang="en-GB" sz="2400" dirty="0">
                <a:solidFill>
                  <a:schemeClr val="tx1"/>
                </a:solidFill>
              </a:rPr>
              <a:t>stored on any digital storage device such as solid state memory (pen drives) magnetic disc/tape as well as optical media (CD, DVD).</a:t>
            </a:r>
          </a:p>
          <a:p>
            <a:pPr lvl="1">
              <a:lnSpc>
                <a:spcPct val="90000"/>
              </a:lnSpc>
            </a:pPr>
            <a:r>
              <a:rPr lang="en-GB" sz="2400" dirty="0" smtClean="0">
                <a:solidFill>
                  <a:schemeClr val="tx1"/>
                </a:solidFill>
              </a:rPr>
              <a:t>manipulated </a:t>
            </a:r>
            <a:r>
              <a:rPr lang="en-GB" sz="2400" dirty="0">
                <a:solidFill>
                  <a:schemeClr val="tx1"/>
                </a:solidFill>
              </a:rPr>
              <a:t>i.e. the digital values can be changed in a controlled way to alter the sound’s characteristics:  filtering, echo cancellation, </a:t>
            </a:r>
            <a:r>
              <a:rPr lang="en-GB" sz="2400" dirty="0" smtClean="0">
                <a:solidFill>
                  <a:schemeClr val="tx1"/>
                </a:solidFill>
              </a:rPr>
              <a:t>etc.</a:t>
            </a:r>
            <a:endParaRPr lang="en-GB" sz="2400" dirty="0">
              <a:solidFill>
                <a:schemeClr val="tx1"/>
              </a:solidFill>
            </a:endParaRPr>
          </a:p>
          <a:p>
            <a:r>
              <a:rPr lang="en-GB" dirty="0">
                <a:solidFill>
                  <a:schemeClr val="tx1"/>
                </a:solidFill>
              </a:rPr>
              <a:t>The sound wave can be recreated from the digital data by a digital to analogue </a:t>
            </a:r>
            <a:r>
              <a:rPr lang="en-GB" dirty="0" smtClean="0">
                <a:solidFill>
                  <a:schemeClr val="tx1"/>
                </a:solidFill>
              </a:rPr>
              <a:t>converter</a:t>
            </a:r>
            <a:endParaRPr lang="en-GB" dirty="0">
              <a:solidFill>
                <a:schemeClr val="tx1"/>
              </a:solidFill>
            </a:endParaRPr>
          </a:p>
        </p:txBody>
      </p:sp>
    </p:spTree>
    <p:extLst>
      <p:ext uri="{BB962C8B-B14F-4D97-AF65-F5344CB8AC3E}">
        <p14:creationId xmlns:p14="http://schemas.microsoft.com/office/powerpoint/2010/main" val="1375217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Picture/image representation 1</a:t>
            </a:r>
            <a:endParaRPr lang="en-GB" dirty="0" smtClean="0">
              <a:ea typeface="Arial Bold"/>
            </a:endParaRPr>
          </a:p>
        </p:txBody>
      </p:sp>
      <p:sp>
        <p:nvSpPr>
          <p:cNvPr id="12290" name="Content Placeholder 2"/>
          <p:cNvSpPr>
            <a:spLocks noGrp="1"/>
          </p:cNvSpPr>
          <p:nvPr>
            <p:ph idx="1"/>
          </p:nvPr>
        </p:nvSpPr>
        <p:spPr>
          <a:xfrm>
            <a:off x="457199" y="1600200"/>
            <a:ext cx="8184995" cy="4525963"/>
          </a:xfrm>
        </p:spPr>
        <p:txBody>
          <a:bodyPr/>
          <a:lstStyle/>
          <a:p>
            <a:r>
              <a:rPr lang="en-GB" dirty="0">
                <a:solidFill>
                  <a:schemeClr val="tx1"/>
                </a:solidFill>
              </a:rPr>
              <a:t>Images can be stored in various formats but the simplest method is known as bitmap graphics.</a:t>
            </a:r>
          </a:p>
          <a:p>
            <a:r>
              <a:rPr lang="en-GB" dirty="0" smtClean="0">
                <a:solidFill>
                  <a:schemeClr val="tx1"/>
                </a:solidFill>
              </a:rPr>
              <a:t>An </a:t>
            </a:r>
            <a:r>
              <a:rPr lang="en-GB" dirty="0">
                <a:solidFill>
                  <a:schemeClr val="tx1"/>
                </a:solidFill>
              </a:rPr>
              <a:t>image is displayed on a computer screen as a series of dots (or pixels) and each pixel is represented by a stored value in the computer.</a:t>
            </a:r>
          </a:p>
          <a:p>
            <a:r>
              <a:rPr lang="en-GB" dirty="0">
                <a:solidFill>
                  <a:schemeClr val="tx1"/>
                </a:solidFill>
              </a:rPr>
              <a:t>In the case of a black and white image a pixel is represented by a single bit. The value 1 may represent white and 0 may represent black (or vice versa).</a:t>
            </a:r>
          </a:p>
          <a:p>
            <a:endParaRPr lang="en-GB" dirty="0" smtClean="0">
              <a:latin typeface="Arial" charset="0"/>
              <a:cs typeface="Arial" charset="0"/>
            </a:endParaRPr>
          </a:p>
        </p:txBody>
      </p:sp>
    </p:spTree>
    <p:extLst>
      <p:ext uri="{BB962C8B-B14F-4D97-AF65-F5344CB8AC3E}">
        <p14:creationId xmlns:p14="http://schemas.microsoft.com/office/powerpoint/2010/main" val="237425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Image representation 2</a:t>
            </a:r>
            <a:endParaRPr lang="en-GB" dirty="0" smtClean="0">
              <a:ea typeface="Arial Bold"/>
            </a:endParaRPr>
          </a:p>
        </p:txBody>
      </p:sp>
      <p:sp>
        <p:nvSpPr>
          <p:cNvPr id="12290" name="Content Placeholder 2"/>
          <p:cNvSpPr>
            <a:spLocks noGrp="1"/>
          </p:cNvSpPr>
          <p:nvPr>
            <p:ph idx="1"/>
          </p:nvPr>
        </p:nvSpPr>
        <p:spPr>
          <a:xfrm>
            <a:off x="457200" y="1600200"/>
            <a:ext cx="8229600" cy="4525963"/>
          </a:xfrm>
        </p:spPr>
        <p:txBody>
          <a:bodyPr/>
          <a:lstStyle/>
          <a:p>
            <a:r>
              <a:rPr lang="en-GB" dirty="0"/>
              <a:t>Example of a bit mapped graphic (1 </a:t>
            </a:r>
            <a:r>
              <a:rPr lang="en-GB" dirty="0">
                <a:sym typeface="Symbol" pitchFamily="18" charset="2"/>
              </a:rPr>
              <a:t></a:t>
            </a:r>
            <a:r>
              <a:rPr lang="en-GB" dirty="0"/>
              <a:t> white, 0 </a:t>
            </a:r>
            <a:r>
              <a:rPr lang="en-GB" dirty="0">
                <a:sym typeface="Symbol" pitchFamily="18" charset="2"/>
              </a:rPr>
              <a:t></a:t>
            </a:r>
            <a:r>
              <a:rPr lang="en-GB" dirty="0"/>
              <a:t> black)</a:t>
            </a:r>
          </a:p>
          <a:p>
            <a:pPr marL="0" indent="0">
              <a:buNone/>
            </a:pPr>
            <a:endParaRPr lang="en-GB" dirty="0" smtClean="0">
              <a:latin typeface="Arial" charset="0"/>
              <a:cs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294111143"/>
              </p:ext>
            </p:extLst>
          </p:nvPr>
        </p:nvGraphicFramePr>
        <p:xfrm>
          <a:off x="608013" y="2054600"/>
          <a:ext cx="2452698" cy="4643075"/>
        </p:xfrm>
        <a:graphic>
          <a:graphicData uri="http://schemas.openxmlformats.org/drawingml/2006/table">
            <a:tbl>
              <a:tblPr/>
              <a:tblGrid>
                <a:gridCol w="178188"/>
                <a:gridCol w="199151"/>
                <a:gridCol w="188669"/>
                <a:gridCol w="188669"/>
                <a:gridCol w="188669"/>
                <a:gridCol w="188669"/>
                <a:gridCol w="188669"/>
                <a:gridCol w="188669"/>
                <a:gridCol w="188669"/>
                <a:gridCol w="188669"/>
                <a:gridCol w="188669"/>
                <a:gridCol w="188669"/>
                <a:gridCol w="188669"/>
              </a:tblGrid>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tabLst>
                          <a:tab pos="457200" algn="r"/>
                          <a:tab pos="2637155" algn="ctr"/>
                          <a:tab pos="5273675" algn="r"/>
                        </a:tabLs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Times New Roman"/>
                          <a:ea typeface="Times New Roman"/>
                          <a:cs typeface="Arial"/>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973">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b="1" kern="1200">
                          <a:solidFill>
                            <a:srgbClr val="000000"/>
                          </a:solidFill>
                          <a:effectLst/>
                          <a:latin typeface="Arial"/>
                          <a:ea typeface="Times New Roman"/>
                          <a:cs typeface="Times New Roman"/>
                        </a:rPr>
                        <a:t>0</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EFEA0"/>
                    </a:solidFill>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6375">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a:solidFill>
                            <a:srgbClr val="000000"/>
                          </a:solidFill>
                          <a:effectLst/>
                          <a:latin typeface="Arial"/>
                          <a:ea typeface="Times New Roman"/>
                          <a:cs typeface="Times New Roman"/>
                        </a:rPr>
                        <a:t>1</a:t>
                      </a:r>
                      <a:endParaRPr lang="en-GB" sz="90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lnSpc>
                          <a:spcPct val="115000"/>
                        </a:lnSpc>
                        <a:spcAft>
                          <a:spcPts val="0"/>
                        </a:spcAft>
                      </a:pPr>
                      <a:r>
                        <a:rPr lang="en-GB" sz="1200" kern="1200" dirty="0">
                          <a:solidFill>
                            <a:srgbClr val="000000"/>
                          </a:solidFill>
                          <a:effectLst/>
                          <a:latin typeface="Arial"/>
                          <a:ea typeface="Times New Roman"/>
                          <a:cs typeface="Times New Roman"/>
                        </a:rPr>
                        <a:t>1</a:t>
                      </a:r>
                      <a:endParaRPr lang="en-GB" sz="900" dirty="0">
                        <a:effectLst/>
                        <a:latin typeface="Calibri"/>
                        <a:ea typeface="SimSun"/>
                        <a:cs typeface="Arial"/>
                      </a:endParaRPr>
                    </a:p>
                  </a:txBody>
                  <a:tcPr marL="75468" marR="75468" marT="37734" marB="3773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Line 5"/>
          <p:cNvSpPr>
            <a:spLocks noChangeShapeType="1"/>
          </p:cNvSpPr>
          <p:nvPr/>
        </p:nvSpPr>
        <p:spPr bwMode="auto">
          <a:xfrm>
            <a:off x="3229827" y="3269283"/>
            <a:ext cx="1944688" cy="287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aphicFrame>
        <p:nvGraphicFramePr>
          <p:cNvPr id="4" name="Object 3"/>
          <p:cNvGraphicFramePr>
            <a:graphicFrameLocks noChangeAspect="1"/>
          </p:cNvGraphicFramePr>
          <p:nvPr>
            <p:extLst>
              <p:ext uri="{D42A27DB-BD31-4B8C-83A1-F6EECF244321}">
                <p14:modId xmlns:p14="http://schemas.microsoft.com/office/powerpoint/2010/main" val="2269179822"/>
              </p:ext>
            </p:extLst>
          </p:nvPr>
        </p:nvGraphicFramePr>
        <p:xfrm>
          <a:off x="5437188" y="3151149"/>
          <a:ext cx="1079500" cy="1079500"/>
        </p:xfrm>
        <a:graphic>
          <a:graphicData uri="http://schemas.openxmlformats.org/presentationml/2006/ole">
            <mc:AlternateContent xmlns:mc="http://schemas.openxmlformats.org/markup-compatibility/2006">
              <mc:Choice xmlns:v="urn:schemas-microsoft-com:vml" Requires="v">
                <p:oleObj spid="_x0000_s2051" name="Bitmap Image" r:id="rId3" imgW="219262" imgH="219262" progId="PBrush">
                  <p:embed/>
                </p:oleObj>
              </mc:Choice>
              <mc:Fallback>
                <p:oleObj name="Bitmap Image" r:id="rId3" imgW="219262" imgH="219262"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7188" y="3151149"/>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1430"/>
          <p:cNvSpPr txBox="1">
            <a:spLocks noChangeArrowheads="1"/>
          </p:cNvSpPr>
          <p:nvPr/>
        </p:nvSpPr>
        <p:spPr bwMode="auto">
          <a:xfrm>
            <a:off x="3446520" y="4389351"/>
            <a:ext cx="487228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GB" sz="2400" dirty="0"/>
              <a:t>In reality, each pixel is represented by 8 bits (a byte)  - either 11111111 or 00000000 – to be consistent with other types of picture</a:t>
            </a:r>
          </a:p>
        </p:txBody>
      </p:sp>
    </p:spTree>
    <p:extLst>
      <p:ext uri="{BB962C8B-B14F-4D97-AF65-F5344CB8AC3E}">
        <p14:creationId xmlns:p14="http://schemas.microsoft.com/office/powerpoint/2010/main" val="3315402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Picture/image representation 3</a:t>
            </a:r>
            <a:endParaRPr lang="en-GB" dirty="0" smtClean="0">
              <a:ea typeface="Arial Bold"/>
            </a:endParaRPr>
          </a:p>
        </p:txBody>
      </p:sp>
      <p:sp>
        <p:nvSpPr>
          <p:cNvPr id="12290" name="Content Placeholder 2"/>
          <p:cNvSpPr>
            <a:spLocks noGrp="1"/>
          </p:cNvSpPr>
          <p:nvPr>
            <p:ph idx="1"/>
          </p:nvPr>
        </p:nvSpPr>
        <p:spPr>
          <a:xfrm>
            <a:off x="457200" y="1600200"/>
            <a:ext cx="8207298" cy="4525963"/>
          </a:xfrm>
        </p:spPr>
        <p:txBody>
          <a:bodyPr/>
          <a:lstStyle/>
          <a:p>
            <a:pPr>
              <a:lnSpc>
                <a:spcPct val="90000"/>
              </a:lnSpc>
            </a:pPr>
            <a:r>
              <a:rPr lang="en-GB" dirty="0">
                <a:solidFill>
                  <a:schemeClr val="tx1"/>
                </a:solidFill>
              </a:rPr>
              <a:t>To represent grey or colour images more than 1 bit is required for each pixel.</a:t>
            </a:r>
          </a:p>
          <a:p>
            <a:pPr>
              <a:lnSpc>
                <a:spcPct val="90000"/>
              </a:lnSpc>
            </a:pPr>
            <a:r>
              <a:rPr lang="en-GB" dirty="0">
                <a:solidFill>
                  <a:schemeClr val="tx1"/>
                </a:solidFill>
              </a:rPr>
              <a:t>In the case of a grey scale image, each pixel can be represented by 8bits (a </a:t>
            </a:r>
            <a:r>
              <a:rPr lang="en-GB" i="1" dirty="0">
                <a:solidFill>
                  <a:schemeClr val="tx1"/>
                </a:solidFill>
              </a:rPr>
              <a:t>byte</a:t>
            </a:r>
            <a:r>
              <a:rPr lang="en-GB" dirty="0">
                <a:solidFill>
                  <a:schemeClr val="tx1"/>
                </a:solidFill>
              </a:rPr>
              <a:t>), giving 2</a:t>
            </a:r>
            <a:r>
              <a:rPr lang="en-GB" baseline="30000" dirty="0">
                <a:solidFill>
                  <a:schemeClr val="tx1"/>
                </a:solidFill>
              </a:rPr>
              <a:t>8</a:t>
            </a:r>
            <a:r>
              <a:rPr lang="en-GB" dirty="0">
                <a:solidFill>
                  <a:schemeClr val="tx1"/>
                </a:solidFill>
              </a:rPr>
              <a:t> shades of grey from 00000000 (00</a:t>
            </a:r>
            <a:r>
              <a:rPr lang="en-GB" baseline="-25000" dirty="0">
                <a:solidFill>
                  <a:schemeClr val="tx1"/>
                </a:solidFill>
              </a:rPr>
              <a:t>16</a:t>
            </a:r>
            <a:r>
              <a:rPr lang="en-GB" dirty="0">
                <a:solidFill>
                  <a:schemeClr val="tx1"/>
                </a:solidFill>
              </a:rPr>
              <a:t>) white to 11111111 (FF</a:t>
            </a:r>
            <a:r>
              <a:rPr lang="en-GB" baseline="-25000" dirty="0">
                <a:solidFill>
                  <a:schemeClr val="tx1"/>
                </a:solidFill>
              </a:rPr>
              <a:t>16</a:t>
            </a:r>
            <a:r>
              <a:rPr lang="en-GB" dirty="0">
                <a:solidFill>
                  <a:schemeClr val="tx1"/>
                </a:solidFill>
              </a:rPr>
              <a:t>) black  </a:t>
            </a:r>
            <a:r>
              <a:rPr lang="en-GB" dirty="0">
                <a:solidFill>
                  <a:srgbClr val="99CC00"/>
                </a:solidFill>
              </a:rPr>
              <a:t>how many shades?</a:t>
            </a:r>
          </a:p>
          <a:p>
            <a:pPr>
              <a:lnSpc>
                <a:spcPct val="90000"/>
              </a:lnSpc>
            </a:pPr>
            <a:r>
              <a:rPr lang="en-GB" dirty="0">
                <a:solidFill>
                  <a:schemeClr val="tx1"/>
                </a:solidFill>
              </a:rPr>
              <a:t>In order to represent a coloured image each pixel will be represented by a value that will specify the colour of the pixel – this will require more than 8 bits per pixel to represent a wide range of colours (typically 16, 24 or 32 bits</a:t>
            </a:r>
            <a:r>
              <a:rPr lang="en-GB" dirty="0" smtClean="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2787220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Image representation 4</a:t>
            </a:r>
            <a:endParaRPr lang="en-GB" dirty="0" smtClean="0">
              <a:ea typeface="Arial Bold"/>
            </a:endParaRPr>
          </a:p>
        </p:txBody>
      </p:sp>
      <p:sp>
        <p:nvSpPr>
          <p:cNvPr id="12290" name="Content Placeholder 2"/>
          <p:cNvSpPr>
            <a:spLocks noGrp="1"/>
          </p:cNvSpPr>
          <p:nvPr>
            <p:ph idx="1"/>
          </p:nvPr>
        </p:nvSpPr>
        <p:spPr>
          <a:xfrm>
            <a:off x="457200" y="1600200"/>
            <a:ext cx="8229600" cy="4525963"/>
          </a:xfrm>
        </p:spPr>
        <p:txBody>
          <a:bodyPr/>
          <a:lstStyle/>
          <a:p>
            <a:pPr>
              <a:lnSpc>
                <a:spcPct val="80000"/>
              </a:lnSpc>
            </a:pPr>
            <a:r>
              <a:rPr lang="en-GB" dirty="0">
                <a:solidFill>
                  <a:schemeClr val="tx1"/>
                </a:solidFill>
              </a:rPr>
              <a:t>Pictures can be stored as </a:t>
            </a:r>
            <a:r>
              <a:rPr lang="en-GB" b="1" dirty="0">
                <a:solidFill>
                  <a:schemeClr val="tx1"/>
                </a:solidFill>
              </a:rPr>
              <a:t>vector graphics</a:t>
            </a:r>
            <a:r>
              <a:rPr lang="en-GB" dirty="0">
                <a:solidFill>
                  <a:schemeClr val="tx1"/>
                </a:solidFill>
              </a:rPr>
              <a:t>. </a:t>
            </a:r>
          </a:p>
          <a:p>
            <a:pPr>
              <a:lnSpc>
                <a:spcPct val="80000"/>
              </a:lnSpc>
            </a:pPr>
            <a:r>
              <a:rPr lang="en-GB" dirty="0">
                <a:solidFill>
                  <a:schemeClr val="tx1"/>
                </a:solidFill>
              </a:rPr>
              <a:t>An image is stored as a set of instructions that describe the constituent parts. </a:t>
            </a:r>
          </a:p>
          <a:p>
            <a:pPr>
              <a:lnSpc>
                <a:spcPct val="80000"/>
              </a:lnSpc>
            </a:pPr>
            <a:r>
              <a:rPr lang="en-GB" dirty="0">
                <a:solidFill>
                  <a:schemeClr val="tx1"/>
                </a:solidFill>
              </a:rPr>
              <a:t>These instructions can be used to recreate the image.</a:t>
            </a:r>
          </a:p>
          <a:p>
            <a:pPr>
              <a:lnSpc>
                <a:spcPct val="80000"/>
              </a:lnSpc>
            </a:pPr>
            <a:r>
              <a:rPr lang="en-GB" dirty="0">
                <a:solidFill>
                  <a:schemeClr val="tx1"/>
                </a:solidFill>
              </a:rPr>
              <a:t>The amount of storage used is normally much less than a bitmap but is dependant on the complexity of the image.</a:t>
            </a:r>
          </a:p>
          <a:p>
            <a:pPr>
              <a:lnSpc>
                <a:spcPct val="80000"/>
              </a:lnSpc>
            </a:pPr>
            <a:r>
              <a:rPr lang="en-GB" dirty="0">
                <a:solidFill>
                  <a:schemeClr val="tx1"/>
                </a:solidFill>
              </a:rPr>
              <a:t>A drawn picture can be easily described by vector instructions; a photographic image has to be described by vector instructions for each pixel - the vector graphic is as a complex as the bitmap image.</a:t>
            </a:r>
          </a:p>
          <a:p>
            <a:endParaRPr lang="en-GB" dirty="0" smtClean="0">
              <a:latin typeface="Arial" charset="0"/>
              <a:cs typeface="Arial" charset="0"/>
            </a:endParaRPr>
          </a:p>
        </p:txBody>
      </p:sp>
    </p:spTree>
    <p:extLst>
      <p:ext uri="{BB962C8B-B14F-4D97-AF65-F5344CB8AC3E}">
        <p14:creationId xmlns:p14="http://schemas.microsoft.com/office/powerpoint/2010/main" val="1375217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Drawn image</a:t>
            </a:r>
            <a:endParaRPr lang="en-GB" dirty="0" smtClean="0">
              <a:ea typeface="Arial Bold"/>
            </a:endParaRPr>
          </a:p>
        </p:txBody>
      </p:sp>
      <p:pic>
        <p:nvPicPr>
          <p:cNvPr id="5" name="Picture 4" descr="TSTIMG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826349" y="1600200"/>
            <a:ext cx="1514475" cy="4362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6" descr="TSTIMAG2"/>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7181851" y="1619173"/>
            <a:ext cx="1516062" cy="4344988"/>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 Box 8"/>
          <p:cNvSpPr txBox="1">
            <a:spLocks noChangeArrowheads="1"/>
          </p:cNvSpPr>
          <p:nvPr/>
        </p:nvSpPr>
        <p:spPr bwMode="auto">
          <a:xfrm>
            <a:off x="4376738" y="5962650"/>
            <a:ext cx="4321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GB" dirty="0"/>
              <a:t>Saved as:</a:t>
            </a:r>
            <a:br>
              <a:rPr lang="en-GB" dirty="0"/>
            </a:br>
            <a:r>
              <a:rPr lang="en-GB" dirty="0"/>
              <a:t>Bitmap image               Vector image</a:t>
            </a:r>
          </a:p>
        </p:txBody>
      </p:sp>
      <p:sp>
        <p:nvSpPr>
          <p:cNvPr id="8" name="Text Box 9"/>
          <p:cNvSpPr txBox="1">
            <a:spLocks noGrp="1" noChangeArrowheads="1"/>
          </p:cNvSpPr>
          <p:nvPr>
            <p:ph idx="1"/>
          </p:nvPr>
        </p:nvSpPr>
        <p:spPr bwMode="auto">
          <a:xfrm>
            <a:off x="457200" y="1600200"/>
            <a:ext cx="8240713"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GB" sz="2000" u="sng" dirty="0"/>
              <a:t>File sizes</a:t>
            </a:r>
          </a:p>
          <a:p>
            <a:pPr eaLnBrk="1" hangingPunct="1">
              <a:spcBef>
                <a:spcPct val="50000"/>
              </a:spcBef>
            </a:pPr>
            <a:r>
              <a:rPr lang="en-GB" sz="2000" dirty="0"/>
              <a:t>Raw   </a:t>
            </a:r>
            <a:r>
              <a:rPr lang="en-GB" sz="2000" dirty="0" smtClean="0"/>
              <a:t>71.0kb</a:t>
            </a:r>
            <a:endParaRPr lang="en-GB" sz="2000" dirty="0"/>
          </a:p>
          <a:p>
            <a:pPr eaLnBrk="1" hangingPunct="1">
              <a:spcBef>
                <a:spcPct val="50000"/>
              </a:spcBef>
            </a:pPr>
            <a:r>
              <a:rPr lang="en-GB" sz="2000" dirty="0"/>
              <a:t>Bmp   </a:t>
            </a:r>
            <a:r>
              <a:rPr lang="en-GB" sz="2000" dirty="0" smtClean="0"/>
              <a:t>35.8kb</a:t>
            </a:r>
            <a:endParaRPr lang="en-GB" sz="2000" dirty="0"/>
          </a:p>
          <a:p>
            <a:pPr eaLnBrk="1" hangingPunct="1">
              <a:spcBef>
                <a:spcPct val="50000"/>
              </a:spcBef>
            </a:pPr>
            <a:r>
              <a:rPr lang="en-GB" sz="2000" dirty="0" err="1"/>
              <a:t>Tif</a:t>
            </a:r>
            <a:r>
              <a:rPr lang="en-GB" sz="2000" dirty="0"/>
              <a:t>      </a:t>
            </a:r>
            <a:r>
              <a:rPr lang="en-GB" sz="2000" dirty="0" smtClean="0"/>
              <a:t> 5.75kb</a:t>
            </a:r>
            <a:endParaRPr lang="en-GB" sz="2000" dirty="0"/>
          </a:p>
          <a:p>
            <a:pPr eaLnBrk="1" hangingPunct="1">
              <a:spcBef>
                <a:spcPct val="50000"/>
              </a:spcBef>
            </a:pPr>
            <a:r>
              <a:rPr lang="en-GB" sz="2000" dirty="0" err="1"/>
              <a:t>Png</a:t>
            </a:r>
            <a:r>
              <a:rPr lang="en-GB" sz="2000" dirty="0"/>
              <a:t>    </a:t>
            </a:r>
            <a:r>
              <a:rPr lang="en-GB" sz="2000" dirty="0" smtClean="0"/>
              <a:t>1.33kb</a:t>
            </a:r>
            <a:endParaRPr lang="en-GB" sz="2000" dirty="0"/>
          </a:p>
          <a:p>
            <a:pPr eaLnBrk="1" hangingPunct="1">
              <a:spcBef>
                <a:spcPct val="50000"/>
              </a:spcBef>
            </a:pPr>
            <a:r>
              <a:rPr lang="en-GB" sz="2000" dirty="0"/>
              <a:t>Jpg     </a:t>
            </a:r>
            <a:r>
              <a:rPr lang="en-GB" sz="2000" dirty="0" smtClean="0"/>
              <a:t>8.94kb</a:t>
            </a:r>
            <a:endParaRPr lang="en-GB" sz="2000" dirty="0"/>
          </a:p>
          <a:p>
            <a:pPr eaLnBrk="1" hangingPunct="1">
              <a:spcBef>
                <a:spcPct val="50000"/>
              </a:spcBef>
            </a:pPr>
            <a:endParaRPr lang="en-GB" sz="2000" dirty="0"/>
          </a:p>
          <a:p>
            <a:pPr eaLnBrk="1" hangingPunct="1">
              <a:spcBef>
                <a:spcPct val="50000"/>
              </a:spcBef>
            </a:pPr>
            <a:r>
              <a:rPr lang="en-GB" sz="2000" dirty="0" err="1"/>
              <a:t>Wmf</a:t>
            </a:r>
            <a:r>
              <a:rPr lang="en-GB" sz="2000" dirty="0"/>
              <a:t>    </a:t>
            </a:r>
            <a:r>
              <a:rPr lang="en-GB" sz="2000" dirty="0" smtClean="0"/>
              <a:t>0.824kb</a:t>
            </a:r>
            <a:endParaRPr lang="en-GB" sz="2000" dirty="0"/>
          </a:p>
        </p:txBody>
      </p:sp>
    </p:spTree>
    <p:extLst>
      <p:ext uri="{BB962C8B-B14F-4D97-AF65-F5344CB8AC3E}">
        <p14:creationId xmlns:p14="http://schemas.microsoft.com/office/powerpoint/2010/main" val="237425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Colour image file size</a:t>
            </a:r>
            <a:endParaRPr lang="en-GB" dirty="0" smtClean="0">
              <a:ea typeface="Arial Bold"/>
            </a:endParaRPr>
          </a:p>
        </p:txBody>
      </p:sp>
      <p:sp>
        <p:nvSpPr>
          <p:cNvPr id="5" name="Text Box 7"/>
          <p:cNvSpPr txBox="1">
            <a:spLocks noGrp="1" noChangeArrowheads="1"/>
          </p:cNvSpPr>
          <p:nvPr>
            <p:ph idx="10"/>
          </p:nvPr>
        </p:nvSpPr>
        <p:spPr bwMode="auto">
          <a:xfrm>
            <a:off x="6516688" y="1939925"/>
            <a:ext cx="2170112" cy="418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GB" u="sng" dirty="0"/>
              <a:t>File sizes</a:t>
            </a:r>
          </a:p>
          <a:p>
            <a:pPr eaLnBrk="1" hangingPunct="1">
              <a:spcBef>
                <a:spcPct val="50000"/>
              </a:spcBef>
            </a:pPr>
            <a:r>
              <a:rPr lang="en-GB" sz="2000" dirty="0"/>
              <a:t>Raw    1064 kb</a:t>
            </a:r>
          </a:p>
          <a:p>
            <a:pPr eaLnBrk="1" hangingPunct="1">
              <a:spcBef>
                <a:spcPct val="50000"/>
              </a:spcBef>
            </a:pPr>
            <a:r>
              <a:rPr lang="en-GB" sz="2000" dirty="0"/>
              <a:t>Bmp    1065 kb</a:t>
            </a:r>
          </a:p>
          <a:p>
            <a:pPr eaLnBrk="1" hangingPunct="1">
              <a:spcBef>
                <a:spcPct val="50000"/>
              </a:spcBef>
            </a:pPr>
            <a:r>
              <a:rPr lang="en-GB" sz="2000" dirty="0" err="1"/>
              <a:t>Tif</a:t>
            </a:r>
            <a:r>
              <a:rPr lang="en-GB" sz="2000" dirty="0"/>
              <a:t>         709 kb</a:t>
            </a:r>
          </a:p>
          <a:p>
            <a:pPr eaLnBrk="1" hangingPunct="1">
              <a:spcBef>
                <a:spcPct val="50000"/>
              </a:spcBef>
            </a:pPr>
            <a:r>
              <a:rPr lang="en-GB" sz="2000" dirty="0" err="1"/>
              <a:t>Png</a:t>
            </a:r>
            <a:r>
              <a:rPr lang="en-GB" sz="2000" dirty="0"/>
              <a:t>       425 kb</a:t>
            </a:r>
          </a:p>
          <a:p>
            <a:pPr eaLnBrk="1" hangingPunct="1">
              <a:spcBef>
                <a:spcPct val="50000"/>
              </a:spcBef>
            </a:pPr>
            <a:r>
              <a:rPr lang="en-GB" sz="2000" dirty="0"/>
              <a:t>Jpg       152 kb</a:t>
            </a:r>
          </a:p>
          <a:p>
            <a:pPr eaLnBrk="1" hangingPunct="1">
              <a:spcBef>
                <a:spcPct val="50000"/>
              </a:spcBef>
            </a:pPr>
            <a:endParaRPr lang="en-GB" sz="2000" dirty="0"/>
          </a:p>
          <a:p>
            <a:pPr eaLnBrk="1" hangingPunct="1">
              <a:spcBef>
                <a:spcPct val="50000"/>
              </a:spcBef>
            </a:pPr>
            <a:r>
              <a:rPr lang="en-GB" sz="2000" dirty="0" err="1"/>
              <a:t>Wmf</a:t>
            </a:r>
            <a:r>
              <a:rPr lang="en-GB" sz="2000" dirty="0"/>
              <a:t>    1065 kb</a:t>
            </a:r>
          </a:p>
        </p:txBody>
      </p:sp>
      <p:pic>
        <p:nvPicPr>
          <p:cNvPr id="6" name="Picture 6" descr="Lak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864598"/>
            <a:ext cx="5710238" cy="3997166"/>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15402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endParaRPr lang="en-GB" smtClean="0">
              <a:ea typeface="Arial Bold"/>
            </a:endParaRPr>
          </a:p>
        </p:txBody>
      </p:sp>
      <p:sp>
        <p:nvSpPr>
          <p:cNvPr id="12290" name="Content Placeholder 2"/>
          <p:cNvSpPr>
            <a:spLocks noGrp="1"/>
          </p:cNvSpPr>
          <p:nvPr>
            <p:ph idx="1"/>
          </p:nvPr>
        </p:nvSpPr>
        <p:spPr>
          <a:xfrm>
            <a:off x="457200" y="1600200"/>
            <a:ext cx="5710238" cy="4525963"/>
          </a:xfrm>
        </p:spPr>
        <p:txBody>
          <a:bodyPr/>
          <a:lstStyle/>
          <a:p>
            <a:endParaRPr lang="en-GB" smtClean="0">
              <a:latin typeface="Arial" charset="0"/>
              <a:cs typeface="Arial" charset="0"/>
            </a:endParaRPr>
          </a:p>
        </p:txBody>
      </p:sp>
      <p:sp>
        <p:nvSpPr>
          <p:cNvPr id="12291" name="Content Placeholder 3"/>
          <p:cNvSpPr>
            <a:spLocks noGrp="1"/>
          </p:cNvSpPr>
          <p:nvPr>
            <p:ph idx="10"/>
          </p:nvPr>
        </p:nvSpPr>
        <p:spPr>
          <a:xfrm>
            <a:off x="6516688" y="1939925"/>
            <a:ext cx="2170112" cy="4186238"/>
          </a:xfrm>
        </p:spPr>
        <p:txBody>
          <a:bodyPr/>
          <a:lstStyle/>
          <a:p>
            <a:endParaRPr lang="en-GB" smtClean="0">
              <a:latin typeface="Arial" charset="0"/>
              <a:cs typeface="Arial" charset="0"/>
            </a:endParaRPr>
          </a:p>
        </p:txBody>
      </p:sp>
    </p:spTree>
    <p:extLst>
      <p:ext uri="{BB962C8B-B14F-4D97-AF65-F5344CB8AC3E}">
        <p14:creationId xmlns:p14="http://schemas.microsoft.com/office/powerpoint/2010/main" val="2787220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endParaRPr lang="en-GB" smtClean="0">
              <a:ea typeface="Arial Bold"/>
            </a:endParaRPr>
          </a:p>
        </p:txBody>
      </p:sp>
      <p:sp>
        <p:nvSpPr>
          <p:cNvPr id="12290" name="Content Placeholder 2"/>
          <p:cNvSpPr>
            <a:spLocks noGrp="1"/>
          </p:cNvSpPr>
          <p:nvPr>
            <p:ph idx="1"/>
          </p:nvPr>
        </p:nvSpPr>
        <p:spPr>
          <a:xfrm>
            <a:off x="457200" y="1600200"/>
            <a:ext cx="5710238" cy="4525963"/>
          </a:xfrm>
        </p:spPr>
        <p:txBody>
          <a:bodyPr/>
          <a:lstStyle/>
          <a:p>
            <a:endParaRPr lang="en-GB" smtClean="0">
              <a:latin typeface="Arial" charset="0"/>
              <a:cs typeface="Arial" charset="0"/>
            </a:endParaRPr>
          </a:p>
        </p:txBody>
      </p:sp>
      <p:sp>
        <p:nvSpPr>
          <p:cNvPr id="12291" name="Content Placeholder 3"/>
          <p:cNvSpPr>
            <a:spLocks noGrp="1"/>
          </p:cNvSpPr>
          <p:nvPr>
            <p:ph idx="10"/>
          </p:nvPr>
        </p:nvSpPr>
        <p:spPr>
          <a:xfrm>
            <a:off x="6516688" y="1939925"/>
            <a:ext cx="2170112" cy="4186238"/>
          </a:xfrm>
        </p:spPr>
        <p:txBody>
          <a:bodyPr/>
          <a:lstStyle/>
          <a:p>
            <a:endParaRPr lang="en-GB" smtClean="0">
              <a:latin typeface="Arial" charset="0"/>
              <a:cs typeface="Arial" charset="0"/>
            </a:endParaRPr>
          </a:p>
        </p:txBody>
      </p:sp>
    </p:spTree>
    <p:extLst>
      <p:ext uri="{BB962C8B-B14F-4D97-AF65-F5344CB8AC3E}">
        <p14:creationId xmlns:p14="http://schemas.microsoft.com/office/powerpoint/2010/main" val="1375217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endParaRPr lang="en-GB" smtClean="0">
              <a:ea typeface="Arial Bold"/>
            </a:endParaRPr>
          </a:p>
        </p:txBody>
      </p:sp>
      <p:sp>
        <p:nvSpPr>
          <p:cNvPr id="12290" name="Content Placeholder 2"/>
          <p:cNvSpPr>
            <a:spLocks noGrp="1"/>
          </p:cNvSpPr>
          <p:nvPr>
            <p:ph idx="1"/>
          </p:nvPr>
        </p:nvSpPr>
        <p:spPr>
          <a:xfrm>
            <a:off x="457200" y="1600200"/>
            <a:ext cx="5710238" cy="4525963"/>
          </a:xfrm>
        </p:spPr>
        <p:txBody>
          <a:bodyPr/>
          <a:lstStyle/>
          <a:p>
            <a:endParaRPr lang="en-GB" smtClean="0">
              <a:latin typeface="Arial" charset="0"/>
              <a:cs typeface="Arial" charset="0"/>
            </a:endParaRPr>
          </a:p>
        </p:txBody>
      </p:sp>
      <p:sp>
        <p:nvSpPr>
          <p:cNvPr id="12291" name="Content Placeholder 3"/>
          <p:cNvSpPr>
            <a:spLocks noGrp="1"/>
          </p:cNvSpPr>
          <p:nvPr>
            <p:ph idx="10"/>
          </p:nvPr>
        </p:nvSpPr>
        <p:spPr>
          <a:xfrm>
            <a:off x="6516688" y="1939925"/>
            <a:ext cx="2170112" cy="4186238"/>
          </a:xfrm>
        </p:spPr>
        <p:txBody>
          <a:bodyPr/>
          <a:lstStyle/>
          <a:p>
            <a:endParaRPr lang="en-GB" smtClean="0">
              <a:latin typeface="Arial" charset="0"/>
              <a:cs typeface="Arial" charset="0"/>
            </a:endParaRPr>
          </a:p>
        </p:txBody>
      </p:sp>
    </p:spTree>
    <p:extLst>
      <p:ext uri="{BB962C8B-B14F-4D97-AF65-F5344CB8AC3E}">
        <p14:creationId xmlns:p14="http://schemas.microsoft.com/office/powerpoint/2010/main" val="237425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It's all 1s and 0s</a:t>
            </a:r>
            <a:endParaRPr lang="en-GB" dirty="0" smtClean="0">
              <a:ea typeface="Arial Bold"/>
            </a:endParaRPr>
          </a:p>
        </p:txBody>
      </p:sp>
      <p:sp>
        <p:nvSpPr>
          <p:cNvPr id="5" name="Content Placeholder 3"/>
          <p:cNvSpPr>
            <a:spLocks noGrp="1"/>
          </p:cNvSpPr>
          <p:nvPr>
            <p:ph idx="1"/>
          </p:nvPr>
        </p:nvSpPr>
        <p:spPr>
          <a:xfrm>
            <a:off x="457200" y="1600200"/>
            <a:ext cx="8262938" cy="4525963"/>
          </a:xfrm>
        </p:spPr>
        <p:txBody>
          <a:bodyPr/>
          <a:lstStyle/>
          <a:p>
            <a:pPr>
              <a:lnSpc>
                <a:spcPct val="90000"/>
              </a:lnSpc>
            </a:pPr>
            <a:r>
              <a:rPr lang="en-GB" dirty="0">
                <a:solidFill>
                  <a:schemeClr val="tx1"/>
                </a:solidFill>
              </a:rPr>
              <a:t>Any </a:t>
            </a:r>
            <a:r>
              <a:rPr lang="en-GB" dirty="0" smtClean="0">
                <a:solidFill>
                  <a:schemeClr val="tx1"/>
                </a:solidFill>
              </a:rPr>
              <a:t>data in a computer </a:t>
            </a:r>
            <a:r>
              <a:rPr lang="en-GB" dirty="0">
                <a:solidFill>
                  <a:schemeClr val="tx1"/>
                </a:solidFill>
              </a:rPr>
              <a:t>or stored as digital values (e.g. on CD/DVD)  is represented by binary numbers (</a:t>
            </a:r>
            <a:r>
              <a:rPr lang="en-GB" i="1" dirty="0">
                <a:solidFill>
                  <a:schemeClr val="tx1"/>
                </a:solidFill>
              </a:rPr>
              <a:t>bits</a:t>
            </a:r>
            <a:r>
              <a:rPr lang="en-GB" dirty="0">
                <a:solidFill>
                  <a:schemeClr val="tx1"/>
                </a:solidFill>
              </a:rPr>
              <a:t>). </a:t>
            </a:r>
          </a:p>
          <a:p>
            <a:pPr>
              <a:lnSpc>
                <a:spcPct val="90000"/>
              </a:lnSpc>
            </a:pPr>
            <a:r>
              <a:rPr lang="en-GB" dirty="0">
                <a:solidFill>
                  <a:schemeClr val="tx1"/>
                </a:solidFill>
              </a:rPr>
              <a:t>Alphanumeric characters (letters and numbers) must be represented by specific binary numbers</a:t>
            </a:r>
          </a:p>
          <a:p>
            <a:pPr>
              <a:lnSpc>
                <a:spcPct val="90000"/>
              </a:lnSpc>
            </a:pPr>
            <a:r>
              <a:rPr lang="en-GB" dirty="0">
                <a:solidFill>
                  <a:schemeClr val="tx1"/>
                </a:solidFill>
              </a:rPr>
              <a:t>Physical quantities such as sound and pictures must be converted to binary values</a:t>
            </a:r>
          </a:p>
          <a:p>
            <a:pPr>
              <a:lnSpc>
                <a:spcPct val="90000"/>
              </a:lnSpc>
            </a:pPr>
            <a:r>
              <a:rPr lang="en-GB" dirty="0">
                <a:solidFill>
                  <a:schemeClr val="tx1"/>
                </a:solidFill>
              </a:rPr>
              <a:t>Transmitted data must be converted appropriately (i.e. following some standard) either to or from voltages, or wireless frequencies, or pulses of light</a:t>
            </a:r>
          </a:p>
          <a:p>
            <a:r>
              <a:rPr lang="en-GB" dirty="0" smtClean="0">
                <a:solidFill>
                  <a:schemeClr val="tx1"/>
                </a:solidFill>
              </a:rPr>
              <a:t>Why binary? Two-state circuits (binary) are very resistant to noise, easy to design, simple to understand and extremely reliable </a:t>
            </a:r>
            <a:endParaRPr lang="en-GB"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endParaRPr lang="en-GB" smtClean="0">
              <a:ea typeface="Arial Bold"/>
            </a:endParaRPr>
          </a:p>
        </p:txBody>
      </p:sp>
      <p:sp>
        <p:nvSpPr>
          <p:cNvPr id="12290" name="Content Placeholder 2"/>
          <p:cNvSpPr>
            <a:spLocks noGrp="1"/>
          </p:cNvSpPr>
          <p:nvPr>
            <p:ph idx="1"/>
          </p:nvPr>
        </p:nvSpPr>
        <p:spPr>
          <a:xfrm>
            <a:off x="457200" y="1600200"/>
            <a:ext cx="5710238" cy="4525963"/>
          </a:xfrm>
        </p:spPr>
        <p:txBody>
          <a:bodyPr/>
          <a:lstStyle/>
          <a:p>
            <a:endParaRPr lang="en-GB" smtClean="0">
              <a:latin typeface="Arial" charset="0"/>
              <a:cs typeface="Arial" charset="0"/>
            </a:endParaRPr>
          </a:p>
        </p:txBody>
      </p:sp>
      <p:sp>
        <p:nvSpPr>
          <p:cNvPr id="12291" name="Content Placeholder 3"/>
          <p:cNvSpPr>
            <a:spLocks noGrp="1"/>
          </p:cNvSpPr>
          <p:nvPr>
            <p:ph idx="10"/>
          </p:nvPr>
        </p:nvSpPr>
        <p:spPr>
          <a:xfrm>
            <a:off x="6516688" y="1939925"/>
            <a:ext cx="2170112" cy="4186238"/>
          </a:xfrm>
        </p:spPr>
        <p:txBody>
          <a:bodyPr/>
          <a:lstStyle/>
          <a:p>
            <a:endParaRPr lang="en-GB" smtClean="0">
              <a:latin typeface="Arial" charset="0"/>
              <a:cs typeface="Arial" charset="0"/>
            </a:endParaRPr>
          </a:p>
        </p:txBody>
      </p:sp>
    </p:spTree>
    <p:extLst>
      <p:ext uri="{BB962C8B-B14F-4D97-AF65-F5344CB8AC3E}">
        <p14:creationId xmlns:p14="http://schemas.microsoft.com/office/powerpoint/2010/main" val="3315402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endParaRPr lang="en-GB" smtClean="0">
              <a:ea typeface="Arial Bold"/>
            </a:endParaRPr>
          </a:p>
        </p:txBody>
      </p:sp>
      <p:sp>
        <p:nvSpPr>
          <p:cNvPr id="12290" name="Content Placeholder 2"/>
          <p:cNvSpPr>
            <a:spLocks noGrp="1"/>
          </p:cNvSpPr>
          <p:nvPr>
            <p:ph idx="1"/>
          </p:nvPr>
        </p:nvSpPr>
        <p:spPr>
          <a:xfrm>
            <a:off x="457200" y="1600200"/>
            <a:ext cx="5710238" cy="4525963"/>
          </a:xfrm>
        </p:spPr>
        <p:txBody>
          <a:bodyPr/>
          <a:lstStyle/>
          <a:p>
            <a:endParaRPr lang="en-GB" smtClean="0">
              <a:latin typeface="Arial" charset="0"/>
              <a:cs typeface="Arial" charset="0"/>
            </a:endParaRPr>
          </a:p>
        </p:txBody>
      </p:sp>
      <p:sp>
        <p:nvSpPr>
          <p:cNvPr id="12291" name="Content Placeholder 3"/>
          <p:cNvSpPr>
            <a:spLocks noGrp="1"/>
          </p:cNvSpPr>
          <p:nvPr>
            <p:ph idx="10"/>
          </p:nvPr>
        </p:nvSpPr>
        <p:spPr>
          <a:xfrm>
            <a:off x="6516688" y="1939925"/>
            <a:ext cx="2170112" cy="4186238"/>
          </a:xfrm>
        </p:spPr>
        <p:txBody>
          <a:bodyPr/>
          <a:lstStyle/>
          <a:p>
            <a:endParaRPr lang="en-GB" smtClean="0">
              <a:latin typeface="Arial" charset="0"/>
              <a:cs typeface="Arial" charset="0"/>
            </a:endParaRPr>
          </a:p>
        </p:txBody>
      </p:sp>
    </p:spTree>
    <p:extLst>
      <p:ext uri="{BB962C8B-B14F-4D97-AF65-F5344CB8AC3E}">
        <p14:creationId xmlns:p14="http://schemas.microsoft.com/office/powerpoint/2010/main" val="2787220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Character Representation 1</a:t>
            </a:r>
            <a:endParaRPr lang="en-GB" dirty="0" smtClean="0">
              <a:ea typeface="Arial Bold"/>
            </a:endParaRPr>
          </a:p>
        </p:txBody>
      </p:sp>
      <p:sp>
        <p:nvSpPr>
          <p:cNvPr id="12290" name="Content Placeholder 2"/>
          <p:cNvSpPr>
            <a:spLocks noGrp="1"/>
          </p:cNvSpPr>
          <p:nvPr>
            <p:ph idx="1"/>
          </p:nvPr>
        </p:nvSpPr>
        <p:spPr>
          <a:xfrm>
            <a:off x="457199" y="1600200"/>
            <a:ext cx="8240751" cy="4525963"/>
          </a:xfrm>
        </p:spPr>
        <p:txBody>
          <a:bodyPr/>
          <a:lstStyle/>
          <a:p>
            <a:r>
              <a:rPr lang="en-GB" dirty="0">
                <a:solidFill>
                  <a:schemeClr val="tx1"/>
                </a:solidFill>
              </a:rPr>
              <a:t>Whenever a key is pressed on a keyboard the character entered has to be stored in a binary code. </a:t>
            </a:r>
          </a:p>
          <a:p>
            <a:r>
              <a:rPr lang="en-GB" dirty="0">
                <a:solidFill>
                  <a:schemeClr val="tx1"/>
                </a:solidFill>
              </a:rPr>
              <a:t>The most common coding system is known as ASCII. The original ASCII coding system used 7 bits to store one character</a:t>
            </a:r>
          </a:p>
          <a:p>
            <a:r>
              <a:rPr lang="en-GB" dirty="0">
                <a:solidFill>
                  <a:schemeClr val="tx1"/>
                </a:solidFill>
              </a:rPr>
              <a:t>The extended ASCII coding system uses 8 bits, allowing for 256 characters to be individually coded (2</a:t>
            </a:r>
            <a:r>
              <a:rPr lang="en-GB" baseline="30000" dirty="0">
                <a:solidFill>
                  <a:schemeClr val="tx1"/>
                </a:solidFill>
              </a:rPr>
              <a:t>8</a:t>
            </a:r>
            <a:r>
              <a:rPr lang="en-GB" dirty="0">
                <a:solidFill>
                  <a:schemeClr val="tx1"/>
                </a:solidFill>
              </a:rPr>
              <a:t> = 256)</a:t>
            </a:r>
          </a:p>
          <a:p>
            <a:pPr marL="0" indent="0">
              <a:buNone/>
            </a:pPr>
            <a:endParaRPr lang="en-GB" dirty="0" smtClean="0">
              <a:latin typeface="Arial" charset="0"/>
              <a:cs typeface="Arial" charset="0"/>
            </a:endParaRPr>
          </a:p>
        </p:txBody>
      </p:sp>
    </p:spTree>
    <p:extLst>
      <p:ext uri="{BB962C8B-B14F-4D97-AF65-F5344CB8AC3E}">
        <p14:creationId xmlns:p14="http://schemas.microsoft.com/office/powerpoint/2010/main" val="3939296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Character Representations 2</a:t>
            </a:r>
            <a:endParaRPr lang="en-GB" dirty="0" smtClean="0">
              <a:ea typeface="Arial Bold"/>
            </a:endParaRPr>
          </a:p>
        </p:txBody>
      </p:sp>
      <p:sp>
        <p:nvSpPr>
          <p:cNvPr id="12290" name="Content Placeholder 2"/>
          <p:cNvSpPr>
            <a:spLocks noGrp="1"/>
          </p:cNvSpPr>
          <p:nvPr>
            <p:ph idx="1"/>
          </p:nvPr>
        </p:nvSpPr>
        <p:spPr>
          <a:xfrm>
            <a:off x="457200" y="1600200"/>
            <a:ext cx="8251902" cy="4525963"/>
          </a:xfrm>
        </p:spPr>
        <p:txBody>
          <a:bodyPr/>
          <a:lstStyle/>
          <a:p>
            <a:r>
              <a:rPr lang="en-GB" dirty="0"/>
              <a:t>Some ASCII representations:</a:t>
            </a:r>
          </a:p>
          <a:p>
            <a:endParaRPr lang="en-GB" dirty="0" smtClean="0">
              <a:latin typeface="Arial" charset="0"/>
              <a:cs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82129307"/>
              </p:ext>
            </p:extLst>
          </p:nvPr>
        </p:nvGraphicFramePr>
        <p:xfrm>
          <a:off x="608013" y="2091717"/>
          <a:ext cx="7794857" cy="3868674"/>
        </p:xfrm>
        <a:graphic>
          <a:graphicData uri="http://schemas.openxmlformats.org/drawingml/2006/table">
            <a:tbl>
              <a:tblPr>
                <a:tableStyleId>{5C22544A-7EE6-4342-B048-85BDC9FD1C3A}</a:tableStyleId>
              </a:tblPr>
              <a:tblGrid>
                <a:gridCol w="1082281"/>
                <a:gridCol w="1702465"/>
                <a:gridCol w="1216046"/>
                <a:gridCol w="960677"/>
                <a:gridCol w="1799749"/>
                <a:gridCol w="1033639"/>
              </a:tblGrid>
              <a:tr h="498462">
                <a:tc>
                  <a:txBody>
                    <a:bodyPr/>
                    <a:lstStyle/>
                    <a:p>
                      <a:pPr algn="ctr" fontAlgn="base">
                        <a:lnSpc>
                          <a:spcPct val="115000"/>
                        </a:lnSpc>
                        <a:spcBef>
                          <a:spcPts val="670"/>
                        </a:spcBef>
                        <a:spcAft>
                          <a:spcPts val="0"/>
                        </a:spcAft>
                      </a:pPr>
                      <a:r>
                        <a:rPr lang="en-GB" sz="2400" kern="1200">
                          <a:effectLst/>
                        </a:rPr>
                        <a:t>Ch.</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Binary</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hex</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Ch.</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Binary</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hex</a:t>
                      </a:r>
                      <a:endParaRPr lang="en-GB" sz="1100">
                        <a:effectLst/>
                        <a:latin typeface="Calibri"/>
                        <a:ea typeface="SimSun"/>
                        <a:cs typeface="Arial"/>
                      </a:endParaRPr>
                    </a:p>
                  </a:txBody>
                  <a:tcPr/>
                </a:tc>
              </a:tr>
              <a:tr h="461769">
                <a:tc>
                  <a:txBody>
                    <a:bodyPr/>
                    <a:lstStyle/>
                    <a:p>
                      <a:pPr algn="ctr" fontAlgn="base">
                        <a:lnSpc>
                          <a:spcPct val="115000"/>
                        </a:lnSpc>
                        <a:spcBef>
                          <a:spcPts val="670"/>
                        </a:spcBef>
                        <a:spcAft>
                          <a:spcPts val="0"/>
                        </a:spcAft>
                      </a:pPr>
                      <a:r>
                        <a:rPr lang="en-GB" sz="2400" kern="1200">
                          <a:effectLst/>
                        </a:rPr>
                        <a:t>space</a:t>
                      </a:r>
                      <a:endParaRPr lang="en-GB" sz="1100">
                        <a:effectLst/>
                        <a:latin typeface="Calibri"/>
                        <a:ea typeface="SimSun"/>
                        <a:cs typeface="Arial"/>
                      </a:endParaRPr>
                    </a:p>
                  </a:txBody>
                  <a:tcPr/>
                </a:tc>
                <a:tc>
                  <a:txBody>
                    <a:bodyPr/>
                    <a:lstStyle/>
                    <a:p>
                      <a:pPr fontAlgn="base">
                        <a:lnSpc>
                          <a:spcPct val="115000"/>
                        </a:lnSpc>
                        <a:spcBef>
                          <a:spcPts val="670"/>
                        </a:spcBef>
                        <a:spcAft>
                          <a:spcPts val="0"/>
                        </a:spcAft>
                      </a:pPr>
                      <a:r>
                        <a:rPr lang="en-GB" sz="2400" kern="1200">
                          <a:effectLst/>
                        </a:rPr>
                        <a:t>00100000</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20</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a:t>
                      </a:r>
                      <a:endParaRPr lang="en-GB" sz="1100">
                        <a:effectLst/>
                        <a:latin typeface="Calibri"/>
                        <a:ea typeface="SimSun"/>
                        <a:cs typeface="Arial"/>
                      </a:endParaRPr>
                    </a:p>
                  </a:txBody>
                  <a:tcPr/>
                </a:tc>
                <a:tc>
                  <a:txBody>
                    <a:bodyPr/>
                    <a:lstStyle/>
                    <a:p>
                      <a:pPr fontAlgn="base">
                        <a:lnSpc>
                          <a:spcPct val="115000"/>
                        </a:lnSpc>
                        <a:spcBef>
                          <a:spcPts val="670"/>
                        </a:spcBef>
                        <a:spcAft>
                          <a:spcPts val="0"/>
                        </a:spcAft>
                      </a:pPr>
                      <a:r>
                        <a:rPr lang="en-GB" sz="2400" kern="1200">
                          <a:effectLst/>
                        </a:rPr>
                        <a:t>01000000</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40</a:t>
                      </a:r>
                      <a:endParaRPr lang="en-GB" sz="1100">
                        <a:effectLst/>
                        <a:latin typeface="Calibri"/>
                        <a:ea typeface="SimSun"/>
                        <a:cs typeface="Arial"/>
                      </a:endParaRPr>
                    </a:p>
                  </a:txBody>
                  <a:tcPr/>
                </a:tc>
              </a:tr>
              <a:tr h="498462">
                <a:tc>
                  <a:txBody>
                    <a:bodyPr/>
                    <a:lstStyle/>
                    <a:p>
                      <a:pPr algn="ctr" fontAlgn="base">
                        <a:lnSpc>
                          <a:spcPct val="115000"/>
                        </a:lnSpc>
                        <a:spcBef>
                          <a:spcPts val="670"/>
                        </a:spcBef>
                        <a:spcAft>
                          <a:spcPts val="0"/>
                        </a:spcAft>
                      </a:pPr>
                      <a:r>
                        <a:rPr lang="en-GB" sz="2400" kern="1200">
                          <a:effectLst/>
                        </a:rPr>
                        <a:t>!</a:t>
                      </a:r>
                      <a:endParaRPr lang="en-GB" sz="1100">
                        <a:effectLst/>
                        <a:latin typeface="Calibri"/>
                        <a:ea typeface="SimSun"/>
                        <a:cs typeface="Arial"/>
                      </a:endParaRPr>
                    </a:p>
                  </a:txBody>
                  <a:tcPr/>
                </a:tc>
                <a:tc>
                  <a:txBody>
                    <a:bodyPr/>
                    <a:lstStyle/>
                    <a:p>
                      <a:pPr fontAlgn="base">
                        <a:lnSpc>
                          <a:spcPct val="115000"/>
                        </a:lnSpc>
                        <a:spcBef>
                          <a:spcPts val="670"/>
                        </a:spcBef>
                        <a:spcAft>
                          <a:spcPts val="0"/>
                        </a:spcAft>
                      </a:pPr>
                      <a:r>
                        <a:rPr lang="en-GB" sz="2400" kern="1200">
                          <a:effectLst/>
                        </a:rPr>
                        <a:t>00100001</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21</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A</a:t>
                      </a:r>
                      <a:endParaRPr lang="en-GB" sz="1100">
                        <a:effectLst/>
                        <a:latin typeface="Calibri"/>
                        <a:ea typeface="SimSun"/>
                        <a:cs typeface="Arial"/>
                      </a:endParaRPr>
                    </a:p>
                  </a:txBody>
                  <a:tcPr/>
                </a:tc>
                <a:tc>
                  <a:txBody>
                    <a:bodyPr/>
                    <a:lstStyle/>
                    <a:p>
                      <a:pPr fontAlgn="base">
                        <a:lnSpc>
                          <a:spcPct val="115000"/>
                        </a:lnSpc>
                        <a:spcBef>
                          <a:spcPts val="670"/>
                        </a:spcBef>
                        <a:spcAft>
                          <a:spcPts val="0"/>
                        </a:spcAft>
                      </a:pPr>
                      <a:r>
                        <a:rPr lang="en-GB" sz="2400" kern="1200">
                          <a:effectLst/>
                        </a:rPr>
                        <a:t>01000001</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41</a:t>
                      </a:r>
                      <a:endParaRPr lang="en-GB" sz="1100">
                        <a:effectLst/>
                        <a:latin typeface="Calibri"/>
                        <a:ea typeface="SimSun"/>
                        <a:cs typeface="Arial"/>
                      </a:endParaRPr>
                    </a:p>
                  </a:txBody>
                  <a:tcPr/>
                </a:tc>
              </a:tr>
              <a:tr h="496769">
                <a:tc>
                  <a:txBody>
                    <a:bodyPr/>
                    <a:lstStyle/>
                    <a:p>
                      <a:pPr algn="ctr" fontAlgn="base">
                        <a:lnSpc>
                          <a:spcPct val="115000"/>
                        </a:lnSpc>
                        <a:spcBef>
                          <a:spcPts val="670"/>
                        </a:spcBef>
                        <a:spcAft>
                          <a:spcPts val="0"/>
                        </a:spcAft>
                      </a:pPr>
                      <a:r>
                        <a:rPr lang="en-GB" sz="2400" kern="1200">
                          <a:effectLst/>
                        </a:rPr>
                        <a:t>“</a:t>
                      </a:r>
                      <a:endParaRPr lang="en-GB" sz="1100">
                        <a:effectLst/>
                        <a:latin typeface="Calibri"/>
                        <a:ea typeface="SimSun"/>
                        <a:cs typeface="Arial"/>
                      </a:endParaRPr>
                    </a:p>
                  </a:txBody>
                  <a:tcPr/>
                </a:tc>
                <a:tc>
                  <a:txBody>
                    <a:bodyPr/>
                    <a:lstStyle/>
                    <a:p>
                      <a:pPr fontAlgn="base">
                        <a:lnSpc>
                          <a:spcPct val="115000"/>
                        </a:lnSpc>
                        <a:spcBef>
                          <a:spcPts val="670"/>
                        </a:spcBef>
                        <a:spcAft>
                          <a:spcPts val="0"/>
                        </a:spcAft>
                      </a:pPr>
                      <a:r>
                        <a:rPr lang="en-GB" sz="2400" kern="1200">
                          <a:effectLst/>
                        </a:rPr>
                        <a:t>00100010</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22</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B</a:t>
                      </a:r>
                      <a:endParaRPr lang="en-GB" sz="1100">
                        <a:effectLst/>
                        <a:latin typeface="Calibri"/>
                        <a:ea typeface="SimSun"/>
                        <a:cs typeface="Arial"/>
                      </a:endParaRPr>
                    </a:p>
                  </a:txBody>
                  <a:tcPr/>
                </a:tc>
                <a:tc>
                  <a:txBody>
                    <a:bodyPr/>
                    <a:lstStyle/>
                    <a:p>
                      <a:pPr fontAlgn="base">
                        <a:lnSpc>
                          <a:spcPct val="115000"/>
                        </a:lnSpc>
                        <a:spcBef>
                          <a:spcPts val="670"/>
                        </a:spcBef>
                        <a:spcAft>
                          <a:spcPts val="0"/>
                        </a:spcAft>
                      </a:pPr>
                      <a:r>
                        <a:rPr lang="en-GB" sz="2400" kern="1200">
                          <a:effectLst/>
                        </a:rPr>
                        <a:t>01000010</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42</a:t>
                      </a:r>
                      <a:endParaRPr lang="en-GB" sz="1100">
                        <a:effectLst/>
                        <a:latin typeface="Calibri"/>
                        <a:ea typeface="SimSun"/>
                        <a:cs typeface="Arial"/>
                      </a:endParaRPr>
                    </a:p>
                  </a:txBody>
                  <a:tcPr/>
                </a:tc>
              </a:tr>
              <a:tr h="242626">
                <a:tc>
                  <a:txBody>
                    <a:bodyPr/>
                    <a:lstStyle/>
                    <a:p>
                      <a:pPr>
                        <a:lnSpc>
                          <a:spcPct val="115000"/>
                        </a:lnSpc>
                      </a:pPr>
                      <a:endParaRPr lang="en-GB" sz="1100">
                        <a:effectLst/>
                        <a:latin typeface="Calibri"/>
                      </a:endParaRPr>
                    </a:p>
                  </a:txBody>
                  <a:tcPr/>
                </a:tc>
                <a:tc>
                  <a:txBody>
                    <a:bodyPr/>
                    <a:lstStyle/>
                    <a:p>
                      <a:pPr>
                        <a:lnSpc>
                          <a:spcPct val="115000"/>
                        </a:lnSpc>
                      </a:pPr>
                      <a:endParaRPr lang="en-GB" sz="1100">
                        <a:effectLst/>
                        <a:latin typeface="Calibri"/>
                      </a:endParaRPr>
                    </a:p>
                  </a:txBody>
                  <a:tcPr/>
                </a:tc>
                <a:tc>
                  <a:txBody>
                    <a:bodyPr/>
                    <a:lstStyle/>
                    <a:p>
                      <a:pPr>
                        <a:lnSpc>
                          <a:spcPct val="115000"/>
                        </a:lnSpc>
                      </a:pPr>
                      <a:endParaRPr lang="en-GB" sz="1100">
                        <a:effectLst/>
                        <a:latin typeface="Calibri"/>
                      </a:endParaRPr>
                    </a:p>
                  </a:txBody>
                  <a:tcPr/>
                </a:tc>
                <a:tc>
                  <a:txBody>
                    <a:bodyPr/>
                    <a:lstStyle/>
                    <a:p>
                      <a:pPr>
                        <a:lnSpc>
                          <a:spcPct val="115000"/>
                        </a:lnSpc>
                      </a:pPr>
                      <a:endParaRPr lang="en-GB" sz="1100">
                        <a:effectLst/>
                        <a:latin typeface="Calibri"/>
                      </a:endParaRPr>
                    </a:p>
                  </a:txBody>
                  <a:tcPr/>
                </a:tc>
                <a:tc>
                  <a:txBody>
                    <a:bodyPr/>
                    <a:lstStyle/>
                    <a:p>
                      <a:pPr>
                        <a:lnSpc>
                          <a:spcPct val="115000"/>
                        </a:lnSpc>
                      </a:pPr>
                      <a:endParaRPr lang="en-GB" sz="1100">
                        <a:effectLst/>
                        <a:latin typeface="Calibri"/>
                      </a:endParaRPr>
                    </a:p>
                  </a:txBody>
                  <a:tcPr/>
                </a:tc>
                <a:tc>
                  <a:txBody>
                    <a:bodyPr/>
                    <a:lstStyle/>
                    <a:p>
                      <a:pPr>
                        <a:lnSpc>
                          <a:spcPct val="115000"/>
                        </a:lnSpc>
                      </a:pPr>
                      <a:endParaRPr lang="en-GB" sz="1100">
                        <a:effectLst/>
                        <a:latin typeface="Calibri"/>
                      </a:endParaRPr>
                    </a:p>
                  </a:txBody>
                  <a:tcPr/>
                </a:tc>
              </a:tr>
              <a:tr h="498462">
                <a:tc>
                  <a:txBody>
                    <a:bodyPr/>
                    <a:lstStyle/>
                    <a:p>
                      <a:pPr algn="ctr" fontAlgn="base">
                        <a:lnSpc>
                          <a:spcPct val="115000"/>
                        </a:lnSpc>
                        <a:spcBef>
                          <a:spcPts val="670"/>
                        </a:spcBef>
                        <a:spcAft>
                          <a:spcPts val="0"/>
                        </a:spcAft>
                      </a:pPr>
                      <a:r>
                        <a:rPr lang="en-GB" sz="2400" kern="1200">
                          <a:effectLst/>
                        </a:rPr>
                        <a:t>0</a:t>
                      </a:r>
                      <a:endParaRPr lang="en-GB" sz="1100">
                        <a:effectLst/>
                        <a:latin typeface="Calibri"/>
                        <a:ea typeface="SimSun"/>
                        <a:cs typeface="Arial"/>
                      </a:endParaRPr>
                    </a:p>
                  </a:txBody>
                  <a:tcPr/>
                </a:tc>
                <a:tc>
                  <a:txBody>
                    <a:bodyPr/>
                    <a:lstStyle/>
                    <a:p>
                      <a:pPr fontAlgn="base">
                        <a:lnSpc>
                          <a:spcPct val="115000"/>
                        </a:lnSpc>
                        <a:spcBef>
                          <a:spcPts val="670"/>
                        </a:spcBef>
                        <a:spcAft>
                          <a:spcPts val="0"/>
                        </a:spcAft>
                      </a:pPr>
                      <a:r>
                        <a:rPr lang="en-GB" sz="2400" kern="1200">
                          <a:effectLst/>
                        </a:rPr>
                        <a:t>00110000</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30</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US" sz="2400" kern="1200">
                          <a:effectLst/>
                        </a:rPr>
                        <a:t>`</a:t>
                      </a:r>
                      <a:endParaRPr lang="en-GB" sz="1100">
                        <a:effectLst/>
                        <a:latin typeface="Calibri"/>
                        <a:ea typeface="SimSun"/>
                        <a:cs typeface="Arial"/>
                      </a:endParaRPr>
                    </a:p>
                  </a:txBody>
                  <a:tcPr/>
                </a:tc>
                <a:tc>
                  <a:txBody>
                    <a:bodyPr/>
                    <a:lstStyle/>
                    <a:p>
                      <a:pPr fontAlgn="base">
                        <a:lnSpc>
                          <a:spcPct val="115000"/>
                        </a:lnSpc>
                        <a:spcBef>
                          <a:spcPts val="670"/>
                        </a:spcBef>
                        <a:spcAft>
                          <a:spcPts val="0"/>
                        </a:spcAft>
                      </a:pPr>
                      <a:r>
                        <a:rPr lang="en-GB" sz="2400" kern="1200">
                          <a:effectLst/>
                        </a:rPr>
                        <a:t>01100000</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60</a:t>
                      </a:r>
                      <a:endParaRPr lang="en-GB" sz="1100">
                        <a:effectLst/>
                        <a:latin typeface="Calibri"/>
                        <a:ea typeface="SimSun"/>
                        <a:cs typeface="Arial"/>
                      </a:endParaRPr>
                    </a:p>
                  </a:txBody>
                  <a:tcPr/>
                </a:tc>
              </a:tr>
              <a:tr h="498462">
                <a:tc>
                  <a:txBody>
                    <a:bodyPr/>
                    <a:lstStyle/>
                    <a:p>
                      <a:pPr algn="ctr" fontAlgn="base">
                        <a:lnSpc>
                          <a:spcPct val="115000"/>
                        </a:lnSpc>
                        <a:spcBef>
                          <a:spcPts val="670"/>
                        </a:spcBef>
                        <a:spcAft>
                          <a:spcPts val="0"/>
                        </a:spcAft>
                      </a:pPr>
                      <a:r>
                        <a:rPr lang="en-GB" sz="2400" kern="1200">
                          <a:effectLst/>
                        </a:rPr>
                        <a:t>1</a:t>
                      </a:r>
                      <a:endParaRPr lang="en-GB" sz="1100">
                        <a:effectLst/>
                        <a:latin typeface="Calibri"/>
                        <a:ea typeface="SimSun"/>
                        <a:cs typeface="Arial"/>
                      </a:endParaRPr>
                    </a:p>
                  </a:txBody>
                  <a:tcPr/>
                </a:tc>
                <a:tc>
                  <a:txBody>
                    <a:bodyPr/>
                    <a:lstStyle/>
                    <a:p>
                      <a:pPr fontAlgn="base">
                        <a:lnSpc>
                          <a:spcPct val="115000"/>
                        </a:lnSpc>
                        <a:spcBef>
                          <a:spcPts val="670"/>
                        </a:spcBef>
                        <a:spcAft>
                          <a:spcPts val="0"/>
                        </a:spcAft>
                      </a:pPr>
                      <a:r>
                        <a:rPr lang="en-GB" sz="2400" kern="1200">
                          <a:effectLst/>
                        </a:rPr>
                        <a:t>00110001</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31</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a</a:t>
                      </a:r>
                      <a:endParaRPr lang="en-GB" sz="1100">
                        <a:effectLst/>
                        <a:latin typeface="Calibri"/>
                        <a:ea typeface="SimSun"/>
                        <a:cs typeface="Arial"/>
                      </a:endParaRPr>
                    </a:p>
                  </a:txBody>
                  <a:tcPr/>
                </a:tc>
                <a:tc>
                  <a:txBody>
                    <a:bodyPr/>
                    <a:lstStyle/>
                    <a:p>
                      <a:pPr fontAlgn="base">
                        <a:lnSpc>
                          <a:spcPct val="115000"/>
                        </a:lnSpc>
                        <a:spcBef>
                          <a:spcPts val="670"/>
                        </a:spcBef>
                        <a:spcAft>
                          <a:spcPts val="0"/>
                        </a:spcAft>
                      </a:pPr>
                      <a:r>
                        <a:rPr lang="en-GB" sz="2400" kern="1200">
                          <a:effectLst/>
                        </a:rPr>
                        <a:t>01100001</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61</a:t>
                      </a:r>
                      <a:endParaRPr lang="en-GB" sz="1100">
                        <a:effectLst/>
                        <a:latin typeface="Calibri"/>
                        <a:ea typeface="SimSun"/>
                        <a:cs typeface="Arial"/>
                      </a:endParaRPr>
                    </a:p>
                  </a:txBody>
                  <a:tcPr/>
                </a:tc>
              </a:tr>
              <a:tr h="498462">
                <a:tc>
                  <a:txBody>
                    <a:bodyPr/>
                    <a:lstStyle/>
                    <a:p>
                      <a:pPr algn="ctr" fontAlgn="base">
                        <a:lnSpc>
                          <a:spcPct val="115000"/>
                        </a:lnSpc>
                        <a:spcBef>
                          <a:spcPts val="670"/>
                        </a:spcBef>
                        <a:spcAft>
                          <a:spcPts val="0"/>
                        </a:spcAft>
                      </a:pPr>
                      <a:r>
                        <a:rPr lang="en-GB" sz="2400" kern="1200">
                          <a:effectLst/>
                        </a:rPr>
                        <a:t>2</a:t>
                      </a:r>
                      <a:endParaRPr lang="en-GB" sz="1100">
                        <a:effectLst/>
                        <a:latin typeface="Calibri"/>
                        <a:ea typeface="SimSun"/>
                        <a:cs typeface="Arial"/>
                      </a:endParaRPr>
                    </a:p>
                  </a:txBody>
                  <a:tcPr/>
                </a:tc>
                <a:tc>
                  <a:txBody>
                    <a:bodyPr/>
                    <a:lstStyle/>
                    <a:p>
                      <a:pPr fontAlgn="base">
                        <a:lnSpc>
                          <a:spcPct val="115000"/>
                        </a:lnSpc>
                        <a:spcBef>
                          <a:spcPts val="670"/>
                        </a:spcBef>
                        <a:spcAft>
                          <a:spcPts val="0"/>
                        </a:spcAft>
                      </a:pPr>
                      <a:r>
                        <a:rPr lang="en-GB" sz="2400" kern="1200">
                          <a:effectLst/>
                        </a:rPr>
                        <a:t>00110010</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32</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a:effectLst/>
                        </a:rPr>
                        <a:t>b</a:t>
                      </a:r>
                      <a:endParaRPr lang="en-GB" sz="1100">
                        <a:effectLst/>
                        <a:latin typeface="Calibri"/>
                        <a:ea typeface="SimSun"/>
                        <a:cs typeface="Arial"/>
                      </a:endParaRPr>
                    </a:p>
                  </a:txBody>
                  <a:tcPr/>
                </a:tc>
                <a:tc>
                  <a:txBody>
                    <a:bodyPr/>
                    <a:lstStyle/>
                    <a:p>
                      <a:pPr fontAlgn="base">
                        <a:lnSpc>
                          <a:spcPct val="115000"/>
                        </a:lnSpc>
                        <a:spcBef>
                          <a:spcPts val="670"/>
                        </a:spcBef>
                        <a:spcAft>
                          <a:spcPts val="0"/>
                        </a:spcAft>
                      </a:pPr>
                      <a:r>
                        <a:rPr lang="en-GB" sz="2400" kern="1200">
                          <a:effectLst/>
                        </a:rPr>
                        <a:t>01100010</a:t>
                      </a:r>
                      <a:endParaRPr lang="en-GB" sz="1100">
                        <a:effectLst/>
                        <a:latin typeface="Calibri"/>
                        <a:ea typeface="SimSun"/>
                        <a:cs typeface="Arial"/>
                      </a:endParaRPr>
                    </a:p>
                  </a:txBody>
                  <a:tcPr/>
                </a:tc>
                <a:tc>
                  <a:txBody>
                    <a:bodyPr/>
                    <a:lstStyle/>
                    <a:p>
                      <a:pPr algn="ctr" fontAlgn="base">
                        <a:lnSpc>
                          <a:spcPct val="115000"/>
                        </a:lnSpc>
                        <a:spcBef>
                          <a:spcPts val="670"/>
                        </a:spcBef>
                        <a:spcAft>
                          <a:spcPts val="0"/>
                        </a:spcAft>
                      </a:pPr>
                      <a:r>
                        <a:rPr lang="en-GB" sz="2400" kern="1200" dirty="0">
                          <a:effectLst/>
                        </a:rPr>
                        <a:t>62</a:t>
                      </a:r>
                      <a:endParaRPr lang="en-GB" sz="1100" dirty="0">
                        <a:effectLst/>
                        <a:latin typeface="Calibri"/>
                        <a:ea typeface="SimSun"/>
                        <a:cs typeface="Arial"/>
                      </a:endParaRPr>
                    </a:p>
                  </a:txBody>
                  <a:tcPr/>
                </a:tc>
              </a:tr>
            </a:tbl>
          </a:graphicData>
        </a:graphic>
      </p:graphicFrame>
    </p:spTree>
    <p:extLst>
      <p:ext uri="{BB962C8B-B14F-4D97-AF65-F5344CB8AC3E}">
        <p14:creationId xmlns:p14="http://schemas.microsoft.com/office/powerpoint/2010/main" val="3155514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Character Representation 3</a:t>
            </a:r>
            <a:endParaRPr lang="en-GB" dirty="0" smtClean="0">
              <a:ea typeface="Arial Bold"/>
            </a:endParaRPr>
          </a:p>
        </p:txBody>
      </p:sp>
      <p:sp>
        <p:nvSpPr>
          <p:cNvPr id="12290" name="Content Placeholder 2"/>
          <p:cNvSpPr>
            <a:spLocks noGrp="1"/>
          </p:cNvSpPr>
          <p:nvPr>
            <p:ph idx="1"/>
          </p:nvPr>
        </p:nvSpPr>
        <p:spPr>
          <a:xfrm>
            <a:off x="457200" y="1600200"/>
            <a:ext cx="8251902" cy="4525963"/>
          </a:xfrm>
        </p:spPr>
        <p:txBody>
          <a:bodyPr/>
          <a:lstStyle/>
          <a:p>
            <a:r>
              <a:rPr lang="en-GB" dirty="0">
                <a:solidFill>
                  <a:schemeClr val="tx1"/>
                </a:solidFill>
              </a:rPr>
              <a:t>The 256 characters able to be represented by ASCII </a:t>
            </a:r>
            <a:r>
              <a:rPr lang="en-GB" dirty="0" smtClean="0">
                <a:solidFill>
                  <a:schemeClr val="tx1"/>
                </a:solidFill>
              </a:rPr>
              <a:t>includes:</a:t>
            </a:r>
            <a:endParaRPr lang="en-GB" dirty="0">
              <a:solidFill>
                <a:schemeClr val="tx1"/>
              </a:solidFill>
            </a:endParaRPr>
          </a:p>
          <a:p>
            <a:pPr lvl="1"/>
            <a:r>
              <a:rPr lang="en-GB" sz="2400" dirty="0" smtClean="0">
                <a:solidFill>
                  <a:schemeClr val="tx1"/>
                </a:solidFill>
              </a:rPr>
              <a:t>all </a:t>
            </a:r>
            <a:r>
              <a:rPr lang="en-GB" sz="2400" dirty="0">
                <a:solidFill>
                  <a:schemeClr val="tx1"/>
                </a:solidFill>
              </a:rPr>
              <a:t>the keyboard characters:</a:t>
            </a:r>
          </a:p>
          <a:p>
            <a:pPr lvl="1"/>
            <a:r>
              <a:rPr lang="en-GB" sz="2400" dirty="0">
                <a:solidFill>
                  <a:schemeClr val="tx1"/>
                </a:solidFill>
              </a:rPr>
              <a:t>all the English (Latin)  letters (uppercase and lower case)</a:t>
            </a:r>
          </a:p>
          <a:p>
            <a:pPr lvl="1"/>
            <a:r>
              <a:rPr lang="en-GB" sz="2400" dirty="0">
                <a:solidFill>
                  <a:schemeClr val="tx1"/>
                </a:solidFill>
              </a:rPr>
              <a:t>all the 10 decimal digits (0 – 9)</a:t>
            </a:r>
          </a:p>
          <a:p>
            <a:pPr lvl="1"/>
            <a:r>
              <a:rPr lang="en-GB" sz="2400" dirty="0">
                <a:solidFill>
                  <a:schemeClr val="tx1"/>
                </a:solidFill>
              </a:rPr>
              <a:t>other characters (space  enter  del  ! , ^  </a:t>
            </a:r>
            <a:r>
              <a:rPr lang="en-GB" sz="2400" dirty="0" smtClean="0">
                <a:solidFill>
                  <a:schemeClr val="tx1"/>
                </a:solidFill>
              </a:rPr>
              <a:t>&amp;)</a:t>
            </a:r>
          </a:p>
          <a:p>
            <a:pPr lvl="1"/>
            <a:r>
              <a:rPr lang="en-GB" sz="2400" dirty="0" smtClean="0">
                <a:solidFill>
                  <a:schemeClr val="tx1"/>
                </a:solidFill>
              </a:rPr>
              <a:t>other </a:t>
            </a:r>
            <a:r>
              <a:rPr lang="en-GB" sz="2400" dirty="0">
                <a:solidFill>
                  <a:schemeClr val="tx1"/>
                </a:solidFill>
              </a:rPr>
              <a:t>symbols (</a:t>
            </a:r>
            <a:r>
              <a:rPr lang="en-US" sz="2400" dirty="0">
                <a:solidFill>
                  <a:schemeClr val="tx1"/>
                </a:solidFill>
              </a:rPr>
              <a:t>ê ±)</a:t>
            </a:r>
            <a:endParaRPr lang="en-GB" sz="2400" dirty="0">
              <a:solidFill>
                <a:schemeClr val="tx1"/>
              </a:solidFill>
            </a:endParaRPr>
          </a:p>
          <a:p>
            <a:r>
              <a:rPr lang="en-GB" dirty="0">
                <a:solidFill>
                  <a:schemeClr val="tx1"/>
                </a:solidFill>
              </a:rPr>
              <a:t>To represent other language symbols, a 16-bit system (Unicode) is used</a:t>
            </a:r>
          </a:p>
          <a:p>
            <a:endParaRPr lang="en-GB" dirty="0" smtClean="0">
              <a:latin typeface="Arial" charset="0"/>
              <a:cs typeface="Arial" charset="0"/>
            </a:endParaRPr>
          </a:p>
        </p:txBody>
      </p:sp>
    </p:spTree>
    <p:extLst>
      <p:ext uri="{BB962C8B-B14F-4D97-AF65-F5344CB8AC3E}">
        <p14:creationId xmlns:p14="http://schemas.microsoft.com/office/powerpoint/2010/main" val="1405060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Character Representation 4</a:t>
            </a:r>
            <a:endParaRPr lang="en-GB" dirty="0" smtClean="0">
              <a:ea typeface="Arial Bold"/>
            </a:endParaRPr>
          </a:p>
        </p:txBody>
      </p:sp>
      <p:sp>
        <p:nvSpPr>
          <p:cNvPr id="12290" name="Content Placeholder 2"/>
          <p:cNvSpPr>
            <a:spLocks noGrp="1"/>
          </p:cNvSpPr>
          <p:nvPr>
            <p:ph idx="1"/>
          </p:nvPr>
        </p:nvSpPr>
        <p:spPr>
          <a:xfrm>
            <a:off x="457200" y="1600200"/>
            <a:ext cx="8196146" cy="4525963"/>
          </a:xfrm>
        </p:spPr>
        <p:txBody>
          <a:bodyPr/>
          <a:lstStyle/>
          <a:p>
            <a:r>
              <a:rPr lang="en-GB" dirty="0">
                <a:solidFill>
                  <a:schemeClr val="tx1"/>
                </a:solidFill>
              </a:rPr>
              <a:t>The 16-bit Unicode system can represent 65536 characters  (2</a:t>
            </a:r>
            <a:r>
              <a:rPr lang="en-GB" baseline="30000" dirty="0">
                <a:solidFill>
                  <a:schemeClr val="tx1"/>
                </a:solidFill>
              </a:rPr>
              <a:t>16</a:t>
            </a:r>
            <a:r>
              <a:rPr lang="en-GB" dirty="0">
                <a:solidFill>
                  <a:schemeClr val="tx1"/>
                </a:solidFill>
              </a:rPr>
              <a:t> = 65536)</a:t>
            </a:r>
          </a:p>
          <a:p>
            <a:r>
              <a:rPr lang="en-GB" dirty="0">
                <a:solidFill>
                  <a:schemeClr val="tx1"/>
                </a:solidFill>
              </a:rPr>
              <a:t>UNICODE is capable of storing the characters in every language (including Arabic, Cyrillic, Greek, Cherokee,  ideograms, etc.) in use today, and many ancient languages (Cuneiform, Runic, Linear B, etc.) and technical and other symbols</a:t>
            </a:r>
          </a:p>
          <a:p>
            <a:r>
              <a:rPr lang="en-GB" dirty="0">
                <a:solidFill>
                  <a:schemeClr val="tx1"/>
                </a:solidFill>
              </a:rPr>
              <a:t>Unicode is an extension of ASCII – the basic character set represented by ASCII are represented by the same values in Unicode  </a:t>
            </a:r>
            <a:endParaRPr lang="en-US" dirty="0">
              <a:solidFill>
                <a:schemeClr val="tx1"/>
              </a:solidFill>
            </a:endParaRPr>
          </a:p>
          <a:p>
            <a:endParaRPr lang="en-GB" dirty="0" smtClean="0">
              <a:latin typeface="Arial" charset="0"/>
              <a:cs typeface="Arial" charset="0"/>
            </a:endParaRPr>
          </a:p>
        </p:txBody>
      </p:sp>
    </p:spTree>
    <p:extLst>
      <p:ext uri="{BB962C8B-B14F-4D97-AF65-F5344CB8AC3E}">
        <p14:creationId xmlns:p14="http://schemas.microsoft.com/office/powerpoint/2010/main" val="1375217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Sound Representation 1 </a:t>
            </a:r>
            <a:endParaRPr lang="en-GB" dirty="0" smtClean="0">
              <a:ea typeface="Arial Bold"/>
            </a:endParaRPr>
          </a:p>
        </p:txBody>
      </p:sp>
      <p:sp>
        <p:nvSpPr>
          <p:cNvPr id="12290" name="Content Placeholder 2"/>
          <p:cNvSpPr>
            <a:spLocks noGrp="1"/>
          </p:cNvSpPr>
          <p:nvPr>
            <p:ph idx="1"/>
          </p:nvPr>
        </p:nvSpPr>
        <p:spPr>
          <a:xfrm>
            <a:off x="457200" y="1600200"/>
            <a:ext cx="8229600" cy="4525963"/>
          </a:xfrm>
        </p:spPr>
        <p:txBody>
          <a:bodyPr/>
          <a:lstStyle/>
          <a:p>
            <a:pPr>
              <a:lnSpc>
                <a:spcPct val="90000"/>
              </a:lnSpc>
            </a:pPr>
            <a:r>
              <a:rPr lang="en-GB" dirty="0">
                <a:solidFill>
                  <a:schemeClr val="tx1"/>
                </a:solidFill>
              </a:rPr>
              <a:t>Sound is transmitted in the form of sound waves, an analogue signal</a:t>
            </a:r>
          </a:p>
          <a:p>
            <a:pPr>
              <a:lnSpc>
                <a:spcPct val="90000"/>
              </a:lnSpc>
            </a:pPr>
            <a:r>
              <a:rPr lang="en-GB" dirty="0" smtClean="0">
                <a:solidFill>
                  <a:schemeClr val="tx1"/>
                </a:solidFill>
              </a:rPr>
              <a:t>In </a:t>
            </a:r>
            <a:r>
              <a:rPr lang="en-GB" dirty="0">
                <a:solidFill>
                  <a:schemeClr val="tx1"/>
                </a:solidFill>
              </a:rPr>
              <a:t>wires it is usually transmitted in the form of varying voltages or currents</a:t>
            </a:r>
            <a:r>
              <a:rPr lang="en-GB" dirty="0" smtClean="0">
                <a:solidFill>
                  <a:schemeClr val="tx1"/>
                </a:solidFill>
              </a:rPr>
              <a:t>.</a:t>
            </a:r>
          </a:p>
          <a:p>
            <a:pPr>
              <a:lnSpc>
                <a:spcPct val="90000"/>
              </a:lnSpc>
            </a:pPr>
            <a:r>
              <a:rPr lang="en-GB" dirty="0">
                <a:solidFill>
                  <a:schemeClr val="tx1"/>
                </a:solidFill>
              </a:rPr>
              <a:t>Before sound can be stored in a digital computer it has to be converted to digital form</a:t>
            </a:r>
          </a:p>
          <a:p>
            <a:pPr marL="0" indent="0">
              <a:lnSpc>
                <a:spcPct val="90000"/>
              </a:lnSpc>
              <a:buNone/>
            </a:pPr>
            <a:endParaRPr lang="en-GB" dirty="0"/>
          </a:p>
          <a:p>
            <a:endParaRPr lang="en-GB" dirty="0" smtClean="0">
              <a:latin typeface="Arial" charset="0"/>
              <a:cs typeface="Arial" charset="0"/>
            </a:endParaRPr>
          </a:p>
        </p:txBody>
      </p:sp>
      <p:grpSp>
        <p:nvGrpSpPr>
          <p:cNvPr id="5" name="Group 60"/>
          <p:cNvGrpSpPr>
            <a:grpSpLocks/>
          </p:cNvGrpSpPr>
          <p:nvPr/>
        </p:nvGrpSpPr>
        <p:grpSpPr bwMode="auto">
          <a:xfrm>
            <a:off x="912271" y="4464051"/>
            <a:ext cx="4824412" cy="1662112"/>
            <a:chOff x="385" y="2115"/>
            <a:chExt cx="3039" cy="1047"/>
          </a:xfrm>
        </p:grpSpPr>
        <p:sp>
          <p:nvSpPr>
            <p:cNvPr id="6" name="Line 31"/>
            <p:cNvSpPr>
              <a:spLocks noChangeShapeType="1"/>
            </p:cNvSpPr>
            <p:nvPr/>
          </p:nvSpPr>
          <p:spPr bwMode="auto">
            <a:xfrm>
              <a:off x="1066" y="2127"/>
              <a:ext cx="0" cy="9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7" name="Line 32"/>
            <p:cNvSpPr>
              <a:spLocks noChangeShapeType="1"/>
            </p:cNvSpPr>
            <p:nvPr/>
          </p:nvSpPr>
          <p:spPr bwMode="auto">
            <a:xfrm>
              <a:off x="1066" y="3058"/>
              <a:ext cx="12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 name="Freeform 33"/>
            <p:cNvSpPr>
              <a:spLocks/>
            </p:cNvSpPr>
            <p:nvPr/>
          </p:nvSpPr>
          <p:spPr bwMode="auto">
            <a:xfrm>
              <a:off x="1066" y="2232"/>
              <a:ext cx="1152" cy="538"/>
            </a:xfrm>
            <a:custGeom>
              <a:avLst/>
              <a:gdLst>
                <a:gd name="T0" fmla="*/ 0 w 2880"/>
                <a:gd name="T1" fmla="*/ 355 h 1344"/>
                <a:gd name="T2" fmla="*/ 346 w 2880"/>
                <a:gd name="T3" fmla="*/ 10 h 1344"/>
                <a:gd name="T4" fmla="*/ 691 w 2880"/>
                <a:gd name="T5" fmla="*/ 298 h 1344"/>
                <a:gd name="T6" fmla="*/ 922 w 2880"/>
                <a:gd name="T7" fmla="*/ 528 h 1344"/>
                <a:gd name="T8" fmla="*/ 1152 w 2880"/>
                <a:gd name="T9" fmla="*/ 240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1344">
                  <a:moveTo>
                    <a:pt x="0" y="888"/>
                  </a:moveTo>
                  <a:cubicBezTo>
                    <a:pt x="288" y="468"/>
                    <a:pt x="576" y="48"/>
                    <a:pt x="864" y="24"/>
                  </a:cubicBezTo>
                  <a:cubicBezTo>
                    <a:pt x="1152" y="0"/>
                    <a:pt x="1488" y="528"/>
                    <a:pt x="1728" y="744"/>
                  </a:cubicBezTo>
                  <a:cubicBezTo>
                    <a:pt x="1968" y="960"/>
                    <a:pt x="2112" y="1344"/>
                    <a:pt x="2304" y="1320"/>
                  </a:cubicBezTo>
                  <a:cubicBezTo>
                    <a:pt x="2496" y="1296"/>
                    <a:pt x="2784" y="720"/>
                    <a:pt x="2880" y="60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9" name="AutoShape 54"/>
            <p:cNvSpPr>
              <a:spLocks noChangeArrowheads="1"/>
            </p:cNvSpPr>
            <p:nvPr/>
          </p:nvSpPr>
          <p:spPr bwMode="auto">
            <a:xfrm>
              <a:off x="2472" y="2160"/>
              <a:ext cx="952" cy="181"/>
            </a:xfrm>
            <a:prstGeom prst="wedgeRectCallout">
              <a:avLst>
                <a:gd name="adj1" fmla="val -80569"/>
                <a:gd name="adj2" fmla="val 214088"/>
              </a:avLst>
            </a:prstGeom>
            <a:solidFill>
              <a:srgbClr val="FFFFFF"/>
            </a:solidFill>
            <a:ln w="9525">
              <a:solidFill>
                <a:srgbClr val="000000"/>
              </a:solidFill>
              <a:miter lim="800000"/>
              <a:headEnd/>
              <a:tailEnd/>
            </a:ln>
          </p:spPr>
          <p:txBody>
            <a:bodyPr/>
            <a:lstStyle/>
            <a:p>
              <a:pPr algn="ctr"/>
              <a:r>
                <a:rPr lang="en-GB" sz="1600"/>
                <a:t>Sound Wave</a:t>
              </a:r>
            </a:p>
          </p:txBody>
        </p:sp>
        <p:sp>
          <p:nvSpPr>
            <p:cNvPr id="10" name="Text Box 58"/>
            <p:cNvSpPr txBox="1">
              <a:spLocks noChangeArrowheads="1"/>
            </p:cNvSpPr>
            <p:nvPr/>
          </p:nvSpPr>
          <p:spPr bwMode="auto">
            <a:xfrm>
              <a:off x="2336" y="2931"/>
              <a:ext cx="499"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GB"/>
                <a:t>time</a:t>
              </a:r>
            </a:p>
          </p:txBody>
        </p:sp>
        <p:sp>
          <p:nvSpPr>
            <p:cNvPr id="11" name="Text Box 59"/>
            <p:cNvSpPr txBox="1">
              <a:spLocks noChangeArrowheads="1"/>
            </p:cNvSpPr>
            <p:nvPr/>
          </p:nvSpPr>
          <p:spPr bwMode="auto">
            <a:xfrm>
              <a:off x="385" y="2115"/>
              <a:ext cx="635"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GB"/>
                <a:t>voltage</a:t>
              </a:r>
            </a:p>
          </p:txBody>
        </p:sp>
      </p:grpSp>
    </p:spTree>
    <p:extLst>
      <p:ext uri="{BB962C8B-B14F-4D97-AF65-F5344CB8AC3E}">
        <p14:creationId xmlns:p14="http://schemas.microsoft.com/office/powerpoint/2010/main" val="237425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Sound Representation 2</a:t>
            </a:r>
            <a:endParaRPr lang="en-GB" dirty="0" smtClean="0">
              <a:ea typeface="Arial Bold"/>
            </a:endParaRPr>
          </a:p>
        </p:txBody>
      </p:sp>
      <p:sp>
        <p:nvSpPr>
          <p:cNvPr id="12290" name="Content Placeholder 2"/>
          <p:cNvSpPr>
            <a:spLocks noGrp="1"/>
          </p:cNvSpPr>
          <p:nvPr>
            <p:ph idx="1"/>
          </p:nvPr>
        </p:nvSpPr>
        <p:spPr>
          <a:xfrm>
            <a:off x="457199" y="1600200"/>
            <a:ext cx="8218449" cy="4525963"/>
          </a:xfrm>
        </p:spPr>
        <p:txBody>
          <a:bodyPr/>
          <a:lstStyle/>
          <a:p>
            <a:pPr>
              <a:lnSpc>
                <a:spcPct val="90000"/>
              </a:lnSpc>
            </a:pPr>
            <a:r>
              <a:rPr lang="en-GB" dirty="0">
                <a:solidFill>
                  <a:schemeClr val="tx1"/>
                </a:solidFill>
              </a:rPr>
              <a:t>This conversion is done by an Analogue to Digital Converter that samples the analogue signal regularly. </a:t>
            </a:r>
          </a:p>
          <a:p>
            <a:pPr>
              <a:lnSpc>
                <a:spcPct val="90000"/>
              </a:lnSpc>
            </a:pPr>
            <a:r>
              <a:rPr lang="en-GB" dirty="0">
                <a:solidFill>
                  <a:schemeClr val="tx1"/>
                </a:solidFill>
              </a:rPr>
              <a:t>Each time the signal is sampled the Analogue to Digital converter measures the height (amplitude) of the wave (voltage or current) and  outputs it as a binary value.</a:t>
            </a:r>
          </a:p>
          <a:p>
            <a:pPr>
              <a:lnSpc>
                <a:spcPct val="90000"/>
              </a:lnSpc>
            </a:pPr>
            <a:r>
              <a:rPr lang="en-GB" dirty="0">
                <a:solidFill>
                  <a:schemeClr val="tx1"/>
                </a:solidFill>
              </a:rPr>
              <a:t>This gives a sequence of numbers that can be stored.</a:t>
            </a:r>
          </a:p>
          <a:p>
            <a:endParaRPr lang="en-GB" dirty="0" smtClean="0">
              <a:latin typeface="Arial" charset="0"/>
              <a:cs typeface="Arial" charset="0"/>
            </a:endParaRPr>
          </a:p>
        </p:txBody>
      </p:sp>
    </p:spTree>
    <p:extLst>
      <p:ext uri="{BB962C8B-B14F-4D97-AF65-F5344CB8AC3E}">
        <p14:creationId xmlns:p14="http://schemas.microsoft.com/office/powerpoint/2010/main" val="3315402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8013" y="274638"/>
            <a:ext cx="5559425" cy="1143000"/>
          </a:xfrm>
        </p:spPr>
        <p:txBody>
          <a:bodyPr/>
          <a:lstStyle/>
          <a:p>
            <a:r>
              <a:rPr lang="en-GB" dirty="0" smtClean="0">
                <a:ea typeface="Arial Bold"/>
              </a:rPr>
              <a:t>Sound Representation 3</a:t>
            </a:r>
            <a:endParaRPr lang="en-GB" dirty="0" smtClean="0">
              <a:ea typeface="Arial Bold"/>
            </a:endParaRPr>
          </a:p>
        </p:txBody>
      </p:sp>
      <p:sp>
        <p:nvSpPr>
          <p:cNvPr id="12290" name="Content Placeholder 2"/>
          <p:cNvSpPr>
            <a:spLocks noGrp="1"/>
          </p:cNvSpPr>
          <p:nvPr>
            <p:ph idx="1"/>
          </p:nvPr>
        </p:nvSpPr>
        <p:spPr>
          <a:xfrm>
            <a:off x="457200" y="1600200"/>
            <a:ext cx="8251902" cy="4525963"/>
          </a:xfrm>
        </p:spPr>
        <p:txBody>
          <a:bodyPr/>
          <a:lstStyle/>
          <a:p>
            <a:r>
              <a:rPr lang="en-GB" dirty="0">
                <a:solidFill>
                  <a:schemeClr val="tx1"/>
                </a:solidFill>
              </a:rPr>
              <a:t>This wave might be stored, as the (denary) numbers: 42, 52, 59, 63, 65, 67, 66, 62, 57, 52, 46, 41, 38, 32, 29, 28, 30, 32, 36, </a:t>
            </a:r>
            <a:r>
              <a:rPr lang="en-GB" dirty="0" smtClean="0">
                <a:solidFill>
                  <a:schemeClr val="tx1"/>
                </a:solidFill>
              </a:rPr>
              <a:t>41</a:t>
            </a:r>
          </a:p>
          <a:p>
            <a:endParaRPr lang="en-GB" dirty="0"/>
          </a:p>
          <a:p>
            <a:endParaRPr lang="en-GB" dirty="0" smtClean="0"/>
          </a:p>
          <a:p>
            <a:endParaRPr lang="en-GB" dirty="0"/>
          </a:p>
          <a:p>
            <a:endParaRPr lang="en-GB" dirty="0" smtClean="0"/>
          </a:p>
          <a:p>
            <a:endParaRPr lang="en-GB" dirty="0"/>
          </a:p>
          <a:p>
            <a:endParaRPr lang="en-GB" dirty="0" smtClean="0"/>
          </a:p>
          <a:p>
            <a:r>
              <a:rPr lang="en-GB" dirty="0">
                <a:solidFill>
                  <a:schemeClr val="tx1"/>
                </a:solidFill>
              </a:rPr>
              <a:t>For CD quality sound, this sampling occurs approximately every 2 </a:t>
            </a:r>
            <a:r>
              <a:rPr lang="en-GB" dirty="0">
                <a:solidFill>
                  <a:schemeClr val="tx1"/>
                </a:solidFill>
                <a:sym typeface="Symbol" pitchFamily="18" charset="2"/>
              </a:rPr>
              <a:t></a:t>
            </a:r>
            <a:r>
              <a:rPr lang="en-GB" dirty="0" smtClean="0">
                <a:solidFill>
                  <a:schemeClr val="tx1"/>
                </a:solidFill>
                <a:sym typeface="Symbol" pitchFamily="18" charset="2"/>
              </a:rPr>
              <a:t>sec, i.e</a:t>
            </a:r>
            <a:r>
              <a:rPr lang="en-GB" dirty="0">
                <a:solidFill>
                  <a:schemeClr val="tx1"/>
                </a:solidFill>
                <a:sym typeface="Symbol" pitchFamily="18" charset="2"/>
              </a:rPr>
              <a:t>.</a:t>
            </a:r>
            <a:r>
              <a:rPr lang="en-GB" dirty="0">
                <a:solidFill>
                  <a:schemeClr val="tx1"/>
                </a:solidFill>
              </a:rPr>
              <a:t> there are approximately 44000 digital values produced every second</a:t>
            </a:r>
            <a:r>
              <a:rPr lang="en-GB" sz="2800" dirty="0">
                <a:solidFill>
                  <a:schemeClr val="tx1"/>
                </a:solidFill>
              </a:rPr>
              <a:t> </a:t>
            </a:r>
          </a:p>
          <a:p>
            <a:endParaRPr lang="en-GB" dirty="0"/>
          </a:p>
          <a:p>
            <a:endParaRPr lang="en-GB" dirty="0" smtClean="0">
              <a:latin typeface="Arial" charset="0"/>
              <a:cs typeface="Arial" charset="0"/>
            </a:endParaRPr>
          </a:p>
        </p:txBody>
      </p:sp>
      <p:grpSp>
        <p:nvGrpSpPr>
          <p:cNvPr id="5" name="Group 31"/>
          <p:cNvGrpSpPr>
            <a:grpSpLocks/>
          </p:cNvGrpSpPr>
          <p:nvPr/>
        </p:nvGrpSpPr>
        <p:grpSpPr bwMode="auto">
          <a:xfrm>
            <a:off x="1074985" y="3068361"/>
            <a:ext cx="4608512" cy="2284412"/>
            <a:chOff x="1066" y="1434"/>
            <a:chExt cx="2903" cy="1439"/>
          </a:xfrm>
        </p:grpSpPr>
        <p:grpSp>
          <p:nvGrpSpPr>
            <p:cNvPr id="6" name="Group 4"/>
            <p:cNvGrpSpPr>
              <a:grpSpLocks/>
            </p:cNvGrpSpPr>
            <p:nvPr/>
          </p:nvGrpSpPr>
          <p:grpSpPr bwMode="auto">
            <a:xfrm>
              <a:off x="1519" y="1434"/>
              <a:ext cx="2450" cy="1406"/>
              <a:chOff x="1778" y="5313"/>
              <a:chExt cx="4608" cy="2472"/>
            </a:xfrm>
          </p:grpSpPr>
          <p:sp>
            <p:nvSpPr>
              <p:cNvPr id="8" name="Line 5"/>
              <p:cNvSpPr>
                <a:spLocks noChangeShapeType="1"/>
              </p:cNvSpPr>
              <p:nvPr/>
            </p:nvSpPr>
            <p:spPr bwMode="auto">
              <a:xfrm>
                <a:off x="1778" y="5457"/>
                <a:ext cx="0" cy="23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 name="Line 6"/>
              <p:cNvSpPr>
                <a:spLocks noChangeShapeType="1"/>
              </p:cNvSpPr>
              <p:nvPr/>
            </p:nvSpPr>
            <p:spPr bwMode="auto">
              <a:xfrm>
                <a:off x="1778" y="7785"/>
                <a:ext cx="31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 name="Freeform 7"/>
              <p:cNvSpPr>
                <a:spLocks/>
              </p:cNvSpPr>
              <p:nvPr/>
            </p:nvSpPr>
            <p:spPr bwMode="auto">
              <a:xfrm>
                <a:off x="1778" y="5721"/>
                <a:ext cx="2880" cy="1344"/>
              </a:xfrm>
              <a:custGeom>
                <a:avLst/>
                <a:gdLst>
                  <a:gd name="T0" fmla="*/ 0 w 2880"/>
                  <a:gd name="T1" fmla="*/ 888 h 1344"/>
                  <a:gd name="T2" fmla="*/ 864 w 2880"/>
                  <a:gd name="T3" fmla="*/ 24 h 1344"/>
                  <a:gd name="T4" fmla="*/ 1728 w 2880"/>
                  <a:gd name="T5" fmla="*/ 744 h 1344"/>
                  <a:gd name="T6" fmla="*/ 2304 w 2880"/>
                  <a:gd name="T7" fmla="*/ 1320 h 1344"/>
                  <a:gd name="T8" fmla="*/ 2880 w 2880"/>
                  <a:gd name="T9" fmla="*/ 600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1344">
                    <a:moveTo>
                      <a:pt x="0" y="888"/>
                    </a:moveTo>
                    <a:cubicBezTo>
                      <a:pt x="288" y="468"/>
                      <a:pt x="576" y="48"/>
                      <a:pt x="864" y="24"/>
                    </a:cubicBezTo>
                    <a:cubicBezTo>
                      <a:pt x="1152" y="0"/>
                      <a:pt x="1488" y="528"/>
                      <a:pt x="1728" y="744"/>
                    </a:cubicBezTo>
                    <a:cubicBezTo>
                      <a:pt x="1968" y="960"/>
                      <a:pt x="2112" y="1344"/>
                      <a:pt x="2304" y="1320"/>
                    </a:cubicBezTo>
                    <a:cubicBezTo>
                      <a:pt x="2496" y="1296"/>
                      <a:pt x="2784" y="720"/>
                      <a:pt x="2880" y="60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11" name="Line 8"/>
              <p:cNvSpPr>
                <a:spLocks noChangeShapeType="1"/>
              </p:cNvSpPr>
              <p:nvPr/>
            </p:nvSpPr>
            <p:spPr bwMode="auto">
              <a:xfrm flipV="1">
                <a:off x="1922" y="6307"/>
                <a:ext cx="0" cy="144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12" name="Line 9"/>
              <p:cNvSpPr>
                <a:spLocks noChangeShapeType="1"/>
              </p:cNvSpPr>
              <p:nvPr/>
            </p:nvSpPr>
            <p:spPr bwMode="auto">
              <a:xfrm flipV="1">
                <a:off x="2066" y="6170"/>
                <a:ext cx="0" cy="1584"/>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13" name="Line 10"/>
              <p:cNvSpPr>
                <a:spLocks noChangeShapeType="1"/>
              </p:cNvSpPr>
              <p:nvPr/>
            </p:nvSpPr>
            <p:spPr bwMode="auto">
              <a:xfrm flipV="1">
                <a:off x="2210" y="6026"/>
                <a:ext cx="0" cy="172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14" name="Line 11"/>
              <p:cNvSpPr>
                <a:spLocks noChangeShapeType="1"/>
              </p:cNvSpPr>
              <p:nvPr/>
            </p:nvSpPr>
            <p:spPr bwMode="auto">
              <a:xfrm flipV="1">
                <a:off x="2354" y="5882"/>
                <a:ext cx="0" cy="187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15" name="Line 12"/>
              <p:cNvSpPr>
                <a:spLocks noChangeShapeType="1"/>
              </p:cNvSpPr>
              <p:nvPr/>
            </p:nvSpPr>
            <p:spPr bwMode="auto">
              <a:xfrm flipV="1">
                <a:off x="2498" y="5759"/>
                <a:ext cx="0" cy="200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16" name="Line 13"/>
              <p:cNvSpPr>
                <a:spLocks noChangeShapeType="1"/>
              </p:cNvSpPr>
              <p:nvPr/>
            </p:nvSpPr>
            <p:spPr bwMode="auto">
              <a:xfrm flipV="1">
                <a:off x="2642" y="5745"/>
                <a:ext cx="0" cy="2016"/>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17" name="Line 14"/>
              <p:cNvSpPr>
                <a:spLocks noChangeShapeType="1"/>
              </p:cNvSpPr>
              <p:nvPr/>
            </p:nvSpPr>
            <p:spPr bwMode="auto">
              <a:xfrm flipV="1">
                <a:off x="2786" y="5745"/>
                <a:ext cx="0" cy="2016"/>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18" name="Line 15"/>
              <p:cNvSpPr>
                <a:spLocks noChangeShapeType="1"/>
              </p:cNvSpPr>
              <p:nvPr/>
            </p:nvSpPr>
            <p:spPr bwMode="auto">
              <a:xfrm flipV="1">
                <a:off x="2930" y="5882"/>
                <a:ext cx="0" cy="187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19" name="Line 16"/>
              <p:cNvSpPr>
                <a:spLocks noChangeShapeType="1"/>
              </p:cNvSpPr>
              <p:nvPr/>
            </p:nvSpPr>
            <p:spPr bwMode="auto">
              <a:xfrm flipV="1">
                <a:off x="3074" y="6026"/>
                <a:ext cx="0" cy="172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20" name="Line 17"/>
              <p:cNvSpPr>
                <a:spLocks noChangeShapeType="1"/>
              </p:cNvSpPr>
              <p:nvPr/>
            </p:nvSpPr>
            <p:spPr bwMode="auto">
              <a:xfrm flipV="1">
                <a:off x="3218" y="6170"/>
                <a:ext cx="0" cy="1584"/>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21" name="Line 18"/>
              <p:cNvSpPr>
                <a:spLocks noChangeShapeType="1"/>
              </p:cNvSpPr>
              <p:nvPr/>
            </p:nvSpPr>
            <p:spPr bwMode="auto">
              <a:xfrm flipV="1">
                <a:off x="3362" y="6314"/>
                <a:ext cx="0" cy="144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22" name="Line 19"/>
              <p:cNvSpPr>
                <a:spLocks noChangeShapeType="1"/>
              </p:cNvSpPr>
              <p:nvPr/>
            </p:nvSpPr>
            <p:spPr bwMode="auto">
              <a:xfrm flipV="1">
                <a:off x="3506" y="6458"/>
                <a:ext cx="0" cy="1296"/>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23" name="Line 20"/>
              <p:cNvSpPr>
                <a:spLocks noChangeShapeType="1"/>
              </p:cNvSpPr>
              <p:nvPr/>
            </p:nvSpPr>
            <p:spPr bwMode="auto">
              <a:xfrm flipV="1">
                <a:off x="3650" y="6587"/>
                <a:ext cx="0" cy="115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24" name="Line 21"/>
              <p:cNvSpPr>
                <a:spLocks noChangeShapeType="1"/>
              </p:cNvSpPr>
              <p:nvPr/>
            </p:nvSpPr>
            <p:spPr bwMode="auto">
              <a:xfrm flipV="1">
                <a:off x="3794" y="6724"/>
                <a:ext cx="0" cy="100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25" name="Line 22"/>
              <p:cNvSpPr>
                <a:spLocks noChangeShapeType="1"/>
              </p:cNvSpPr>
              <p:nvPr/>
            </p:nvSpPr>
            <p:spPr bwMode="auto">
              <a:xfrm flipV="1">
                <a:off x="3938" y="7005"/>
                <a:ext cx="0" cy="72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26" name="Line 23"/>
              <p:cNvSpPr>
                <a:spLocks noChangeShapeType="1"/>
              </p:cNvSpPr>
              <p:nvPr/>
            </p:nvSpPr>
            <p:spPr bwMode="auto">
              <a:xfrm flipV="1">
                <a:off x="4082" y="7005"/>
                <a:ext cx="0" cy="72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27" name="Line 24"/>
              <p:cNvSpPr>
                <a:spLocks noChangeShapeType="1"/>
              </p:cNvSpPr>
              <p:nvPr/>
            </p:nvSpPr>
            <p:spPr bwMode="auto">
              <a:xfrm flipV="1">
                <a:off x="4226" y="6868"/>
                <a:ext cx="0" cy="864"/>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28" name="Line 25"/>
              <p:cNvSpPr>
                <a:spLocks noChangeShapeType="1"/>
              </p:cNvSpPr>
              <p:nvPr/>
            </p:nvSpPr>
            <p:spPr bwMode="auto">
              <a:xfrm flipV="1">
                <a:off x="4370" y="6724"/>
                <a:ext cx="0" cy="100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29" name="Line 26"/>
              <p:cNvSpPr>
                <a:spLocks noChangeShapeType="1"/>
              </p:cNvSpPr>
              <p:nvPr/>
            </p:nvSpPr>
            <p:spPr bwMode="auto">
              <a:xfrm flipV="1">
                <a:off x="4514" y="6587"/>
                <a:ext cx="0" cy="115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30" name="Line 27"/>
              <p:cNvSpPr>
                <a:spLocks noChangeShapeType="1"/>
              </p:cNvSpPr>
              <p:nvPr/>
            </p:nvSpPr>
            <p:spPr bwMode="auto">
              <a:xfrm flipV="1">
                <a:off x="4658" y="6314"/>
                <a:ext cx="0" cy="144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GB"/>
              </a:p>
            </p:txBody>
          </p:sp>
          <p:sp>
            <p:nvSpPr>
              <p:cNvPr id="31" name="AutoShape 28"/>
              <p:cNvSpPr>
                <a:spLocks noChangeArrowheads="1"/>
              </p:cNvSpPr>
              <p:nvPr/>
            </p:nvSpPr>
            <p:spPr bwMode="auto">
              <a:xfrm>
                <a:off x="3074" y="5313"/>
                <a:ext cx="1584" cy="432"/>
              </a:xfrm>
              <a:prstGeom prst="wedgeRectCallout">
                <a:avLst>
                  <a:gd name="adj1" fmla="val -43750"/>
                  <a:gd name="adj2" fmla="val 109954"/>
                </a:avLst>
              </a:prstGeom>
              <a:solidFill>
                <a:srgbClr val="FFFFFF"/>
              </a:solidFill>
              <a:ln w="9525">
                <a:solidFill>
                  <a:srgbClr val="000000"/>
                </a:solidFill>
                <a:miter lim="800000"/>
                <a:headEnd/>
                <a:tailEnd/>
              </a:ln>
            </p:spPr>
            <p:txBody>
              <a:bodyPr/>
              <a:lstStyle/>
              <a:p>
                <a:r>
                  <a:rPr lang="en-GB" sz="1400"/>
                  <a:t>Sound Wave</a:t>
                </a:r>
              </a:p>
            </p:txBody>
          </p:sp>
          <p:sp>
            <p:nvSpPr>
              <p:cNvPr id="32" name="AutoShape 29"/>
              <p:cNvSpPr>
                <a:spLocks noChangeArrowheads="1"/>
              </p:cNvSpPr>
              <p:nvPr/>
            </p:nvSpPr>
            <p:spPr bwMode="auto">
              <a:xfrm>
                <a:off x="4802" y="6587"/>
                <a:ext cx="1584" cy="432"/>
              </a:xfrm>
              <a:prstGeom prst="wedgeRectCallout">
                <a:avLst>
                  <a:gd name="adj1" fmla="val -57009"/>
                  <a:gd name="adj2" fmla="val 104630"/>
                </a:avLst>
              </a:prstGeom>
              <a:solidFill>
                <a:srgbClr val="FFFFFF"/>
              </a:solidFill>
              <a:ln w="9525">
                <a:solidFill>
                  <a:srgbClr val="000000"/>
                </a:solidFill>
                <a:miter lim="800000"/>
                <a:headEnd/>
                <a:tailEnd/>
              </a:ln>
            </p:spPr>
            <p:txBody>
              <a:bodyPr/>
              <a:lstStyle/>
              <a:p>
                <a:r>
                  <a:rPr lang="en-GB" sz="1600"/>
                  <a:t>Samples</a:t>
                </a:r>
              </a:p>
            </p:txBody>
          </p:sp>
        </p:grpSp>
        <p:sp>
          <p:nvSpPr>
            <p:cNvPr id="7" name="Text Box 30"/>
            <p:cNvSpPr txBox="1">
              <a:spLocks noChangeArrowheads="1"/>
            </p:cNvSpPr>
            <p:nvPr/>
          </p:nvSpPr>
          <p:spPr bwMode="auto">
            <a:xfrm>
              <a:off x="1066" y="1706"/>
              <a:ext cx="453" cy="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lnSpc>
                  <a:spcPct val="60000"/>
                </a:lnSpc>
                <a:spcBef>
                  <a:spcPct val="50000"/>
                </a:spcBef>
              </a:pPr>
              <a:r>
                <a:rPr lang="en-GB" sz="1400"/>
                <a:t>70</a:t>
              </a:r>
            </a:p>
            <a:p>
              <a:pPr algn="r" eaLnBrk="1" hangingPunct="1">
                <a:lnSpc>
                  <a:spcPct val="60000"/>
                </a:lnSpc>
                <a:spcBef>
                  <a:spcPct val="50000"/>
                </a:spcBef>
              </a:pPr>
              <a:r>
                <a:rPr lang="en-GB" sz="1400"/>
                <a:t>60</a:t>
              </a:r>
            </a:p>
            <a:p>
              <a:pPr algn="r" eaLnBrk="1" hangingPunct="1">
                <a:lnSpc>
                  <a:spcPct val="60000"/>
                </a:lnSpc>
                <a:spcBef>
                  <a:spcPct val="50000"/>
                </a:spcBef>
              </a:pPr>
              <a:r>
                <a:rPr lang="en-GB" sz="1400"/>
                <a:t>50</a:t>
              </a:r>
            </a:p>
            <a:p>
              <a:pPr algn="r" eaLnBrk="1" hangingPunct="1">
                <a:lnSpc>
                  <a:spcPct val="60000"/>
                </a:lnSpc>
                <a:spcBef>
                  <a:spcPct val="50000"/>
                </a:spcBef>
              </a:pPr>
              <a:r>
                <a:rPr lang="en-GB" sz="1400"/>
                <a:t>40</a:t>
              </a:r>
            </a:p>
            <a:p>
              <a:pPr algn="r" eaLnBrk="1" hangingPunct="1">
                <a:lnSpc>
                  <a:spcPct val="60000"/>
                </a:lnSpc>
                <a:spcBef>
                  <a:spcPct val="50000"/>
                </a:spcBef>
              </a:pPr>
              <a:r>
                <a:rPr lang="en-GB" sz="1400"/>
                <a:t>30</a:t>
              </a:r>
            </a:p>
            <a:p>
              <a:pPr algn="r" eaLnBrk="1" hangingPunct="1">
                <a:lnSpc>
                  <a:spcPct val="60000"/>
                </a:lnSpc>
                <a:spcBef>
                  <a:spcPct val="50000"/>
                </a:spcBef>
              </a:pPr>
              <a:r>
                <a:rPr lang="en-GB" sz="1400"/>
                <a:t>20</a:t>
              </a:r>
            </a:p>
            <a:p>
              <a:pPr algn="r" eaLnBrk="1" hangingPunct="1">
                <a:lnSpc>
                  <a:spcPct val="60000"/>
                </a:lnSpc>
                <a:spcBef>
                  <a:spcPct val="50000"/>
                </a:spcBef>
              </a:pPr>
              <a:r>
                <a:rPr lang="en-GB" sz="1400"/>
                <a:t>10</a:t>
              </a:r>
            </a:p>
            <a:p>
              <a:pPr algn="r" eaLnBrk="1" hangingPunct="1">
                <a:lnSpc>
                  <a:spcPct val="60000"/>
                </a:lnSpc>
                <a:spcBef>
                  <a:spcPct val="50000"/>
                </a:spcBef>
              </a:pPr>
              <a:r>
                <a:rPr lang="en-GB" sz="1400"/>
                <a:t>0</a:t>
              </a:r>
            </a:p>
          </p:txBody>
        </p:sp>
      </p:grpSp>
    </p:spTree>
    <p:extLst>
      <p:ext uri="{BB962C8B-B14F-4D97-AF65-F5344CB8AC3E}">
        <p14:creationId xmlns:p14="http://schemas.microsoft.com/office/powerpoint/2010/main" val="2787220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1246</TotalTime>
  <Words>1256</Words>
  <Application>Microsoft Office PowerPoint</Application>
  <PresentationFormat>On-screen Show (4:3)</PresentationFormat>
  <Paragraphs>346</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Bitmap Image</vt:lpstr>
      <vt:lpstr>Platforms: Lecture 3: Bits and bytes</vt:lpstr>
      <vt:lpstr>It's all 1s and 0s</vt:lpstr>
      <vt:lpstr>Character Representation 1</vt:lpstr>
      <vt:lpstr>Character Representations 2</vt:lpstr>
      <vt:lpstr>Character Representation 3</vt:lpstr>
      <vt:lpstr>Character Representation 4</vt:lpstr>
      <vt:lpstr>Sound Representation 1 </vt:lpstr>
      <vt:lpstr>Sound Representation 2</vt:lpstr>
      <vt:lpstr>Sound Representation 3</vt:lpstr>
      <vt:lpstr>Sound Representation 4</vt:lpstr>
      <vt:lpstr>Picture/image representation 1</vt:lpstr>
      <vt:lpstr>Image representation 2</vt:lpstr>
      <vt:lpstr>Picture/image representation 3</vt:lpstr>
      <vt:lpstr>Image representation 4</vt:lpstr>
      <vt:lpstr>Drawn image</vt:lpstr>
      <vt:lpstr>Colour image file size</vt:lpstr>
      <vt:lpstr>PowerPoint Presentation</vt:lpstr>
      <vt:lpstr>PowerPoint Presentation</vt:lpstr>
      <vt:lpstr>PowerPoint Presentation</vt:lpstr>
      <vt:lpstr>PowerPoint Presentation</vt:lpstr>
      <vt:lpstr>PowerPoint Presentation</vt:lpstr>
    </vt:vector>
  </TitlesOfParts>
  <Company>designflavour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ramsey</dc:creator>
  <cp:lastModifiedBy>Nicholas Caldwell</cp:lastModifiedBy>
  <cp:revision>20</cp:revision>
  <dcterms:created xsi:type="dcterms:W3CDTF">2011-03-16T14:24:04Z</dcterms:created>
  <dcterms:modified xsi:type="dcterms:W3CDTF">2014-01-31T15:40:15Z</dcterms:modified>
</cp:coreProperties>
</file>