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ctiveX/activeX1.xml" ContentType="application/vnd.ms-office.activeX+xml"/>
  <Override PartName="/ppt/embeddings/oleObject1.bin" ContentType="application/vnd.openxmlformats-officedocument.oleObject"/>
  <Override PartName="/ppt/activeX/activeX2.xml" ContentType="application/vnd.ms-office.activeX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9532" autoAdjust="0"/>
  </p:normalViewPr>
  <p:slideViewPr>
    <p:cSldViewPr>
      <p:cViewPr varScale="1">
        <p:scale>
          <a:sx n="88" d="100"/>
          <a:sy n="88" d="100"/>
        </p:scale>
        <p:origin x="-11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599E-BBA0-4233-81B4-C937823B28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0A37E-C577-4138-ACB3-FE4D29B147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3FDE4-C9A4-49B8-8DB5-2BA750AE66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6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E82D94-D0C5-4282-A0FB-F55C7EDE84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5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48A4B-926F-4580-B602-CB33BAA6067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7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CF825-5814-4E8D-82DE-51831505C7B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9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76B8E-1F1A-470F-AE81-D11476ABDC6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2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D5C3A-E05F-445B-AC1F-D0DCDCF9848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7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5A27C-19D9-448B-9058-50EB2987DB1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0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05882-856C-4115-A3F5-3E423EF5C3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5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E9392-B139-4B8B-8D47-C2A5115086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75D19-CB3E-4DA5-B01C-A1842FF8DE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1E45477-FE22-4A57-8FDB-7C2971040FB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0"/>
            <a:ext cx="1162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ctr"/>
          <a:lstStyle/>
          <a:p>
            <a:r>
              <a:rPr lang="en-GB" sz="4000" dirty="0" smtClean="0">
                <a:solidFill>
                  <a:schemeClr val="tx1"/>
                </a:solidFill>
              </a:rPr>
              <a:t>Platforms</a:t>
            </a:r>
            <a:r>
              <a:rPr lang="en-GB" sz="4000" dirty="0">
                <a:solidFill>
                  <a:srgbClr val="FFFFFF"/>
                </a:solidFill>
              </a:rPr>
              <a:t/>
            </a:r>
            <a:br>
              <a:rPr lang="en-GB" sz="40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7086600" cy="2667000"/>
          </a:xfrm>
        </p:spPr>
        <p:txBody>
          <a:bodyPr/>
          <a:lstStyle/>
          <a:p>
            <a:r>
              <a:rPr lang="en-GB" sz="3200" dirty="0"/>
              <a:t>Lecture </a:t>
            </a:r>
            <a:r>
              <a:rPr lang="en-GB" sz="3200" dirty="0" smtClean="0"/>
              <a:t>5B: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>
                <a:latin typeface="Tahoma" panose="020B0604030504040204" pitchFamily="34" charset="0"/>
              </a:rPr>
              <a:t>Advanced Topics</a:t>
            </a:r>
          </a:p>
          <a:p>
            <a:endParaRPr lang="en-GB" sz="3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Load/Store Multiple: Examples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LDMIA stands for LoaD Multiple Increment After, where the base address register is incremented after it has been used.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ARM has four possible options for multiple loads and stores: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 b="1"/>
              <a:t>I</a:t>
            </a:r>
            <a:r>
              <a:rPr lang="en-GB" sz="2400"/>
              <a:t>ncrement </a:t>
            </a:r>
            <a:r>
              <a:rPr lang="en-GB" sz="2400" b="1"/>
              <a:t>A</a:t>
            </a:r>
            <a:r>
              <a:rPr lang="en-GB" sz="2400"/>
              <a:t>fter - LDM</a:t>
            </a:r>
            <a:r>
              <a:rPr lang="en-GB" sz="2400" b="1"/>
              <a:t>IA</a:t>
            </a:r>
            <a:r>
              <a:rPr lang="en-GB" sz="2400"/>
              <a:t> and STM</a:t>
            </a:r>
            <a:r>
              <a:rPr lang="en-GB" sz="2400" b="1"/>
              <a:t>IA</a:t>
            </a:r>
            <a:endParaRPr lang="en-GB" sz="2400"/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 b="1"/>
              <a:t>I</a:t>
            </a:r>
            <a:r>
              <a:rPr lang="en-GB" sz="2400"/>
              <a:t>ncrement </a:t>
            </a:r>
            <a:r>
              <a:rPr lang="en-GB" sz="2400" b="1"/>
              <a:t>B</a:t>
            </a:r>
            <a:r>
              <a:rPr lang="en-GB" sz="2400"/>
              <a:t>efore - LDM</a:t>
            </a:r>
            <a:r>
              <a:rPr lang="en-GB" sz="2400" b="1"/>
              <a:t>DB</a:t>
            </a:r>
            <a:r>
              <a:rPr lang="en-GB" sz="2400"/>
              <a:t> and STM</a:t>
            </a:r>
            <a:r>
              <a:rPr lang="en-GB" sz="2400" b="1"/>
              <a:t>DB</a:t>
            </a:r>
            <a:endParaRPr lang="en-GB" sz="2400"/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 b="1"/>
              <a:t>D</a:t>
            </a:r>
            <a:r>
              <a:rPr lang="en-GB" sz="2400"/>
              <a:t>ecrement </a:t>
            </a:r>
            <a:r>
              <a:rPr lang="en-GB" sz="2400" b="1"/>
              <a:t>B</a:t>
            </a:r>
            <a:r>
              <a:rPr lang="en-GB" sz="2400"/>
              <a:t>efore - LDM</a:t>
            </a:r>
            <a:r>
              <a:rPr lang="en-GB" sz="2400" b="1"/>
              <a:t>IB</a:t>
            </a:r>
            <a:r>
              <a:rPr lang="en-GB" sz="2400"/>
              <a:t> and STM</a:t>
            </a:r>
            <a:r>
              <a:rPr lang="en-GB" sz="2400" b="1"/>
              <a:t>IB</a:t>
            </a:r>
            <a:endParaRPr lang="en-GB" sz="2400"/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 b="1"/>
              <a:t>D</a:t>
            </a:r>
            <a:r>
              <a:rPr lang="en-GB" sz="2400"/>
              <a:t>ecrement </a:t>
            </a:r>
            <a:r>
              <a:rPr lang="en-GB" sz="2400" b="1"/>
              <a:t>A</a:t>
            </a:r>
            <a:r>
              <a:rPr lang="en-GB" sz="2400"/>
              <a:t>fter - LDM</a:t>
            </a:r>
            <a:r>
              <a:rPr lang="en-GB" sz="2400" b="1"/>
              <a:t>DA</a:t>
            </a:r>
            <a:r>
              <a:rPr lang="en-GB" sz="2400"/>
              <a:t> and STM</a:t>
            </a:r>
            <a:r>
              <a:rPr lang="en-GB" sz="2400" b="1"/>
              <a:t>DA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C:\CUED\ARM\armsite18oct06\armwebsite-iefixed\editable\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5967413" cy="606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Stack: Basics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 stack is a data structure that allows data to be stored and retrieved in an organised way.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It is "Last In, First Out"  in that the last item placed on a stack is the first item to be removed.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 stack also refers to the portion of RAM that is being used to store temporary data.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When data is added to the stack, it is said to be pushed onto the stack.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When data is removed from the stack, it is said to be popped off the stack.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Stack: Basics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In a PUSH operation, the contents of one or more registers will be placed onto the stack.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memory address location where the first item is to be stored is held in another register (the stack pointer (SP))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On ARMs, r13 is normally used as the stack pointer, but anything other than r15 can also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Stack: Basics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The SP points to the first empty location in the stack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As data is pushed onto the stack, the SP is decremented so that it points to the next free location. (Stack grows downward in memory.)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The ARM architecture does not have specialised PUSH or POP instructions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 </a:t>
            </a:r>
            <a:r>
              <a:rPr lang="en-GB" sz="2000"/>
              <a:t>Uses store multiple and load multiple instructions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b="1"/>
              <a:t>STMDA r13!, {r2-r4, r7}</a:t>
            </a:r>
            <a:r>
              <a:rPr lang="en-GB" sz="2400"/>
              <a:t>	; push r2, r3, r4 and r7 onto the stack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		; decrement r13 as each register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		; pushed onto the stack</a:t>
            </a:r>
            <a:r>
              <a:rPr lang="en-GB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Stack: Basics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Registers are stored onto the stack in order from lowest to highest: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/>
              <a:t>the lowest numbered register is placed in the lowest memory location accessed 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/>
              <a:t>and the highest numbered register in the highest memory location accessed. 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/>
              <a:t>This sequence is implemented regardless of the order they are specified in the instruction.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Pushing data on a stack</a:t>
            </a:r>
          </a:p>
        </p:txBody>
      </p:sp>
      <p:graphicFrame>
        <p:nvGraphicFramePr>
          <p:cNvPr id="143363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50805"/>
              </p:ext>
            </p:extLst>
          </p:nvPr>
        </p:nvGraphicFramePr>
        <p:xfrm>
          <a:off x="1763688" y="1401310"/>
          <a:ext cx="4787925" cy="374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6" name="Package" showAsIcon="1" r:id="rId4" imgW="914400" imgH="714240" progId="Package">
                  <p:embed/>
                </p:oleObj>
              </mc:Choice>
              <mc:Fallback>
                <p:oleObj name="Package" showAsIcon="1" r:id="rId4" imgW="914400" imgH="714240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01310"/>
                        <a:ext cx="4787925" cy="3742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43374" name="ShockwaveFlash1" r:id="rId2" imgW="8280360" imgH="5267160"/>
        </mc:Choice>
        <mc:Fallback>
          <p:control name="ShockwaveFlash1" r:id="rId2" imgW="8280360" imgH="5267160">
            <p:pic>
              <p:nvPicPr>
                <p:cNvPr id="0" name="ShockwaveFlash1"/>
                <p:cNvPicPr>
                  <a:picLocks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401763"/>
                  <a:ext cx="8280400" cy="5267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Stack: Basics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To remove (POP) items from the stack entails loading memory into 1+ registers and adjusting the SP to reflect the freeing up of memory.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stack pointer must be incremented before it is used as it points to the first empty location: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We increment because the stack grows downwards, so stored items will be in higher memory locations.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Popping data off a stack</a:t>
            </a:r>
          </a:p>
        </p:txBody>
      </p:sp>
      <p:graphicFrame>
        <p:nvGraphicFramePr>
          <p:cNvPr id="144388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19400" y="2209800"/>
          <a:ext cx="3656013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1" name="Package" showAsIcon="1" r:id="rId4" imgW="914400" imgH="714240" progId="Package">
                  <p:embed/>
                </p:oleObj>
              </mc:Choice>
              <mc:Fallback>
                <p:oleObj name="Package" showAsIcon="1" r:id="rId4" imgW="914400" imgH="714240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3656013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44399" name="ShockwaveFlash1" r:id="rId2" imgW="8136000" imgH="5256360"/>
        </mc:Choice>
        <mc:Fallback>
          <p:control name="ShockwaveFlash1" r:id="rId2" imgW="8136000" imgH="5256360">
            <p:pic>
              <p:nvPicPr>
                <p:cNvPr id="0" name="ShockwaveFlash1"/>
                <p:cNvPicPr>
                  <a:picLocks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750" y="1412875"/>
                  <a:ext cx="8135938" cy="525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 Types and Instructions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ARM supports four different stack types: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An </a:t>
            </a:r>
            <a:r>
              <a:rPr lang="en-GB" sz="2400" b="1"/>
              <a:t>Ascending</a:t>
            </a:r>
            <a:r>
              <a:rPr lang="en-GB" sz="2400"/>
              <a:t> stack grows upwards. It starts from a low memory address and, as items are pushed onto it, progresses to higher memory addresses.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A </a:t>
            </a:r>
            <a:r>
              <a:rPr lang="en-GB" sz="2400" b="1"/>
              <a:t>Descending</a:t>
            </a:r>
            <a:r>
              <a:rPr lang="en-GB" sz="2400"/>
              <a:t> stack grows downwards. It starts from a high memory address, and as items are pushed, progresses to lower memory addresses.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In an </a:t>
            </a:r>
            <a:r>
              <a:rPr lang="en-GB" sz="2400" b="1"/>
              <a:t>Empty</a:t>
            </a:r>
            <a:r>
              <a:rPr lang="en-GB" sz="2400"/>
              <a:t> stack, the stack pointer points to the next free (empty) location on the stack, i.e. where the next item to be pushed onto it will be stored.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In a </a:t>
            </a:r>
            <a:r>
              <a:rPr lang="en-GB" sz="2400" b="1"/>
              <a:t>Full</a:t>
            </a:r>
            <a:r>
              <a:rPr lang="en-GB" sz="2400"/>
              <a:t> stack, the stack pointer points to the topmost item in the stack, i.e. the location of the last item to be pushed onto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en-GB"/>
              <a:t>Multiply Instructions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 ARM assembly has several instructions for multiplication operations.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Unlike other arithmetic operations in that they have restrictions on the operands: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All source operands and the destination must be given as simple registers.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Immediate values and shifted registers cannot be used for operand two.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The destination and operand one must be different registers.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R15 (the Program Counter) cannot be used as a destination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 Types and Instructions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114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ARM assembly has specific stack manipulation instructions with easier mnemonics.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endParaRPr lang="en-GB" sz="24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STMEA r13!, {r0-r2} </a:t>
            </a:r>
            <a:r>
              <a:rPr lang="en-GB" sz="2000"/>
              <a:t>	; Push data onto an Empty Ascending Stack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LDMEA r13!, {r0-r2}</a:t>
            </a:r>
            <a:r>
              <a:rPr lang="en-GB" sz="2000"/>
              <a:t>	; Pop data off an Empty Ascending Stack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STMED r13!, {r0-r2}</a:t>
            </a:r>
            <a:r>
              <a:rPr lang="en-GB" sz="2000"/>
              <a:t>	; Push data onto an Empty Descending Stack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LDMED r13!, {r0-r2}</a:t>
            </a:r>
            <a:r>
              <a:rPr lang="en-GB" sz="2000"/>
              <a:t>	; Pop data off an Empty Descending Stack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STMFA r13!, {r0-r2}</a:t>
            </a:r>
            <a:r>
              <a:rPr lang="en-GB" sz="2000"/>
              <a:t>	; Push data onto a Full Ascending Stack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LDMFA r13!, {r0-r2}</a:t>
            </a:r>
            <a:r>
              <a:rPr lang="en-GB" sz="2000"/>
              <a:t>	; Pop data off a Full Ascending Stack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STMFD r13!, {r0-r2}</a:t>
            </a:r>
            <a:r>
              <a:rPr lang="en-GB" sz="2000"/>
              <a:t>	; Push data onto a Full Descending Stack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LDMFD r13!, {r0-r2}</a:t>
            </a:r>
            <a:r>
              <a:rPr lang="en-GB" sz="2000"/>
              <a:t>	; Pop data off a Full Descending Stack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Stack Types and Instructions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137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The stack manipulation instructions should be used in preference to the standard multiple-register load and store instructions. The stack instructions can be mapped to standard forms: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 b="1"/>
              <a:t>Stack</a:t>
            </a:r>
            <a:r>
              <a:rPr lang="en-GB" sz="2000"/>
              <a:t> 		</a:t>
            </a:r>
            <a:r>
              <a:rPr lang="en-GB" sz="2000" b="1"/>
              <a:t>Standard</a:t>
            </a:r>
            <a:r>
              <a:rPr lang="en-GB" sz="2000"/>
              <a:t>	</a:t>
            </a:r>
            <a:r>
              <a:rPr lang="en-GB" sz="2000" b="1"/>
              <a:t>Type</a:t>
            </a: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STMFA		STMIB 	Pre-increment store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STMEA		STMIA	Post-increment store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STMFD 	STMDB	Pre-decrement store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STMED		STMDA	Post-decrement store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LDMED 	LDMIB	Pre-increment load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LDMFD 	LDMIA	Post-increment load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LDMEA		LDMDB	Pre-decrement load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000"/>
              <a:t>LDMFA		LDMDA	Post-decrement load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Subroutine Basics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In high-level languages, modularisation (e.g. functions, procedures) simplifies  programming.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In assembly language, such modularisation can be achieved using subroutines.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There are two steps to executing a subroutine: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 i="1"/>
              <a:t>calling</a:t>
            </a:r>
            <a:r>
              <a:rPr lang="en-GB" sz="2400"/>
              <a:t> the subroutine and 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 i="1"/>
              <a:t>returning</a:t>
            </a:r>
            <a:r>
              <a:rPr lang="en-GB" sz="2400"/>
              <a:t> from the subroutine.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Subroutine Basics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Calling a subroutine involves: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saving the value of the PC (so that the subroutine can return to the correct place) 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and then branching to the start of the subroutine.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Returning from a subroutine involves: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resetting the Program Counter to its saved value, thus automatically restoring the program execution to the instruction immediately following the original subroutine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Subroutine Basics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BL	SUBROUT	; call subroutine SUBROUT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ADD r2, r0, r1 	; execution resumes here after subroutine returns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000"/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SUBROUT		; start of subroutine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2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MOV r15, r14 	; return from subroutine</a:t>
            </a:r>
            <a:r>
              <a:rPr lang="en-GB" sz="1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000"/>
              <a:t>BL (Branch-and-Link) saves the PC (r15) into r14. (r15 is pointing at the ADD instruction), and loads r15 with the subroutine's address, causing the program to branch (to the line labelled SUBROUT)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000"/>
              <a:t>Once the subroutine is complete, returning simply requires moving the value in r14 back into the PC, (MOV r15, r14) and the program returns to the ADD instruction.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000"/>
              <a:t>The BL instruction always uses r14 to store the return address. It is called the link register.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Subroutines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BL instruction always uses r14 to store the return address.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What  if one subroutine calls another subroutine 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There is also a second problem in that there are only so many registers available.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The subroutine (or its writer) won't necessarily know which registers are already used or may need to use those registers for its own computations.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solution to both these problems is to use a stack to preserve the value of the return address and the contents of any other registers.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Subroutines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1363" algn="l"/>
                <a:tab pos="1428750" algn="l"/>
                <a:tab pos="259397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GB" b="1"/>
              <a:t>	BL</a:t>
            </a:r>
            <a:r>
              <a:rPr lang="en-GB"/>
              <a:t>	</a:t>
            </a:r>
            <a:r>
              <a:rPr lang="en-GB" b="1"/>
              <a:t>Sub1</a:t>
            </a:r>
            <a:r>
              <a:rPr lang="en-GB"/>
              <a:t>	                     ; call first subroutine </a:t>
            </a:r>
          </a:p>
          <a:p>
            <a:pPr eaLnBrk="0" hangingPunct="0"/>
            <a:r>
              <a:rPr lang="en-GB"/>
              <a:t>			                     ; first subroutine returns to here </a:t>
            </a:r>
          </a:p>
          <a:p>
            <a:pPr eaLnBrk="0" hangingPunct="0"/>
            <a:r>
              <a:rPr lang="en-GB" b="1"/>
              <a:t>Sub1 </a:t>
            </a:r>
            <a:r>
              <a:rPr lang="en-GB"/>
              <a:t>	</a:t>
            </a:r>
            <a:r>
              <a:rPr lang="en-GB" b="1"/>
              <a:t>STMED</a:t>
            </a:r>
            <a:r>
              <a:rPr lang="en-GB"/>
              <a:t> </a:t>
            </a:r>
            <a:r>
              <a:rPr lang="en-GB" b="1"/>
              <a:t>r13!, {r0-r3, r14}</a:t>
            </a:r>
            <a:r>
              <a:rPr lang="en-GB"/>
              <a:t> ; push working registers r0 to r3 </a:t>
            </a:r>
            <a:br>
              <a:rPr lang="en-GB"/>
            </a:br>
            <a:r>
              <a:rPr lang="en-GB"/>
              <a:t>			                     ; and link register (r14) onto stack </a:t>
            </a:r>
          </a:p>
          <a:p>
            <a:pPr eaLnBrk="0" hangingPunct="0"/>
            <a:r>
              <a:rPr lang="en-GB"/>
              <a:t>	…		                     ; perform computations </a:t>
            </a:r>
          </a:p>
          <a:p>
            <a:pPr eaLnBrk="0" hangingPunct="0"/>
            <a:r>
              <a:rPr lang="en-GB"/>
              <a:t>	</a:t>
            </a:r>
            <a:r>
              <a:rPr lang="en-GB" b="1"/>
              <a:t>BL</a:t>
            </a:r>
            <a:r>
              <a:rPr lang="en-GB"/>
              <a:t>	</a:t>
            </a:r>
            <a:r>
              <a:rPr lang="en-GB" b="1"/>
              <a:t>Sub2</a:t>
            </a:r>
            <a:r>
              <a:rPr lang="en-GB"/>
              <a:t>	                     ; call second (nested) subroutine </a:t>
            </a:r>
          </a:p>
          <a:p>
            <a:pPr eaLnBrk="0" hangingPunct="0"/>
            <a:r>
              <a:rPr lang="en-GB"/>
              <a:t>			                     ; second subroutine returns here </a:t>
            </a:r>
          </a:p>
          <a:p>
            <a:pPr eaLnBrk="0" hangingPunct="0"/>
            <a:r>
              <a:rPr lang="en-GB"/>
              <a:t>	</a:t>
            </a:r>
            <a:r>
              <a:rPr lang="en-GB" b="1"/>
              <a:t>LDMED</a:t>
            </a:r>
            <a:r>
              <a:rPr lang="en-GB"/>
              <a:t> </a:t>
            </a:r>
            <a:r>
              <a:rPr lang="en-GB" b="1"/>
              <a:t>r13!, {r0-r3, r14} </a:t>
            </a:r>
            <a:r>
              <a:rPr lang="en-GB"/>
              <a:t>; pop old values of working registers </a:t>
            </a:r>
            <a:br>
              <a:rPr lang="en-GB"/>
            </a:br>
            <a:r>
              <a:rPr lang="en-GB"/>
              <a:t>			                     ; r0 to r3 and r14 off stack </a:t>
            </a:r>
          </a:p>
          <a:p>
            <a:pPr eaLnBrk="0" hangingPunct="0"/>
            <a:r>
              <a:rPr lang="en-GB"/>
              <a:t>	</a:t>
            </a:r>
            <a:r>
              <a:rPr lang="en-GB" b="1"/>
              <a:t>MOV</a:t>
            </a:r>
            <a:r>
              <a:rPr lang="en-GB"/>
              <a:t> </a:t>
            </a:r>
            <a:r>
              <a:rPr lang="en-GB" b="1"/>
              <a:t>r15, r14 </a:t>
            </a:r>
            <a:r>
              <a:rPr lang="en-GB"/>
              <a:t>                    ; return to main program </a:t>
            </a:r>
          </a:p>
          <a:p>
            <a:pPr eaLnBrk="0" hangingPunct="0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Reset Pin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Occasionally computer software gets itself into such a mess that the only sensible thing to do is to "reboot" the system.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Microprocessors have an input connection called RESET(or something similar) that when activated initialises the processor and starts it running in a predetermined and safe fashion.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Whenever a logical low is detected on the ARM RESET, the program counter is reinitialized to 0x00000000 and the processor begins execution of the instructions found there.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1271588" cy="1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1271588" cy="1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Reset Pin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RESET input is normally used in two circumstances: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A reset button can be connected that brings the RESET pin voltage to 0 V and hence restarts the microprocessor. This is useful for emergency reboots.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When the power is switched on, suitable circuitry can ensure that the RESET pin voltage is held at 0 V for a short period so that the microprocessor starts up in a predefined state.</a:t>
            </a:r>
          </a:p>
          <a:p>
            <a:endParaRPr lang="en-GB" sz="2800"/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1144588" cy="1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846138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0"/>
            <a:ext cx="846138" cy="8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Reset Pin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600200"/>
            <a:ext cx="3352800" cy="4495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The values of R and C must be set such that VC does not rise above 2 V too quickly.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The critical time depends on how long it takes the processor to initiate the reset sequence.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pic>
        <p:nvPicPr>
          <p:cNvPr id="156678" name="Picture 6" descr="C:\CUED\ARM\armsite18oct06\armwebsite-iefixed\editable\reset_circuit.pn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4646613" cy="3562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Multiply Instructions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MUL (Multiply) multiplies two 32-bit numbers (held in registers) and stores a 32-bit result in a destination register. If the operands are signed, the result will be signed also. 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Multiplying two 32-bit numbers together gives rise to a 64-bit number. The MUL instruction only stores the lower 32 bits of the product.</a:t>
            </a:r>
          </a:p>
          <a:p>
            <a:pPr lvl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b="1"/>
              <a:t>MUL</a:t>
            </a:r>
            <a:r>
              <a:rPr lang="en-GB" sz="2400"/>
              <a:t> &lt;destination&gt;,&lt;operand1&gt;,&lt;operand2&gt; 	 </a:t>
            </a:r>
          </a:p>
          <a:p>
            <a:pPr lvl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b="1"/>
              <a:t>MUL r0, r1, r2</a:t>
            </a:r>
            <a:r>
              <a:rPr lang="en-GB" sz="2400"/>
              <a:t> ; r0 := r1 * r2 (bits 31 to 0 of product)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Multiply Instructions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MLA (Multiply-Accumulate) can add the product to another register acting as an accumulator.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MLA instruction is useful for calculating running totals.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MLA &lt;dest&gt;, &lt;oper1&gt;, &lt;oper2&gt;, &lt;accumulator&gt; 	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850"/>
              </a:spcAft>
              <a:buFontTx/>
              <a:buNone/>
            </a:pPr>
            <a:endParaRPr lang="en-GB" sz="200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b="1"/>
              <a:t>MLA r0, r1, r2, r3</a:t>
            </a:r>
            <a:r>
              <a:rPr lang="en-GB" sz="2400"/>
              <a:t> 	; r0:= (r1 * r2) + r3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/>
              <a:t>					; (bits 31 to 0 only of result)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Multiply Instructions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2438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ARM has 4 instructions for multiplying 32-bit numbers and keeping all 64 bits of the product. 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r>
              <a:rPr lang="en-GB"/>
              <a:t>These place the most significant 32 bits in one register and the least significant 32 bits in another.</a:t>
            </a:r>
            <a:endParaRPr lang="en-GB" sz="240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4267200"/>
            <a:ext cx="9144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opcode &lt;low-destination&gt;, &lt;high-destination&gt;, &lt;operand1&gt;, &lt;operand2&gt; </a:t>
            </a:r>
          </a:p>
          <a:p>
            <a:pPr eaLnBrk="0" hangingPunct="0"/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UMULL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r0, r1, r2, r3 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; r1:r0 := r2 * r3 (unsigned long multiplication)  </a:t>
            </a:r>
          </a:p>
          <a:p>
            <a:pPr eaLnBrk="0" hangingPunct="0"/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SMULL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r0, r1, r2, r3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 ; r1:r0 := r2 * r3 (signed long multiplication)  </a:t>
            </a:r>
          </a:p>
          <a:p>
            <a:pPr eaLnBrk="0" hangingPunct="0"/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UMLAL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r0, r1, r2, r3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 ; r1:r0 := r2 * r3 + (r1:r0) </a:t>
            </a:r>
            <a:b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			   ; (unsigned multiplication with accumulate) </a:t>
            </a:r>
          </a:p>
          <a:p>
            <a:pPr eaLnBrk="0" hangingPunct="0"/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SMLAL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sz="2000" b="1">
                <a:solidFill>
                  <a:schemeClr val="tx1"/>
                </a:solidFill>
                <a:latin typeface="Arial" panose="020B0604020202020204" pitchFamily="34" charset="0"/>
              </a:rPr>
              <a:t>r0, r1, r2, r3 </a:t>
            </a:r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; r1:r0 := r2 * r3 + (r1:r0) </a:t>
            </a:r>
          </a:p>
          <a:p>
            <a:pPr eaLnBrk="0" hangingPunct="0"/>
            <a:r>
              <a:rPr lang="en-GB" sz="2000">
                <a:solidFill>
                  <a:schemeClr val="tx1"/>
                </a:solidFill>
                <a:latin typeface="Arial" panose="020B0604020202020204" pitchFamily="34" charset="0"/>
              </a:rPr>
              <a:t>			   ; (signed multiplication with accumulate)</a:t>
            </a:r>
            <a:r>
              <a:rPr lang="en-GB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Load/Store Multiple: Basics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The multiple register load and store instructions can load data from or store data to any subset of the sixteen general-purpose registers (i.e. r0 through to r15).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One register is used as a base address register storing the memory address location where values will be retrieved from or stored to.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/>
              <a:t>Any registers can be used in these instructions, including r15 (the Program Counter).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Changing the contents of r15 forces a branch and, in most cases, should be avoided.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Load/Store Multiple: Basics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GB" sz="2000" b="1"/>
              <a:t>LDMIA r1, {r2, r3, r5}</a:t>
            </a:r>
            <a:r>
              <a:rPr lang="en-GB" sz="2000"/>
              <a:t>   ; value in r1 is the base address</a:t>
            </a:r>
          </a:p>
          <a:p>
            <a:pPr eaLnBrk="0" hangingPunct="0"/>
            <a:r>
              <a:rPr lang="en-GB" sz="2000"/>
              <a:t>	              ; set r2 equal to value at base address</a:t>
            </a:r>
          </a:p>
          <a:p>
            <a:pPr eaLnBrk="0" hangingPunct="0"/>
            <a:r>
              <a:rPr lang="en-GB" sz="2000"/>
              <a:t>	              ; set r3 equal to value at base address +4</a:t>
            </a:r>
          </a:p>
          <a:p>
            <a:pPr eaLnBrk="0" hangingPunct="0"/>
            <a:r>
              <a:rPr lang="en-GB" sz="2000"/>
              <a:t>	              ; set r5 equal to value at base address +8 </a:t>
            </a:r>
          </a:p>
        </p:txBody>
      </p:sp>
      <p:pic>
        <p:nvPicPr>
          <p:cNvPr id="134148" name="Picture 4" descr="C:\CUED\ARM\armsite18oct06\armwebsite-iefixed\editable\load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0358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Load/Store Multiple: Basics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0225" algn="l"/>
                <a:tab pos="5292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GB" sz="2000" b="1"/>
              <a:t>STMIA r1, {r2, r3, r5}</a:t>
            </a:r>
            <a:r>
              <a:rPr lang="en-GB" sz="2000"/>
              <a:t> ; value in r1 is the base address</a:t>
            </a:r>
          </a:p>
          <a:p>
            <a:r>
              <a:rPr lang="en-GB" sz="2000"/>
              <a:t>                                       ; set value at base address equal to r2</a:t>
            </a:r>
          </a:p>
          <a:p>
            <a:r>
              <a:rPr lang="en-GB" sz="2000"/>
              <a:t>	           ; set value at base address+4 equal to r3</a:t>
            </a:r>
          </a:p>
          <a:p>
            <a:r>
              <a:rPr lang="en-GB" sz="2000"/>
              <a:t>	           ; set value at base address+8 equal to r5 </a:t>
            </a:r>
          </a:p>
        </p:txBody>
      </p:sp>
      <p:pic>
        <p:nvPicPr>
          <p:cNvPr id="135173" name="Picture 5" descr="C:\CUED\ARM\armsite18oct06\armwebsite-iefixed\editable\store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0358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Load/Store Multiple: Examples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53400" cy="213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400"/>
              <a:t>In both load multiple and store multiple instructions, the base address register can be altered as part of the instruction.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/>
              <a:t>Simply append an "!" to the base register.</a:t>
            </a:r>
            <a:endParaRPr lang="en-GB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b="1"/>
              <a:t>LDMIA r1!, {r2 - r4}</a:t>
            </a:r>
            <a:r>
              <a:rPr lang="en-GB" sz="2400"/>
              <a:t>	; value in r1 is the base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; set r2 equal to value at base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; increment value in r1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; set r3 equal to value at new base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; increment value in r1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; set r4 equal to value at new base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; increment value in r1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		; r1 is now r1+12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1522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Package</vt:lpstr>
      <vt:lpstr>Platforms </vt:lpstr>
      <vt:lpstr>Multiply Instructions</vt:lpstr>
      <vt:lpstr>Multiply Instructions</vt:lpstr>
      <vt:lpstr>Multiply Instructions</vt:lpstr>
      <vt:lpstr>Multiply Instructions</vt:lpstr>
      <vt:lpstr>Load/Store Multiple: Basics</vt:lpstr>
      <vt:lpstr>Load/Store Multiple: Basics</vt:lpstr>
      <vt:lpstr>Load/Store Multiple: Basics</vt:lpstr>
      <vt:lpstr>Load/Store Multiple: Examples</vt:lpstr>
      <vt:lpstr>Load/Store Multiple: Examples</vt:lpstr>
      <vt:lpstr>PowerPoint Presentation</vt:lpstr>
      <vt:lpstr>The Stack: Basics</vt:lpstr>
      <vt:lpstr>The Stack: Basics</vt:lpstr>
      <vt:lpstr>The Stack: Basics</vt:lpstr>
      <vt:lpstr>The Stack: Basics</vt:lpstr>
      <vt:lpstr>Pushing data on a stack</vt:lpstr>
      <vt:lpstr>The Stack: Basics</vt:lpstr>
      <vt:lpstr>Popping data off a stack</vt:lpstr>
      <vt:lpstr>Stack Types and Instructions</vt:lpstr>
      <vt:lpstr>Stack Types and Instructions</vt:lpstr>
      <vt:lpstr>Stack Types and Instructions</vt:lpstr>
      <vt:lpstr>Subroutine Basics</vt:lpstr>
      <vt:lpstr>Subroutine Basics</vt:lpstr>
      <vt:lpstr>Subroutine Basics</vt:lpstr>
      <vt:lpstr>Nested Subroutines</vt:lpstr>
      <vt:lpstr>Nested Subroutines</vt:lpstr>
      <vt:lpstr>The Reset Pin</vt:lpstr>
      <vt:lpstr>The Reset Pin</vt:lpstr>
      <vt:lpstr>The Reset Pin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Circuits and Information Processing</dc:title>
  <dc:creator>Nicholas Caldwell</dc:creator>
  <cp:lastModifiedBy>Nicholas Caldwell</cp:lastModifiedBy>
  <cp:revision>61</cp:revision>
  <dcterms:created xsi:type="dcterms:W3CDTF">2006-12-16T13:29:42Z</dcterms:created>
  <dcterms:modified xsi:type="dcterms:W3CDTF">2014-03-04T12:22:59Z</dcterms:modified>
</cp:coreProperties>
</file>