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handoutMasterIdLst>
    <p:handoutMasterId r:id="rId21"/>
  </p:handoutMasterIdLst>
  <p:sldIdLst>
    <p:sldId id="256" r:id="rId2"/>
    <p:sldId id="257" r:id="rId3"/>
    <p:sldId id="270" r:id="rId4"/>
    <p:sldId id="289" r:id="rId5"/>
    <p:sldId id="278" r:id="rId6"/>
    <p:sldId id="291" r:id="rId7"/>
    <p:sldId id="282" r:id="rId8"/>
    <p:sldId id="287" r:id="rId9"/>
    <p:sldId id="288" r:id="rId10"/>
    <p:sldId id="283" r:id="rId11"/>
    <p:sldId id="290" r:id="rId12"/>
    <p:sldId id="284" r:id="rId13"/>
    <p:sldId id="285" r:id="rId14"/>
    <p:sldId id="292" r:id="rId15"/>
    <p:sldId id="293" r:id="rId16"/>
    <p:sldId id="281" r:id="rId17"/>
    <p:sldId id="269" r:id="rId18"/>
    <p:sldId id="267" r:id="rId19"/>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4D927-FE6C-5A3C-337D-DA339F9CD7BC}" v="61" dt="2023-11-07T05:25:39.854"/>
    <p1510:client id="{3AB5F6FB-3186-8080-6751-98F08EC2447E}" v="274" dt="2023-11-07T18:08:20.320"/>
    <p1510:client id="{61ADFD63-AD21-454E-A607-EB4C306756E1}" v="374" dt="2023-11-07T17:51:39.283"/>
    <p1510:client id="{719AD9E7-7159-F889-5F41-14C82D1E3DE1}" v="116" dt="2023-11-07T04:41:21.249"/>
    <p1510:client id="{889B83B5-ADB1-BB2F-5DEB-42FBAB4698B9}" v="331" dt="2023-11-07T05:54:21.699"/>
    <p1510:client id="{D926813B-58C3-4F21-B8C4-9F30569DBFD1}" v="1" dt="2023-11-07T04:32:2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D1910B-C6B6-5319-B94D-6C15E254CD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999889-3BB3-853A-4D78-57F040E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3D471F-97C9-468B-9326-EC1B40D00327}" type="datetimeFigureOut">
              <a:rPr lang="en-US" smtClean="0"/>
              <a:t>11/7/2023</a:t>
            </a:fld>
            <a:endParaRPr lang="en-US"/>
          </a:p>
        </p:txBody>
      </p:sp>
      <p:sp>
        <p:nvSpPr>
          <p:cNvPr id="4" name="Footer Placeholder 3">
            <a:extLst>
              <a:ext uri="{FF2B5EF4-FFF2-40B4-BE49-F238E27FC236}">
                <a16:creationId xmlns:a16="http://schemas.microsoft.com/office/drawing/2014/main" id="{E87F757F-0A1F-82C5-70B1-42879F08E4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D75F8E-0A95-7FFF-CC36-B98CAF8EC6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38EE7-A2E8-4548-ADF9-A6E37CED4DE7}" type="slidenum">
              <a:rPr lang="en-US" smtClean="0"/>
              <a:t>‹#›</a:t>
            </a:fld>
            <a:endParaRPr lang="en-US"/>
          </a:p>
        </p:txBody>
      </p:sp>
    </p:spTree>
    <p:extLst>
      <p:ext uri="{BB962C8B-B14F-4D97-AF65-F5344CB8AC3E}">
        <p14:creationId xmlns:p14="http://schemas.microsoft.com/office/powerpoint/2010/main" val="428748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21d280045_2_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421d280045_2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421d280045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1421d280045_2_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421d280045_2_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21d280045_2_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421d280045_2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 Bleed Photo">
  <p:cSld name="Full Bleed Photo">
    <p:bg>
      <p:bgPr>
        <a:solidFill>
          <a:schemeClr val="lt1"/>
        </a:solidFill>
        <a:effectLst/>
      </p:bgPr>
    </p:bg>
    <p:spTree>
      <p:nvGrpSpPr>
        <p:cNvPr id="1" name="Shape 53"/>
        <p:cNvGrpSpPr/>
        <p:nvPr/>
      </p:nvGrpSpPr>
      <p:grpSpPr>
        <a:xfrm>
          <a:off x="0" y="0"/>
          <a:ext cx="0" cy="0"/>
          <a:chOff x="0" y="0"/>
          <a:chExt cx="0" cy="0"/>
        </a:xfrm>
      </p:grpSpPr>
      <p:sp>
        <p:nvSpPr>
          <p:cNvPr id="54" name="Google Shape;54;p14"/>
          <p:cNvSpPr>
            <a:spLocks noGrp="1"/>
          </p:cNvSpPr>
          <p:nvPr>
            <p:ph type="pic" idx="2"/>
          </p:nvPr>
        </p:nvSpPr>
        <p:spPr>
          <a:xfrm>
            <a:off x="-45720" y="-34290"/>
            <a:ext cx="9235440" cy="5212080"/>
          </a:xfrm>
          <a:prstGeom prst="rect">
            <a:avLst/>
          </a:prstGeom>
          <a:noFill/>
          <a:ln>
            <a:noFill/>
          </a:ln>
        </p:spPr>
      </p:sp>
      <p:sp>
        <p:nvSpPr>
          <p:cNvPr id="55" name="Google Shape;55;p14"/>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Slide">
  <p:cSld name="Section Slide">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body" idx="1"/>
          </p:nvPr>
        </p:nvSpPr>
        <p:spPr>
          <a:xfrm>
            <a:off x="457200" y="2529642"/>
            <a:ext cx="8229600" cy="679450"/>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Clr>
                <a:schemeClr val="lt1"/>
              </a:buClr>
              <a:buSzPts val="2400"/>
              <a:buNone/>
              <a:defRPr sz="24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15"/>
          <p:cNvSpPr txBox="1">
            <a:spLocks noGrp="1"/>
          </p:cNvSpPr>
          <p:nvPr>
            <p:ph type="title"/>
          </p:nvPr>
        </p:nvSpPr>
        <p:spPr>
          <a:xfrm>
            <a:off x="457200" y="1785462"/>
            <a:ext cx="8229600" cy="85725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Arial"/>
              <a:buNone/>
              <a:defRPr sz="4400" b="1"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p:cSld name="Content Slide">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6"/>
          <p:cNvSpPr txBox="1">
            <a:spLocks noGrp="1"/>
          </p:cNvSpPr>
          <p:nvPr>
            <p:ph type="body" idx="1"/>
          </p:nvPr>
        </p:nvSpPr>
        <p:spPr>
          <a:xfrm>
            <a:off x="457200" y="1310641"/>
            <a:ext cx="8229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vl1pPr>
            <a:lvl2pPr marL="914400" lvl="1" indent="-330200" algn="l">
              <a:spcBef>
                <a:spcPts val="320"/>
              </a:spcBef>
              <a:spcAft>
                <a:spcPts val="0"/>
              </a:spcAft>
              <a:buClr>
                <a:schemeClr val="dk1"/>
              </a:buClr>
              <a:buSzPts val="1600"/>
              <a:buFont typeface="Noto Sans Symbols"/>
              <a:buChar char="▪"/>
              <a:defRPr sz="1600"/>
            </a:lvl2pPr>
            <a:lvl3pPr marL="1371600" lvl="2" indent="-330200" algn="l">
              <a:spcBef>
                <a:spcPts val="320"/>
              </a:spcBef>
              <a:spcAft>
                <a:spcPts val="0"/>
              </a:spcAft>
              <a:buClr>
                <a:schemeClr val="dk1"/>
              </a:buClr>
              <a:buSzPts val="1600"/>
              <a:buFont typeface="Noto Sans Symbols"/>
              <a:buChar char="▪"/>
              <a:defRPr sz="1600"/>
            </a:lvl3pPr>
            <a:lvl4pPr marL="1828800" lvl="3" indent="-330200" algn="l">
              <a:spcBef>
                <a:spcPts val="320"/>
              </a:spcBef>
              <a:spcAft>
                <a:spcPts val="0"/>
              </a:spcAft>
              <a:buClr>
                <a:schemeClr val="dk1"/>
              </a:buClr>
              <a:buSzPts val="1600"/>
              <a:buFont typeface="Noto Sans Symbols"/>
              <a:buChar char="▪"/>
              <a:defRPr sz="1600"/>
            </a:lvl4pPr>
            <a:lvl5pPr marL="2286000" lvl="4" indent="-342900" algn="l">
              <a:spcBef>
                <a:spcPts val="360"/>
              </a:spcBef>
              <a:spcAft>
                <a:spcPts val="0"/>
              </a:spcAft>
              <a:buClr>
                <a:schemeClr val="dk1"/>
              </a:buClr>
              <a:buSzPts val="1800"/>
              <a:buFont typeface="Noto Sans Symbols"/>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 name="Google Shape;61;p16"/>
          <p:cNvSpPr txBox="1">
            <a:spLocks noGrp="1"/>
          </p:cNvSpPr>
          <p:nvPr>
            <p:ph type="body" idx="2"/>
          </p:nvPr>
        </p:nvSpPr>
        <p:spPr>
          <a:xfrm>
            <a:off x="457200" y="8375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title"/>
          </p:nvPr>
        </p:nvSpPr>
        <p:spPr>
          <a:xfrm>
            <a:off x="457200" y="2389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Slide">
  <p:cSld name="Two Content Slide">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body" idx="1"/>
          </p:nvPr>
        </p:nvSpPr>
        <p:spPr>
          <a:xfrm>
            <a:off x="4648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marL="1371600" lvl="2" indent="-3302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17"/>
          <p:cNvSpPr txBox="1">
            <a:spLocks noGrp="1"/>
          </p:cNvSpPr>
          <p:nvPr>
            <p:ph type="body" idx="2"/>
          </p:nvPr>
        </p:nvSpPr>
        <p:spPr>
          <a:xfrm>
            <a:off x="457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Char char="▪"/>
              <a:defRPr sz="1600">
                <a:latin typeface="Arial"/>
                <a:ea typeface="Arial"/>
                <a:cs typeface="Arial"/>
                <a:sym typeface="Arial"/>
              </a:defRPr>
            </a:lvl1pPr>
            <a:lvl2pPr marL="914400" lvl="1" indent="-330200" algn="l">
              <a:spcBef>
                <a:spcPts val="320"/>
              </a:spcBef>
              <a:spcAft>
                <a:spcPts val="0"/>
              </a:spcAft>
              <a:buClr>
                <a:schemeClr val="dk1"/>
              </a:buClr>
              <a:buSzPts val="1600"/>
              <a:buChar char="▪"/>
              <a:defRPr sz="1600">
                <a:latin typeface="Arial"/>
                <a:ea typeface="Arial"/>
                <a:cs typeface="Arial"/>
                <a:sym typeface="Arial"/>
              </a:defRPr>
            </a:lvl2pPr>
            <a:lvl3pPr marL="1371600" lvl="2" indent="-330200" algn="l">
              <a:spcBef>
                <a:spcPts val="320"/>
              </a:spcBef>
              <a:spcAft>
                <a:spcPts val="0"/>
              </a:spcAft>
              <a:buClr>
                <a:schemeClr val="dk1"/>
              </a:buClr>
              <a:buSzPts val="1600"/>
              <a:buChar char="▪"/>
              <a:defRPr sz="16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6" name="Google Shape;66;p17"/>
          <p:cNvSpPr txBox="1">
            <a:spLocks noGrp="1"/>
          </p:cNvSpPr>
          <p:nvPr>
            <p:ph type="body" idx="3"/>
          </p:nvPr>
        </p:nvSpPr>
        <p:spPr>
          <a:xfrm>
            <a:off x="457200" y="7994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17"/>
          <p:cNvSpPr txBox="1">
            <a:spLocks noGrp="1"/>
          </p:cNvSpPr>
          <p:nvPr>
            <p:ph type="title"/>
          </p:nvPr>
        </p:nvSpPr>
        <p:spPr>
          <a:xfrm>
            <a:off x="457200" y="1246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TA Title Slide">
  <p:cSld name="UTA Title Slide">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8"/>
          <p:cNvSpPr txBox="1">
            <a:spLocks noGrp="1"/>
          </p:cNvSpPr>
          <p:nvPr>
            <p:ph type="body" idx="1"/>
          </p:nvPr>
        </p:nvSpPr>
        <p:spPr>
          <a:xfrm>
            <a:off x="611585" y="3033762"/>
            <a:ext cx="2333625" cy="2909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8"/>
          <p:cNvSpPr txBox="1">
            <a:spLocks noGrp="1"/>
          </p:cNvSpPr>
          <p:nvPr>
            <p:ph type="body" idx="2"/>
          </p:nvPr>
        </p:nvSpPr>
        <p:spPr>
          <a:xfrm>
            <a:off x="611585" y="2741663"/>
            <a:ext cx="4114800" cy="29188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lt1"/>
              </a:buClr>
              <a:buSzPts val="1800"/>
              <a:buNone/>
              <a:defRPr sz="1800" b="1">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71" name="Google Shape;71;p18"/>
          <p:cNvCxnSpPr/>
          <p:nvPr/>
        </p:nvCxnSpPr>
        <p:spPr>
          <a:xfrm>
            <a:off x="690413" y="2633032"/>
            <a:ext cx="4886964" cy="0"/>
          </a:xfrm>
          <a:prstGeom prst="straightConnector1">
            <a:avLst/>
          </a:prstGeom>
          <a:noFill/>
          <a:ln w="25400" cap="flat" cmpd="sng">
            <a:solidFill>
              <a:srgbClr val="E36C09"/>
            </a:solidFill>
            <a:prstDash val="solid"/>
            <a:round/>
            <a:headEnd type="none" w="sm" len="sm"/>
            <a:tailEnd type="none" w="sm" len="sm"/>
          </a:ln>
        </p:spPr>
      </p:cxnSp>
      <p:sp>
        <p:nvSpPr>
          <p:cNvPr id="72" name="Google Shape;72;p18"/>
          <p:cNvSpPr txBox="1">
            <a:spLocks noGrp="1"/>
          </p:cNvSpPr>
          <p:nvPr>
            <p:ph type="body" idx="3"/>
          </p:nvPr>
        </p:nvSpPr>
        <p:spPr>
          <a:xfrm>
            <a:off x="611585" y="2151475"/>
            <a:ext cx="8229599" cy="430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18"/>
          <p:cNvSpPr txBox="1">
            <a:spLocks noGrp="1"/>
          </p:cNvSpPr>
          <p:nvPr>
            <p:ph type="title"/>
          </p:nvPr>
        </p:nvSpPr>
        <p:spPr>
          <a:xfrm>
            <a:off x="611585" y="1466849"/>
            <a:ext cx="8229600" cy="8572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000"/>
              <a:buFont typeface="Arial"/>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t Signature Title Slide">
  <p:cSld name="Alt Signature Title Slide">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611585" y="3033762"/>
            <a:ext cx="2333625" cy="2909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9"/>
          <p:cNvSpPr txBox="1">
            <a:spLocks noGrp="1"/>
          </p:cNvSpPr>
          <p:nvPr>
            <p:ph type="body" idx="2"/>
          </p:nvPr>
        </p:nvSpPr>
        <p:spPr>
          <a:xfrm>
            <a:off x="611585" y="2741663"/>
            <a:ext cx="4114800" cy="29188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lt1"/>
              </a:buClr>
              <a:buSzPts val="1800"/>
              <a:buNone/>
              <a:defRPr sz="1800" b="1">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77" name="Google Shape;77;p19"/>
          <p:cNvCxnSpPr/>
          <p:nvPr/>
        </p:nvCxnSpPr>
        <p:spPr>
          <a:xfrm>
            <a:off x="690413" y="2633032"/>
            <a:ext cx="4886964" cy="0"/>
          </a:xfrm>
          <a:prstGeom prst="straightConnector1">
            <a:avLst/>
          </a:prstGeom>
          <a:noFill/>
          <a:ln w="25400" cap="flat" cmpd="sng">
            <a:solidFill>
              <a:srgbClr val="E36C09"/>
            </a:solidFill>
            <a:prstDash val="solid"/>
            <a:round/>
            <a:headEnd type="none" w="sm" len="sm"/>
            <a:tailEnd type="none" w="sm" len="sm"/>
          </a:ln>
        </p:spPr>
      </p:cxnSp>
      <p:sp>
        <p:nvSpPr>
          <p:cNvPr id="78" name="Google Shape;78;p19"/>
          <p:cNvSpPr txBox="1">
            <a:spLocks noGrp="1"/>
          </p:cNvSpPr>
          <p:nvPr>
            <p:ph type="body" idx="3"/>
          </p:nvPr>
        </p:nvSpPr>
        <p:spPr>
          <a:xfrm>
            <a:off x="611585" y="2151475"/>
            <a:ext cx="8229599" cy="430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9"/>
          <p:cNvSpPr txBox="1">
            <a:spLocks noGrp="1"/>
          </p:cNvSpPr>
          <p:nvPr>
            <p:ph type="title"/>
          </p:nvPr>
        </p:nvSpPr>
        <p:spPr>
          <a:xfrm>
            <a:off x="611585" y="1466849"/>
            <a:ext cx="8229600" cy="8572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000"/>
              <a:buFont typeface="Arial"/>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Table">
  <p:cSld name="Wide Table">
    <p:bg>
      <p:bgPr>
        <a:solidFill>
          <a:schemeClr val="lt1"/>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500"/>
              <a:buFont typeface="Arial"/>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Chart">
  <p:cSld name="Wide Chart">
    <p:bg>
      <p:bgPr>
        <a:solidFill>
          <a:schemeClr val="lt1"/>
        </a:solidFill>
        <a:effectLst/>
      </p:bgPr>
    </p:bg>
    <p:spTree>
      <p:nvGrpSpPr>
        <p:cNvPr id="1" name="Shape 82"/>
        <p:cNvGrpSpPr/>
        <p:nvPr/>
      </p:nvGrpSpPr>
      <p:grpSpPr>
        <a:xfrm>
          <a:off x="0" y="0"/>
          <a:ext cx="0" cy="0"/>
          <a:chOff x="0" y="0"/>
          <a:chExt cx="0" cy="0"/>
        </a:xfrm>
      </p:grpSpPr>
      <p:sp>
        <p:nvSpPr>
          <p:cNvPr id="83" name="Google Shape;83;p21"/>
          <p:cNvSpPr>
            <a:spLocks noGrp="1"/>
          </p:cNvSpPr>
          <p:nvPr>
            <p:ph type="chart" idx="2"/>
          </p:nvPr>
        </p:nvSpPr>
        <p:spPr>
          <a:xfrm>
            <a:off x="228600" y="285750"/>
            <a:ext cx="8686800" cy="4572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Google Shape;84;p21"/>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Bleed Video">
  <p:cSld name="Full Bleed Video">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a:spLocks noGrp="1"/>
          </p:cNvSpPr>
          <p:nvPr>
            <p:ph type="media" idx="2"/>
          </p:nvPr>
        </p:nvSpPr>
        <p:spPr>
          <a:xfrm>
            <a:off x="-45720" y="-34290"/>
            <a:ext cx="9235440" cy="521208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2"/>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500"/>
              <a:buFont typeface="Arial"/>
              <a:buNone/>
              <a:defRPr sz="35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ereiraMavs/CSE6324_Team_8"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linkedin.com/pulse/how-reduce-smart-contract-gas-usage-arslan-maqbool" TargetMode="External"/><Relationship Id="rId3" Type="http://schemas.openxmlformats.org/officeDocument/2006/relationships/hyperlink" Target="https://ethereum.org/en/developers/docs/gas/" TargetMode="External"/><Relationship Id="rId7" Type="http://schemas.openxmlformats.org/officeDocument/2006/relationships/hyperlink" Target="https://www.linkedin.com/pulse/optimizing-smart-contract-gas-cost-harold-achiando" TargetMode="External"/><Relationship Id="rId2" Type="http://schemas.openxmlformats.org/officeDocument/2006/relationships/hyperlink" Target="https://ethereum.org/en/developers/docs/smart-contracts/" TargetMode="External"/><Relationship Id="rId1" Type="http://schemas.openxmlformats.org/officeDocument/2006/relationships/slideLayout" Target="../slideLayouts/slideLayout3.xml"/><Relationship Id="rId6" Type="http://schemas.openxmlformats.org/officeDocument/2006/relationships/hyperlink" Target="https://www.evm.codes/" TargetMode="External"/><Relationship Id="rId5" Type="http://schemas.openxmlformats.org/officeDocument/2006/relationships/hyperlink" Target="https://arxiv.org/abs/2112.14771" TargetMode="External"/><Relationship Id="rId4" Type="http://schemas.openxmlformats.org/officeDocument/2006/relationships/hyperlink" Target="https://github.com/crytic/slith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3"/>
          <p:cNvSpPr txBox="1">
            <a:spLocks noGrp="1"/>
          </p:cNvSpPr>
          <p:nvPr>
            <p:ph type="body" idx="1"/>
          </p:nvPr>
        </p:nvSpPr>
        <p:spPr>
          <a:xfrm>
            <a:off x="579664" y="3020785"/>
            <a:ext cx="7135586" cy="1224644"/>
          </a:xfrm>
          <a:prstGeom prst="rect">
            <a:avLst/>
          </a:prstGeom>
          <a:noFill/>
          <a:ln>
            <a:noFill/>
          </a:ln>
        </p:spPr>
        <p:txBody>
          <a:bodyPr spcFirstLastPara="1" wrap="square" lIns="91425" tIns="45700" rIns="91425" bIns="45700" anchor="t" anchorCtr="0">
            <a:normAutofit/>
          </a:bodyPr>
          <a:lstStyle/>
          <a:p>
            <a:pPr marL="914400" lvl="0" indent="457200" rtl="0">
              <a:spcBef>
                <a:spcPts val="0"/>
              </a:spcBef>
              <a:spcAft>
                <a:spcPts val="0"/>
              </a:spcAft>
              <a:buClr>
                <a:schemeClr val="lt1"/>
              </a:buClr>
              <a:buSzPts val="2400"/>
              <a:buNone/>
            </a:pPr>
            <a:r>
              <a:rPr lang="en" sz="2800">
                <a:latin typeface="Calibri" panose="020F0502020204030204" pitchFamily="34" charset="0"/>
                <a:ea typeface="Calibri" panose="020F0502020204030204" pitchFamily="34" charset="0"/>
                <a:cs typeface="Calibri" panose="020F0502020204030204" pitchFamily="34" charset="0"/>
              </a:rPr>
              <a:t>Team 8 </a:t>
            </a:r>
            <a:endParaRPr lang="en-US" sz="280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23"/>
          <p:cNvSpPr txBox="1">
            <a:spLocks noGrp="1"/>
          </p:cNvSpPr>
          <p:nvPr>
            <p:ph type="title"/>
          </p:nvPr>
        </p:nvSpPr>
        <p:spPr>
          <a:xfrm>
            <a:off x="457200" y="146957"/>
            <a:ext cx="8229600" cy="251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Arial"/>
              <a:buNone/>
            </a:pPr>
            <a:r>
              <a:rPr lang="en-US" sz="4700">
                <a:latin typeface="Calibri" panose="020F0502020204030204" pitchFamily="34" charset="0"/>
                <a:ea typeface="Calibri" panose="020F0502020204030204" pitchFamily="34" charset="0"/>
                <a:cs typeface="Calibri" panose="020F0502020204030204" pitchFamily="34" charset="0"/>
              </a:rPr>
              <a:t>CSE 6324</a:t>
            </a:r>
            <a:br>
              <a:rPr lang="en-US" sz="4700">
                <a:latin typeface="Calibri" panose="020F0502020204030204" pitchFamily="34" charset="0"/>
                <a:ea typeface="Calibri" panose="020F0502020204030204" pitchFamily="34" charset="0"/>
                <a:cs typeface="Calibri" panose="020F0502020204030204" pitchFamily="34" charset="0"/>
              </a:rPr>
            </a:br>
            <a:r>
              <a:rPr lang="en-US" sz="4700">
                <a:latin typeface="Calibri" panose="020F0502020204030204" pitchFamily="34" charset="0"/>
                <a:ea typeface="Calibri" panose="020F0502020204030204" pitchFamily="34" charset="0"/>
                <a:cs typeface="Calibri" panose="020F0502020204030204" pitchFamily="34" charset="0"/>
              </a:rPr>
              <a:t> </a:t>
            </a:r>
            <a:r>
              <a:rPr lang="en-US" sz="4500">
                <a:latin typeface="Calibri" panose="020F0502020204030204" pitchFamily="34" charset="0"/>
                <a:ea typeface="Calibri" panose="020F0502020204030204" pitchFamily="34" charset="0"/>
                <a:cs typeface="Calibri" panose="020F0502020204030204" pitchFamily="34" charset="0"/>
              </a:rPr>
              <a:t>Advanced Topics in Software Engineering</a:t>
            </a:r>
            <a:endParaRPr lang="en-US" sz="470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005336D-F61F-7DBB-7FF6-E91BE3457340}"/>
              </a:ext>
            </a:extLst>
          </p:cNvPr>
          <p:cNvSpPr txBox="1"/>
          <p:nvPr/>
        </p:nvSpPr>
        <p:spPr>
          <a:xfrm>
            <a:off x="8441871" y="4563835"/>
            <a:ext cx="489857" cy="338554"/>
          </a:xfrm>
          <a:prstGeom prst="rect">
            <a:avLst/>
          </a:prstGeom>
          <a:noFill/>
        </p:spPr>
        <p:txBody>
          <a:bodyPr wrap="square" rtlCol="0">
            <a:spAutoFit/>
          </a:bodyPr>
          <a:lstStyle/>
          <a:p>
            <a:fld id="{BF5A8199-614E-4237-B92D-34EDA0531AD0}" type="slidenum">
              <a:rPr lang="en-US" sz="1600" smtClean="0">
                <a:solidFill>
                  <a:schemeClr val="bg1"/>
                </a:solidFill>
                <a:latin typeface="Times New Roman" panose="02020603050405020304" pitchFamily="18" charset="0"/>
                <a:cs typeface="Times New Roman" panose="02020603050405020304" pitchFamily="18" charset="0"/>
              </a:rPr>
              <a:t>1</a:t>
            </a:fld>
            <a:endParaRPr lang="en-US" sz="16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45AE7D-EF41-85F3-B047-1BFB4E8638A7}"/>
              </a:ext>
            </a:extLst>
          </p:cNvPr>
          <p:cNvSpPr>
            <a:spLocks noGrp="1"/>
          </p:cNvSpPr>
          <p:nvPr>
            <p:ph type="body" idx="1"/>
          </p:nvPr>
        </p:nvSpPr>
        <p:spPr>
          <a:xfrm>
            <a:off x="261257" y="1204506"/>
            <a:ext cx="8801100" cy="3938994"/>
          </a:xfrm>
        </p:spPr>
        <p:txBody>
          <a:bodyPr>
            <a:normAutofit fontScale="92500" lnSpcReduction="20000"/>
          </a:bodyPr>
          <a:lstStyle/>
          <a:p>
            <a:pPr marL="3771900" lvl="8" indent="0">
              <a:buNone/>
            </a:pPr>
            <a:r>
              <a:rPr lang="en-US"/>
              <a:t>																																																																																										</a:t>
            </a:r>
            <a:fld id="{E3BC5159-0136-41C9-BF8B-791676B96D54}" type="slidenum">
              <a:rPr lang="en-US" smtClean="0"/>
              <a:t>10</a:t>
            </a:fld>
            <a:endParaRPr lang="en-US"/>
          </a:p>
        </p:txBody>
      </p:sp>
      <p:sp>
        <p:nvSpPr>
          <p:cNvPr id="4" name="Title 3">
            <a:extLst>
              <a:ext uri="{FF2B5EF4-FFF2-40B4-BE49-F238E27FC236}">
                <a16:creationId xmlns:a16="http://schemas.microsoft.com/office/drawing/2014/main" id="{2263401F-1B9F-B884-E339-CC89F42D907F}"/>
              </a:ext>
            </a:extLst>
          </p:cNvPr>
          <p:cNvSpPr>
            <a:spLocks noGrp="1"/>
          </p:cNvSpPr>
          <p:nvPr>
            <p:ph type="title"/>
          </p:nvPr>
        </p:nvSpPr>
        <p:spPr/>
        <p:txBody>
          <a:bodyPr/>
          <a:lstStyle/>
          <a:p>
            <a:r>
              <a:rPr lang="en-US" u="sng">
                <a:latin typeface="Calibri" panose="020F0502020204030204" pitchFamily="34" charset="0"/>
                <a:ea typeface="Calibri" panose="020F0502020204030204" pitchFamily="34" charset="0"/>
                <a:cs typeface="Calibri" panose="020F0502020204030204" pitchFamily="34" charset="0"/>
              </a:rPr>
              <a:t>Terminal Snippet</a:t>
            </a:r>
          </a:p>
        </p:txBody>
      </p:sp>
      <p:sp>
        <p:nvSpPr>
          <p:cNvPr id="8" name="TextBox 7">
            <a:extLst>
              <a:ext uri="{FF2B5EF4-FFF2-40B4-BE49-F238E27FC236}">
                <a16:creationId xmlns:a16="http://schemas.microsoft.com/office/drawing/2014/main" id="{A01C0F0A-097E-B0D6-CA87-34730B2AB727}"/>
              </a:ext>
            </a:extLst>
          </p:cNvPr>
          <p:cNvSpPr txBox="1"/>
          <p:nvPr/>
        </p:nvSpPr>
        <p:spPr>
          <a:xfrm flipH="1">
            <a:off x="2857556" y="4068287"/>
            <a:ext cx="3432269" cy="307777"/>
          </a:xfrm>
          <a:prstGeom prst="rect">
            <a:avLst/>
          </a:prstGeom>
          <a:noFill/>
        </p:spPr>
        <p:txBody>
          <a:bodyPr wrap="square" rtlCol="0">
            <a:spAutoFit/>
          </a:bodyPr>
          <a:lstStyle/>
          <a:p>
            <a:r>
              <a:rPr lang="en-US" u="sng">
                <a:latin typeface="Calibri" panose="020F0502020204030204" pitchFamily="34" charset="0"/>
                <a:ea typeface="Calibri" panose="020F0502020204030204" pitchFamily="34" charset="0"/>
                <a:cs typeface="Calibri" panose="020F0502020204030204" pitchFamily="34" charset="0"/>
              </a:rPr>
              <a:t>Fig 4: </a:t>
            </a:r>
            <a:r>
              <a:rPr lang="en-US" u="sng" err="1">
                <a:latin typeface="Calibri" panose="020F0502020204030204" pitchFamily="34" charset="0"/>
                <a:ea typeface="Calibri" panose="020F0502020204030204" pitchFamily="34" charset="0"/>
                <a:cs typeface="Calibri" panose="020F0502020204030204" pitchFamily="34" charset="0"/>
              </a:rPr>
              <a:t>Detetctor</a:t>
            </a:r>
            <a:r>
              <a:rPr lang="en-US" u="sng">
                <a:latin typeface="Calibri" panose="020F0502020204030204" pitchFamily="34" charset="0"/>
                <a:ea typeface="Calibri" panose="020F0502020204030204" pitchFamily="34" charset="0"/>
                <a:cs typeface="Calibri" panose="020F0502020204030204" pitchFamily="34" charset="0"/>
              </a:rPr>
              <a:t> suggestions logs</a:t>
            </a:r>
          </a:p>
        </p:txBody>
      </p:sp>
      <p:pic>
        <p:nvPicPr>
          <p:cNvPr id="3074" name="Picture 2">
            <a:extLst>
              <a:ext uri="{FF2B5EF4-FFF2-40B4-BE49-F238E27FC236}">
                <a16:creationId xmlns:a16="http://schemas.microsoft.com/office/drawing/2014/main" id="{685C5D0F-B910-983C-27AE-6B3FA2E34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 y="1136008"/>
            <a:ext cx="8989274" cy="262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1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056C2-51E2-08C6-B286-563A7F029F9B}"/>
              </a:ext>
            </a:extLst>
          </p:cNvPr>
          <p:cNvSpPr>
            <a:spLocks noGrp="1"/>
          </p:cNvSpPr>
          <p:nvPr>
            <p:ph type="body" idx="1"/>
          </p:nvPr>
        </p:nvSpPr>
        <p:spPr>
          <a:xfrm>
            <a:off x="253093" y="678463"/>
            <a:ext cx="8065284" cy="4303928"/>
          </a:xfrm>
        </p:spPr>
        <p:txBody>
          <a:bodyPr spcFirstLastPara="1" wrap="square" lIns="91425" tIns="45700" rIns="91425" bIns="45700" anchor="b" anchorCtr="0">
            <a:normAutofit/>
          </a:bodyPr>
          <a:lstStyle/>
          <a:p>
            <a:r>
              <a:rPr lang="en-US"/>
              <a:t>                                                                                                                                                                                                                                                                                 </a:t>
            </a:r>
          </a:p>
        </p:txBody>
      </p:sp>
      <p:sp>
        <p:nvSpPr>
          <p:cNvPr id="4" name="Title 3">
            <a:extLst>
              <a:ext uri="{FF2B5EF4-FFF2-40B4-BE49-F238E27FC236}">
                <a16:creationId xmlns:a16="http://schemas.microsoft.com/office/drawing/2014/main" id="{175DC287-386B-9502-722E-9A25A06C2F85}"/>
              </a:ext>
            </a:extLst>
          </p:cNvPr>
          <p:cNvSpPr>
            <a:spLocks noGrp="1"/>
          </p:cNvSpPr>
          <p:nvPr>
            <p:ph type="title"/>
          </p:nvPr>
        </p:nvSpPr>
        <p:spPr>
          <a:xfrm>
            <a:off x="457200" y="-109854"/>
            <a:ext cx="8229600" cy="857250"/>
          </a:xfrm>
        </p:spPr>
        <p:txBody>
          <a:bodyPr>
            <a:normAutofit/>
          </a:bodyPr>
          <a:lstStyle/>
          <a:p>
            <a:r>
              <a:rPr lang="en-US" sz="2400" u="sng">
                <a:latin typeface="Calibri"/>
                <a:ea typeface="Calibri" panose="020F0502020204030204" pitchFamily="34" charset="0"/>
                <a:cs typeface="Calibri"/>
              </a:rPr>
              <a:t>Detector 3 - Redundant SSTORE Operation</a:t>
            </a:r>
          </a:p>
        </p:txBody>
      </p:sp>
      <p:pic>
        <p:nvPicPr>
          <p:cNvPr id="5122" name="Picture 2">
            <a:extLst>
              <a:ext uri="{FF2B5EF4-FFF2-40B4-BE49-F238E27FC236}">
                <a16:creationId xmlns:a16="http://schemas.microsoft.com/office/drawing/2014/main" id="{4035E12E-A517-CCE1-441C-FDFE8F13C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239" y="591958"/>
            <a:ext cx="7204811" cy="35980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466125-8875-C2FF-B7AC-3D2E323821FC}"/>
              </a:ext>
            </a:extLst>
          </p:cNvPr>
          <p:cNvSpPr txBox="1"/>
          <p:nvPr/>
        </p:nvSpPr>
        <p:spPr>
          <a:xfrm flipH="1">
            <a:off x="2909511" y="4450861"/>
            <a:ext cx="3432269" cy="307777"/>
          </a:xfrm>
          <a:prstGeom prst="rect">
            <a:avLst/>
          </a:prstGeom>
          <a:noFill/>
        </p:spPr>
        <p:txBody>
          <a:bodyPr wrap="square" lIns="91440" tIns="45720" rIns="91440" bIns="45720" rtlCol="0" anchor="t">
            <a:spAutoFit/>
          </a:bodyPr>
          <a:lstStyle/>
          <a:p>
            <a:r>
              <a:rPr lang="en-US" u="sng">
                <a:latin typeface="Calibri"/>
                <a:ea typeface="Calibri" panose="020F0502020204030204" pitchFamily="34" charset="0"/>
                <a:cs typeface="Calibri"/>
              </a:rPr>
              <a:t>Fig 5: Redundant SSTORE scenario</a:t>
            </a:r>
          </a:p>
        </p:txBody>
      </p:sp>
      <p:sp>
        <p:nvSpPr>
          <p:cNvPr id="3" name="TextBox 2">
            <a:extLst>
              <a:ext uri="{FF2B5EF4-FFF2-40B4-BE49-F238E27FC236}">
                <a16:creationId xmlns:a16="http://schemas.microsoft.com/office/drawing/2014/main" id="{2A04AB45-AE5C-37B6-1674-7182C91AAAAC}"/>
              </a:ext>
            </a:extLst>
          </p:cNvPr>
          <p:cNvSpPr txBox="1"/>
          <p:nvPr/>
        </p:nvSpPr>
        <p:spPr>
          <a:xfrm>
            <a:off x="8686800" y="4750612"/>
            <a:ext cx="457200"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11</a:t>
            </a:fld>
            <a:endParaRPr lang="en-US"/>
          </a:p>
        </p:txBody>
      </p:sp>
    </p:spTree>
    <p:extLst>
      <p:ext uri="{BB962C8B-B14F-4D97-AF65-F5344CB8AC3E}">
        <p14:creationId xmlns:p14="http://schemas.microsoft.com/office/powerpoint/2010/main" val="254675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EB3803-3FFF-7633-C43D-D68BB611C30C}"/>
              </a:ext>
            </a:extLst>
          </p:cNvPr>
          <p:cNvSpPr>
            <a:spLocks noGrp="1"/>
          </p:cNvSpPr>
          <p:nvPr>
            <p:ph type="body" idx="1"/>
          </p:nvPr>
        </p:nvSpPr>
        <p:spPr>
          <a:xfrm>
            <a:off x="465729" y="682028"/>
            <a:ext cx="8604791" cy="4219590"/>
          </a:xfrm>
        </p:spPr>
        <p:txBody>
          <a:bodyPr>
            <a:normAutofit fontScale="70000" lnSpcReduction="20000"/>
          </a:bodyPr>
          <a:lstStyle/>
          <a:p>
            <a:pPr marL="127000" indent="0">
              <a:buNone/>
            </a:pPr>
            <a:r>
              <a:rPr lang="en-US" sz="2600">
                <a:latin typeface="Calibri"/>
                <a:ea typeface="Calibri"/>
                <a:cs typeface="Calibri"/>
              </a:rPr>
              <a:t>						</a:t>
            </a:r>
            <a:r>
              <a:rPr lang="en-US"/>
              <a:t>																																																																																																																																																																																													</a:t>
            </a:r>
          </a:p>
          <a:p>
            <a:endParaRPr lang="en-US"/>
          </a:p>
          <a:p>
            <a:pPr marL="3771900" lvl="8" indent="0">
              <a:buNone/>
            </a:pPr>
            <a:r>
              <a:rPr lang="en-US"/>
              <a:t>										</a:t>
            </a:r>
          </a:p>
          <a:p>
            <a:pPr marL="3771900" lvl="8" indent="0">
              <a:buNone/>
            </a:pPr>
            <a:r>
              <a:rPr lang="en-US"/>
              <a:t>					</a:t>
            </a:r>
          </a:p>
          <a:p>
            <a:pPr marL="3771900" lvl="8" indent="0">
              <a:buNone/>
            </a:pPr>
            <a:r>
              <a:rPr lang="en-US"/>
              <a:t>				                 </a:t>
            </a:r>
            <a:r>
              <a:rPr lang="en-US" sz="2200">
                <a:latin typeface="Calibri"/>
                <a:ea typeface="Calibri" panose="020F0502020204030204" pitchFamily="34" charset="0"/>
                <a:cs typeface="Calibri"/>
              </a:rPr>
              <a:t>12</a:t>
            </a:r>
          </a:p>
        </p:txBody>
      </p:sp>
      <p:sp>
        <p:nvSpPr>
          <p:cNvPr id="4" name="Title 3">
            <a:extLst>
              <a:ext uri="{FF2B5EF4-FFF2-40B4-BE49-F238E27FC236}">
                <a16:creationId xmlns:a16="http://schemas.microsoft.com/office/drawing/2014/main" id="{C92E118D-6CAD-E6C7-79E0-1EE351F970C0}"/>
              </a:ext>
            </a:extLst>
          </p:cNvPr>
          <p:cNvSpPr>
            <a:spLocks noGrp="1"/>
          </p:cNvSpPr>
          <p:nvPr>
            <p:ph type="title"/>
          </p:nvPr>
        </p:nvSpPr>
        <p:spPr>
          <a:xfrm>
            <a:off x="457200" y="-32657"/>
            <a:ext cx="8229600" cy="857250"/>
          </a:xfrm>
        </p:spPr>
        <p:txBody>
          <a:bodyPr>
            <a:normAutofit/>
          </a:bodyPr>
          <a:lstStyle/>
          <a:p>
            <a:r>
              <a:rPr lang="en-US" sz="2000" u="sng">
                <a:latin typeface="Calibri"/>
                <a:ea typeface="Calibri" panose="020F0502020204030204" pitchFamily="34" charset="0"/>
                <a:cs typeface="Calibri"/>
              </a:rPr>
              <a:t>Gas Calculations</a:t>
            </a:r>
          </a:p>
        </p:txBody>
      </p:sp>
      <p:pic>
        <p:nvPicPr>
          <p:cNvPr id="3" name="Picture 2" descr="A screenshot of a computer program&#10;&#10;Description automatically generated">
            <a:extLst>
              <a:ext uri="{FF2B5EF4-FFF2-40B4-BE49-F238E27FC236}">
                <a16:creationId xmlns:a16="http://schemas.microsoft.com/office/drawing/2014/main" id="{2267D878-010D-2E0E-C60C-4A69DFA5C04D}"/>
              </a:ext>
            </a:extLst>
          </p:cNvPr>
          <p:cNvPicPr>
            <a:picLocks noChangeAspect="1"/>
          </p:cNvPicPr>
          <p:nvPr/>
        </p:nvPicPr>
        <p:blipFill>
          <a:blip r:embed="rId2"/>
          <a:stretch>
            <a:fillRect/>
          </a:stretch>
        </p:blipFill>
        <p:spPr>
          <a:xfrm>
            <a:off x="0" y="0"/>
            <a:ext cx="9129338" cy="4614509"/>
          </a:xfrm>
          <a:prstGeom prst="rect">
            <a:avLst/>
          </a:prstGeom>
        </p:spPr>
      </p:pic>
      <p:sp>
        <p:nvSpPr>
          <p:cNvPr id="5" name="TextBox 4">
            <a:extLst>
              <a:ext uri="{FF2B5EF4-FFF2-40B4-BE49-F238E27FC236}">
                <a16:creationId xmlns:a16="http://schemas.microsoft.com/office/drawing/2014/main" id="{6FED8A52-A18A-9612-DAA5-12BA1E737B2D}"/>
              </a:ext>
            </a:extLst>
          </p:cNvPr>
          <p:cNvSpPr txBox="1"/>
          <p:nvPr/>
        </p:nvSpPr>
        <p:spPr>
          <a:xfrm>
            <a:off x="1829461" y="137146"/>
            <a:ext cx="3804557" cy="307777"/>
          </a:xfrm>
          <a:prstGeom prst="rect">
            <a:avLst/>
          </a:prstGeom>
          <a:noFill/>
        </p:spPr>
        <p:txBody>
          <a:bodyPr wrap="square" lIns="91440" tIns="45720" rIns="91440" bIns="45720" rtlCol="0" anchor="t">
            <a:spAutoFit/>
          </a:bodyPr>
          <a:lstStyle/>
          <a:p>
            <a:pPr algn="ctr"/>
            <a:r>
              <a:rPr lang="en-US" b="1" u="sng">
                <a:highlight>
                  <a:srgbClr val="FFFF00"/>
                </a:highlight>
                <a:latin typeface="Calibri"/>
                <a:ea typeface="Calibri"/>
                <a:cs typeface="Calibri"/>
              </a:rPr>
              <a:t>Fig 6 : Gas Consumption for arrays [8]</a:t>
            </a:r>
          </a:p>
        </p:txBody>
      </p:sp>
      <p:sp>
        <p:nvSpPr>
          <p:cNvPr id="6" name="Arrow: Bent 5">
            <a:extLst>
              <a:ext uri="{FF2B5EF4-FFF2-40B4-BE49-F238E27FC236}">
                <a16:creationId xmlns:a16="http://schemas.microsoft.com/office/drawing/2014/main" id="{3524E78F-16F7-1DD7-8F7E-8D479C23370C}"/>
              </a:ext>
            </a:extLst>
          </p:cNvPr>
          <p:cNvSpPr/>
          <p:nvPr/>
        </p:nvSpPr>
        <p:spPr>
          <a:xfrm rot="11220000">
            <a:off x="8046812" y="88844"/>
            <a:ext cx="448698" cy="40146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54900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EB3803-3FFF-7633-C43D-D68BB611C30C}"/>
              </a:ext>
            </a:extLst>
          </p:cNvPr>
          <p:cNvSpPr>
            <a:spLocks noGrp="1"/>
          </p:cNvSpPr>
          <p:nvPr>
            <p:ph type="body" idx="1"/>
          </p:nvPr>
        </p:nvSpPr>
        <p:spPr>
          <a:xfrm>
            <a:off x="457200" y="481690"/>
            <a:ext cx="8588829" cy="4547507"/>
          </a:xfrm>
        </p:spPr>
        <p:txBody>
          <a:bodyPr>
            <a:normAutofit fontScale="62500" lnSpcReduction="20000"/>
          </a:bodyPr>
          <a:lstStyle/>
          <a:p>
            <a:r>
              <a:rPr lang="en-US" sz="2600">
                <a:latin typeface="Calibri"/>
                <a:ea typeface="Calibri" panose="020F0502020204030204" pitchFamily="34" charset="0"/>
                <a:cs typeface="Calibri"/>
              </a:rPr>
              <a:t>Gas Consumption with mapping usage:  66086 </a:t>
            </a:r>
            <a:r>
              <a:rPr lang="en-US" sz="2600" err="1">
                <a:latin typeface="Calibri"/>
                <a:ea typeface="Calibri" panose="020F0502020204030204" pitchFamily="34" charset="0"/>
                <a:cs typeface="Calibri"/>
              </a:rPr>
              <a:t>Gwei</a:t>
            </a:r>
            <a:br>
              <a:rPr lang="en-US" sz="2600">
                <a:latin typeface="Calibri" panose="020F0502020204030204" pitchFamily="34" charset="0"/>
                <a:ea typeface="Calibri" panose="020F0502020204030204" pitchFamily="34" charset="0"/>
                <a:cs typeface="Calibri" panose="020F0502020204030204" pitchFamily="34" charset="0"/>
              </a:rPr>
            </a:br>
            <a:r>
              <a:rPr lang="en-US"/>
              <a:t>																																																																																																																																																																																																																																						</a:t>
            </a:r>
            <a:fld id="{818A6C6F-EDD1-4703-9074-DE48540DCD36}" type="slidenum">
              <a:rPr lang="en-US" dirty="0" smtClean="0"/>
              <a:pPr/>
              <a:t>13</a:t>
            </a:fld>
            <a:r>
              <a:rPr lang="en-US"/>
              <a:t>														</a:t>
            </a:r>
          </a:p>
          <a:p>
            <a:endParaRPr lang="en-US"/>
          </a:p>
          <a:p>
            <a:pPr marL="3771900" lvl="8" indent="0">
              <a:buNone/>
            </a:pPr>
            <a:r>
              <a:rPr lang="en-US"/>
              <a:t>																			                    </a:t>
            </a:r>
            <a:fld id="{EA010F2A-8313-4848-8CFB-812E32B2CDD9}" type="slidenum">
              <a:rPr lang="en-US" sz="2200" dirty="0" smtClean="0"/>
              <a:pPr marL="3771900" lvl="8" indent="0">
                <a:buNone/>
              </a:pPr>
              <a:t>13</a:t>
            </a:fld>
            <a:endParaRPr lang="en-US" sz="2200"/>
          </a:p>
        </p:txBody>
      </p:sp>
      <p:sp>
        <p:nvSpPr>
          <p:cNvPr id="4" name="Title 3">
            <a:extLst>
              <a:ext uri="{FF2B5EF4-FFF2-40B4-BE49-F238E27FC236}">
                <a16:creationId xmlns:a16="http://schemas.microsoft.com/office/drawing/2014/main" id="{C92E118D-6CAD-E6C7-79E0-1EE351F970C0}"/>
              </a:ext>
            </a:extLst>
          </p:cNvPr>
          <p:cNvSpPr>
            <a:spLocks noGrp="1"/>
          </p:cNvSpPr>
          <p:nvPr>
            <p:ph type="title"/>
          </p:nvPr>
        </p:nvSpPr>
        <p:spPr>
          <a:xfrm>
            <a:off x="469445" y="-33686"/>
            <a:ext cx="8229600" cy="675839"/>
          </a:xfrm>
        </p:spPr>
        <p:txBody>
          <a:bodyPr/>
          <a:lstStyle/>
          <a:p>
            <a:r>
              <a:rPr lang="en-US" u="sng">
                <a:latin typeface="Calibri" panose="020F0502020204030204" pitchFamily="34" charset="0"/>
                <a:ea typeface="Calibri" panose="020F0502020204030204" pitchFamily="34" charset="0"/>
                <a:cs typeface="Calibri" panose="020F0502020204030204" pitchFamily="34" charset="0"/>
              </a:rPr>
              <a:t>Gas Calculations</a:t>
            </a:r>
          </a:p>
        </p:txBody>
      </p:sp>
      <p:pic>
        <p:nvPicPr>
          <p:cNvPr id="3" name="Picture 2" descr="A screenshot of a computer program&#10;&#10;Description automatically generated">
            <a:extLst>
              <a:ext uri="{FF2B5EF4-FFF2-40B4-BE49-F238E27FC236}">
                <a16:creationId xmlns:a16="http://schemas.microsoft.com/office/drawing/2014/main" id="{2A4882BD-3DBD-6484-1554-DCF22E21769F}"/>
              </a:ext>
            </a:extLst>
          </p:cNvPr>
          <p:cNvPicPr>
            <a:picLocks noChangeAspect="1"/>
          </p:cNvPicPr>
          <p:nvPr/>
        </p:nvPicPr>
        <p:blipFill rotWithShape="1">
          <a:blip r:embed="rId2"/>
          <a:srcRect b="7832"/>
          <a:stretch/>
        </p:blipFill>
        <p:spPr>
          <a:xfrm>
            <a:off x="70847" y="0"/>
            <a:ext cx="9017386" cy="4740676"/>
          </a:xfrm>
          <a:prstGeom prst="rect">
            <a:avLst/>
          </a:prstGeom>
        </p:spPr>
      </p:pic>
      <p:sp>
        <p:nvSpPr>
          <p:cNvPr id="5" name="TextBox 4">
            <a:extLst>
              <a:ext uri="{FF2B5EF4-FFF2-40B4-BE49-F238E27FC236}">
                <a16:creationId xmlns:a16="http://schemas.microsoft.com/office/drawing/2014/main" id="{A3FEE62A-84F5-0BBF-3E6B-51DBC78AF71E}"/>
              </a:ext>
            </a:extLst>
          </p:cNvPr>
          <p:cNvSpPr txBox="1"/>
          <p:nvPr/>
        </p:nvSpPr>
        <p:spPr>
          <a:xfrm>
            <a:off x="2052683" y="140155"/>
            <a:ext cx="3804557" cy="307777"/>
          </a:xfrm>
          <a:prstGeom prst="rect">
            <a:avLst/>
          </a:prstGeom>
          <a:noFill/>
        </p:spPr>
        <p:txBody>
          <a:bodyPr wrap="square" lIns="91440" tIns="45720" rIns="91440" bIns="45720" rtlCol="0" anchor="t">
            <a:spAutoFit/>
          </a:bodyPr>
          <a:lstStyle/>
          <a:p>
            <a:pPr algn="ctr"/>
            <a:r>
              <a:rPr lang="en-US" b="1" u="sng">
                <a:highlight>
                  <a:srgbClr val="FFFF00"/>
                </a:highlight>
                <a:latin typeface="Calibri"/>
                <a:ea typeface="Calibri" panose="020F0502020204030204" pitchFamily="34" charset="0"/>
                <a:cs typeface="Calibri"/>
              </a:rPr>
              <a:t>Fig 7 : Gas Consumption for Mapping [8]</a:t>
            </a:r>
          </a:p>
        </p:txBody>
      </p:sp>
      <p:sp>
        <p:nvSpPr>
          <p:cNvPr id="7" name="Arrow: Bent 6">
            <a:extLst>
              <a:ext uri="{FF2B5EF4-FFF2-40B4-BE49-F238E27FC236}">
                <a16:creationId xmlns:a16="http://schemas.microsoft.com/office/drawing/2014/main" id="{7C075CB0-D7C0-185F-F3D0-E10B1367165A}"/>
              </a:ext>
            </a:extLst>
          </p:cNvPr>
          <p:cNvSpPr/>
          <p:nvPr/>
        </p:nvSpPr>
        <p:spPr>
          <a:xfrm rot="11220000">
            <a:off x="8405771" y="88844"/>
            <a:ext cx="448698" cy="40146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9619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3FDC00-EE98-B246-64CD-42AFC640D122}"/>
              </a:ext>
            </a:extLst>
          </p:cNvPr>
          <p:cNvSpPr>
            <a:spLocks noGrp="1"/>
          </p:cNvSpPr>
          <p:nvPr>
            <p:ph type="body" idx="1"/>
          </p:nvPr>
        </p:nvSpPr>
        <p:spPr>
          <a:xfrm>
            <a:off x="457200" y="1008360"/>
            <a:ext cx="8229600" cy="3098800"/>
          </a:xfrm>
        </p:spPr>
        <p:txBody>
          <a:bodyPr>
            <a:normAutofit fontScale="92500" lnSpcReduction="20000"/>
          </a:bodyPr>
          <a:lstStyle/>
          <a:p>
            <a:pPr marL="127000" indent="0" algn="just" rtl="0">
              <a:spcBef>
                <a:spcPts val="0"/>
              </a:spcBef>
              <a:spcAft>
                <a:spcPts val="0"/>
              </a:spcAft>
              <a:buNone/>
            </a:pPr>
            <a:r>
              <a:rPr lang="en-US" sz="1800" b="1" i="0" u="none" strike="noStrike">
                <a:solidFill>
                  <a:srgbClr val="000000"/>
                </a:solidFill>
                <a:effectLst/>
                <a:latin typeface="Calibri"/>
              </a:rPr>
              <a:t>Problems faced in Iteration 2</a:t>
            </a:r>
          </a:p>
          <a:p>
            <a:pPr marL="127000" indent="0" algn="just" rtl="0" fontAlgn="base">
              <a:spcBef>
                <a:spcPts val="0"/>
              </a:spcBef>
              <a:spcAft>
                <a:spcPts val="0"/>
              </a:spcAft>
              <a:buNone/>
            </a:pPr>
            <a:endParaRPr lang="en-US" sz="1800" b="0" i="0" u="none" strike="noStrike">
              <a:solidFill>
                <a:srgbClr val="000000"/>
              </a:solidFill>
              <a:effectLst/>
              <a:latin typeface="Calibri" panose="020F0502020204030204" pitchFamily="34" charset="0"/>
            </a:endParaRPr>
          </a:p>
          <a:p>
            <a:pPr algn="just" fontAlgn="base">
              <a:spcBef>
                <a:spcPts val="0"/>
              </a:spcBef>
              <a:buFont typeface="Arial"/>
              <a:buChar char="•"/>
            </a:pPr>
            <a:r>
              <a:rPr lang="en-US" sz="1800">
                <a:solidFill>
                  <a:srgbClr val="000000"/>
                </a:solidFill>
                <a:latin typeface="Calibri"/>
              </a:rPr>
              <a:t>After detecting SSTORE operation we could not find a feasible way to detect all possible execution paths.</a:t>
            </a:r>
          </a:p>
          <a:p>
            <a:pPr algn="just">
              <a:spcBef>
                <a:spcPts val="0"/>
              </a:spcBef>
              <a:buFont typeface="Arial" panose="020B0604020202020204" pitchFamily="34" charset="0"/>
              <a:buChar char="•"/>
            </a:pPr>
            <a:endParaRPr lang="en-US" sz="1800" b="0" i="0" u="none" strike="noStrike">
              <a:solidFill>
                <a:srgbClr val="000000"/>
              </a:solidFill>
              <a:effectLst/>
              <a:latin typeface="Calibri" panose="020F0502020204030204" pitchFamily="34" charset="0"/>
            </a:endParaRPr>
          </a:p>
          <a:p>
            <a:pPr algn="just">
              <a:buFont typeface="Arial" panose="020B0604020202020204" pitchFamily="34" charset="0"/>
              <a:buChar char="•"/>
            </a:pPr>
            <a:r>
              <a:rPr lang="en-US" sz="1800">
                <a:solidFill>
                  <a:srgbClr val="000000"/>
                </a:solidFill>
                <a:latin typeface="Calibri"/>
              </a:rPr>
              <a:t>Encountered problems during the testing of the newly added detector on WSL. </a:t>
            </a:r>
          </a:p>
          <a:p>
            <a:pPr lvl="1" algn="just">
              <a:buFont typeface="Noto Sans Symbols" panose="020B0604020202020204" pitchFamily="34" charset="0"/>
              <a:buChar char="▪"/>
            </a:pPr>
            <a:r>
              <a:rPr lang="en-US" sz="1800">
                <a:solidFill>
                  <a:srgbClr val="000000"/>
                </a:solidFill>
                <a:latin typeface="Calibri"/>
              </a:rPr>
              <a:t>Failed to activate detector despite new build. </a:t>
            </a:r>
            <a:endParaRPr lang="en-US">
              <a:solidFill>
                <a:srgbClr val="000000"/>
              </a:solidFill>
            </a:endParaRPr>
          </a:p>
          <a:p>
            <a:pPr lvl="1" algn="just">
              <a:buFont typeface="Noto Sans Symbols" panose="020B0604020202020204" pitchFamily="34" charset="0"/>
              <a:buChar char="▪"/>
            </a:pPr>
            <a:r>
              <a:rPr lang="en-US" sz="1800">
                <a:solidFill>
                  <a:srgbClr val="000000"/>
                </a:solidFill>
                <a:latin typeface="Calibri"/>
              </a:rPr>
              <a:t>Resolved on another computer using Visual Studio.</a:t>
            </a:r>
            <a:endParaRPr lang="en-US"/>
          </a:p>
          <a:p>
            <a:pPr algn="just">
              <a:buFont typeface="Noto Sans Symbols" panose="020B0604020202020204" pitchFamily="34" charset="0"/>
              <a:buChar char="▪"/>
            </a:pPr>
            <a:endParaRPr lang="en-US" sz="1800">
              <a:solidFill>
                <a:srgbClr val="000000"/>
              </a:solidFill>
              <a:latin typeface="Calibri"/>
            </a:endParaRPr>
          </a:p>
          <a:p>
            <a:pPr algn="just">
              <a:buFont typeface="Arial" panose="020B0604020202020204" pitchFamily="34" charset="0"/>
              <a:buChar char="•"/>
            </a:pPr>
            <a:r>
              <a:rPr lang="en-US" sz="1800">
                <a:solidFill>
                  <a:srgbClr val="000000"/>
                </a:solidFill>
                <a:latin typeface="Calibri"/>
              </a:rPr>
              <a:t>Identifying edge cases for the proposed detectors. </a:t>
            </a:r>
            <a:endParaRPr lang="en-US">
              <a:solidFill>
                <a:srgbClr val="000000"/>
              </a:solidFill>
              <a:latin typeface="Calibri"/>
            </a:endParaRPr>
          </a:p>
          <a:p>
            <a:pPr lvl="1" algn="just"/>
            <a:r>
              <a:rPr lang="en-US" sz="1800">
                <a:solidFill>
                  <a:srgbClr val="000000"/>
                </a:solidFill>
                <a:latin typeface="Calibri"/>
              </a:rPr>
              <a:t>Working on this by brainstorming, comparing with competitors, reading research papers, and recognizing the use cases in the coding community.</a:t>
            </a:r>
            <a:endParaRPr lang="en-US">
              <a:latin typeface="Calibri"/>
            </a:endParaRPr>
          </a:p>
          <a:p>
            <a:pPr algn="just">
              <a:spcBef>
                <a:spcPts val="0"/>
              </a:spcBef>
              <a:buFont typeface="Arial" panose="020B0604020202020204" pitchFamily="34" charset="0"/>
              <a:buChar char="•"/>
            </a:pPr>
            <a:endParaRPr lang="en-US" sz="1800">
              <a:solidFill>
                <a:srgbClr val="000000"/>
              </a:solidFill>
              <a:latin typeface="Calibri" panose="020F0502020204030204" pitchFamily="34" charset="0"/>
            </a:endParaRPr>
          </a:p>
          <a:p>
            <a:pPr algn="just" fontAlgn="base">
              <a:spcBef>
                <a:spcPts val="0"/>
              </a:spcBef>
              <a:buFont typeface="Arial" panose="020B0604020202020204" pitchFamily="34" charset="0"/>
              <a:buChar char="•"/>
            </a:pPr>
            <a:endParaRPr lang="en-US" sz="1800">
              <a:solidFill>
                <a:srgbClr val="000000"/>
              </a:solidFill>
              <a:latin typeface="Calibri" panose="020F0502020204030204" pitchFamily="34" charset="0"/>
            </a:endParaRPr>
          </a:p>
        </p:txBody>
      </p:sp>
      <p:sp>
        <p:nvSpPr>
          <p:cNvPr id="4" name="Title 3">
            <a:extLst>
              <a:ext uri="{FF2B5EF4-FFF2-40B4-BE49-F238E27FC236}">
                <a16:creationId xmlns:a16="http://schemas.microsoft.com/office/drawing/2014/main" id="{56FF8FC2-7F52-DEB7-F716-F5A7A9A7F442}"/>
              </a:ext>
            </a:extLst>
          </p:cNvPr>
          <p:cNvSpPr>
            <a:spLocks noGrp="1"/>
          </p:cNvSpPr>
          <p:nvPr>
            <p:ph type="title"/>
          </p:nvPr>
        </p:nvSpPr>
        <p:spPr/>
        <p:txBody>
          <a:bodyPr/>
          <a:lstStyle/>
          <a:p>
            <a:r>
              <a:rPr lang="en-US" u="sng">
                <a:latin typeface="Calibri" panose="020F0502020204030204" pitchFamily="34" charset="0"/>
                <a:ea typeface="Calibri" panose="020F0502020204030204" pitchFamily="34" charset="0"/>
                <a:cs typeface="Calibri" panose="020F0502020204030204" pitchFamily="34" charset="0"/>
              </a:rPr>
              <a:t>Risks</a:t>
            </a:r>
          </a:p>
        </p:txBody>
      </p:sp>
      <p:sp>
        <p:nvSpPr>
          <p:cNvPr id="6" name="TextBox 5">
            <a:extLst>
              <a:ext uri="{FF2B5EF4-FFF2-40B4-BE49-F238E27FC236}">
                <a16:creationId xmlns:a16="http://schemas.microsoft.com/office/drawing/2014/main" id="{795A20DE-2E53-2033-976E-F7B94E3E9F46}"/>
              </a:ext>
            </a:extLst>
          </p:cNvPr>
          <p:cNvSpPr txBox="1"/>
          <p:nvPr/>
        </p:nvSpPr>
        <p:spPr>
          <a:xfrm>
            <a:off x="8686800" y="4750612"/>
            <a:ext cx="457200"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14</a:t>
            </a:fld>
            <a:endParaRPr lang="en-US"/>
          </a:p>
        </p:txBody>
      </p:sp>
    </p:spTree>
    <p:extLst>
      <p:ext uri="{BB962C8B-B14F-4D97-AF65-F5344CB8AC3E}">
        <p14:creationId xmlns:p14="http://schemas.microsoft.com/office/powerpoint/2010/main" val="228274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79C69-2519-417D-BEB6-C7ACDFCE9ACC}"/>
              </a:ext>
            </a:extLst>
          </p:cNvPr>
          <p:cNvSpPr>
            <a:spLocks noGrp="1"/>
          </p:cNvSpPr>
          <p:nvPr>
            <p:ph type="body" idx="1"/>
          </p:nvPr>
        </p:nvSpPr>
        <p:spPr>
          <a:xfrm>
            <a:off x="302079" y="853606"/>
            <a:ext cx="8539843" cy="3753336"/>
          </a:xfrm>
        </p:spPr>
        <p:txBody>
          <a:bodyPr>
            <a:noAutofit/>
          </a:bodyPr>
          <a:lstStyle/>
          <a:p>
            <a:pPr marL="127000" indent="0" algn="just" rtl="0">
              <a:spcBef>
                <a:spcPts val="0"/>
              </a:spcBef>
              <a:spcAft>
                <a:spcPts val="0"/>
              </a:spcAft>
              <a:buNone/>
            </a:pPr>
            <a:r>
              <a:rPr lang="en-US" sz="1800" b="1" i="0" u="none" strike="noStrike">
                <a:solidFill>
                  <a:srgbClr val="000000"/>
                </a:solidFill>
                <a:effectLst/>
                <a:latin typeface="Calibri"/>
              </a:rPr>
              <a:t>Problems anticipated for future iterations</a:t>
            </a:r>
            <a:endParaRPr lang="en-US" sz="2000" b="0">
              <a:effectLst/>
              <a:latin typeface="Calibri"/>
            </a:endParaRPr>
          </a:p>
          <a:p>
            <a:pPr algn="just">
              <a:spcBef>
                <a:spcPts val="0"/>
              </a:spcBef>
              <a:buFont typeface="Arial"/>
              <a:buChar char="•"/>
            </a:pPr>
            <a:r>
              <a:rPr lang="en-US" sz="1800">
                <a:solidFill>
                  <a:srgbClr val="000000"/>
                </a:solidFill>
                <a:latin typeface="Calibri"/>
              </a:rPr>
              <a:t>Compromising overall performance of tool is a significant risk.</a:t>
            </a:r>
          </a:p>
          <a:p>
            <a:pPr lvl="1" algn="just">
              <a:spcBef>
                <a:spcPts val="0"/>
              </a:spcBef>
            </a:pPr>
            <a:r>
              <a:rPr lang="en-US" sz="1800">
                <a:solidFill>
                  <a:srgbClr val="000000"/>
                </a:solidFill>
                <a:latin typeface="Calibri"/>
              </a:rPr>
              <a:t>Adding new features brings this concern.</a:t>
            </a:r>
          </a:p>
          <a:p>
            <a:pPr lvl="1" algn="just">
              <a:spcBef>
                <a:spcPts val="0"/>
              </a:spcBef>
            </a:pPr>
            <a:r>
              <a:rPr lang="en-US" sz="1800">
                <a:solidFill>
                  <a:srgbClr val="000000"/>
                </a:solidFill>
                <a:latin typeface="Calibri"/>
              </a:rPr>
              <a:t>With final testing, this needs to be checked and addressed.</a:t>
            </a:r>
          </a:p>
          <a:p>
            <a:pPr algn="just"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Calibri" panose="020F0502020204030204" pitchFamily="34" charset="0"/>
            </a:endParaRPr>
          </a:p>
          <a:p>
            <a:pPr algn="just">
              <a:spcBef>
                <a:spcPts val="0"/>
              </a:spcBef>
              <a:buFont typeface="Arial" panose="020B0604020202020204" pitchFamily="34" charset="0"/>
              <a:buChar char="•"/>
            </a:pPr>
            <a:r>
              <a:rPr lang="en-US" sz="1800">
                <a:solidFill>
                  <a:srgbClr val="000000"/>
                </a:solidFill>
                <a:latin typeface="Calibri"/>
              </a:rPr>
              <a:t>Depending on the use case, user may need to use inefficient looking code.</a:t>
            </a:r>
          </a:p>
          <a:p>
            <a:pPr lvl="1" algn="just">
              <a:spcBef>
                <a:spcPts val="0"/>
              </a:spcBef>
            </a:pPr>
            <a:r>
              <a:rPr lang="en-US" sz="1800">
                <a:solidFill>
                  <a:srgbClr val="000000"/>
                </a:solidFill>
                <a:latin typeface="Calibri"/>
              </a:rPr>
              <a:t>Like multiple for loops (detector 1).</a:t>
            </a:r>
          </a:p>
          <a:p>
            <a:pPr lvl="1" algn="just">
              <a:spcBef>
                <a:spcPts val="0"/>
              </a:spcBef>
            </a:pPr>
            <a:r>
              <a:rPr lang="en-US" sz="1800">
                <a:solidFill>
                  <a:srgbClr val="000000"/>
                </a:solidFill>
                <a:latin typeface="Calibri"/>
              </a:rPr>
              <a:t>Like use of array instead of mapping (detector 2).</a:t>
            </a:r>
          </a:p>
          <a:p>
            <a:pPr lvl="1" algn="just">
              <a:spcBef>
                <a:spcPts val="0"/>
              </a:spcBef>
            </a:pPr>
            <a:r>
              <a:rPr lang="en-US" sz="1800">
                <a:solidFill>
                  <a:srgbClr val="000000"/>
                </a:solidFill>
                <a:latin typeface="Calibri"/>
              </a:rPr>
              <a:t>These cases needs to be handled.</a:t>
            </a:r>
          </a:p>
          <a:p>
            <a:pPr lvl="1" algn="just">
              <a:spcBef>
                <a:spcPts val="0"/>
              </a:spcBef>
            </a:pPr>
            <a:r>
              <a:rPr lang="en-US" sz="1800">
                <a:solidFill>
                  <a:srgbClr val="000000"/>
                </a:solidFill>
                <a:latin typeface="Calibri"/>
              </a:rPr>
              <a:t>Else warnings need to be suppressed by user.</a:t>
            </a:r>
          </a:p>
          <a:p>
            <a:pPr algn="just" fontAlgn="base">
              <a:spcBef>
                <a:spcPts val="0"/>
              </a:spcBef>
              <a:buFont typeface="Arial" panose="020B0604020202020204" pitchFamily="34" charset="0"/>
              <a:buChar char="•"/>
            </a:pPr>
            <a:endParaRPr lang="en-US" sz="1800" b="0" i="0" u="none" strike="noStrike">
              <a:solidFill>
                <a:srgbClr val="000000"/>
              </a:solidFill>
              <a:effectLst/>
              <a:latin typeface="Calibri" panose="020F0502020204030204" pitchFamily="34" charset="0"/>
            </a:endParaRPr>
          </a:p>
          <a:p>
            <a:pPr algn="just" fontAlgn="base">
              <a:spcBef>
                <a:spcPts val="0"/>
              </a:spcBef>
              <a:buFont typeface="Arial" panose="020B0604020202020204" pitchFamily="34" charset="0"/>
              <a:buChar char="•"/>
            </a:pPr>
            <a:r>
              <a:rPr lang="en-US" sz="1800" b="0" i="0" u="none" strike="noStrike">
                <a:solidFill>
                  <a:srgbClr val="000000"/>
                </a:solidFill>
                <a:effectLst/>
                <a:latin typeface="Calibri"/>
              </a:rPr>
              <a:t>Finding and identifying SSTORE patterns to minimize</a:t>
            </a:r>
            <a:r>
              <a:rPr lang="en-US" sz="1800">
                <a:solidFill>
                  <a:srgbClr val="000000"/>
                </a:solidFill>
                <a:latin typeface="Calibri"/>
              </a:rPr>
              <a:t> redundant disk usage.</a:t>
            </a:r>
          </a:p>
          <a:p>
            <a:pPr lvl="1" algn="just">
              <a:spcBef>
                <a:spcPts val="0"/>
              </a:spcBef>
            </a:pPr>
            <a:r>
              <a:rPr lang="en-US" sz="1800">
                <a:solidFill>
                  <a:srgbClr val="000000"/>
                </a:solidFill>
                <a:latin typeface="Calibri"/>
              </a:rPr>
              <a:t>Challenging</a:t>
            </a:r>
            <a:r>
              <a:rPr lang="en-US" sz="1800" b="0" i="0" u="none" strike="noStrike">
                <a:solidFill>
                  <a:srgbClr val="000000"/>
                </a:solidFill>
                <a:effectLst/>
                <a:latin typeface="Calibri"/>
              </a:rPr>
              <a:t> as Slither actually receives solidity files, not bytecode files.</a:t>
            </a:r>
            <a:endParaRPr lang="en-US"/>
          </a:p>
          <a:p>
            <a:pPr marL="127000" indent="0" algn="just" fontAlgn="base">
              <a:spcBef>
                <a:spcPts val="0"/>
              </a:spcBef>
              <a:buNone/>
            </a:pPr>
            <a:endParaRPr lang="en-US" sz="1800" b="0" i="0" u="none" strike="noStrike">
              <a:solidFill>
                <a:srgbClr val="000000"/>
              </a:solidFill>
              <a:effectLst/>
              <a:latin typeface="Calibri" panose="020F0502020204030204" pitchFamily="34" charset="0"/>
            </a:endParaRPr>
          </a:p>
          <a:p>
            <a:pPr algn="just"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Calibri" panose="020F0502020204030204" pitchFamily="34" charset="0"/>
            </a:endParaRPr>
          </a:p>
          <a:p>
            <a:pPr algn="l" rtl="0" fontAlgn="base">
              <a:buFont typeface="Arial" panose="020B0604020202020204" pitchFamily="34" charset="0"/>
              <a:buChar char="•"/>
            </a:pPr>
            <a:endParaRPr lang="en-US" sz="1800">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7D7481AF-4C97-BA73-F725-4473A52C1DBE}"/>
              </a:ext>
            </a:extLst>
          </p:cNvPr>
          <p:cNvSpPr>
            <a:spLocks noGrp="1"/>
          </p:cNvSpPr>
          <p:nvPr>
            <p:ph type="title"/>
          </p:nvPr>
        </p:nvSpPr>
        <p:spPr>
          <a:xfrm>
            <a:off x="457200" y="102521"/>
            <a:ext cx="8229600" cy="857250"/>
          </a:xfrm>
        </p:spPr>
        <p:txBody>
          <a:bodyPr/>
          <a:lstStyle/>
          <a:p>
            <a:r>
              <a:rPr lang="en-US" u="sng">
                <a:latin typeface="Calibri" panose="020F0502020204030204" pitchFamily="34" charset="0"/>
                <a:ea typeface="Calibri" panose="020F0502020204030204" pitchFamily="34" charset="0"/>
                <a:cs typeface="Calibri" panose="020F0502020204030204" pitchFamily="34" charset="0"/>
              </a:rPr>
              <a:t>Future Risks</a:t>
            </a:r>
          </a:p>
        </p:txBody>
      </p:sp>
      <p:sp>
        <p:nvSpPr>
          <p:cNvPr id="6" name="TextBox 5">
            <a:extLst>
              <a:ext uri="{FF2B5EF4-FFF2-40B4-BE49-F238E27FC236}">
                <a16:creationId xmlns:a16="http://schemas.microsoft.com/office/drawing/2014/main" id="{EB0EF760-6471-77E2-57C7-32326607C2A9}"/>
              </a:ext>
            </a:extLst>
          </p:cNvPr>
          <p:cNvSpPr txBox="1"/>
          <p:nvPr/>
        </p:nvSpPr>
        <p:spPr>
          <a:xfrm>
            <a:off x="8534400" y="4750612"/>
            <a:ext cx="524933"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15</a:t>
            </a:fld>
            <a:endParaRPr lang="en-US"/>
          </a:p>
        </p:txBody>
      </p:sp>
    </p:spTree>
    <p:extLst>
      <p:ext uri="{BB962C8B-B14F-4D97-AF65-F5344CB8AC3E}">
        <p14:creationId xmlns:p14="http://schemas.microsoft.com/office/powerpoint/2010/main" val="110943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C7EEC-4CDB-1D4E-89C8-6FB3D668A1DA}"/>
              </a:ext>
            </a:extLst>
          </p:cNvPr>
          <p:cNvSpPr>
            <a:spLocks noGrp="1"/>
          </p:cNvSpPr>
          <p:nvPr>
            <p:ph type="body" idx="1"/>
          </p:nvPr>
        </p:nvSpPr>
        <p:spPr>
          <a:xfrm>
            <a:off x="457200" y="1310640"/>
            <a:ext cx="8572500" cy="3669573"/>
          </a:xfrm>
        </p:spPr>
        <p:txBody>
          <a:bodyPr>
            <a:normAutofit fontScale="85000" lnSpcReduction="10000"/>
          </a:bodyPr>
          <a:lstStyle/>
          <a:p>
            <a:pPr marL="127000" indent="0" algn="just" rtl="0" fontAlgn="base">
              <a:buNone/>
            </a:pPr>
            <a:endParaRPr lang="en-US" sz="2100" b="0" i="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r>
              <a:rPr lang="en-US" sz="2100" b="0" u="sng" strike="noStrike">
                <a:solidFill>
                  <a:srgbClr val="0563C1"/>
                </a:solidFill>
                <a:effectLst/>
                <a:latin typeface="Calibri"/>
                <a:ea typeface="Calibri"/>
                <a:cs typeface="Calibri"/>
                <a:hlinkClick r:id="rId2"/>
              </a:rPr>
              <a:t>https://github.com/PereiraMavs/CSE6324_Team_8</a:t>
            </a:r>
            <a:r>
              <a:rPr lang="en-US" sz="2100" b="0" i="0">
                <a:solidFill>
                  <a:srgbClr val="000000"/>
                </a:solidFill>
                <a:effectLst/>
                <a:latin typeface="Calibri"/>
                <a:ea typeface="Calibri"/>
                <a:cs typeface="Calibri"/>
              </a:rPr>
              <a:t> </a:t>
            </a:r>
          </a:p>
          <a:p>
            <a:pPr algn="just" rtl="0" fontAlgn="base"/>
            <a:r>
              <a:rPr lang="en-US" sz="2100" b="0">
                <a:solidFill>
                  <a:srgbClr val="000000"/>
                </a:solidFill>
                <a:effectLst/>
                <a:latin typeface="Calibri"/>
                <a:ea typeface="Calibri"/>
                <a:cs typeface="Calibri"/>
              </a:rPr>
              <a:t>Version: 2</a:t>
            </a:r>
            <a:r>
              <a:rPr lang="en-US" sz="2100">
                <a:solidFill>
                  <a:srgbClr val="000000"/>
                </a:solidFill>
                <a:latin typeface="Calibri"/>
                <a:ea typeface="Calibri"/>
                <a:cs typeface="Calibri"/>
              </a:rPr>
              <a:t>.0</a:t>
            </a:r>
            <a:r>
              <a:rPr lang="en-US" sz="2100" b="0" i="0">
                <a:solidFill>
                  <a:srgbClr val="000000"/>
                </a:solidFill>
                <a:effectLst/>
                <a:latin typeface="Calibri"/>
                <a:ea typeface="Calibri"/>
                <a:cs typeface="Calibri"/>
              </a:rPr>
              <a:t>										</a:t>
            </a:r>
            <a:r>
              <a:rPr lang="en-US" sz="1800" b="0" i="0">
                <a:solidFill>
                  <a:srgbClr val="000000"/>
                </a:solidFill>
                <a:effectLst/>
                <a:latin typeface="Calibri"/>
                <a:ea typeface="Calibri"/>
                <a:cs typeface="Calibri"/>
              </a:rPr>
              <a:t>																																																																																																																		                </a:t>
            </a:r>
            <a:fld id="{143B1882-8C55-4E4A-892D-1F4875DF50C8}" type="slidenum">
              <a:rPr lang="en-US" sz="1800" b="0" i="0" smtClean="0">
                <a:solidFill>
                  <a:srgbClr val="000000"/>
                </a:solidFill>
                <a:effectLst/>
                <a:latin typeface="Calibri"/>
                <a:ea typeface="Calibri"/>
                <a:cs typeface="Calibri"/>
              </a:rPr>
              <a:t>16</a:t>
            </a:fld>
            <a:r>
              <a:rPr lang="en-US" sz="1800" b="0" i="0">
                <a:solidFill>
                  <a:srgbClr val="000000"/>
                </a:solidFill>
                <a:effectLst/>
                <a:latin typeface="Calibri"/>
                <a:ea typeface="Calibri"/>
                <a:cs typeface="Calibri"/>
              </a:rPr>
              <a:t>	</a:t>
            </a:r>
          </a:p>
          <a:p>
            <a:endParaRPr lang="en-US"/>
          </a:p>
        </p:txBody>
      </p:sp>
      <p:sp>
        <p:nvSpPr>
          <p:cNvPr id="4" name="Title 3">
            <a:extLst>
              <a:ext uri="{FF2B5EF4-FFF2-40B4-BE49-F238E27FC236}">
                <a16:creationId xmlns:a16="http://schemas.microsoft.com/office/drawing/2014/main" id="{DE2B9788-4B97-7DAF-601D-5923AE09AB7A}"/>
              </a:ext>
            </a:extLst>
          </p:cNvPr>
          <p:cNvSpPr>
            <a:spLocks noGrp="1"/>
          </p:cNvSpPr>
          <p:nvPr>
            <p:ph type="title"/>
          </p:nvPr>
        </p:nvSpPr>
        <p:spPr/>
        <p:txBody>
          <a:bodyPr/>
          <a:lstStyle/>
          <a:p>
            <a:r>
              <a:rPr lang="en-US" u="sng">
                <a:latin typeface="Calibri" panose="020F0502020204030204" pitchFamily="34" charset="0"/>
                <a:ea typeface="Calibri" panose="020F0502020204030204" pitchFamily="34" charset="0"/>
                <a:cs typeface="Calibri" panose="020F0502020204030204" pitchFamily="34" charset="0"/>
              </a:rPr>
              <a:t>Repository</a:t>
            </a:r>
          </a:p>
        </p:txBody>
      </p:sp>
    </p:spTree>
    <p:extLst>
      <p:ext uri="{BB962C8B-B14F-4D97-AF65-F5344CB8AC3E}">
        <p14:creationId xmlns:p14="http://schemas.microsoft.com/office/powerpoint/2010/main" val="241152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8218C-26D5-E17A-12A0-3868F6B674C1}"/>
              </a:ext>
            </a:extLst>
          </p:cNvPr>
          <p:cNvSpPr>
            <a:spLocks noGrp="1"/>
          </p:cNvSpPr>
          <p:nvPr>
            <p:ph type="body" idx="1"/>
          </p:nvPr>
        </p:nvSpPr>
        <p:spPr>
          <a:xfrm>
            <a:off x="318407" y="563337"/>
            <a:ext cx="8727622" cy="4576994"/>
          </a:xfrm>
        </p:spPr>
        <p:txBody>
          <a:bodyPr>
            <a:noAutofit/>
          </a:bodyPr>
          <a:lstStyle/>
          <a:p>
            <a:pPr algn="just" rtl="0" fontAlgn="base"/>
            <a:r>
              <a:rPr lang="en-US" sz="1500" b="0" i="0">
                <a:solidFill>
                  <a:srgbClr val="000000"/>
                </a:solidFill>
                <a:effectLst/>
                <a:latin typeface="Calibri"/>
                <a:ea typeface="Calibri"/>
                <a:cs typeface="Calibri"/>
              </a:rPr>
              <a:t>[1] S. S. Kushwaha, S. Joshi, D. Singh, M. Kaur and H. -N. Lee, "Ethereum Smart Contract Analysis Tools: A Systematic Review," in IEEE Access, vol. 10, pp. 57037-57062, 2022, </a:t>
            </a:r>
            <a:r>
              <a:rPr lang="en-US" sz="1500" b="0" i="0" err="1">
                <a:solidFill>
                  <a:srgbClr val="000000"/>
                </a:solidFill>
                <a:effectLst/>
                <a:latin typeface="Calibri"/>
                <a:ea typeface="Calibri"/>
                <a:cs typeface="Calibri"/>
              </a:rPr>
              <a:t>doi</a:t>
            </a:r>
            <a:r>
              <a:rPr lang="en-US" sz="1500" b="0" i="0">
                <a:solidFill>
                  <a:srgbClr val="000000"/>
                </a:solidFill>
                <a:effectLst/>
                <a:latin typeface="Calibri"/>
                <a:ea typeface="Calibri"/>
                <a:cs typeface="Calibri"/>
              </a:rPr>
              <a:t>: 10.1109/ACCESS.2022.3169902. </a:t>
            </a:r>
          </a:p>
          <a:p>
            <a:pPr algn="just" rtl="0" fontAlgn="base"/>
            <a:r>
              <a:rPr lang="en-US" sz="1500" b="0" i="0">
                <a:solidFill>
                  <a:srgbClr val="000000"/>
                </a:solidFill>
                <a:effectLst/>
                <a:latin typeface="Calibri"/>
                <a:ea typeface="Calibri"/>
                <a:cs typeface="Calibri"/>
              </a:rPr>
              <a:t>[2] </a:t>
            </a:r>
            <a:r>
              <a:rPr lang="en-US" sz="1500" b="0" i="0" u="sng" strike="noStrike">
                <a:solidFill>
                  <a:srgbClr val="0563C1"/>
                </a:solidFill>
                <a:effectLst/>
                <a:latin typeface="Calibri"/>
                <a:ea typeface="Calibri"/>
                <a:cs typeface="Calibri"/>
                <a:hlinkClick r:id="rId2"/>
              </a:rPr>
              <a:t>https://ethereum.org/en/developers/docs/smart-contracts/</a:t>
            </a:r>
            <a:r>
              <a:rPr lang="en-US" sz="1500" b="0" i="0">
                <a:solidFill>
                  <a:srgbClr val="000000"/>
                </a:solidFill>
                <a:effectLst/>
                <a:latin typeface="Calibri"/>
                <a:ea typeface="Calibri"/>
                <a:cs typeface="Calibri"/>
              </a:rPr>
              <a:t> , accessed on 09/23/2023 </a:t>
            </a:r>
          </a:p>
          <a:p>
            <a:pPr algn="just" rtl="0" fontAlgn="base"/>
            <a:r>
              <a:rPr lang="en-US" sz="1500" b="0" i="0">
                <a:solidFill>
                  <a:srgbClr val="000000"/>
                </a:solidFill>
                <a:effectLst/>
                <a:latin typeface="Calibri"/>
                <a:ea typeface="Calibri"/>
                <a:cs typeface="Calibri"/>
              </a:rPr>
              <a:t>[3] </a:t>
            </a:r>
            <a:r>
              <a:rPr lang="en-US" sz="1500" b="0" i="0" u="sng" strike="noStrike">
                <a:solidFill>
                  <a:srgbClr val="0563C1"/>
                </a:solidFill>
                <a:effectLst/>
                <a:latin typeface="Calibri"/>
                <a:ea typeface="Calibri"/>
                <a:cs typeface="Calibri"/>
                <a:hlinkClick r:id="rId3"/>
              </a:rPr>
              <a:t>https://ethereum.org/en/developers/docs/gas/</a:t>
            </a:r>
            <a:r>
              <a:rPr lang="en-US" sz="1500" b="0" i="0">
                <a:solidFill>
                  <a:srgbClr val="000000"/>
                </a:solidFill>
                <a:effectLst/>
                <a:latin typeface="Calibri"/>
                <a:ea typeface="Calibri"/>
                <a:cs typeface="Calibri"/>
              </a:rPr>
              <a:t> , accessed on 09/23/2023 </a:t>
            </a:r>
          </a:p>
          <a:p>
            <a:pPr algn="just" rtl="0" fontAlgn="base"/>
            <a:r>
              <a:rPr lang="en-US" sz="1500" b="0" i="0">
                <a:solidFill>
                  <a:srgbClr val="000000"/>
                </a:solidFill>
                <a:effectLst/>
                <a:latin typeface="Calibri"/>
                <a:ea typeface="Calibri"/>
                <a:cs typeface="Calibri"/>
              </a:rPr>
              <a:t>[4] T. Chen et al., "</a:t>
            </a:r>
            <a:r>
              <a:rPr lang="en-US" sz="1500" b="0" i="0" err="1">
                <a:solidFill>
                  <a:srgbClr val="000000"/>
                </a:solidFill>
                <a:effectLst/>
                <a:latin typeface="Calibri"/>
                <a:ea typeface="Calibri"/>
                <a:cs typeface="Calibri"/>
              </a:rPr>
              <a:t>GasChecker</a:t>
            </a:r>
            <a:r>
              <a:rPr lang="en-US" sz="1500" b="0" i="0">
                <a:solidFill>
                  <a:srgbClr val="000000"/>
                </a:solidFill>
                <a:effectLst/>
                <a:latin typeface="Calibri"/>
                <a:ea typeface="Calibri"/>
                <a:cs typeface="Calibri"/>
              </a:rPr>
              <a:t>: Scalable Analysis for Discovering Gas-Inefficient Smart Contracts," in IEEE Transactions on Emerging Topics in Computing, vol. 9, no. 3, pp. 1433-1448, 1 July-Sept. 2021, </a:t>
            </a:r>
            <a:r>
              <a:rPr lang="en-US" sz="1500" b="0" i="0" err="1">
                <a:solidFill>
                  <a:srgbClr val="000000"/>
                </a:solidFill>
                <a:effectLst/>
                <a:latin typeface="Calibri"/>
                <a:ea typeface="Calibri"/>
                <a:cs typeface="Calibri"/>
              </a:rPr>
              <a:t>doi</a:t>
            </a:r>
            <a:r>
              <a:rPr lang="en-US" sz="1500" b="0" i="0">
                <a:solidFill>
                  <a:srgbClr val="000000"/>
                </a:solidFill>
                <a:effectLst/>
                <a:latin typeface="Calibri"/>
                <a:ea typeface="Calibri"/>
                <a:cs typeface="Calibri"/>
              </a:rPr>
              <a:t>: 10.1109/TETC.2020.2979019. </a:t>
            </a:r>
          </a:p>
          <a:p>
            <a:pPr algn="just" rtl="0" fontAlgn="base"/>
            <a:r>
              <a:rPr lang="en-US" sz="1500" b="0" i="0">
                <a:solidFill>
                  <a:srgbClr val="000000"/>
                </a:solidFill>
                <a:effectLst/>
                <a:latin typeface="Calibri"/>
                <a:ea typeface="Calibri"/>
                <a:cs typeface="Calibri"/>
              </a:rPr>
              <a:t>[5] I. Ashraf, X. Ma, B. Jiang and W. K. Chan, "</a:t>
            </a:r>
            <a:r>
              <a:rPr lang="en-US" sz="1500" b="0" i="0" err="1">
                <a:solidFill>
                  <a:srgbClr val="000000"/>
                </a:solidFill>
                <a:effectLst/>
                <a:latin typeface="Calibri"/>
                <a:ea typeface="Calibri"/>
                <a:cs typeface="Calibri"/>
              </a:rPr>
              <a:t>GasFuzzer</a:t>
            </a:r>
            <a:r>
              <a:rPr lang="en-US" sz="1500" b="0" i="0">
                <a:solidFill>
                  <a:srgbClr val="000000"/>
                </a:solidFill>
                <a:effectLst/>
                <a:latin typeface="Calibri"/>
                <a:ea typeface="Calibri"/>
                <a:cs typeface="Calibri"/>
              </a:rPr>
              <a:t>: Fuzzing Ethereum Smart Contract Binaries to Expose Gas-Oriented Exception Security Vulnerabilities," in IEEE Access, vol. 8, pp. 99552-99564, 2020, </a:t>
            </a:r>
            <a:r>
              <a:rPr lang="en-US" sz="1500" b="0" i="0" err="1">
                <a:solidFill>
                  <a:srgbClr val="000000"/>
                </a:solidFill>
                <a:effectLst/>
                <a:latin typeface="Calibri"/>
                <a:ea typeface="Calibri"/>
                <a:cs typeface="Calibri"/>
              </a:rPr>
              <a:t>doi</a:t>
            </a:r>
            <a:r>
              <a:rPr lang="en-US" sz="1500" b="0" i="0">
                <a:solidFill>
                  <a:srgbClr val="000000"/>
                </a:solidFill>
                <a:effectLst/>
                <a:latin typeface="Calibri"/>
                <a:ea typeface="Calibri"/>
                <a:cs typeface="Calibri"/>
              </a:rPr>
              <a:t>: 10.1109/ACCESS.2020.2995183. </a:t>
            </a:r>
          </a:p>
          <a:p>
            <a:pPr algn="just" rtl="0" fontAlgn="base"/>
            <a:r>
              <a:rPr lang="en-US" sz="1500" b="0" i="0">
                <a:solidFill>
                  <a:srgbClr val="000000"/>
                </a:solidFill>
                <a:effectLst/>
                <a:latin typeface="Calibri"/>
                <a:ea typeface="Calibri"/>
                <a:cs typeface="Calibri"/>
              </a:rPr>
              <a:t>[6] </a:t>
            </a:r>
            <a:r>
              <a:rPr lang="en-US" sz="1500" b="0" i="0" u="sng" strike="noStrike">
                <a:solidFill>
                  <a:srgbClr val="0563C1"/>
                </a:solidFill>
                <a:effectLst/>
                <a:latin typeface="Calibri"/>
                <a:ea typeface="Calibri"/>
                <a:cs typeface="Calibri"/>
                <a:hlinkClick r:id="rId4"/>
              </a:rPr>
              <a:t>https://github.com/crytic/slither</a:t>
            </a:r>
            <a:r>
              <a:rPr lang="en-US" sz="1500" b="0" i="0">
                <a:solidFill>
                  <a:srgbClr val="000000"/>
                </a:solidFill>
                <a:effectLst/>
                <a:latin typeface="Calibri"/>
                <a:ea typeface="Calibri"/>
                <a:cs typeface="Calibri"/>
              </a:rPr>
              <a:t>, accessed on 09/23/2023 </a:t>
            </a:r>
          </a:p>
          <a:p>
            <a:pPr algn="just" rtl="0" fontAlgn="base"/>
            <a:r>
              <a:rPr lang="en-US" sz="1500" b="0" i="0">
                <a:solidFill>
                  <a:srgbClr val="000000"/>
                </a:solidFill>
                <a:effectLst/>
                <a:latin typeface="Calibri"/>
                <a:ea typeface="Calibri"/>
                <a:cs typeface="Calibri"/>
              </a:rPr>
              <a:t>[7] </a:t>
            </a:r>
            <a:r>
              <a:rPr lang="en-US" sz="1500" b="0" i="0" u="sng" strike="noStrike">
                <a:solidFill>
                  <a:srgbClr val="0563C1"/>
                </a:solidFill>
                <a:effectLst/>
                <a:latin typeface="Calibri"/>
                <a:ea typeface="Calibri"/>
                <a:cs typeface="Calibri"/>
                <a:hlinkClick r:id="rId5"/>
              </a:rPr>
              <a:t>https://arxiv.org/abs/2112.14771</a:t>
            </a:r>
            <a:r>
              <a:rPr lang="en-US" sz="1500" b="0" i="0">
                <a:solidFill>
                  <a:srgbClr val="000000"/>
                </a:solidFill>
                <a:effectLst/>
                <a:latin typeface="Calibri"/>
                <a:ea typeface="Calibri"/>
                <a:cs typeface="Calibri"/>
              </a:rPr>
              <a:t>, accessed on 09/23/2023</a:t>
            </a:r>
          </a:p>
          <a:p>
            <a:pPr algn="just" rtl="0" fontAlgn="base"/>
            <a:r>
              <a:rPr lang="en-US" sz="1500">
                <a:solidFill>
                  <a:srgbClr val="000000"/>
                </a:solidFill>
                <a:latin typeface="Calibri"/>
                <a:ea typeface="Calibri"/>
                <a:cs typeface="Calibri"/>
              </a:rPr>
              <a:t>[8] </a:t>
            </a:r>
            <a:r>
              <a:rPr lang="en-US" sz="1500">
                <a:solidFill>
                  <a:srgbClr val="000000"/>
                </a:solidFill>
                <a:latin typeface="Calibri"/>
                <a:ea typeface="Calibri"/>
                <a:cs typeface="Calibri"/>
                <a:hlinkClick r:id="rId6"/>
              </a:rPr>
              <a:t>https://www.evm.codes/</a:t>
            </a:r>
            <a:endParaRPr lang="en-US" sz="1500">
              <a:solidFill>
                <a:srgbClr val="000000"/>
              </a:solidFill>
              <a:latin typeface="Calibri"/>
              <a:ea typeface="Calibri"/>
              <a:cs typeface="Calibri"/>
            </a:endParaRPr>
          </a:p>
          <a:p>
            <a:pPr algn="just" rtl="0" fontAlgn="base"/>
            <a:r>
              <a:rPr lang="en-US" sz="1500">
                <a:solidFill>
                  <a:srgbClr val="000000"/>
                </a:solidFill>
                <a:latin typeface="Calibri"/>
                <a:ea typeface="Calibri"/>
                <a:cs typeface="Calibri"/>
              </a:rPr>
              <a:t>[9] </a:t>
            </a:r>
            <a:r>
              <a:rPr lang="en-US" sz="1500">
                <a:solidFill>
                  <a:srgbClr val="000000"/>
                </a:solidFill>
                <a:latin typeface="Calibri"/>
                <a:ea typeface="Calibri"/>
                <a:cs typeface="Calibri"/>
                <a:hlinkClick r:id="rId7"/>
              </a:rPr>
              <a:t>https://www.linkedin.com/pulse/optimizing-smart-contract-gas-cost-harold-achiando</a:t>
            </a:r>
            <a:endParaRPr lang="en-US" sz="1500">
              <a:solidFill>
                <a:srgbClr val="000000"/>
              </a:solidFill>
              <a:latin typeface="Calibri"/>
              <a:ea typeface="Calibri"/>
              <a:cs typeface="Calibri"/>
            </a:endParaRPr>
          </a:p>
          <a:p>
            <a:pPr algn="just" rtl="0" fontAlgn="base"/>
            <a:r>
              <a:rPr lang="en-US" sz="1500">
                <a:solidFill>
                  <a:srgbClr val="000000"/>
                </a:solidFill>
                <a:latin typeface="Calibri"/>
                <a:ea typeface="Calibri"/>
                <a:cs typeface="Calibri"/>
              </a:rPr>
              <a:t>[10] </a:t>
            </a:r>
            <a:r>
              <a:rPr lang="en-US" sz="1500">
                <a:solidFill>
                  <a:srgbClr val="000000"/>
                </a:solidFill>
                <a:latin typeface="Calibri"/>
                <a:ea typeface="Calibri"/>
                <a:cs typeface="Calibri"/>
                <a:hlinkClick r:id="rId8"/>
              </a:rPr>
              <a:t>https://www.linkedin.com/pulse/how-reduce-smart-contract-gas-usage-arslan-maqbool</a:t>
            </a:r>
            <a:endParaRPr lang="en-US" sz="1500">
              <a:solidFill>
                <a:srgbClr val="000000"/>
              </a:solidFill>
              <a:latin typeface="Calibri"/>
              <a:ea typeface="Calibri"/>
              <a:cs typeface="Calibri"/>
            </a:endParaRPr>
          </a:p>
          <a:p>
            <a:pPr algn="just" rtl="0" fontAlgn="base"/>
            <a:endParaRPr lang="en-US" sz="1500">
              <a:latin typeface="Calibri"/>
              <a:ea typeface="Calibri"/>
              <a:cs typeface="Calibri"/>
            </a:endParaRPr>
          </a:p>
          <a:p>
            <a:endParaRPr lang="en-US" sz="1500">
              <a:latin typeface="Calibri" panose="020F0502020204030204" pitchFamily="34" charset="0"/>
              <a:ea typeface="Calibri" panose="020F0502020204030204" pitchFamily="34" charset="0"/>
              <a:cs typeface="Calibri" panose="020F0502020204030204" pitchFamily="34" charset="0"/>
            </a:endParaRPr>
          </a:p>
          <a:p>
            <a:endParaRPr lang="en-US" sz="1500">
              <a:latin typeface="Calibri" panose="020F0502020204030204" pitchFamily="34" charset="0"/>
              <a:ea typeface="Calibri" panose="020F0502020204030204" pitchFamily="34" charset="0"/>
              <a:cs typeface="Calibri" panose="020F0502020204030204" pitchFamily="34" charset="0"/>
            </a:endParaRPr>
          </a:p>
          <a:p>
            <a:pPr>
              <a:buNone/>
            </a:pPr>
            <a:endParaRPr lang="en-US" sz="1400">
              <a:latin typeface="Calibri" panose="020F0502020204030204" pitchFamily="34" charset="0"/>
              <a:ea typeface="Calibri" panose="020F0502020204030204" pitchFamily="34" charset="0"/>
              <a:cs typeface="Calibri" panose="020F0502020204030204" pitchFamily="34" charset="0"/>
            </a:endParaRPr>
          </a:p>
          <a:p>
            <a:pPr marL="3771900" lvl="8" indent="0" algn="r">
              <a:buNone/>
            </a:pPr>
            <a:endParaRPr lang="en-US" sz="1500">
              <a:latin typeface="Calibri" panose="020F0502020204030204" pitchFamily="34" charset="0"/>
              <a:ea typeface="Calibri" panose="020F0502020204030204" pitchFamily="34" charset="0"/>
              <a:cs typeface="Calibri" panose="020F0502020204030204" pitchFamily="34" charset="0"/>
            </a:endParaRPr>
          </a:p>
          <a:p>
            <a:pPr marL="3771900" lvl="8" indent="0">
              <a:buNone/>
            </a:pPr>
            <a:r>
              <a:rPr lang="en-US" sz="1500">
                <a:latin typeface="Calibri" panose="020F0502020204030204" pitchFamily="34" charset="0"/>
                <a:ea typeface="Calibri" panose="020F0502020204030204" pitchFamily="34" charset="0"/>
                <a:cs typeface="Calibri" panose="020F0502020204030204" pitchFamily="34" charset="0"/>
              </a:rPr>
              <a:t>					</a:t>
            </a:r>
          </a:p>
          <a:p>
            <a:pPr marL="3771900" lvl="8" indent="0">
              <a:buNone/>
            </a:pPr>
            <a:r>
              <a:rPr lang="en-US" sz="1500">
                <a:latin typeface="Calibri" panose="020F0502020204030204" pitchFamily="34" charset="0"/>
                <a:ea typeface="Calibri" panose="020F0502020204030204" pitchFamily="34" charset="0"/>
                <a:cs typeface="Calibri" panose="020F0502020204030204" pitchFamily="34" charset="0"/>
              </a:rPr>
              <a:t>					</a:t>
            </a:r>
          </a:p>
        </p:txBody>
      </p:sp>
      <p:sp>
        <p:nvSpPr>
          <p:cNvPr id="4" name="Title 3">
            <a:extLst>
              <a:ext uri="{FF2B5EF4-FFF2-40B4-BE49-F238E27FC236}">
                <a16:creationId xmlns:a16="http://schemas.microsoft.com/office/drawing/2014/main" id="{92D44272-89B9-AC6C-FC98-38CFA3C20B9F}"/>
              </a:ext>
            </a:extLst>
          </p:cNvPr>
          <p:cNvSpPr>
            <a:spLocks noGrp="1"/>
          </p:cNvSpPr>
          <p:nvPr>
            <p:ph type="title"/>
          </p:nvPr>
        </p:nvSpPr>
        <p:spPr>
          <a:xfrm>
            <a:off x="414798" y="3169"/>
            <a:ext cx="8229600" cy="857250"/>
          </a:xfrm>
        </p:spPr>
        <p:txBody>
          <a:bodyPr>
            <a:normAutofit/>
          </a:bodyPr>
          <a:lstStyle/>
          <a:p>
            <a:r>
              <a:rPr lang="en-US" u="sng">
                <a:latin typeface="Calibri" panose="020F0502020204030204" pitchFamily="34" charset="0"/>
                <a:ea typeface="Calibri" panose="020F0502020204030204" pitchFamily="34" charset="0"/>
                <a:cs typeface="Calibri" panose="020F0502020204030204" pitchFamily="34" charset="0"/>
              </a:rPr>
              <a:t>References</a:t>
            </a:r>
          </a:p>
        </p:txBody>
      </p:sp>
      <p:sp>
        <p:nvSpPr>
          <p:cNvPr id="6" name="TextBox 5">
            <a:extLst>
              <a:ext uri="{FF2B5EF4-FFF2-40B4-BE49-F238E27FC236}">
                <a16:creationId xmlns:a16="http://schemas.microsoft.com/office/drawing/2014/main" id="{8B3C257F-4038-39B4-A946-AA7241D84D4C}"/>
              </a:ext>
            </a:extLst>
          </p:cNvPr>
          <p:cNvSpPr txBox="1"/>
          <p:nvPr/>
        </p:nvSpPr>
        <p:spPr>
          <a:xfrm>
            <a:off x="8383537" y="4604264"/>
            <a:ext cx="5217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rPr>
              <a:t>17</a:t>
            </a:r>
            <a:endParaRPr lang="en-US">
              <a:latin typeface="Calibri"/>
              <a:ea typeface="Calibri"/>
              <a:cs typeface="Calibri"/>
            </a:endParaRPr>
          </a:p>
        </p:txBody>
      </p:sp>
    </p:spTree>
    <p:extLst>
      <p:ext uri="{BB962C8B-B14F-4D97-AF65-F5344CB8AC3E}">
        <p14:creationId xmlns:p14="http://schemas.microsoft.com/office/powerpoint/2010/main" val="238844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9442" y="1110095"/>
            <a:ext cx="8530643" cy="221842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Arial"/>
              <a:buNone/>
            </a:pPr>
            <a:r>
              <a:rPr lang="en" sz="5000">
                <a:latin typeface="Calibri" panose="020F0502020204030204" pitchFamily="34" charset="0"/>
                <a:ea typeface="Calibri" panose="020F0502020204030204" pitchFamily="34" charset="0"/>
                <a:cs typeface="Calibri" panose="020F0502020204030204" pitchFamily="34" charset="0"/>
              </a:rPr>
              <a:t>Thank You!</a:t>
            </a:r>
            <a:br>
              <a:rPr lang="en" sz="5000">
                <a:latin typeface="Calibri" panose="020F0502020204030204" pitchFamily="34" charset="0"/>
                <a:ea typeface="Calibri" panose="020F0502020204030204" pitchFamily="34" charset="0"/>
                <a:cs typeface="Calibri" panose="020F0502020204030204" pitchFamily="34" charset="0"/>
              </a:rPr>
            </a:br>
            <a:r>
              <a:rPr lang="en" sz="4000">
                <a:latin typeface="Calibri" panose="020F0502020204030204" pitchFamily="34" charset="0"/>
                <a:ea typeface="Calibri" panose="020F0502020204030204" pitchFamily="34" charset="0"/>
                <a:cs typeface="Calibri" panose="020F0502020204030204" pitchFamily="34" charset="0"/>
              </a:rPr>
              <a:t>Any Questions?</a:t>
            </a:r>
            <a:endParaRPr sz="400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E65FA8A-8198-3A07-209C-C3B599F958DD}"/>
              </a:ext>
            </a:extLst>
          </p:cNvPr>
          <p:cNvSpPr txBox="1"/>
          <p:nvPr/>
        </p:nvSpPr>
        <p:spPr>
          <a:xfrm>
            <a:off x="8409214" y="4580164"/>
            <a:ext cx="718457" cy="307777"/>
          </a:xfrm>
          <a:prstGeom prst="rect">
            <a:avLst/>
          </a:prstGeom>
          <a:noFill/>
        </p:spPr>
        <p:txBody>
          <a:bodyPr wrap="square" rtlCol="0">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a:off x="342599" y="1110343"/>
            <a:ext cx="8548307" cy="3872073"/>
          </a:xfrm>
          <a:prstGeom prst="rect">
            <a:avLst/>
          </a:prstGeom>
          <a:noFill/>
          <a:ln>
            <a:noFill/>
          </a:ln>
        </p:spPr>
        <p:txBody>
          <a:bodyPr spcFirstLastPara="1" wrap="square" lIns="91425" tIns="45700" rIns="91425" bIns="45700" anchor="t" anchorCtr="0">
            <a:noAutofit/>
          </a:bodyPr>
          <a:lstStyle/>
          <a:p>
            <a:pPr marL="127000" indent="0" algn="ctr">
              <a:lnSpc>
                <a:spcPct val="150000"/>
              </a:lnSpc>
              <a:buNone/>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Akshata Raikar - 1002032638</a:t>
            </a:r>
            <a:endParaRPr lang="en-US"/>
          </a:p>
          <a:p>
            <a:pPr marL="127000" indent="0" algn="ctr">
              <a:lnSpc>
                <a:spcPct val="150000"/>
              </a:lnSpc>
              <a:buNone/>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Shovon Pereira - 1002073941</a:t>
            </a:r>
          </a:p>
          <a:p>
            <a:pPr marL="127000" indent="0" algn="ctr">
              <a:lnSpc>
                <a:spcPct val="150000"/>
              </a:lnSpc>
              <a:buNone/>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Devyani Singh - 1001959376</a:t>
            </a:r>
          </a:p>
          <a:p>
            <a:pPr marL="127000" indent="0" algn="ctr">
              <a:lnSpc>
                <a:spcPct val="150000"/>
              </a:lnSpc>
              <a:buNone/>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Ravi Rajpurohit - 1002079916</a:t>
            </a:r>
          </a:p>
          <a:p>
            <a:pPr marL="342900" indent="0" algn="r">
              <a:buNone/>
            </a:pPr>
            <a:r>
              <a:rPr lang="en-US" sz="2800">
                <a:latin typeface="Calibri"/>
                <a:ea typeface="Calibri" panose="020F0502020204030204" pitchFamily="34" charset="0"/>
                <a:cs typeface="Calibri"/>
              </a:rPr>
              <a:t>																		</a:t>
            </a:r>
            <a:r>
              <a:rPr lang="en-US" sz="2800">
                <a:solidFill>
                  <a:srgbClr val="000000"/>
                </a:solidFill>
                <a:latin typeface="Calibri"/>
                <a:ea typeface="Calibri" panose="020F0502020204030204" pitchFamily="34" charset="0"/>
                <a:cs typeface="Calibri"/>
              </a:rPr>
              <a:t> </a:t>
            </a:r>
            <a:endParaRPr lang="en-US" sz="2800">
              <a:latin typeface="Calibri" panose="020F0502020204030204" pitchFamily="34" charset="0"/>
              <a:ea typeface="Calibri" panose="020F0502020204030204" pitchFamily="34" charset="0"/>
              <a:cs typeface="Calibri" panose="020F0502020204030204" pitchFamily="34" charset="0"/>
            </a:endParaRPr>
          </a:p>
        </p:txBody>
      </p:sp>
      <p:sp>
        <p:nvSpPr>
          <p:cNvPr id="100" name="Google Shape;100;p24"/>
          <p:cNvSpPr txBox="1">
            <a:spLocks noGrp="1"/>
          </p:cNvSpPr>
          <p:nvPr>
            <p:ph type="title"/>
          </p:nvPr>
        </p:nvSpPr>
        <p:spPr>
          <a:xfrm>
            <a:off x="457200" y="214844"/>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Arial"/>
              <a:buNone/>
            </a:pPr>
            <a:r>
              <a:rPr lang="en-US" u="sng">
                <a:latin typeface="Calibri" panose="020F0502020204030204" pitchFamily="34" charset="0"/>
                <a:ea typeface="Calibri" panose="020F0502020204030204" pitchFamily="34" charset="0"/>
                <a:cs typeface="Calibri" panose="020F0502020204030204" pitchFamily="34" charset="0"/>
              </a:rPr>
              <a:t>Team Members</a:t>
            </a:r>
            <a:endParaRPr u="sng">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98CF4B8-D3EF-692E-BE2C-B4295FFD2316}"/>
              </a:ext>
            </a:extLst>
          </p:cNvPr>
          <p:cNvSpPr txBox="1"/>
          <p:nvPr/>
        </p:nvSpPr>
        <p:spPr>
          <a:xfrm>
            <a:off x="8564336" y="4613084"/>
            <a:ext cx="326570" cy="369332"/>
          </a:xfrm>
          <a:prstGeom prst="rect">
            <a:avLst/>
          </a:prstGeom>
          <a:noFill/>
        </p:spPr>
        <p:txBody>
          <a:bodyPr wrap="square" rtlCol="0">
            <a:spAutoFit/>
          </a:bodyPr>
          <a:lstStyle/>
          <a:p>
            <a:pPr algn="r"/>
            <a:fld id="{3BE0D020-45C4-43AB-8D49-2C88AB9A9CD7}" type="slidenum">
              <a:rPr kumimoji="0" lang="en-US" sz="1800" b="0"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pPr algn="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8218C-26D5-E17A-12A0-3868F6B674C1}"/>
              </a:ext>
            </a:extLst>
          </p:cNvPr>
          <p:cNvSpPr>
            <a:spLocks noGrp="1"/>
          </p:cNvSpPr>
          <p:nvPr>
            <p:ph type="body" idx="1"/>
          </p:nvPr>
        </p:nvSpPr>
        <p:spPr>
          <a:xfrm>
            <a:off x="563336" y="1022350"/>
            <a:ext cx="8392886" cy="2610758"/>
          </a:xfrm>
        </p:spPr>
        <p:txBody>
          <a:bodyPr>
            <a:noAutofit/>
          </a:bodyPr>
          <a:lstStyle/>
          <a:p>
            <a:pPr indent="-317500">
              <a:spcBef>
                <a:spcPts val="1200"/>
              </a:spcBef>
              <a:buClr>
                <a:srgbClr val="000000"/>
              </a:buClr>
              <a:buSzPts val="1400"/>
              <a:buChar char="●"/>
            </a:pPr>
            <a:r>
              <a:rPr lang="en-US" sz="1800">
                <a:solidFill>
                  <a:srgbClr val="000000"/>
                </a:solidFill>
                <a:latin typeface="Calibri"/>
                <a:ea typeface="Calibri"/>
                <a:cs typeface="Calibri"/>
              </a:rPr>
              <a:t>Acknowledging the importance of </a:t>
            </a:r>
            <a:r>
              <a:rPr lang="en-US" sz="1800" b="1">
                <a:solidFill>
                  <a:srgbClr val="000000"/>
                </a:solidFill>
                <a:latin typeface="Calibri"/>
                <a:ea typeface="Calibri"/>
                <a:cs typeface="Calibri"/>
              </a:rPr>
              <a:t>GAS </a:t>
            </a:r>
            <a:r>
              <a:rPr lang="en-US" sz="1800">
                <a:solidFill>
                  <a:srgbClr val="000000"/>
                </a:solidFill>
                <a:latin typeface="Calibri"/>
                <a:ea typeface="Calibri"/>
                <a:cs typeface="Calibri"/>
              </a:rPr>
              <a:t>value.</a:t>
            </a:r>
            <a:endParaRPr lang="en-US" sz="1800">
              <a:latin typeface="Calibri"/>
              <a:ea typeface="Calibri"/>
              <a:cs typeface="Calibri"/>
            </a:endParaRPr>
          </a:p>
          <a:p>
            <a:pPr indent="-317500">
              <a:spcBef>
                <a:spcPts val="1200"/>
              </a:spcBef>
              <a:buClr>
                <a:srgbClr val="000000"/>
              </a:buClr>
              <a:buSzPts val="1400"/>
              <a:buChar char="●"/>
            </a:pPr>
            <a:r>
              <a:rPr lang="en-US" sz="1800">
                <a:solidFill>
                  <a:srgbClr val="000000"/>
                </a:solidFill>
                <a:latin typeface="Calibri"/>
                <a:ea typeface="Calibri"/>
                <a:cs typeface="Calibri"/>
              </a:rPr>
              <a:t>Separate tools analyzing Gas values</a:t>
            </a:r>
          </a:p>
          <a:p>
            <a:pPr lvl="1">
              <a:spcBef>
                <a:spcPts val="1200"/>
              </a:spcBef>
              <a:buClr>
                <a:srgbClr val="000000"/>
              </a:buClr>
              <a:buSzPts val="1400"/>
              <a:buChar char="●"/>
            </a:pPr>
            <a:r>
              <a:rPr lang="en-US" sz="1800">
                <a:solidFill>
                  <a:srgbClr val="000000"/>
                </a:solidFill>
                <a:latin typeface="Calibri"/>
                <a:ea typeface="Calibri"/>
                <a:cs typeface="Calibri"/>
              </a:rPr>
              <a:t>Detecting out-of-gas situation</a:t>
            </a:r>
          </a:p>
          <a:p>
            <a:pPr lvl="1">
              <a:spcBef>
                <a:spcPts val="1200"/>
              </a:spcBef>
              <a:buClr>
                <a:srgbClr val="000000"/>
              </a:buClr>
              <a:buSzPts val="1400"/>
              <a:buChar char="●"/>
            </a:pPr>
            <a:r>
              <a:rPr lang="en-US" sz="1800">
                <a:solidFill>
                  <a:srgbClr val="000000"/>
                </a:solidFill>
                <a:latin typeface="Calibri"/>
                <a:ea typeface="Calibri"/>
                <a:cs typeface="Calibri"/>
              </a:rPr>
              <a:t>Detecting inefficient code wasting Gas</a:t>
            </a:r>
          </a:p>
          <a:p>
            <a:pPr indent="-317500">
              <a:spcBef>
                <a:spcPts val="1200"/>
              </a:spcBef>
              <a:buClr>
                <a:srgbClr val="000000"/>
              </a:buClr>
              <a:buSzPts val="1400"/>
              <a:buChar char="●"/>
            </a:pPr>
            <a:r>
              <a:rPr lang="en-US" sz="1800">
                <a:solidFill>
                  <a:srgbClr val="000000"/>
                </a:solidFill>
                <a:latin typeface="Calibri"/>
                <a:ea typeface="Calibri"/>
                <a:cs typeface="Calibri"/>
              </a:rPr>
              <a:t>Merge with another powerful tool Slither</a:t>
            </a:r>
          </a:p>
          <a:p>
            <a:pPr indent="-317500">
              <a:spcBef>
                <a:spcPts val="1200"/>
              </a:spcBef>
              <a:buClr>
                <a:srgbClr val="000000"/>
              </a:buClr>
              <a:buSzPts val="1400"/>
              <a:buChar char="●"/>
            </a:pPr>
            <a:r>
              <a:rPr lang="en-US" sz="1800">
                <a:solidFill>
                  <a:srgbClr val="000000"/>
                </a:solidFill>
                <a:latin typeface="Calibri"/>
                <a:ea typeface="Calibri"/>
                <a:cs typeface="Calibri"/>
              </a:rPr>
              <a:t>Make a more robust and diverse tool</a:t>
            </a:r>
          </a:p>
          <a:p>
            <a:pPr marL="139700" lvl="0" indent="0" algn="l" rtl="0">
              <a:lnSpc>
                <a:spcPct val="100000"/>
              </a:lnSpc>
              <a:spcBef>
                <a:spcPts val="0"/>
              </a:spcBef>
              <a:spcAft>
                <a:spcPts val="0"/>
              </a:spcAft>
              <a:buClr>
                <a:srgbClr val="000000"/>
              </a:buClr>
              <a:buSzPts val="1400"/>
              <a:buNone/>
            </a:pPr>
            <a:r>
              <a:rPr lang="en-US" sz="1800">
                <a:solidFill>
                  <a:srgbClr val="000000"/>
                </a:solidFill>
                <a:latin typeface="Calibri"/>
                <a:ea typeface="Calibri"/>
                <a:cs typeface="Calibri"/>
              </a:rPr>
              <a:t>							</a:t>
            </a:r>
          </a:p>
          <a:p>
            <a:pPr marL="139700" lvl="0" indent="0" algn="l" rtl="0">
              <a:lnSpc>
                <a:spcPct val="100000"/>
              </a:lnSpc>
              <a:spcBef>
                <a:spcPts val="0"/>
              </a:spcBef>
              <a:spcAft>
                <a:spcPts val="0"/>
              </a:spcAft>
              <a:buClr>
                <a:srgbClr val="000000"/>
              </a:buClr>
              <a:buSzPts val="1400"/>
              <a:buNone/>
            </a:pPr>
            <a:endParaRPr 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indent="0">
              <a:spcBef>
                <a:spcPts val="0"/>
              </a:spcBef>
              <a:buClr>
                <a:srgbClr val="000000"/>
              </a:buClr>
              <a:buSzPts val="1400"/>
              <a:buNone/>
            </a:pPr>
            <a:r>
              <a:rPr lang="en-US" sz="1800">
                <a:solidFill>
                  <a:srgbClr val="000000"/>
                </a:solidFill>
                <a:latin typeface="Calibri"/>
                <a:ea typeface="Calibri"/>
                <a:cs typeface="Calibri"/>
              </a:rPr>
              <a:t>								          </a:t>
            </a:r>
            <a:endParaRPr 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ts val="1400"/>
              <a:buNone/>
            </a:pPr>
            <a:endParaRPr 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ts val="1400"/>
              <a:buNone/>
            </a:pPr>
            <a:endParaRPr 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indent="0" algn="r">
              <a:spcBef>
                <a:spcPts val="0"/>
              </a:spcBef>
              <a:buClr>
                <a:srgbClr val="000000"/>
              </a:buClr>
              <a:buSzPts val="1400"/>
              <a:buNone/>
            </a:pPr>
            <a:r>
              <a:rPr lang="en-US" sz="1800">
                <a:solidFill>
                  <a:srgbClr val="000000"/>
                </a:solidFill>
                <a:latin typeface="Calibri"/>
                <a:ea typeface="Calibri"/>
                <a:cs typeface="Calibri"/>
              </a:rPr>
              <a:t>								  </a:t>
            </a:r>
            <a:endParaRPr lang="en-US" sz="180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D44272-89B9-AC6C-FC98-38CFA3C20B9F}"/>
              </a:ext>
            </a:extLst>
          </p:cNvPr>
          <p:cNvSpPr>
            <a:spLocks noGrp="1"/>
          </p:cNvSpPr>
          <p:nvPr>
            <p:ph type="title"/>
          </p:nvPr>
        </p:nvSpPr>
        <p:spPr/>
        <p:txBody>
          <a:bodyPr>
            <a:normAutofit/>
          </a:bodyPr>
          <a:lstStyle/>
          <a:p>
            <a:r>
              <a:rPr lang="en-US" u="sng">
                <a:latin typeface="Calibri"/>
                <a:ea typeface="Calibri"/>
                <a:cs typeface="Calibri"/>
              </a:rPr>
              <a:t>Project Vision</a:t>
            </a:r>
          </a:p>
        </p:txBody>
      </p:sp>
      <p:sp>
        <p:nvSpPr>
          <p:cNvPr id="5" name="TextBox 4">
            <a:extLst>
              <a:ext uri="{FF2B5EF4-FFF2-40B4-BE49-F238E27FC236}">
                <a16:creationId xmlns:a16="http://schemas.microsoft.com/office/drawing/2014/main" id="{0AF2DBB7-CFD7-BC77-3E35-CEEBEEDEB503}"/>
              </a:ext>
            </a:extLst>
          </p:cNvPr>
          <p:cNvSpPr txBox="1"/>
          <p:nvPr/>
        </p:nvSpPr>
        <p:spPr>
          <a:xfrm>
            <a:off x="8564335" y="4498521"/>
            <a:ext cx="449035" cy="307777"/>
          </a:xfrm>
          <a:prstGeom prst="rect">
            <a:avLst/>
          </a:prstGeom>
          <a:noFill/>
        </p:spPr>
        <p:txBody>
          <a:bodyPr wrap="square" rtlCol="0">
            <a:spAutoFit/>
          </a:bodyPr>
          <a:lstStyle/>
          <a:p>
            <a:pPr algn="ctr"/>
            <a:fld id="{3BE0D020-45C4-43AB-8D49-2C88AB9A9CD7}" type="slidenum">
              <a:rPr kumimoji="0" lang="en-US" b="0"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pPr algn="ctr"/>
              <a:t>3</a:t>
            </a:fld>
            <a:endParaRPr lang="en-US"/>
          </a:p>
        </p:txBody>
      </p:sp>
    </p:spTree>
    <p:extLst>
      <p:ext uri="{BB962C8B-B14F-4D97-AF65-F5344CB8AC3E}">
        <p14:creationId xmlns:p14="http://schemas.microsoft.com/office/powerpoint/2010/main" val="319361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89B05D-34E2-917A-6553-2FFFCCBB601B}"/>
              </a:ext>
            </a:extLst>
          </p:cNvPr>
          <p:cNvSpPr>
            <a:spLocks noGrp="1"/>
          </p:cNvSpPr>
          <p:nvPr>
            <p:ph type="body" idx="1"/>
          </p:nvPr>
        </p:nvSpPr>
        <p:spPr>
          <a:xfrm>
            <a:off x="383721" y="638635"/>
            <a:ext cx="8613322" cy="4253593"/>
          </a:xfrm>
        </p:spPr>
        <p:txBody>
          <a:bodyPr>
            <a:noAutofit/>
          </a:bodyPr>
          <a:lstStyle/>
          <a:p>
            <a:r>
              <a:rPr lang="en-US" b="1" i="0" u="none" strike="noStrike" dirty="0">
                <a:solidFill>
                  <a:srgbClr val="000000"/>
                </a:solidFill>
                <a:effectLst/>
                <a:latin typeface="Calibri"/>
              </a:rPr>
              <a:t>Fuse multiple For-loops : </a:t>
            </a:r>
            <a:r>
              <a:rPr lang="en-US" b="0" i="0" u="none" strike="noStrike" dirty="0">
                <a:solidFill>
                  <a:srgbClr val="000000"/>
                </a:solidFill>
                <a:effectLst/>
                <a:latin typeface="Calibri"/>
              </a:rPr>
              <a:t>When multiple For loops are running for the same length, sometimes they can be optimized by achieving the same task in one loop. In these cases, writing multiple loops can cost more Gas than necessary. </a:t>
            </a:r>
            <a:r>
              <a:rPr lang="en-US" dirty="0">
                <a:solidFill>
                  <a:srgbClr val="000000"/>
                </a:solidFill>
                <a:latin typeface="Calibri"/>
              </a:rPr>
              <a:t>A</a:t>
            </a:r>
            <a:r>
              <a:rPr lang="en-US" b="0" i="0" u="none" strike="noStrike" dirty="0">
                <a:solidFill>
                  <a:srgbClr val="000000"/>
                </a:solidFill>
                <a:effectLst/>
                <a:latin typeface="Calibri"/>
              </a:rPr>
              <a:t> warning for such scenarios can be helpful in saving </a:t>
            </a:r>
            <a:r>
              <a:rPr lang="en-US" dirty="0">
                <a:solidFill>
                  <a:srgbClr val="000000"/>
                </a:solidFill>
                <a:latin typeface="Calibri"/>
              </a:rPr>
              <a:t>valuable</a:t>
            </a:r>
            <a:r>
              <a:rPr lang="en-US" b="0" i="0" u="none" strike="noStrike" dirty="0">
                <a:solidFill>
                  <a:srgbClr val="000000"/>
                </a:solidFill>
                <a:effectLst/>
                <a:latin typeface="Calibri"/>
              </a:rPr>
              <a:t> resources</a:t>
            </a:r>
            <a:r>
              <a:rPr lang="en-US" dirty="0">
                <a:solidFill>
                  <a:srgbClr val="000000"/>
                </a:solidFill>
                <a:latin typeface="Calibri"/>
              </a:rPr>
              <a:t>[</a:t>
            </a:r>
            <a:r>
              <a:rPr lang="en-US" b="0" i="0" u="none" strike="noStrike" dirty="0">
                <a:solidFill>
                  <a:srgbClr val="000000"/>
                </a:solidFill>
                <a:effectLst/>
                <a:latin typeface="Calibri"/>
              </a:rPr>
              <a:t>4</a:t>
            </a:r>
            <a:r>
              <a:rPr lang="en-US" dirty="0">
                <a:solidFill>
                  <a:srgbClr val="000000"/>
                </a:solidFill>
                <a:latin typeface="Calibri"/>
              </a:rPr>
              <a:t>].</a:t>
            </a:r>
            <a:endParaRPr lang="en-US" b="0" i="0" u="none" strike="noStrike" dirty="0">
              <a:solidFill>
                <a:srgbClr val="000000"/>
              </a:solidFill>
              <a:effectLst/>
              <a:latin typeface="Calibri"/>
            </a:endParaRPr>
          </a:p>
          <a:p>
            <a:endParaRPr lang="en-US" b="1">
              <a:solidFill>
                <a:srgbClr val="000000"/>
              </a:solidFill>
              <a:latin typeface="Calibri" panose="020F0502020204030204" pitchFamily="34" charset="0"/>
            </a:endParaRPr>
          </a:p>
          <a:p>
            <a:r>
              <a:rPr lang="en-US" b="1" i="0" u="none" strike="noStrike" dirty="0">
                <a:solidFill>
                  <a:srgbClr val="000000"/>
                </a:solidFill>
                <a:effectLst/>
                <a:latin typeface="Calibri"/>
              </a:rPr>
              <a:t>Map instead of Array: </a:t>
            </a:r>
            <a:r>
              <a:rPr lang="en-US" b="0" i="0" u="none" strike="noStrike" dirty="0">
                <a:solidFill>
                  <a:srgbClr val="000000"/>
                </a:solidFill>
                <a:effectLst/>
                <a:latin typeface="Calibri"/>
              </a:rPr>
              <a:t>In the case of memory access, searching elements, and dynamic sizing, maps are more efficient as compared to arrays in terms of gas usage and time spent[10</a:t>
            </a:r>
            <a:r>
              <a:rPr lang="en-US" dirty="0">
                <a:solidFill>
                  <a:srgbClr val="000000"/>
                </a:solidFill>
                <a:latin typeface="Calibri"/>
              </a:rPr>
              <a:t>].</a:t>
            </a:r>
            <a:endParaRPr lang="en-US" b="1" dirty="0">
              <a:solidFill>
                <a:srgbClr val="000000"/>
              </a:solidFill>
              <a:latin typeface="Calibri"/>
            </a:endParaRPr>
          </a:p>
          <a:p>
            <a:pPr marL="127000" indent="0">
              <a:buNone/>
            </a:pPr>
            <a:endParaRPr lang="en-US" b="1">
              <a:solidFill>
                <a:srgbClr val="000000"/>
              </a:solidFill>
              <a:latin typeface="Calibri" panose="020F0502020204030204" pitchFamily="34" charset="0"/>
            </a:endParaRPr>
          </a:p>
          <a:p>
            <a:r>
              <a:rPr lang="en-US" b="1" i="0" u="none" strike="noStrike" dirty="0">
                <a:solidFill>
                  <a:srgbClr val="000000"/>
                </a:solidFill>
                <a:effectLst/>
                <a:latin typeface="Calibri"/>
              </a:rPr>
              <a:t>Redundant SSTORE: </a:t>
            </a:r>
            <a:r>
              <a:rPr lang="en-US" b="0" i="0" u="none" strike="noStrike" dirty="0">
                <a:solidFill>
                  <a:srgbClr val="000000"/>
                </a:solidFill>
                <a:effectLst/>
                <a:latin typeface="Calibri"/>
              </a:rPr>
              <a:t>Whenever a disk storage operation takes place, disk access costs significant gas value[4]. To optimize this, disk access should be minimized.</a:t>
            </a:r>
          </a:p>
          <a:p>
            <a:endParaRPr lang="en-US" b="1" i="0" u="none" strike="noStrike">
              <a:solidFill>
                <a:srgbClr val="000000"/>
              </a:solidFill>
              <a:effectLst/>
              <a:latin typeface="Calibri" panose="020F0502020204030204" pitchFamily="34" charset="0"/>
            </a:endParaRPr>
          </a:p>
          <a:p>
            <a:r>
              <a:rPr lang="en-US" b="1" i="0" u="none" strike="noStrike" dirty="0">
                <a:solidFill>
                  <a:srgbClr val="000000"/>
                </a:solidFill>
                <a:effectLst/>
                <a:latin typeface="Calibri"/>
              </a:rPr>
              <a:t>Calculate Cost of Contract:</a:t>
            </a:r>
            <a:r>
              <a:rPr lang="en-US" b="0" i="0" u="none" strike="noStrike" dirty="0">
                <a:solidFill>
                  <a:srgbClr val="000000"/>
                </a:solidFill>
                <a:effectLst/>
                <a:latin typeface="Calibri"/>
              </a:rPr>
              <a:t> It is important to know if a smart contract function exceeds the gas allowed for execution or gas limit. This will allow the developer to know the need for optimization before execution through this detector</a:t>
            </a:r>
            <a:r>
              <a:rPr lang="en-US" dirty="0">
                <a:solidFill>
                  <a:srgbClr val="000000"/>
                </a:solidFill>
                <a:latin typeface="Calibri"/>
              </a:rPr>
              <a:t>[4].</a:t>
            </a:r>
            <a:endParaRPr lang="en-US" dirty="0">
              <a:latin typeface="Calibri"/>
            </a:endParaRPr>
          </a:p>
        </p:txBody>
      </p:sp>
      <p:sp>
        <p:nvSpPr>
          <p:cNvPr id="4" name="Title 3">
            <a:extLst>
              <a:ext uri="{FF2B5EF4-FFF2-40B4-BE49-F238E27FC236}">
                <a16:creationId xmlns:a16="http://schemas.microsoft.com/office/drawing/2014/main" id="{D566AF93-A8C1-FAC0-B716-D1CC009416C0}"/>
              </a:ext>
            </a:extLst>
          </p:cNvPr>
          <p:cNvSpPr>
            <a:spLocks noGrp="1"/>
          </p:cNvSpPr>
          <p:nvPr>
            <p:ph type="title"/>
          </p:nvPr>
        </p:nvSpPr>
        <p:spPr>
          <a:xfrm>
            <a:off x="457200" y="0"/>
            <a:ext cx="8229600" cy="857250"/>
          </a:xfrm>
        </p:spPr>
        <p:txBody>
          <a:bodyPr/>
          <a:lstStyle/>
          <a:p>
            <a:r>
              <a:rPr lang="en-US" u="sng">
                <a:latin typeface="Calibri"/>
                <a:ea typeface="Calibri" panose="020F0502020204030204" pitchFamily="34" charset="0"/>
                <a:cs typeface="Calibri"/>
              </a:rPr>
              <a:t>Project Features</a:t>
            </a:r>
            <a:endParaRPr lang="en-US" u="sng">
              <a:latin typeface="Calibri"/>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64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2DE964-7D36-9BB2-A270-893F27C147FA}"/>
              </a:ext>
            </a:extLst>
          </p:cNvPr>
          <p:cNvSpPr>
            <a:spLocks noGrp="1"/>
          </p:cNvSpPr>
          <p:nvPr>
            <p:ph type="body" idx="1"/>
          </p:nvPr>
        </p:nvSpPr>
        <p:spPr>
          <a:xfrm>
            <a:off x="596189" y="671245"/>
            <a:ext cx="8370794" cy="4375026"/>
          </a:xfrm>
        </p:spPr>
        <p:txBody>
          <a:bodyPr>
            <a:noAutofit/>
          </a:bodyPr>
          <a:lstStyle/>
          <a:p>
            <a:pPr algn="just" fontAlgn="base">
              <a:buFont typeface="Arial" panose="020B0604020202020204" pitchFamily="34" charset="0"/>
              <a:buChar char="•"/>
            </a:pPr>
            <a:r>
              <a:rPr lang="en-US" sz="1650" b="1" i="0" dirty="0">
                <a:solidFill>
                  <a:srgbClr val="000000"/>
                </a:solidFill>
                <a:effectLst/>
                <a:latin typeface="Calibri"/>
              </a:rPr>
              <a:t>Iteration 1:</a:t>
            </a:r>
            <a:r>
              <a:rPr lang="en-US" sz="1650" b="1" dirty="0">
                <a:solidFill>
                  <a:srgbClr val="000000"/>
                </a:solidFill>
                <a:latin typeface="Calibri"/>
              </a:rPr>
              <a:t> </a:t>
            </a:r>
            <a:endParaRPr lang="en-US" sz="1680" b="1" i="0" dirty="0">
              <a:solidFill>
                <a:srgbClr val="000000"/>
              </a:solidFill>
              <a:effectLst/>
              <a:latin typeface="Calibri" panose="020F0502020204030204" pitchFamily="34" charset="0"/>
            </a:endParaRPr>
          </a:p>
          <a:p>
            <a:pPr lvl="1" algn="just" fontAlgn="base">
              <a:buFont typeface="Wingdings"/>
              <a:buChar char="§"/>
            </a:pPr>
            <a:r>
              <a:rPr lang="en-US" sz="1650" dirty="0">
                <a:solidFill>
                  <a:srgbClr val="000000"/>
                </a:solidFill>
                <a:latin typeface="Calibri"/>
              </a:rPr>
              <a:t>Implemented</a:t>
            </a:r>
            <a:r>
              <a:rPr lang="en-US" sz="1650" b="0" i="0" dirty="0">
                <a:solidFill>
                  <a:srgbClr val="000000"/>
                </a:solidFill>
                <a:effectLst/>
                <a:latin typeface="Calibri"/>
              </a:rPr>
              <a:t> </a:t>
            </a:r>
            <a:r>
              <a:rPr lang="en-US" sz="1650" dirty="0">
                <a:solidFill>
                  <a:srgbClr val="000000"/>
                </a:solidFill>
                <a:latin typeface="Calibri"/>
              </a:rPr>
              <a:t>and tested the 1st detector – </a:t>
            </a:r>
            <a:r>
              <a:rPr lang="en-US" sz="1650" b="1" dirty="0">
                <a:solidFill>
                  <a:srgbClr val="000000"/>
                </a:solidFill>
                <a:latin typeface="Calibri"/>
              </a:rPr>
              <a:t>Identify</a:t>
            </a:r>
            <a:r>
              <a:rPr lang="en-US" sz="1650" dirty="0">
                <a:solidFill>
                  <a:srgbClr val="000000"/>
                </a:solidFill>
                <a:latin typeface="Calibri"/>
              </a:rPr>
              <a:t> </a:t>
            </a:r>
            <a:r>
              <a:rPr lang="en-US" sz="1650" b="1" dirty="0">
                <a:solidFill>
                  <a:srgbClr val="000000"/>
                </a:solidFill>
                <a:latin typeface="Calibri"/>
              </a:rPr>
              <a:t>Fusible</a:t>
            </a:r>
            <a:r>
              <a:rPr lang="en-US" sz="1650" b="1" i="0" dirty="0">
                <a:solidFill>
                  <a:srgbClr val="000000"/>
                </a:solidFill>
                <a:effectLst/>
                <a:latin typeface="Calibri"/>
              </a:rPr>
              <a:t> Loops</a:t>
            </a:r>
            <a:r>
              <a:rPr lang="en-US" sz="1650" b="0" i="0" dirty="0">
                <a:solidFill>
                  <a:srgbClr val="000000"/>
                </a:solidFill>
                <a:effectLst/>
                <a:latin typeface="Calibri"/>
              </a:rPr>
              <a:t>.</a:t>
            </a:r>
            <a:endParaRPr lang="en-US" sz="1650" dirty="0">
              <a:latin typeface="Calibri"/>
            </a:endParaRPr>
          </a:p>
          <a:p>
            <a:pPr lvl="1" algn="just">
              <a:buFont typeface="Wingdings"/>
              <a:buChar char="§"/>
            </a:pPr>
            <a:r>
              <a:rPr lang="en-US" sz="1650" dirty="0">
                <a:solidFill>
                  <a:srgbClr val="000000"/>
                </a:solidFill>
                <a:latin typeface="Calibri"/>
              </a:rPr>
              <a:t>Analysis of Gas saved by this detector.</a:t>
            </a:r>
          </a:p>
          <a:p>
            <a:pPr algn="just" fontAlgn="base">
              <a:buFont typeface="Arial" panose="020B0604020202020204" pitchFamily="34" charset="0"/>
              <a:buChar char="•"/>
            </a:pPr>
            <a:r>
              <a:rPr lang="en-US" sz="1650" b="1" i="0" dirty="0">
                <a:solidFill>
                  <a:srgbClr val="000000"/>
                </a:solidFill>
                <a:effectLst/>
                <a:latin typeface="Calibri"/>
              </a:rPr>
              <a:t>Iteration 2:</a:t>
            </a:r>
            <a:r>
              <a:rPr lang="en-US" sz="1650" dirty="0">
                <a:solidFill>
                  <a:srgbClr val="000000"/>
                </a:solidFill>
                <a:latin typeface="Calibri"/>
              </a:rPr>
              <a:t> </a:t>
            </a:r>
            <a:endParaRPr lang="en-US" sz="1650" b="0" i="0" dirty="0">
              <a:solidFill>
                <a:srgbClr val="000000"/>
              </a:solidFill>
              <a:effectLst/>
              <a:latin typeface="Calibri" panose="020F0502020204030204" pitchFamily="34" charset="0"/>
            </a:endParaRPr>
          </a:p>
          <a:p>
            <a:pPr lvl="1" algn="just" fontAlgn="base">
              <a:buFont typeface="Wingdings" panose="020B0604020202020204" pitchFamily="34" charset="0"/>
              <a:buChar char="§"/>
            </a:pPr>
            <a:r>
              <a:rPr lang="en-US" sz="1650" dirty="0">
                <a:solidFill>
                  <a:srgbClr val="000000"/>
                </a:solidFill>
                <a:latin typeface="Calibri"/>
              </a:rPr>
              <a:t>Successfully implemented 2</a:t>
            </a:r>
            <a:r>
              <a:rPr lang="en-US" sz="1650" baseline="30000" dirty="0">
                <a:solidFill>
                  <a:srgbClr val="000000"/>
                </a:solidFill>
                <a:latin typeface="Calibri"/>
              </a:rPr>
              <a:t>nd</a:t>
            </a:r>
            <a:r>
              <a:rPr lang="en-US" sz="1650" dirty="0">
                <a:solidFill>
                  <a:srgbClr val="000000"/>
                </a:solidFill>
                <a:latin typeface="Calibri"/>
              </a:rPr>
              <a:t> detector i.e. suggest </a:t>
            </a:r>
            <a:r>
              <a:rPr lang="en-US" sz="1650" b="1" dirty="0">
                <a:solidFill>
                  <a:srgbClr val="000000"/>
                </a:solidFill>
                <a:latin typeface="Calibri"/>
              </a:rPr>
              <a:t>to use map instead of arrays</a:t>
            </a:r>
            <a:r>
              <a:rPr lang="en-US" sz="1650" b="1" i="0" dirty="0">
                <a:solidFill>
                  <a:srgbClr val="000000"/>
                </a:solidFill>
                <a:effectLst/>
                <a:latin typeface="Calibri"/>
              </a:rPr>
              <a:t>.</a:t>
            </a:r>
          </a:p>
          <a:p>
            <a:pPr lvl="1" algn="just">
              <a:buFont typeface="Wingdings" panose="020B0604020202020204" pitchFamily="34" charset="0"/>
              <a:buChar char="§"/>
            </a:pPr>
            <a:r>
              <a:rPr lang="en-US" sz="1650" b="1" dirty="0">
                <a:solidFill>
                  <a:srgbClr val="000000"/>
                </a:solidFill>
                <a:latin typeface="Calibri"/>
              </a:rPr>
              <a:t>Test the gas saving</a:t>
            </a:r>
            <a:r>
              <a:rPr lang="en-US" sz="1650" dirty="0">
                <a:solidFill>
                  <a:srgbClr val="000000"/>
                </a:solidFill>
                <a:latin typeface="Calibri"/>
              </a:rPr>
              <a:t> for detector 2 for smart contracts.</a:t>
            </a:r>
          </a:p>
          <a:p>
            <a:pPr lvl="1" algn="just" fontAlgn="base">
              <a:buFont typeface="Wingdings" panose="020B0604020202020204" pitchFamily="34" charset="0"/>
              <a:buChar char="§"/>
            </a:pPr>
            <a:r>
              <a:rPr lang="en-US" sz="1650" dirty="0">
                <a:solidFill>
                  <a:srgbClr val="000000"/>
                </a:solidFill>
                <a:latin typeface="Calibri"/>
              </a:rPr>
              <a:t>Planned pseudocode for 3rd feature - </a:t>
            </a:r>
            <a:r>
              <a:rPr lang="en-US" sz="1650" b="1" dirty="0">
                <a:solidFill>
                  <a:srgbClr val="000000"/>
                </a:solidFill>
                <a:latin typeface="Calibri"/>
              </a:rPr>
              <a:t>detect redundant storage use.</a:t>
            </a:r>
          </a:p>
          <a:p>
            <a:pPr lvl="1" algn="just" fontAlgn="base">
              <a:buFont typeface="Wingdings" panose="020B0604020202020204" pitchFamily="34" charset="0"/>
              <a:buChar char="§"/>
            </a:pPr>
            <a:r>
              <a:rPr lang="en-US" sz="1650" dirty="0">
                <a:solidFill>
                  <a:srgbClr val="000000"/>
                </a:solidFill>
                <a:latin typeface="Calibri"/>
              </a:rPr>
              <a:t>Documentation</a:t>
            </a:r>
            <a:r>
              <a:rPr lang="en-US" sz="1650" b="0" i="0" u="none" strike="noStrike" dirty="0">
                <a:solidFill>
                  <a:srgbClr val="000000"/>
                </a:solidFill>
                <a:effectLst/>
                <a:latin typeface="Calibri"/>
              </a:rPr>
              <a:t>.</a:t>
            </a:r>
          </a:p>
          <a:p>
            <a:pPr algn="just" fontAlgn="base">
              <a:buFont typeface="Arial" panose="020B0604020202020204" pitchFamily="34" charset="0"/>
              <a:buChar char="•"/>
            </a:pPr>
            <a:r>
              <a:rPr lang="en-US" sz="1650" b="1" i="0" dirty="0">
                <a:solidFill>
                  <a:srgbClr val="000000"/>
                </a:solidFill>
                <a:effectLst/>
                <a:latin typeface="Calibri"/>
              </a:rPr>
              <a:t>Iteration 3:</a:t>
            </a:r>
            <a:r>
              <a:rPr lang="en-US" sz="1650" b="1" dirty="0">
                <a:solidFill>
                  <a:srgbClr val="000000"/>
                </a:solidFill>
                <a:latin typeface="Calibri"/>
              </a:rPr>
              <a:t> </a:t>
            </a:r>
            <a:endParaRPr lang="en-US" sz="1650" b="1" i="0" dirty="0">
              <a:solidFill>
                <a:srgbClr val="000000"/>
              </a:solidFill>
              <a:effectLst/>
              <a:latin typeface="Calibri" panose="020F0502020204030204" pitchFamily="34" charset="0"/>
            </a:endParaRPr>
          </a:p>
          <a:p>
            <a:pPr lvl="1" fontAlgn="base">
              <a:spcBef>
                <a:spcPts val="0"/>
              </a:spcBef>
              <a:buFont typeface="Wingdings" panose="020B0604020202020204" pitchFamily="34" charset="0"/>
              <a:buChar char="§"/>
            </a:pPr>
            <a:r>
              <a:rPr lang="en-US" sz="1650" b="0" i="0" u="none" strike="noStrike" dirty="0">
                <a:solidFill>
                  <a:srgbClr val="000000"/>
                </a:solidFill>
                <a:effectLst/>
                <a:latin typeface="Calibri"/>
              </a:rPr>
              <a:t>Implement the remaining </a:t>
            </a:r>
            <a:r>
              <a:rPr lang="en-US" sz="1650" dirty="0">
                <a:solidFill>
                  <a:srgbClr val="000000"/>
                </a:solidFill>
                <a:latin typeface="Calibri"/>
              </a:rPr>
              <a:t>f</a:t>
            </a:r>
            <a:r>
              <a:rPr lang="en-US" sz="1650" b="0" i="0" u="none" strike="noStrike" dirty="0">
                <a:solidFill>
                  <a:srgbClr val="000000"/>
                </a:solidFill>
                <a:effectLst/>
                <a:latin typeface="Calibri"/>
              </a:rPr>
              <a:t>eatures</a:t>
            </a:r>
            <a:r>
              <a:rPr lang="en-US" sz="1650" dirty="0">
                <a:solidFill>
                  <a:srgbClr val="000000"/>
                </a:solidFill>
                <a:latin typeface="Calibri"/>
              </a:rPr>
              <a:t>- </a:t>
            </a:r>
            <a:r>
              <a:rPr lang="en-US" sz="1600" b="1" i="0" u="none" strike="noStrike" dirty="0">
                <a:solidFill>
                  <a:srgbClr val="000000"/>
                </a:solidFill>
                <a:effectLst/>
                <a:latin typeface="Calibri"/>
              </a:rPr>
              <a:t>detect redundant storage use</a:t>
            </a:r>
            <a:r>
              <a:rPr lang="en-US" b="1" dirty="0">
                <a:solidFill>
                  <a:srgbClr val="000000"/>
                </a:solidFill>
                <a:latin typeface="Calibri"/>
              </a:rPr>
              <a:t> and</a:t>
            </a:r>
            <a:r>
              <a:rPr lang="en-US" sz="1600" b="1" i="0" u="none" strike="noStrike" dirty="0">
                <a:solidFill>
                  <a:srgbClr val="000000"/>
                </a:solidFill>
                <a:effectLst/>
                <a:latin typeface="Calibri"/>
              </a:rPr>
              <a:t> </a:t>
            </a:r>
            <a:r>
              <a:rPr lang="en-US" b="1" dirty="0">
                <a:solidFill>
                  <a:srgbClr val="000000"/>
                </a:solidFill>
                <a:latin typeface="Calibri"/>
              </a:rPr>
              <a:t>calculate</a:t>
            </a:r>
            <a:r>
              <a:rPr lang="en-US" b="1" i="0" u="none" strike="noStrike" dirty="0">
                <a:solidFill>
                  <a:srgbClr val="000000"/>
                </a:solidFill>
                <a:effectLst/>
                <a:latin typeface="Calibri"/>
              </a:rPr>
              <a:t> </a:t>
            </a:r>
            <a:r>
              <a:rPr lang="en-US" b="1" dirty="0">
                <a:solidFill>
                  <a:srgbClr val="000000"/>
                </a:solidFill>
                <a:latin typeface="Calibri"/>
              </a:rPr>
              <a:t>the cost</a:t>
            </a:r>
            <a:r>
              <a:rPr lang="en-US" b="1" i="0" u="none" strike="noStrike" dirty="0">
                <a:solidFill>
                  <a:srgbClr val="000000"/>
                </a:solidFill>
                <a:effectLst/>
                <a:latin typeface="Calibri"/>
              </a:rPr>
              <a:t> of </a:t>
            </a:r>
            <a:r>
              <a:rPr lang="en-US" b="1" dirty="0">
                <a:solidFill>
                  <a:srgbClr val="000000"/>
                </a:solidFill>
                <a:latin typeface="Calibri"/>
              </a:rPr>
              <a:t>the contract</a:t>
            </a:r>
            <a:r>
              <a:rPr lang="en-US" b="1" i="0" u="none" strike="noStrike" dirty="0">
                <a:solidFill>
                  <a:srgbClr val="000000"/>
                </a:solidFill>
                <a:effectLst/>
                <a:latin typeface="Calibri"/>
              </a:rPr>
              <a:t>.</a:t>
            </a:r>
            <a:endParaRPr lang="en-US" b="0" i="0" u="none" strike="noStrike" dirty="0">
              <a:solidFill>
                <a:srgbClr val="000000"/>
              </a:solidFill>
              <a:effectLst/>
              <a:latin typeface="Calibri"/>
            </a:endParaRPr>
          </a:p>
          <a:p>
            <a:pPr lvl="1" fontAlgn="base">
              <a:spcBef>
                <a:spcPts val="0"/>
              </a:spcBef>
              <a:buFont typeface="Wingdings" panose="020B0604020202020204" pitchFamily="34" charset="0"/>
              <a:buChar char="§"/>
            </a:pPr>
            <a:r>
              <a:rPr lang="en-US" sz="1650" dirty="0">
                <a:solidFill>
                  <a:srgbClr val="000000"/>
                </a:solidFill>
                <a:latin typeface="Calibri"/>
              </a:rPr>
              <a:t>Identify</a:t>
            </a:r>
            <a:r>
              <a:rPr lang="en-US" sz="1650" b="0" i="0" u="none" strike="noStrike" dirty="0">
                <a:solidFill>
                  <a:srgbClr val="000000"/>
                </a:solidFill>
                <a:effectLst/>
                <a:latin typeface="Calibri"/>
              </a:rPr>
              <a:t> the edge cases.	</a:t>
            </a:r>
          </a:p>
          <a:p>
            <a:pPr lvl="1" fontAlgn="base">
              <a:spcBef>
                <a:spcPts val="0"/>
              </a:spcBef>
              <a:buFont typeface="Wingdings" panose="020B0604020202020204" pitchFamily="34" charset="0"/>
              <a:buChar char="§"/>
            </a:pPr>
            <a:r>
              <a:rPr lang="en-US" sz="1650" b="0" i="0" u="none" strike="noStrike" dirty="0">
                <a:solidFill>
                  <a:srgbClr val="000000"/>
                </a:solidFill>
                <a:effectLst/>
                <a:latin typeface="Calibri"/>
              </a:rPr>
              <a:t>Complete testing of all three features and verify usage for the final </a:t>
            </a:r>
            <a:r>
              <a:rPr lang="en-US" sz="1650" dirty="0">
                <a:solidFill>
                  <a:srgbClr val="000000"/>
                </a:solidFill>
                <a:latin typeface="Calibri"/>
              </a:rPr>
              <a:t>use</a:t>
            </a:r>
            <a:r>
              <a:rPr lang="en-US" sz="1650" b="0" i="0" u="none" strike="noStrike" dirty="0">
                <a:solidFill>
                  <a:srgbClr val="000000"/>
                </a:solidFill>
                <a:effectLst/>
                <a:latin typeface="Calibri"/>
              </a:rPr>
              <a:t>.</a:t>
            </a:r>
          </a:p>
          <a:p>
            <a:pPr lvl="1" algn="just" fontAlgn="base">
              <a:buFont typeface="Wingdings"/>
              <a:buChar char="§"/>
            </a:pPr>
            <a:r>
              <a:rPr lang="en-US" sz="1650" b="0" i="0" u="none" strike="noStrike" dirty="0">
                <a:solidFill>
                  <a:srgbClr val="000000"/>
                </a:solidFill>
                <a:effectLst/>
                <a:latin typeface="Calibri"/>
              </a:rPr>
              <a:t>Address </a:t>
            </a:r>
            <a:r>
              <a:rPr lang="en-US" sz="1650" dirty="0">
                <a:solidFill>
                  <a:srgbClr val="000000"/>
                </a:solidFill>
                <a:latin typeface="Calibri"/>
              </a:rPr>
              <a:t>the unhandled </a:t>
            </a:r>
            <a:r>
              <a:rPr lang="en-US" sz="1650" b="0" i="0" u="none" strike="noStrike" dirty="0">
                <a:solidFill>
                  <a:srgbClr val="000000"/>
                </a:solidFill>
                <a:effectLst/>
                <a:latin typeface="Calibri"/>
              </a:rPr>
              <a:t>cases in a document.</a:t>
            </a:r>
          </a:p>
        </p:txBody>
      </p:sp>
      <p:sp>
        <p:nvSpPr>
          <p:cNvPr id="4" name="Title 3">
            <a:extLst>
              <a:ext uri="{FF2B5EF4-FFF2-40B4-BE49-F238E27FC236}">
                <a16:creationId xmlns:a16="http://schemas.microsoft.com/office/drawing/2014/main" id="{815DCD59-07A4-A54D-4213-798C7D59395E}"/>
              </a:ext>
            </a:extLst>
          </p:cNvPr>
          <p:cNvSpPr>
            <a:spLocks noGrp="1"/>
          </p:cNvSpPr>
          <p:nvPr>
            <p:ph type="title"/>
          </p:nvPr>
        </p:nvSpPr>
        <p:spPr>
          <a:xfrm>
            <a:off x="567967" y="134055"/>
            <a:ext cx="8201721" cy="538298"/>
          </a:xfrm>
        </p:spPr>
        <p:txBody>
          <a:bodyPr>
            <a:normAutofit fontScale="90000"/>
          </a:bodyPr>
          <a:lstStyle/>
          <a:p>
            <a:r>
              <a:rPr lang="en-US" u="sng">
                <a:latin typeface="Calibri"/>
                <a:ea typeface="Calibri" panose="020F0502020204030204" pitchFamily="34" charset="0"/>
                <a:cs typeface="Calibri"/>
              </a:rPr>
              <a:t>Software Development Plan</a:t>
            </a:r>
            <a:endParaRPr lang="en-US" u="sng">
              <a:latin typeface="Calibri"/>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A67937A-3D07-73B2-63CC-DE184EE7D251}"/>
              </a:ext>
            </a:extLst>
          </p:cNvPr>
          <p:cNvSpPr txBox="1"/>
          <p:nvPr/>
        </p:nvSpPr>
        <p:spPr>
          <a:xfrm>
            <a:off x="8686800" y="4705895"/>
            <a:ext cx="383418"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5</a:t>
            </a:fld>
            <a:endParaRPr lang="en-US"/>
          </a:p>
        </p:txBody>
      </p:sp>
    </p:spTree>
    <p:extLst>
      <p:ext uri="{BB962C8B-B14F-4D97-AF65-F5344CB8AC3E}">
        <p14:creationId xmlns:p14="http://schemas.microsoft.com/office/powerpoint/2010/main" val="242772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6049A-1E97-3D87-6CFB-FC48E371AC33}"/>
              </a:ext>
            </a:extLst>
          </p:cNvPr>
          <p:cNvSpPr>
            <a:spLocks noGrp="1"/>
          </p:cNvSpPr>
          <p:nvPr>
            <p:ph type="title"/>
          </p:nvPr>
        </p:nvSpPr>
        <p:spPr>
          <a:xfrm>
            <a:off x="457200" y="2142425"/>
            <a:ext cx="8229600" cy="857250"/>
          </a:xfrm>
        </p:spPr>
        <p:txBody>
          <a:bodyPr/>
          <a:lstStyle/>
          <a:p>
            <a:r>
              <a:rPr lang="en-GB"/>
              <a:t>Code Snippets</a:t>
            </a:r>
          </a:p>
        </p:txBody>
      </p:sp>
      <p:sp>
        <p:nvSpPr>
          <p:cNvPr id="5" name="TextBox 4">
            <a:extLst>
              <a:ext uri="{FF2B5EF4-FFF2-40B4-BE49-F238E27FC236}">
                <a16:creationId xmlns:a16="http://schemas.microsoft.com/office/drawing/2014/main" id="{04FAA342-B3BA-C0C7-A0B8-D40AE9BE474C}"/>
              </a:ext>
            </a:extLst>
          </p:cNvPr>
          <p:cNvSpPr txBox="1"/>
          <p:nvPr/>
        </p:nvSpPr>
        <p:spPr>
          <a:xfrm>
            <a:off x="8686800" y="4750612"/>
            <a:ext cx="457200"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6</a:t>
            </a:fld>
            <a:endParaRPr lang="en-US"/>
          </a:p>
        </p:txBody>
      </p:sp>
    </p:spTree>
    <p:extLst>
      <p:ext uri="{BB962C8B-B14F-4D97-AF65-F5344CB8AC3E}">
        <p14:creationId xmlns:p14="http://schemas.microsoft.com/office/powerpoint/2010/main" val="231277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3F1BC1-E245-1BB2-E1A1-8062FB947255}"/>
              </a:ext>
            </a:extLst>
          </p:cNvPr>
          <p:cNvSpPr>
            <a:spLocks noGrp="1"/>
          </p:cNvSpPr>
          <p:nvPr>
            <p:ph type="body" idx="1"/>
          </p:nvPr>
        </p:nvSpPr>
        <p:spPr>
          <a:xfrm>
            <a:off x="457200" y="644979"/>
            <a:ext cx="8523514" cy="4498521"/>
          </a:xfrm>
        </p:spPr>
        <p:txBody>
          <a:bodyPr>
            <a:normAutofit fontScale="85000" lnSpcReduction="20000"/>
          </a:bodyPr>
          <a:lstStyle/>
          <a:p>
            <a:pPr marL="127000" indent="0">
              <a:buNone/>
            </a:pPr>
            <a:r>
              <a:rPr lang="en-US"/>
              <a:t>                                            																																																																																																																																																																																																																															</a:t>
            </a:r>
            <a:fld id="{9E9DE923-760C-44F4-9F86-51B784D002CA}" type="slidenum">
              <a:rPr lang="en-US" smtClean="0"/>
              <a:t>7</a:t>
            </a:fld>
            <a:endParaRPr lang="en-US"/>
          </a:p>
        </p:txBody>
      </p:sp>
      <p:sp>
        <p:nvSpPr>
          <p:cNvPr id="4" name="Title 3">
            <a:extLst>
              <a:ext uri="{FF2B5EF4-FFF2-40B4-BE49-F238E27FC236}">
                <a16:creationId xmlns:a16="http://schemas.microsoft.com/office/drawing/2014/main" id="{4BC1CBF0-C15E-98AD-792E-705A1EFED9C3}"/>
              </a:ext>
            </a:extLst>
          </p:cNvPr>
          <p:cNvSpPr>
            <a:spLocks noGrp="1"/>
          </p:cNvSpPr>
          <p:nvPr>
            <p:ph type="title"/>
          </p:nvPr>
        </p:nvSpPr>
        <p:spPr>
          <a:xfrm>
            <a:off x="457200" y="-155121"/>
            <a:ext cx="8229600" cy="857250"/>
          </a:xfrm>
        </p:spPr>
        <p:txBody>
          <a:bodyPr>
            <a:normAutofit/>
          </a:bodyPr>
          <a:lstStyle/>
          <a:p>
            <a:r>
              <a:rPr lang="en-US" sz="2400" u="sng">
                <a:latin typeface="Calibri" panose="020F0502020204030204" pitchFamily="34" charset="0"/>
                <a:ea typeface="Calibri" panose="020F0502020204030204" pitchFamily="34" charset="0"/>
                <a:cs typeface="Calibri" panose="020F0502020204030204" pitchFamily="34" charset="0"/>
              </a:rPr>
              <a:t>Array to mapping detector</a:t>
            </a:r>
          </a:p>
        </p:txBody>
      </p:sp>
      <p:sp>
        <p:nvSpPr>
          <p:cNvPr id="8" name="TextBox 7">
            <a:extLst>
              <a:ext uri="{FF2B5EF4-FFF2-40B4-BE49-F238E27FC236}">
                <a16:creationId xmlns:a16="http://schemas.microsoft.com/office/drawing/2014/main" id="{F6FBEC6C-725C-E50A-87BE-BBA2D25AFEB8}"/>
              </a:ext>
            </a:extLst>
          </p:cNvPr>
          <p:cNvSpPr txBox="1"/>
          <p:nvPr/>
        </p:nvSpPr>
        <p:spPr>
          <a:xfrm>
            <a:off x="2059964" y="4326752"/>
            <a:ext cx="5076026" cy="338554"/>
          </a:xfrm>
          <a:prstGeom prst="rect">
            <a:avLst/>
          </a:prstGeom>
          <a:noFill/>
        </p:spPr>
        <p:txBody>
          <a:bodyPr wrap="square" lIns="91440" tIns="45720" rIns="91440" bIns="45720" rtlCol="0" anchor="t">
            <a:spAutoFit/>
          </a:bodyPr>
          <a:lstStyle/>
          <a:p>
            <a:pPr algn="ctr"/>
            <a:r>
              <a:rPr lang="en-US" sz="1600" u="sng">
                <a:latin typeface="Calibri"/>
                <a:ea typeface="Calibri" panose="020F0502020204030204" pitchFamily="34" charset="0"/>
                <a:cs typeface="Calibri"/>
              </a:rPr>
              <a:t>Fig 1:Detector 2-  </a:t>
            </a:r>
            <a:r>
              <a:rPr lang="en-US" sz="1600" u="sng" err="1">
                <a:latin typeface="Calibri"/>
                <a:ea typeface="Calibri" panose="020F0502020204030204" pitchFamily="34" charset="0"/>
                <a:cs typeface="Calibri"/>
              </a:rPr>
              <a:t>ArrayToMapping</a:t>
            </a:r>
            <a:r>
              <a:rPr lang="en-US" sz="1600" u="sng">
                <a:latin typeface="Calibri"/>
                <a:ea typeface="Calibri" panose="020F0502020204030204" pitchFamily="34" charset="0"/>
                <a:cs typeface="Calibri"/>
              </a:rPr>
              <a:t> detector code </a:t>
            </a:r>
            <a:endParaRPr lang="en-US" sz="1600" u="sng">
              <a:latin typeface="Calibri"/>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37C6C95D-6CDE-40A2-D91E-1772234CA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43" y="505049"/>
            <a:ext cx="8430040" cy="37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84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3F1BC1-E245-1BB2-E1A1-8062FB947255}"/>
              </a:ext>
            </a:extLst>
          </p:cNvPr>
          <p:cNvSpPr>
            <a:spLocks noGrp="1"/>
          </p:cNvSpPr>
          <p:nvPr>
            <p:ph type="body" idx="1"/>
          </p:nvPr>
        </p:nvSpPr>
        <p:spPr>
          <a:xfrm>
            <a:off x="457199" y="683895"/>
            <a:ext cx="8531679" cy="4361634"/>
          </a:xfrm>
        </p:spPr>
        <p:txBody>
          <a:bodyPr/>
          <a:lstStyle/>
          <a:p>
            <a:pPr marL="127000" indent="0">
              <a:buNone/>
            </a:pPr>
            <a:r>
              <a:rPr lang="en-US"/>
              <a:t>																																																																																																																																																									</a:t>
            </a:r>
            <a:fld id="{EB8DC47F-1D26-4D76-9322-FA2A600D7755}" type="slidenum">
              <a:rPr lang="en-US" smtClean="0"/>
              <a:t>8</a:t>
            </a:fld>
            <a:endParaRPr lang="en-US"/>
          </a:p>
        </p:txBody>
      </p:sp>
      <p:sp>
        <p:nvSpPr>
          <p:cNvPr id="9" name="TextBox 8">
            <a:extLst>
              <a:ext uri="{FF2B5EF4-FFF2-40B4-BE49-F238E27FC236}">
                <a16:creationId xmlns:a16="http://schemas.microsoft.com/office/drawing/2014/main" id="{79C6C03A-EB2C-C482-9904-FB1161802E48}"/>
              </a:ext>
            </a:extLst>
          </p:cNvPr>
          <p:cNvSpPr txBox="1"/>
          <p:nvPr/>
        </p:nvSpPr>
        <p:spPr>
          <a:xfrm>
            <a:off x="1268232" y="4355738"/>
            <a:ext cx="6578051" cy="338554"/>
          </a:xfrm>
          <a:prstGeom prst="rect">
            <a:avLst/>
          </a:prstGeom>
          <a:noFill/>
        </p:spPr>
        <p:txBody>
          <a:bodyPr wrap="square" lIns="91440" tIns="45720" rIns="91440" bIns="45720" rtlCol="0" anchor="t">
            <a:spAutoFit/>
          </a:bodyPr>
          <a:lstStyle/>
          <a:p>
            <a:pPr algn="ctr"/>
            <a:r>
              <a:rPr lang="en-US" sz="1600" u="sng">
                <a:latin typeface="Calibri"/>
                <a:ea typeface="Calibri" panose="020F0502020204030204" pitchFamily="34" charset="0"/>
                <a:cs typeface="Calibri"/>
              </a:rPr>
              <a:t>Fig 2: entry point for detector 2 – Array to Mapping</a:t>
            </a:r>
          </a:p>
        </p:txBody>
      </p:sp>
      <p:pic>
        <p:nvPicPr>
          <p:cNvPr id="2050" name="Picture 2">
            <a:extLst>
              <a:ext uri="{FF2B5EF4-FFF2-40B4-BE49-F238E27FC236}">
                <a16:creationId xmlns:a16="http://schemas.microsoft.com/office/drawing/2014/main" id="{30B65060-D035-316D-4A8B-F4D1346C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754" y="444919"/>
            <a:ext cx="6848232" cy="37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C3FB6-50B8-F2D8-028D-2E11117B0892}"/>
              </a:ext>
            </a:extLst>
          </p:cNvPr>
          <p:cNvSpPr>
            <a:spLocks noGrp="1"/>
          </p:cNvSpPr>
          <p:nvPr>
            <p:ph type="body" idx="1"/>
          </p:nvPr>
        </p:nvSpPr>
        <p:spPr>
          <a:xfrm>
            <a:off x="457199" y="808264"/>
            <a:ext cx="8556171" cy="4265114"/>
          </a:xfrm>
        </p:spPr>
        <p:txBody>
          <a:bodyPr>
            <a:normAutofit fontScale="40000" lnSpcReduction="20000"/>
          </a:bodyPr>
          <a:lstStyle/>
          <a:p>
            <a:pPr marL="3771900" lvl="8" indent="0">
              <a:buNone/>
            </a:pPr>
            <a:r>
              <a:rPr lang="en-US"/>
              <a:t>																																																																																																																																																																																																																																											</a:t>
            </a:r>
            <a:fld id="{7D078705-5A5E-4E40-80EB-F69DCE063078}" type="slidenum">
              <a:rPr lang="en-US" sz="3500" dirty="0" smtClean="0">
                <a:latin typeface="+mj-lt"/>
                <a:ea typeface="Calibri" panose="020F0502020204030204" pitchFamily="34" charset="0"/>
                <a:cs typeface="Calibri" panose="020F0502020204030204" pitchFamily="34" charset="0"/>
              </a:rPr>
              <a:t>9</a:t>
            </a:fld>
            <a:endParaRPr lang="en-US" sz="3500">
              <a:latin typeface="+mj-lt"/>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56FC406-5EBB-6303-79FC-BCFC6F8FFF0B}"/>
              </a:ext>
            </a:extLst>
          </p:cNvPr>
          <p:cNvSpPr txBox="1"/>
          <p:nvPr/>
        </p:nvSpPr>
        <p:spPr>
          <a:xfrm>
            <a:off x="3684878" y="4630312"/>
            <a:ext cx="3753238" cy="338554"/>
          </a:xfrm>
          <a:prstGeom prst="rect">
            <a:avLst/>
          </a:prstGeom>
          <a:noFill/>
        </p:spPr>
        <p:txBody>
          <a:bodyPr wrap="square" lIns="91440" tIns="45720" rIns="91440" bIns="45720" rtlCol="0" anchor="t">
            <a:spAutoFit/>
          </a:bodyPr>
          <a:lstStyle/>
          <a:p>
            <a:r>
              <a:rPr lang="en-US" sz="1600" u="sng">
                <a:latin typeface="Calibri"/>
                <a:ea typeface="Calibri" panose="020F0502020204030204" pitchFamily="34" charset="0"/>
                <a:cs typeface="Calibri"/>
              </a:rPr>
              <a:t>Fig 3: Smart Contract to test detector 2</a:t>
            </a:r>
          </a:p>
        </p:txBody>
      </p:sp>
      <p:pic>
        <p:nvPicPr>
          <p:cNvPr id="3" name="Picture 2" descr="A screenshot of a computer program&#10;&#10;Description automatically generated">
            <a:extLst>
              <a:ext uri="{FF2B5EF4-FFF2-40B4-BE49-F238E27FC236}">
                <a16:creationId xmlns:a16="http://schemas.microsoft.com/office/drawing/2014/main" id="{E669022B-3670-8868-7A67-83E1DA9F82D8}"/>
              </a:ext>
            </a:extLst>
          </p:cNvPr>
          <p:cNvPicPr>
            <a:picLocks noChangeAspect="1"/>
          </p:cNvPicPr>
          <p:nvPr/>
        </p:nvPicPr>
        <p:blipFill rotWithShape="1">
          <a:blip r:embed="rId2"/>
          <a:srcRect r="2000" b="-105"/>
          <a:stretch/>
        </p:blipFill>
        <p:spPr>
          <a:xfrm>
            <a:off x="281113" y="77023"/>
            <a:ext cx="8595623" cy="4556127"/>
          </a:xfrm>
          <a:prstGeom prst="rect">
            <a:avLst/>
          </a:prstGeom>
        </p:spPr>
      </p:pic>
      <p:sp>
        <p:nvSpPr>
          <p:cNvPr id="4" name="Title 3">
            <a:extLst>
              <a:ext uri="{FF2B5EF4-FFF2-40B4-BE49-F238E27FC236}">
                <a16:creationId xmlns:a16="http://schemas.microsoft.com/office/drawing/2014/main" id="{3B407A50-308D-14BA-7F34-3C72177CDD83}"/>
              </a:ext>
            </a:extLst>
          </p:cNvPr>
          <p:cNvSpPr>
            <a:spLocks noGrp="1"/>
          </p:cNvSpPr>
          <p:nvPr>
            <p:ph type="title"/>
          </p:nvPr>
        </p:nvSpPr>
        <p:spPr>
          <a:xfrm>
            <a:off x="1963882" y="-48802"/>
            <a:ext cx="8229600" cy="857250"/>
          </a:xfrm>
        </p:spPr>
        <p:txBody>
          <a:bodyPr/>
          <a:lstStyle/>
          <a:p>
            <a:r>
              <a:rPr lang="en-US" u="sng" dirty="0">
                <a:solidFill>
                  <a:schemeClr val="accent1"/>
                </a:solidFill>
                <a:latin typeface="Calibri"/>
                <a:ea typeface="Calibri"/>
                <a:cs typeface="Calibri"/>
              </a:rPr>
              <a:t>Smart Contract to Test</a:t>
            </a:r>
          </a:p>
        </p:txBody>
      </p:sp>
    </p:spTree>
    <p:extLst>
      <p:ext uri="{BB962C8B-B14F-4D97-AF65-F5344CB8AC3E}">
        <p14:creationId xmlns:p14="http://schemas.microsoft.com/office/powerpoint/2010/main" val="1636906583"/>
      </p:ext>
    </p:extLst>
  </p:cSld>
  <p:clrMapOvr>
    <a:masterClrMapping/>
  </p:clrMapOvr>
</p:sld>
</file>

<file path=ppt/theme/theme1.xml><?xml version="1.0" encoding="utf-8"?>
<a:theme xmlns:a="http://schemas.openxmlformats.org/drawingml/2006/main" name="UTA Accessible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UTA Accessible Template</vt:lpstr>
      <vt:lpstr>CSE 6324  Advanced Topics in Software Engineering</vt:lpstr>
      <vt:lpstr>Team Members</vt:lpstr>
      <vt:lpstr>Project Vision</vt:lpstr>
      <vt:lpstr>Project Features</vt:lpstr>
      <vt:lpstr>Software Development Plan</vt:lpstr>
      <vt:lpstr>Code Snippets</vt:lpstr>
      <vt:lpstr>Array to mapping detector</vt:lpstr>
      <vt:lpstr>PowerPoint Presentation</vt:lpstr>
      <vt:lpstr>Smart Contract to Test</vt:lpstr>
      <vt:lpstr>Terminal Snippet</vt:lpstr>
      <vt:lpstr>Detector 3 - Redundant SSTORE Operation</vt:lpstr>
      <vt:lpstr>Gas Calculations</vt:lpstr>
      <vt:lpstr>Gas Calculations</vt:lpstr>
      <vt:lpstr>Risks</vt:lpstr>
      <vt:lpstr>Future Risks</vt:lpstr>
      <vt:lpstr>Repository</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6324  Advanced Topics in Software Engineering</dc:title>
  <cp:revision>56</cp:revision>
  <dcterms:modified xsi:type="dcterms:W3CDTF">2023-11-07T18:08:55Z</dcterms:modified>
</cp:coreProperties>
</file>