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2" r:id="rId4"/>
    <p:sldId id="270" r:id="rId5"/>
    <p:sldId id="271" r:id="rId6"/>
    <p:sldId id="273" r:id="rId7"/>
    <p:sldId id="278" r:id="rId8"/>
    <p:sldId id="279" r:id="rId9"/>
    <p:sldId id="280" r:id="rId10"/>
    <p:sldId id="276" r:id="rId11"/>
    <p:sldId id="274" r:id="rId12"/>
    <p:sldId id="281" r:id="rId13"/>
    <p:sldId id="269" r:id="rId14"/>
    <p:sldId id="26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4A5DE-6224-ECA4-7A46-00483CE77683}" v="64" dt="2023-09-26T03:27:29.097"/>
    <p1510:client id="{869CC754-E934-9F1C-4110-881AAFF79B08}" v="52" dt="2023-09-26T04:16:55.107"/>
    <p1510:client id="{B1BA0BB8-CE23-C44E-F1D8-A49209FC7849}" v="37" dt="2023-09-26T04:05:36.765"/>
    <p1510:client id="{FB537351-B8FA-8646-1EDC-3749753D60D8}" v="411" dt="2023-09-26T03:44:28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1E337-4879-4EE5-BAE9-AE2D43A56D4B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" csCatId="colorful" phldr="1"/>
      <dgm:spPr/>
    </dgm:pt>
    <dgm:pt modelId="{DF8EC56C-384E-4734-A6D6-9E44094F5D6B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Out-of-gas situation</a:t>
          </a:r>
          <a:endParaRPr lang="en-US"/>
        </a:p>
      </dgm:t>
    </dgm:pt>
    <dgm:pt modelId="{E900FFFC-38DC-4949-A72B-2077A253D674}" type="parTrans" cxnId="{9F27F830-8749-470F-A910-2BF52452A43A}">
      <dgm:prSet/>
      <dgm:spPr/>
    </dgm:pt>
    <dgm:pt modelId="{F47BF0BF-00D5-4B51-A8C6-7EDCC617C72A}" type="sibTrans" cxnId="{9F27F830-8749-470F-A910-2BF52452A43A}">
      <dgm:prSet/>
      <dgm:spPr/>
      <dgm:t>
        <a:bodyPr/>
        <a:lstStyle/>
        <a:p>
          <a:endParaRPr lang="en-US"/>
        </a:p>
      </dgm:t>
    </dgm:pt>
    <dgm:pt modelId="{70AC6085-B4F1-49BF-A05D-FB5BA6068442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Inefficient code detector</a:t>
          </a:r>
          <a:endParaRPr lang="en-US"/>
        </a:p>
      </dgm:t>
    </dgm:pt>
    <dgm:pt modelId="{0CC05CE3-40B0-4FE4-AD1C-A298B73F59F3}" type="parTrans" cxnId="{B9A6DC36-DCDB-4C83-B76D-0BB3FF3B148F}">
      <dgm:prSet/>
      <dgm:spPr/>
    </dgm:pt>
    <dgm:pt modelId="{7730AB63-F9FF-473F-ADE8-5FBBBEC6978A}" type="sibTrans" cxnId="{B9A6DC36-DCDB-4C83-B76D-0BB3FF3B148F}">
      <dgm:prSet/>
      <dgm:spPr/>
      <dgm:t>
        <a:bodyPr/>
        <a:lstStyle/>
        <a:p>
          <a:endParaRPr lang="en-US"/>
        </a:p>
      </dgm:t>
    </dgm:pt>
    <dgm:pt modelId="{D6CC0F4A-A192-4D31-87E0-EFDE57CEE47A}">
      <dgm:prSet phldrT="[Text]" phldr="0"/>
      <dgm:spPr/>
      <dgm:t>
        <a:bodyPr/>
        <a:lstStyle/>
        <a:p>
          <a:r>
            <a:rPr lang="en-US">
              <a:latin typeface="Arial"/>
            </a:rPr>
            <a:t>Slither</a:t>
          </a:r>
          <a:endParaRPr lang="en-US"/>
        </a:p>
      </dgm:t>
    </dgm:pt>
    <dgm:pt modelId="{BC5E2EE4-FCCE-43D5-81C7-AA949AA7431E}" type="parTrans" cxnId="{58703263-105B-4814-8B1C-0D3DD8FC1D98}">
      <dgm:prSet/>
      <dgm:spPr/>
    </dgm:pt>
    <dgm:pt modelId="{1FD495F8-18E5-491C-9992-18833E280E96}" type="sibTrans" cxnId="{58703263-105B-4814-8B1C-0D3DD8FC1D98}">
      <dgm:prSet/>
      <dgm:spPr/>
      <dgm:t>
        <a:bodyPr/>
        <a:lstStyle/>
        <a:p>
          <a:endParaRPr lang="en-US"/>
        </a:p>
      </dgm:t>
    </dgm:pt>
    <dgm:pt modelId="{41C0A6EC-2B8E-4A5A-B840-765318D20965}" type="pres">
      <dgm:prSet presAssocID="{9251E337-4879-4EE5-BAE9-AE2D43A56D4B}" presName="Name0" presStyleCnt="0">
        <dgm:presLayoutVars>
          <dgm:dir/>
          <dgm:resizeHandles val="exact"/>
        </dgm:presLayoutVars>
      </dgm:prSet>
      <dgm:spPr/>
    </dgm:pt>
    <dgm:pt modelId="{D998F44C-CA25-42F1-9E79-A10816C36620}" type="pres">
      <dgm:prSet presAssocID="{9251E337-4879-4EE5-BAE9-AE2D43A56D4B}" presName="vNodes" presStyleCnt="0"/>
      <dgm:spPr/>
    </dgm:pt>
    <dgm:pt modelId="{65C95511-FA39-428D-9E46-7BCEE233A622}" type="pres">
      <dgm:prSet presAssocID="{DF8EC56C-384E-4734-A6D6-9E44094F5D6B}" presName="node" presStyleLbl="node1" presStyleIdx="0" presStyleCnt="3">
        <dgm:presLayoutVars>
          <dgm:bulletEnabled val="1"/>
        </dgm:presLayoutVars>
      </dgm:prSet>
      <dgm:spPr/>
    </dgm:pt>
    <dgm:pt modelId="{1B77B8C2-D250-4D2C-8389-726B278C4BA3}" type="pres">
      <dgm:prSet presAssocID="{F47BF0BF-00D5-4B51-A8C6-7EDCC617C72A}" presName="spacerT" presStyleCnt="0"/>
      <dgm:spPr/>
    </dgm:pt>
    <dgm:pt modelId="{59A82617-DDD3-4DD0-838C-52E6BF65FC64}" type="pres">
      <dgm:prSet presAssocID="{F47BF0BF-00D5-4B51-A8C6-7EDCC617C72A}" presName="sibTrans" presStyleLbl="sibTrans2D1" presStyleIdx="0" presStyleCnt="2"/>
      <dgm:spPr/>
    </dgm:pt>
    <dgm:pt modelId="{8FCF1678-07A3-4613-8291-DABDF67C07B9}" type="pres">
      <dgm:prSet presAssocID="{F47BF0BF-00D5-4B51-A8C6-7EDCC617C72A}" presName="spacerB" presStyleCnt="0"/>
      <dgm:spPr/>
    </dgm:pt>
    <dgm:pt modelId="{2FF96784-9E16-4A9A-BE7A-CF3632FF2292}" type="pres">
      <dgm:prSet presAssocID="{70AC6085-B4F1-49BF-A05D-FB5BA6068442}" presName="node" presStyleLbl="node1" presStyleIdx="1" presStyleCnt="3">
        <dgm:presLayoutVars>
          <dgm:bulletEnabled val="1"/>
        </dgm:presLayoutVars>
      </dgm:prSet>
      <dgm:spPr/>
    </dgm:pt>
    <dgm:pt modelId="{6D6171EA-5F89-4341-BE73-731AC7E01A86}" type="pres">
      <dgm:prSet presAssocID="{9251E337-4879-4EE5-BAE9-AE2D43A56D4B}" presName="sibTransLast" presStyleLbl="sibTrans2D1" presStyleIdx="1" presStyleCnt="2"/>
      <dgm:spPr/>
    </dgm:pt>
    <dgm:pt modelId="{3D6D8AF0-190C-458E-BA91-FAAD8293F031}" type="pres">
      <dgm:prSet presAssocID="{9251E337-4879-4EE5-BAE9-AE2D43A56D4B}" presName="connectorText" presStyleLbl="sibTrans2D1" presStyleIdx="1" presStyleCnt="2"/>
      <dgm:spPr/>
    </dgm:pt>
    <dgm:pt modelId="{4FA0FFDF-DFBD-4F26-BA04-B917C71FAA75}" type="pres">
      <dgm:prSet presAssocID="{9251E337-4879-4EE5-BAE9-AE2D43A56D4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CE8961C-5CFA-4887-BF9E-D97584497FF7}" type="presOf" srcId="{D6CC0F4A-A192-4D31-87E0-EFDE57CEE47A}" destId="{4FA0FFDF-DFBD-4F26-BA04-B917C71FAA75}" srcOrd="0" destOrd="0" presId="urn:microsoft.com/office/officeart/2005/8/layout/equation2"/>
    <dgm:cxn modelId="{15DABE22-C77F-4907-984F-B4C9560EBA14}" type="presOf" srcId="{70AC6085-B4F1-49BF-A05D-FB5BA6068442}" destId="{2FF96784-9E16-4A9A-BE7A-CF3632FF2292}" srcOrd="0" destOrd="0" presId="urn:microsoft.com/office/officeart/2005/8/layout/equation2"/>
    <dgm:cxn modelId="{9F27F830-8749-470F-A910-2BF52452A43A}" srcId="{9251E337-4879-4EE5-BAE9-AE2D43A56D4B}" destId="{DF8EC56C-384E-4734-A6D6-9E44094F5D6B}" srcOrd="0" destOrd="0" parTransId="{E900FFFC-38DC-4949-A72B-2077A253D674}" sibTransId="{F47BF0BF-00D5-4B51-A8C6-7EDCC617C72A}"/>
    <dgm:cxn modelId="{B9A6DC36-DCDB-4C83-B76D-0BB3FF3B148F}" srcId="{9251E337-4879-4EE5-BAE9-AE2D43A56D4B}" destId="{70AC6085-B4F1-49BF-A05D-FB5BA6068442}" srcOrd="1" destOrd="0" parTransId="{0CC05CE3-40B0-4FE4-AD1C-A298B73F59F3}" sibTransId="{7730AB63-F9FF-473F-ADE8-5FBBBEC6978A}"/>
    <dgm:cxn modelId="{5B8CB161-E0FA-410B-8C3B-3237E8E9D408}" type="presOf" srcId="{F47BF0BF-00D5-4B51-A8C6-7EDCC617C72A}" destId="{59A82617-DDD3-4DD0-838C-52E6BF65FC64}" srcOrd="0" destOrd="0" presId="urn:microsoft.com/office/officeart/2005/8/layout/equation2"/>
    <dgm:cxn modelId="{58703263-105B-4814-8B1C-0D3DD8FC1D98}" srcId="{9251E337-4879-4EE5-BAE9-AE2D43A56D4B}" destId="{D6CC0F4A-A192-4D31-87E0-EFDE57CEE47A}" srcOrd="2" destOrd="0" parTransId="{BC5E2EE4-FCCE-43D5-81C7-AA949AA7431E}" sibTransId="{1FD495F8-18E5-491C-9992-18833E280E96}"/>
    <dgm:cxn modelId="{3F09727E-9240-4A88-A59A-5150C227F7E3}" type="presOf" srcId="{9251E337-4879-4EE5-BAE9-AE2D43A56D4B}" destId="{41C0A6EC-2B8E-4A5A-B840-765318D20965}" srcOrd="0" destOrd="0" presId="urn:microsoft.com/office/officeart/2005/8/layout/equation2"/>
    <dgm:cxn modelId="{DED5B0AF-051F-47C6-BF81-2EF4A6BB08CF}" type="presOf" srcId="{7730AB63-F9FF-473F-ADE8-5FBBBEC6978A}" destId="{6D6171EA-5F89-4341-BE73-731AC7E01A86}" srcOrd="0" destOrd="0" presId="urn:microsoft.com/office/officeart/2005/8/layout/equation2"/>
    <dgm:cxn modelId="{97D3EFE4-9625-4CE1-B711-A5AC5E768238}" type="presOf" srcId="{7730AB63-F9FF-473F-ADE8-5FBBBEC6978A}" destId="{3D6D8AF0-190C-458E-BA91-FAAD8293F031}" srcOrd="1" destOrd="0" presId="urn:microsoft.com/office/officeart/2005/8/layout/equation2"/>
    <dgm:cxn modelId="{24071DF9-78AF-4C61-9BCD-E8BB567A613B}" type="presOf" srcId="{DF8EC56C-384E-4734-A6D6-9E44094F5D6B}" destId="{65C95511-FA39-428D-9E46-7BCEE233A622}" srcOrd="0" destOrd="0" presId="urn:microsoft.com/office/officeart/2005/8/layout/equation2"/>
    <dgm:cxn modelId="{A95990EC-9879-4F38-9AE8-C2B99F8ECE14}" type="presParOf" srcId="{41C0A6EC-2B8E-4A5A-B840-765318D20965}" destId="{D998F44C-CA25-42F1-9E79-A10816C36620}" srcOrd="0" destOrd="0" presId="urn:microsoft.com/office/officeart/2005/8/layout/equation2"/>
    <dgm:cxn modelId="{2D7D6988-A12A-4504-9F57-75F2B37C9B2D}" type="presParOf" srcId="{D998F44C-CA25-42F1-9E79-A10816C36620}" destId="{65C95511-FA39-428D-9E46-7BCEE233A622}" srcOrd="0" destOrd="0" presId="urn:microsoft.com/office/officeart/2005/8/layout/equation2"/>
    <dgm:cxn modelId="{A21208FE-4143-4EFA-9E2B-8F22688471F6}" type="presParOf" srcId="{D998F44C-CA25-42F1-9E79-A10816C36620}" destId="{1B77B8C2-D250-4D2C-8389-726B278C4BA3}" srcOrd="1" destOrd="0" presId="urn:microsoft.com/office/officeart/2005/8/layout/equation2"/>
    <dgm:cxn modelId="{471CDAAD-873D-444A-922F-CAC1072C8642}" type="presParOf" srcId="{D998F44C-CA25-42F1-9E79-A10816C36620}" destId="{59A82617-DDD3-4DD0-838C-52E6BF65FC64}" srcOrd="2" destOrd="0" presId="urn:microsoft.com/office/officeart/2005/8/layout/equation2"/>
    <dgm:cxn modelId="{172E7BAA-E7FB-4996-A345-E8AC9FC1AC2E}" type="presParOf" srcId="{D998F44C-CA25-42F1-9E79-A10816C36620}" destId="{8FCF1678-07A3-4613-8291-DABDF67C07B9}" srcOrd="3" destOrd="0" presId="urn:microsoft.com/office/officeart/2005/8/layout/equation2"/>
    <dgm:cxn modelId="{667B9FB7-7B75-4BD3-AAB2-E93DE3917E10}" type="presParOf" srcId="{D998F44C-CA25-42F1-9E79-A10816C36620}" destId="{2FF96784-9E16-4A9A-BE7A-CF3632FF2292}" srcOrd="4" destOrd="0" presId="urn:microsoft.com/office/officeart/2005/8/layout/equation2"/>
    <dgm:cxn modelId="{A77775E7-2877-42FA-9C38-A472362E0FDF}" type="presParOf" srcId="{41C0A6EC-2B8E-4A5A-B840-765318D20965}" destId="{6D6171EA-5F89-4341-BE73-731AC7E01A86}" srcOrd="1" destOrd="0" presId="urn:microsoft.com/office/officeart/2005/8/layout/equation2"/>
    <dgm:cxn modelId="{6927CC47-EE86-4622-9324-4E68F7B369A5}" type="presParOf" srcId="{6D6171EA-5F89-4341-BE73-731AC7E01A86}" destId="{3D6D8AF0-190C-458E-BA91-FAAD8293F031}" srcOrd="0" destOrd="0" presId="urn:microsoft.com/office/officeart/2005/8/layout/equation2"/>
    <dgm:cxn modelId="{18560F3D-5E62-4EA0-99EF-98DEA3369E37}" type="presParOf" srcId="{41C0A6EC-2B8E-4A5A-B840-765318D20965}" destId="{4FA0FFDF-DFBD-4F26-BA04-B917C71FAA7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95511-FA39-428D-9E46-7BCEE233A622}">
      <dsp:nvSpPr>
        <dsp:cNvPr id="0" name=""/>
        <dsp:cNvSpPr/>
      </dsp:nvSpPr>
      <dsp:spPr>
        <a:xfrm>
          <a:off x="3722" y="16630"/>
          <a:ext cx="1321593" cy="13215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/>
            </a:rPr>
            <a:t>Out-of-gas situation</a:t>
          </a:r>
          <a:endParaRPr lang="en-US" sz="1600" kern="1200"/>
        </a:p>
      </dsp:txBody>
      <dsp:txXfrm>
        <a:off x="197265" y="210173"/>
        <a:ext cx="934507" cy="934507"/>
      </dsp:txXfrm>
    </dsp:sp>
    <dsp:sp modelId="{59A82617-DDD3-4DD0-838C-52E6BF65FC64}">
      <dsp:nvSpPr>
        <dsp:cNvPr id="0" name=""/>
        <dsp:cNvSpPr/>
      </dsp:nvSpPr>
      <dsp:spPr>
        <a:xfrm>
          <a:off x="281257" y="1445537"/>
          <a:ext cx="766524" cy="76652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82860" y="1738656"/>
        <a:ext cx="563318" cy="180286"/>
      </dsp:txXfrm>
    </dsp:sp>
    <dsp:sp modelId="{2FF96784-9E16-4A9A-BE7A-CF3632FF2292}">
      <dsp:nvSpPr>
        <dsp:cNvPr id="0" name=""/>
        <dsp:cNvSpPr/>
      </dsp:nvSpPr>
      <dsp:spPr>
        <a:xfrm>
          <a:off x="3722" y="2319375"/>
          <a:ext cx="1321593" cy="13215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/>
            </a:rPr>
            <a:t>Inefficient code detector</a:t>
          </a:r>
          <a:endParaRPr lang="en-US" sz="1600" kern="1200"/>
        </a:p>
      </dsp:txBody>
      <dsp:txXfrm>
        <a:off x="197265" y="2512918"/>
        <a:ext cx="934507" cy="934507"/>
      </dsp:txXfrm>
    </dsp:sp>
    <dsp:sp modelId="{6D6171EA-5F89-4341-BE73-731AC7E01A86}">
      <dsp:nvSpPr>
        <dsp:cNvPr id="0" name=""/>
        <dsp:cNvSpPr/>
      </dsp:nvSpPr>
      <dsp:spPr>
        <a:xfrm>
          <a:off x="1523555" y="1582983"/>
          <a:ext cx="420266" cy="491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23555" y="1681309"/>
        <a:ext cx="294186" cy="294980"/>
      </dsp:txXfrm>
    </dsp:sp>
    <dsp:sp modelId="{4FA0FFDF-DFBD-4F26-BA04-B917C71FAA75}">
      <dsp:nvSpPr>
        <dsp:cNvPr id="0" name=""/>
        <dsp:cNvSpPr/>
      </dsp:nvSpPr>
      <dsp:spPr>
        <a:xfrm>
          <a:off x="2118272" y="507206"/>
          <a:ext cx="2643187" cy="2643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Arial"/>
            </a:rPr>
            <a:t>Slither</a:t>
          </a:r>
          <a:endParaRPr lang="en-US" sz="4800" kern="1200"/>
        </a:p>
      </dsp:txBody>
      <dsp:txXfrm>
        <a:off x="2505358" y="894292"/>
        <a:ext cx="1869015" cy="186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D1910B-C6B6-5319-B94D-6C15E254CD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99889-3BB3-853A-4D78-57F040E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D471F-97C9-468B-9326-EC1B40D003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F757F-0A1F-82C5-70B1-42879F08E4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75F8E-0A95-7FFF-CC36-B98CAF8EC6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38EE7-A2E8-4548-ADF9-A6E37CE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1d280045_2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421d280045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21d280045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421d280045_2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421d280045_2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21d280045_2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421d280045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Photo">
  <p:cSld name="Full Bleed Photo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>
            <a:spLocks noGrp="1"/>
          </p:cNvSpPr>
          <p:nvPr>
            <p:ph type="pic" idx="2"/>
          </p:nvPr>
        </p:nvSpPr>
        <p:spPr>
          <a:xfrm>
            <a:off x="-45720" y="-34290"/>
            <a:ext cx="9235440" cy="521208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457200" y="2529642"/>
            <a:ext cx="822960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57200" y="1310641"/>
            <a:ext cx="8229600" cy="3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0" y="837565"/>
            <a:ext cx="8229600" cy="33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00599B"/>
              </a:buClr>
              <a:buSzPts val="2000"/>
              <a:buNone/>
              <a:defRPr sz="2000">
                <a:solidFill>
                  <a:srgbClr val="00599B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Slide">
  <p:cSld name="Two Cont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648200" y="1310641"/>
            <a:ext cx="4038600" cy="3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00" y="1310641"/>
            <a:ext cx="4038600" cy="3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3"/>
          </p:nvPr>
        </p:nvSpPr>
        <p:spPr>
          <a:xfrm>
            <a:off x="457200" y="799465"/>
            <a:ext cx="8229600" cy="33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00599B"/>
              </a:buClr>
              <a:buSzPts val="2000"/>
              <a:buNone/>
              <a:defRPr sz="2000">
                <a:solidFill>
                  <a:srgbClr val="00599B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A Title Slide">
  <p:cSld name="UTA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611585" y="3033762"/>
            <a:ext cx="2333625" cy="29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611585" y="2741663"/>
            <a:ext cx="4114800" cy="2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1" name="Google Shape;71;p18"/>
          <p:cNvCxnSpPr/>
          <p:nvPr/>
        </p:nvCxnSpPr>
        <p:spPr>
          <a:xfrm>
            <a:off x="690413" y="2633032"/>
            <a:ext cx="4886964" cy="0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8"/>
          <p:cNvSpPr txBox="1">
            <a:spLocks noGrp="1"/>
          </p:cNvSpPr>
          <p:nvPr>
            <p:ph type="body" idx="3"/>
          </p:nvPr>
        </p:nvSpPr>
        <p:spPr>
          <a:xfrm>
            <a:off x="611585" y="2151475"/>
            <a:ext cx="8229599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11585" y="1466849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Signature Title Slide">
  <p:cSld name="Alt Signature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611585" y="3033762"/>
            <a:ext cx="2333625" cy="29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611585" y="2741663"/>
            <a:ext cx="4114800" cy="2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690413" y="2633032"/>
            <a:ext cx="4886964" cy="0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611585" y="2151475"/>
            <a:ext cx="8229599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611585" y="1466849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able">
  <p:cSld name="Wide Table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Arial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Chart">
  <p:cSld name="Wide Chart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>
            <a:spLocks noGrp="1"/>
          </p:cNvSpPr>
          <p:nvPr>
            <p:ph type="chart" idx="2"/>
          </p:nvPr>
        </p:nvSpPr>
        <p:spPr>
          <a:xfrm>
            <a:off x="228600" y="28575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Video">
  <p:cSld name="Full Bleed Video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>
            <a:spLocks noGrp="1"/>
          </p:cNvSpPr>
          <p:nvPr>
            <p:ph type="media" idx="2"/>
          </p:nvPr>
        </p:nvSpPr>
        <p:spPr>
          <a:xfrm>
            <a:off x="-45720" y="-34290"/>
            <a:ext cx="9235440" cy="52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eiraMavs/CSE6324_Team_8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en/developers/docs/gas/" TargetMode="External"/><Relationship Id="rId2" Type="http://schemas.openxmlformats.org/officeDocument/2006/relationships/hyperlink" Target="https://ethereum.org/en/developers/docs/smart-contract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abs/2112.14771" TargetMode="External"/><Relationship Id="rId4" Type="http://schemas.openxmlformats.org/officeDocument/2006/relationships/hyperlink" Target="https://github.com/crytic/slithe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579664" y="3020785"/>
            <a:ext cx="7135586" cy="12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8 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457200" y="146957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CSE 6324</a:t>
            </a:r>
            <a:br>
              <a:rPr lang="en-US" sz="4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Topics in Software Engineering</a:t>
            </a:r>
            <a:endParaRPr lang="en-US" sz="4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5336D-F61F-7DBB-7FF6-E91BE3457340}"/>
              </a:ext>
            </a:extLst>
          </p:cNvPr>
          <p:cNvSpPr txBox="1"/>
          <p:nvPr/>
        </p:nvSpPr>
        <p:spPr>
          <a:xfrm>
            <a:off x="8441871" y="4563835"/>
            <a:ext cx="48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5A8199-614E-4237-B92D-34EDA0531AD0}" type="slidenum"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D7ABC3-3CB9-EB16-D75E-4CB11138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4030"/>
            <a:ext cx="8229600" cy="3098800"/>
          </a:xfrm>
        </p:spPr>
        <p:txBody>
          <a:bodyPr>
            <a:normAutofit/>
          </a:bodyPr>
          <a:lstStyle/>
          <a:p>
            <a:pPr marL="127000" indent="0" algn="just" rtl="0" fontAlgn="base">
              <a:buNone/>
            </a:pPr>
            <a:endParaRPr lang="en-US" sz="20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2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16467-78B5-EE49-86CD-C383817D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&amp;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A5017-0D95-0D8E-8748-D448C8E761D0}"/>
              </a:ext>
            </a:extLst>
          </p:cNvPr>
          <p:cNvSpPr txBox="1"/>
          <p:nvPr/>
        </p:nvSpPr>
        <p:spPr>
          <a:xfrm>
            <a:off x="8482693" y="4750612"/>
            <a:ext cx="4082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E0D020-45C4-43AB-8D49-2C88AB9A9CD7}" type="slidenum">
              <a:rPr lang="en-US" sz="1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8D6E95-21FF-B286-0EE3-A96A0568C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53797"/>
              </p:ext>
            </p:extLst>
          </p:nvPr>
        </p:nvGraphicFramePr>
        <p:xfrm>
          <a:off x="1362645" y="1348688"/>
          <a:ext cx="6411688" cy="244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44">
                  <a:extLst>
                    <a:ext uri="{9D8B030D-6E8A-4147-A177-3AD203B41FA5}">
                      <a16:colId xmlns:a16="http://schemas.microsoft.com/office/drawing/2014/main" val="3512156730"/>
                    </a:ext>
                  </a:extLst>
                </a:gridCol>
                <a:gridCol w="3205844">
                  <a:extLst>
                    <a:ext uri="{9D8B030D-6E8A-4147-A177-3AD203B41FA5}">
                      <a16:colId xmlns:a16="http://schemas.microsoft.com/office/drawing/2014/main" val="3916543355"/>
                    </a:ext>
                  </a:extLst>
                </a:gridCol>
              </a:tblGrid>
              <a:tr h="436023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Calibri"/>
                          <a:ea typeface="Calibri"/>
                          <a:cs typeface="Calibri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Calibri"/>
                          <a:ea typeface="Calibri"/>
                          <a:cs typeface="Calibri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81490"/>
                  </a:ext>
                </a:extLst>
              </a:tr>
              <a:tr h="741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Dr. Christoph Csallner 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endParaRPr lang="en-US" sz="1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CSE 6324-001 class</a:t>
                      </a:r>
                      <a:endParaRPr lang="en-US" sz="1800" b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34940"/>
                  </a:ext>
                </a:extLst>
              </a:tr>
              <a:tr h="741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Mohammed Rifat Arefin</a:t>
                      </a:r>
                    </a:p>
                    <a:p>
                      <a:endParaRPr lang="en-US" sz="1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60504"/>
                  </a:ext>
                </a:extLst>
              </a:tr>
              <a:tr h="530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Team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0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2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A7AAC0-2F4A-1FAB-C596-83E340C7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42"/>
            <a:ext cx="8229600" cy="857250"/>
          </a:xfrm>
        </p:spPr>
        <p:txBody>
          <a:bodyPr/>
          <a:lstStyle/>
          <a:p>
            <a:r>
              <a:rPr lang="en-US" i="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MoSCoW Requirement Classification</a:t>
            </a:r>
            <a:endParaRPr lang="en-US" u="sng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62246-3F76-180D-9716-6A25D1E46AF0}"/>
              </a:ext>
            </a:extLst>
          </p:cNvPr>
          <p:cNvSpPr txBox="1"/>
          <p:nvPr/>
        </p:nvSpPr>
        <p:spPr>
          <a:xfrm>
            <a:off x="8294914" y="4656490"/>
            <a:ext cx="391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E0D020-45C4-43AB-8D49-2C88AB9A9CD7}" type="slidenum">
              <a:rPr lang="en-US" sz="1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D43679-8CC0-FC54-1B39-D3B6924FE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72246"/>
              </p:ext>
            </p:extLst>
          </p:nvPr>
        </p:nvGraphicFramePr>
        <p:xfrm>
          <a:off x="909396" y="1194355"/>
          <a:ext cx="7192737" cy="2947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579">
                  <a:extLst>
                    <a:ext uri="{9D8B030D-6E8A-4147-A177-3AD203B41FA5}">
                      <a16:colId xmlns:a16="http://schemas.microsoft.com/office/drawing/2014/main" val="1416601697"/>
                    </a:ext>
                  </a:extLst>
                </a:gridCol>
                <a:gridCol w="2397579">
                  <a:extLst>
                    <a:ext uri="{9D8B030D-6E8A-4147-A177-3AD203B41FA5}">
                      <a16:colId xmlns:a16="http://schemas.microsoft.com/office/drawing/2014/main" val="51731426"/>
                    </a:ext>
                  </a:extLst>
                </a:gridCol>
                <a:gridCol w="2397579">
                  <a:extLst>
                    <a:ext uri="{9D8B030D-6E8A-4147-A177-3AD203B41FA5}">
                      <a16:colId xmlns:a16="http://schemas.microsoft.com/office/drawing/2014/main" val="2453303101"/>
                    </a:ext>
                  </a:extLst>
                </a:gridCol>
              </a:tblGrid>
              <a:tr h="627269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Should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Could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Won’t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61648"/>
                  </a:ext>
                </a:extLst>
              </a:tr>
              <a:tr h="2320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 a feature to detect gas value of individual line of code. </a:t>
                      </a:r>
                    </a:p>
                    <a:p>
                      <a:endParaRPr lang="en-US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tool will be able to find out inefficient code, suggesting alternative coding strategies could be added. </a:t>
                      </a:r>
                    </a:p>
                    <a:p>
                      <a:endParaRPr lang="en-US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tool will not have any user interface, it will be totally used from the console. </a:t>
                      </a:r>
                    </a:p>
                    <a:p>
                      <a:endParaRPr lang="en-US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5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1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C7EEC-4CDB-1D4E-89C8-6FB3D668A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just" rtl="0" fontAlgn="base">
              <a:buNone/>
            </a:pP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/>
            <a:r>
              <a:rPr lang="en-US" sz="1800" b="0" u="sng" strike="noStrike" dirty="0">
                <a:solidFill>
                  <a:srgbClr val="0563C1"/>
                </a:solidFill>
                <a:effectLst/>
                <a:latin typeface="Calibri"/>
                <a:ea typeface="Calibri"/>
                <a:cs typeface="Calibri"/>
                <a:hlinkClick r:id="rId2"/>
              </a:rPr>
              <a:t>https://github.com/PereiraMavs/CSE6324_Team_8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 </a:t>
            </a:r>
          </a:p>
          <a:p>
            <a:pPr algn="just" rtl="0" fontAlgn="base"/>
            <a:r>
              <a:rPr lang="en-US" sz="1800" b="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Version: 0.1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 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B9788-4B97-7DAF-601D-5923AE09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EAF38-994E-42BB-3422-D1C1078EB6C6}"/>
              </a:ext>
            </a:extLst>
          </p:cNvPr>
          <p:cNvSpPr txBox="1"/>
          <p:nvPr/>
        </p:nvSpPr>
        <p:spPr>
          <a:xfrm>
            <a:off x="8309781" y="4595030"/>
            <a:ext cx="4401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</a:rPr>
              <a:t>12</a:t>
            </a: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152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78218C-26D5-E17A-12A0-3868F6B6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846" y="1036866"/>
            <a:ext cx="8662307" cy="4038152"/>
          </a:xfrm>
        </p:spPr>
        <p:txBody>
          <a:bodyPr>
            <a:noAutofit/>
          </a:bodyPr>
          <a:lstStyle/>
          <a:p>
            <a:pPr algn="just" rtl="0" fontAlgn="base"/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[1] S. S. Kushwaha, S. Joshi, D. Singh, M. Kaur and H. -N. Lee, "Ethereum Smart Contract Analysis Tools: A Systematic Review," in IEEE Access, vol. 10, pp. 57037-57062, 2022, </a:t>
            </a:r>
            <a:r>
              <a:rPr lang="en-US" sz="1500" b="0" i="0" err="1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doi</a:t>
            </a:r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: 10.1109/ACCESS.2022.3169902. </a:t>
            </a:r>
          </a:p>
          <a:p>
            <a:pPr algn="just" rtl="0" fontAlgn="base"/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[2] </a:t>
            </a:r>
            <a:r>
              <a:rPr lang="en-US" sz="1500" b="0" i="0" u="sng" strike="noStrike">
                <a:solidFill>
                  <a:srgbClr val="0563C1"/>
                </a:solidFill>
                <a:effectLst/>
                <a:latin typeface="Calibri"/>
                <a:ea typeface="Calibri"/>
                <a:cs typeface="Calibri"/>
                <a:hlinkClick r:id="rId2"/>
              </a:rPr>
              <a:t>https://ethereum.org/en/developers/docs/smart-contracts/</a:t>
            </a:r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 , accessed on 09/23/2023 </a:t>
            </a:r>
          </a:p>
          <a:p>
            <a:pPr algn="just" rtl="0" fontAlgn="base"/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[3] </a:t>
            </a:r>
            <a:r>
              <a:rPr lang="en-US" sz="1500" b="0" i="0" u="sng" strike="noStrike">
                <a:solidFill>
                  <a:srgbClr val="0563C1"/>
                </a:solidFill>
                <a:effectLst/>
                <a:latin typeface="Calibri"/>
                <a:ea typeface="Calibri"/>
                <a:cs typeface="Calibri"/>
                <a:hlinkClick r:id="rId3"/>
              </a:rPr>
              <a:t>https://ethereum.org/en/developers/docs/gas/</a:t>
            </a:r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 , accessed on 09/23/2023 </a:t>
            </a:r>
          </a:p>
          <a:p>
            <a:pPr algn="just" rtl="0" fontAlgn="base"/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[4] T. Chen et al., "GasChecker: Scalable Analysis for Discovering Gas-Inefficient Smart Contracts," in IEEE Transactions on Emerging Topics in Computing, vol. 9, no. 3, pp. 1433-1448, 1 July-Sept. 2021, </a:t>
            </a:r>
            <a:r>
              <a:rPr lang="en-US" sz="1500" b="0" i="0" err="1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doi</a:t>
            </a:r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: 10.1109/TETC.2020.2979019. </a:t>
            </a:r>
          </a:p>
          <a:p>
            <a:pPr algn="just" rtl="0" fontAlgn="base"/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[5] I. Ashraf, X. Ma, B. Jiang and W. K. Chan, "GasFuzzer: Fuzzing Ethereum Smart Contract Binaries to Expose Gas-Oriented Exception Security Vulnerabilities," in IEEE Access, vol. 8, pp. 99552-99564, 2020, </a:t>
            </a:r>
            <a:r>
              <a:rPr lang="en-US" sz="1500" b="0" i="0" err="1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doi</a:t>
            </a:r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: 10.1109/ACCESS.2020.2995183. </a:t>
            </a:r>
          </a:p>
          <a:p>
            <a:pPr algn="just" rtl="0" fontAlgn="base"/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[6] </a:t>
            </a:r>
            <a:r>
              <a:rPr lang="en-US" sz="1500" b="0" i="0" u="sng" strike="noStrike">
                <a:solidFill>
                  <a:srgbClr val="0563C1"/>
                </a:solidFill>
                <a:effectLst/>
                <a:latin typeface="Calibri"/>
                <a:ea typeface="Calibri"/>
                <a:cs typeface="Calibri"/>
                <a:hlinkClick r:id="rId4"/>
              </a:rPr>
              <a:t>https://github.com/crytic/slither</a:t>
            </a:r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, accessed on 09/23/2023 </a:t>
            </a:r>
          </a:p>
          <a:p>
            <a:pPr algn="just" rtl="0" fontAlgn="base"/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[7] </a:t>
            </a:r>
            <a:r>
              <a:rPr lang="en-US" sz="1500" b="0" i="0" u="sng" strike="noStrike">
                <a:solidFill>
                  <a:srgbClr val="0563C1"/>
                </a:solidFill>
                <a:effectLst/>
                <a:latin typeface="Calibri"/>
                <a:ea typeface="Calibri"/>
                <a:cs typeface="Calibri"/>
                <a:hlinkClick r:id="rId5"/>
              </a:rPr>
              <a:t>https://arxiv.org/abs/2112.14771</a:t>
            </a:r>
            <a:r>
              <a:rPr lang="en-US" sz="15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, accessed on 09/23/2023</a:t>
            </a:r>
            <a:endParaRPr lang="en-US" sz="1500">
              <a:latin typeface="Calibri"/>
              <a:ea typeface="Calibri"/>
              <a:cs typeface="Calibri"/>
            </a:endParaRPr>
          </a:p>
          <a:p>
            <a:endPara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771900" lvl="8" indent="0" algn="r">
              <a:buNone/>
            </a:pPr>
            <a:endParaRPr lang="en-US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771900" lvl="8" indent="0">
              <a:buNone/>
            </a:pPr>
            <a:r>
              <a:rPr lang="en-US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  <a:p>
            <a:pPr marL="3771900" lvl="8" indent="0">
              <a:buNone/>
            </a:pPr>
            <a:r>
              <a:rPr lang="en-US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D44272-89B9-AC6C-FC98-38CFA3C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C257F-4038-39B4-A946-AA7241D84D4C}"/>
              </a:ext>
            </a:extLst>
          </p:cNvPr>
          <p:cNvSpPr txBox="1"/>
          <p:nvPr/>
        </p:nvSpPr>
        <p:spPr>
          <a:xfrm>
            <a:off x="8383537" y="4604264"/>
            <a:ext cx="5217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Calibri"/>
              </a:rPr>
              <a:t>13</a:t>
            </a: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844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19442" y="1110095"/>
            <a:ext cx="8530643" cy="221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" sz="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br>
              <a:rPr lang="en" sz="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Questions?</a:t>
            </a:r>
            <a:endParaRPr sz="4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5FA8A-8198-3A07-209C-C3B599F958DD}"/>
              </a:ext>
            </a:extLst>
          </p:cNvPr>
          <p:cNvSpPr txBox="1"/>
          <p:nvPr/>
        </p:nvSpPr>
        <p:spPr>
          <a:xfrm>
            <a:off x="8409214" y="458016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E0D020-45C4-43AB-8D49-2C88AB9A9CD7}" type="slidenum">
              <a:rPr lang="en-US" sz="1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342599" y="1110343"/>
            <a:ext cx="8548307" cy="387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Akshata Raikar - 1002032638</a:t>
            </a:r>
          </a:p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Shovon Pereira - 1002073941</a:t>
            </a:r>
          </a:p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Devyani Singh - 1001959376</a:t>
            </a:r>
          </a:p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Ravi Rajpurohit - 1002079916</a:t>
            </a:r>
          </a:p>
          <a:p>
            <a:pPr marL="342900" lvl="0" indent="0" algn="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											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9204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u="sng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CF4B8-D3EF-692E-BE2C-B4295FFD2316}"/>
              </a:ext>
            </a:extLst>
          </p:cNvPr>
          <p:cNvSpPr txBox="1"/>
          <p:nvPr/>
        </p:nvSpPr>
        <p:spPr>
          <a:xfrm>
            <a:off x="8564336" y="4613084"/>
            <a:ext cx="3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BE0D020-45C4-43AB-8D49-2C88AB9A9CD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pPr algn="r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138CA-3F30-D58E-1970-9B300C04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79" y="892994"/>
            <a:ext cx="8229600" cy="3353287"/>
          </a:xfrm>
        </p:spPr>
        <p:txBody>
          <a:bodyPr>
            <a:normAutofit/>
          </a:bodyPr>
          <a:lstStyle/>
          <a:p>
            <a:pPr marL="127000" indent="0">
              <a:buNone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r>
              <a:rPr lang="en-US" sz="1800" dirty="0">
                <a:latin typeface="Calibri"/>
                <a:ea typeface="Calibri"/>
                <a:cs typeface="Calibri"/>
              </a:rPr>
              <a:t>Project Vision &amp; Features</a:t>
            </a:r>
            <a:endParaRPr lang="en-US" dirty="0"/>
          </a:p>
          <a:p>
            <a:r>
              <a:rPr lang="en-US" sz="1800" dirty="0">
                <a:latin typeface="Calibri"/>
                <a:ea typeface="Calibri"/>
                <a:cs typeface="Calibri"/>
              </a:rPr>
              <a:t>Competitors</a:t>
            </a:r>
          </a:p>
          <a:p>
            <a:r>
              <a:rPr lang="en-US" sz="1800" dirty="0">
                <a:latin typeface="Calibri"/>
                <a:ea typeface="Calibri"/>
                <a:cs typeface="Calibri"/>
              </a:rPr>
              <a:t>Software Development Plan</a:t>
            </a:r>
          </a:p>
          <a:p>
            <a:r>
              <a:rPr lang="en-US" sz="1800" dirty="0">
                <a:latin typeface="Calibri"/>
                <a:ea typeface="Calibri"/>
                <a:cs typeface="Calibri"/>
              </a:rPr>
              <a:t>Risk Management Plan</a:t>
            </a:r>
          </a:p>
          <a:p>
            <a:r>
              <a:rPr lang="en-US" sz="1800" dirty="0">
                <a:latin typeface="Calibri"/>
                <a:ea typeface="Calibri"/>
                <a:cs typeface="Calibri"/>
              </a:rPr>
              <a:t>Risk Mitigation Plan</a:t>
            </a:r>
          </a:p>
          <a:p>
            <a:r>
              <a:rPr lang="en-US" sz="1800" dirty="0">
                <a:latin typeface="Calibri"/>
                <a:ea typeface="Calibri"/>
                <a:cs typeface="Calibri"/>
              </a:rPr>
              <a:t>Customers &amp; Users</a:t>
            </a:r>
          </a:p>
          <a:p>
            <a:r>
              <a:rPr lang="en-US" sz="1800" dirty="0">
                <a:latin typeface="Calibri"/>
                <a:ea typeface="Calibri"/>
                <a:cs typeface="Calibri"/>
              </a:rPr>
              <a:t>Moscow Requirements Classification</a:t>
            </a:r>
          </a:p>
          <a:p>
            <a:r>
              <a:rPr lang="en-US" sz="1800" dirty="0">
                <a:latin typeface="Calibri"/>
                <a:ea typeface="Calibri"/>
                <a:cs typeface="Calibri"/>
              </a:rPr>
              <a:t>Repository	</a:t>
            </a:r>
          </a:p>
          <a:p>
            <a:r>
              <a:rPr lang="en-US" sz="1800" dirty="0">
                <a:latin typeface="Calibri"/>
                <a:ea typeface="Calibri"/>
                <a:cs typeface="Calibri"/>
              </a:rPr>
              <a:t>References</a:t>
            </a:r>
          </a:p>
          <a:p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4AA8E-8411-057F-F6C9-6F5B550C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42"/>
            <a:ext cx="8229600" cy="857250"/>
          </a:xfrm>
        </p:spPr>
        <p:txBody>
          <a:bodyPr/>
          <a:lstStyle/>
          <a:p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9D426-D568-EEAB-E7B1-108DCBAD2085}"/>
              </a:ext>
            </a:extLst>
          </p:cNvPr>
          <p:cNvSpPr txBox="1"/>
          <p:nvPr/>
        </p:nvSpPr>
        <p:spPr>
          <a:xfrm>
            <a:off x="8376558" y="4523014"/>
            <a:ext cx="473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3BE0D020-45C4-43AB-8D49-2C88AB9A9CD7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pPr algn="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78218C-26D5-E17A-12A0-3868F6B6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336" y="1022350"/>
            <a:ext cx="8392886" cy="2610758"/>
          </a:xfrm>
        </p:spPr>
        <p:txBody>
          <a:bodyPr>
            <a:noAutofit/>
          </a:bodyPr>
          <a:lstStyle/>
          <a:p>
            <a:pPr indent="-317500">
              <a:spcBef>
                <a:spcPts val="1200"/>
              </a:spcBef>
              <a:buClr>
                <a:srgbClr val="000000"/>
              </a:buClr>
              <a:buSzPts val="1400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Acknowledging the importance of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GAS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value.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indent="-317500">
              <a:spcBef>
                <a:spcPts val="1200"/>
              </a:spcBef>
              <a:buClr>
                <a:srgbClr val="000000"/>
              </a:buClr>
              <a:buSzPts val="1400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Separate tools analyzing Gas values</a:t>
            </a:r>
          </a:p>
          <a:p>
            <a:pPr lvl="1">
              <a:spcBef>
                <a:spcPts val="1200"/>
              </a:spcBef>
              <a:buClr>
                <a:srgbClr val="000000"/>
              </a:buClr>
              <a:buSzPts val="1400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Detecting out-of-gas situation</a:t>
            </a:r>
          </a:p>
          <a:p>
            <a:pPr lvl="1">
              <a:spcBef>
                <a:spcPts val="1200"/>
              </a:spcBef>
              <a:buClr>
                <a:srgbClr val="000000"/>
              </a:buClr>
              <a:buSzPts val="1400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Detecting inefficient code wasting Gas</a:t>
            </a:r>
          </a:p>
          <a:p>
            <a:pPr indent="-317500">
              <a:spcBef>
                <a:spcPts val="1200"/>
              </a:spcBef>
              <a:buClr>
                <a:srgbClr val="000000"/>
              </a:buClr>
              <a:buSzPts val="1400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Merge with another powerful tool Slither</a:t>
            </a:r>
          </a:p>
          <a:p>
            <a:pPr indent="-317500">
              <a:spcBef>
                <a:spcPts val="1200"/>
              </a:spcBef>
              <a:buClr>
                <a:srgbClr val="000000"/>
              </a:buClr>
              <a:buSzPts val="1400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Make a more robust and diverse tool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							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8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								          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8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8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r"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								  </a:t>
            </a:r>
            <a:endParaRPr lang="en-US" sz="180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D44272-89B9-AC6C-FC98-38CFA3C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alibri"/>
                <a:ea typeface="Calibri"/>
                <a:cs typeface="Calibri"/>
              </a:rPr>
              <a:t>Project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2DBB7-CFD7-BC77-3E35-CEEBEEDEB503}"/>
              </a:ext>
            </a:extLst>
          </p:cNvPr>
          <p:cNvSpPr txBox="1"/>
          <p:nvPr/>
        </p:nvSpPr>
        <p:spPr>
          <a:xfrm>
            <a:off x="8564335" y="4498521"/>
            <a:ext cx="4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BE0D020-45C4-43AB-8D49-2C88AB9A9CD7}" type="slidenum"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D1C87-5A28-710F-6293-7EA2DBA3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0626"/>
            <a:ext cx="8229600" cy="3730008"/>
          </a:xfrm>
        </p:spPr>
        <p:txBody>
          <a:bodyPr/>
          <a:lstStyle/>
          <a:p>
            <a:pPr marL="127000" indent="0">
              <a:buNone/>
            </a:pPr>
            <a:endParaRPr lang="en-US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D19DB1-2253-29F0-6DEA-678DE5FD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alibri"/>
                <a:ea typeface="Calibri"/>
                <a:cs typeface="Calibri"/>
              </a:rPr>
              <a:t>Proposed Features</a:t>
            </a:r>
            <a:endParaRPr lang="en-US" u="sng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79888-E043-B122-1389-C2AEB9F43F94}"/>
              </a:ext>
            </a:extLst>
          </p:cNvPr>
          <p:cNvSpPr txBox="1"/>
          <p:nvPr/>
        </p:nvSpPr>
        <p:spPr>
          <a:xfrm>
            <a:off x="8519432" y="4623833"/>
            <a:ext cx="334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3BE0D020-45C4-43AB-8D49-2C88AB9A9CD7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pPr algn="r"/>
              <a:t>5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17BFAB-C940-A082-423B-DA2B6AB7B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408992"/>
              </p:ext>
            </p:extLst>
          </p:nvPr>
        </p:nvGraphicFramePr>
        <p:xfrm>
          <a:off x="2736761" y="1089070"/>
          <a:ext cx="476518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60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63722-1BF9-8B68-C39E-F7806E08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" y="522514"/>
            <a:ext cx="8686801" cy="4523015"/>
          </a:xfrm>
        </p:spPr>
        <p:txBody>
          <a:bodyPr>
            <a:normAutofit lnSpcReduction="10000"/>
          </a:bodyPr>
          <a:lstStyle/>
          <a:p>
            <a:pPr marL="127000" indent="0">
              <a:buNone/>
            </a:pPr>
            <a:r>
              <a:rPr lang="en-US"/>
              <a:t>																																																																																																																																																																																				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fld id="{3BE0D020-45C4-43AB-8D49-2C88AB9A9CD7}" type="slidenum">
              <a:rPr lang="en-US" sz="16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marL="127000" indent="0">
                <a:buNone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625AB-68BC-CA5D-4AFF-372D814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5288"/>
            <a:ext cx="8229600" cy="857250"/>
          </a:xfrm>
        </p:spPr>
        <p:txBody>
          <a:bodyPr/>
          <a:lstStyle/>
          <a:p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B75F4F-A378-C99A-72CC-3ACC36CE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03332"/>
              </p:ext>
            </p:extLst>
          </p:nvPr>
        </p:nvGraphicFramePr>
        <p:xfrm>
          <a:off x="725037" y="1160059"/>
          <a:ext cx="7837109" cy="238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576">
                  <a:extLst>
                    <a:ext uri="{9D8B030D-6E8A-4147-A177-3AD203B41FA5}">
                      <a16:colId xmlns:a16="http://schemas.microsoft.com/office/drawing/2014/main" val="548323751"/>
                    </a:ext>
                  </a:extLst>
                </a:gridCol>
                <a:gridCol w="5335533">
                  <a:extLst>
                    <a:ext uri="{9D8B030D-6E8A-4147-A177-3AD203B41FA5}">
                      <a16:colId xmlns:a16="http://schemas.microsoft.com/office/drawing/2014/main" val="3307348909"/>
                    </a:ext>
                  </a:extLst>
                </a:gridCol>
              </a:tblGrid>
              <a:tr h="401086"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Tool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Features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 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553759"/>
                  </a:ext>
                </a:extLst>
              </a:tr>
              <a:tr h="672791"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GasGauge 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GasGauge focuses on gas related vulnerabilities that is occurred by out-of-gas situation  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88712"/>
                  </a:ext>
                </a:extLst>
              </a:tr>
              <a:tr h="672791"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GasFuzzer 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It improves on ContractFuzzer tool to find out vulnerabilities via gas allowance manipulation  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97060"/>
                  </a:ext>
                </a:extLst>
              </a:tr>
              <a:tr h="608099"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GasChecker 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Suggests efficient smart contract coding technique to improve gas usage   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6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1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2DE964-7D36-9BB2-A270-893F27C14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590006"/>
            <a:ext cx="8376557" cy="4194266"/>
          </a:xfrm>
        </p:spPr>
        <p:txBody>
          <a:bodyPr>
            <a:no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Iteration 1: 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Define a plan &amp; features.</a:t>
            </a: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Study reference tools.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Plan the team’s schedule &amp; their responsibilities. </a:t>
            </a:r>
          </a:p>
          <a:p>
            <a:pPr marL="584200" lvl="1" indent="0" algn="just" fontAlgn="base">
              <a:buNone/>
            </a:pP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Iteration 2: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Build a prototype.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efine the project requirements and scope. </a:t>
            </a: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584200" lvl="1" indent="0" algn="just" fontAlgn="base">
              <a:buNone/>
            </a:pPr>
            <a:endParaRPr lang="en-GB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Iteration 3: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omplete the development phase.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Testing &amp; Analysis.</a:t>
            </a:r>
            <a:endParaRPr lang="en-GB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5DCD59-07A4-A54D-4213-798C7D5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338"/>
            <a:ext cx="8229600" cy="581784"/>
          </a:xfrm>
        </p:spPr>
        <p:txBody>
          <a:bodyPr>
            <a:noAutofit/>
          </a:bodyPr>
          <a:lstStyle/>
          <a:p>
            <a:b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Development Plan </a:t>
            </a:r>
            <a:b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u="sng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7937A-3D07-73B2-63CC-DE184EE7D251}"/>
              </a:ext>
            </a:extLst>
          </p:cNvPr>
          <p:cNvSpPr txBox="1"/>
          <p:nvPr/>
        </p:nvSpPr>
        <p:spPr>
          <a:xfrm>
            <a:off x="8686800" y="4705895"/>
            <a:ext cx="383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E0D020-45C4-43AB-8D49-2C88AB9A9CD7}" type="slidenum">
              <a:rPr lang="en-US" sz="1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FDC00-EE98-B246-64CD-42AFC640D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Technical Risk: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Combining the functions of three different tools might lead to unanticipated errors.</a:t>
            </a: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GB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Resource Risk: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Team’s lack of experience &amp; familiarity with 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mart Contracts.</a:t>
            </a:r>
            <a:endParaRPr lang="en-GB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GB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Schedule Risk: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Different class schedules of team members.</a:t>
            </a:r>
            <a:endParaRPr lang="en-GB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FF8FC2-7F52-DEB7-F716-F5A7A9A7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Management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A20DE-2E53-2033-976E-F7B94E3E9F46}"/>
              </a:ext>
            </a:extLst>
          </p:cNvPr>
          <p:cNvSpPr txBox="1"/>
          <p:nvPr/>
        </p:nvSpPr>
        <p:spPr>
          <a:xfrm>
            <a:off x="8686800" y="4750612"/>
            <a:ext cx="45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E0D020-45C4-43AB-8D49-2C88AB9A9CD7}" type="slidenum">
              <a:rPr lang="en-US" sz="1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79C69-2519-417D-BEB6-C7ACDFCE9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1" y="818663"/>
            <a:ext cx="8515351" cy="4085837"/>
          </a:xfrm>
        </p:spPr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Risk Mitigation: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Adhere the best coding practices.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nlist the broad and helpful Python community's assistance.</a:t>
            </a:r>
          </a:p>
          <a:p>
            <a:pPr marL="127000" indent="0" algn="l" rtl="0" fontAlgn="base">
              <a:buNone/>
            </a:pPr>
            <a:endParaRPr lang="en-US" sz="1800" b="1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 Risk Mitigation: 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our ability to process concepts for programs based on smart contracts. </a:t>
            </a:r>
          </a:p>
          <a:p>
            <a:pPr marL="584200" lvl="1" indent="0" fontAlgn="base">
              <a:buNone/>
            </a:pPr>
            <a:endParaRPr lang="en-GB" sz="1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 Risk Mitigation: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adaptable as a team when it comes to each team member's project development timetable.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 calls for maintaining regular, clear contact throughout the semester.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7481AF-4C97-BA73-F725-4473A52C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521"/>
            <a:ext cx="8229600" cy="857250"/>
          </a:xfrm>
        </p:spPr>
        <p:txBody>
          <a:bodyPr/>
          <a:lstStyle/>
          <a:p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Mitigation Plan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EF760-6471-77E2-57C7-32326607C2A9}"/>
              </a:ext>
            </a:extLst>
          </p:cNvPr>
          <p:cNvSpPr txBox="1"/>
          <p:nvPr/>
        </p:nvSpPr>
        <p:spPr>
          <a:xfrm>
            <a:off x="8534400" y="4750612"/>
            <a:ext cx="52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E0D020-45C4-43AB-8D49-2C88AB9A9CD7}" type="slidenum">
              <a:rPr lang="en-US" sz="1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5615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UTA Accessible Template</vt:lpstr>
      <vt:lpstr>CSE 6324  Advanced Topics in Software Engineering</vt:lpstr>
      <vt:lpstr>Team Members</vt:lpstr>
      <vt:lpstr>Agenda</vt:lpstr>
      <vt:lpstr>Project Vision</vt:lpstr>
      <vt:lpstr>Proposed Features</vt:lpstr>
      <vt:lpstr>Competitors</vt:lpstr>
      <vt:lpstr>  Software Development Plan   </vt:lpstr>
      <vt:lpstr>Risk Management Plan</vt:lpstr>
      <vt:lpstr>Risk Mitigation Plan </vt:lpstr>
      <vt:lpstr>Customers &amp; Users</vt:lpstr>
      <vt:lpstr>MoSCoW Requirement Classification</vt:lpstr>
      <vt:lpstr>Repository</vt:lpstr>
      <vt:lpstr>References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6324  Advanced Topics in Software Engineering</dc:title>
  <cp:revision>35</cp:revision>
  <dcterms:modified xsi:type="dcterms:W3CDTF">2023-09-26T04:24:07Z</dcterms:modified>
</cp:coreProperties>
</file>