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9"/>
  </p:notesMasterIdLst>
  <p:handoutMasterIdLst>
    <p:handoutMasterId r:id="rId20"/>
  </p:handoutMasterIdLst>
  <p:sldIdLst>
    <p:sldId id="256" r:id="rId2"/>
    <p:sldId id="257" r:id="rId3"/>
    <p:sldId id="270" r:id="rId4"/>
    <p:sldId id="271" r:id="rId5"/>
    <p:sldId id="289" r:id="rId6"/>
    <p:sldId id="278" r:id="rId7"/>
    <p:sldId id="282" r:id="rId8"/>
    <p:sldId id="287" r:id="rId9"/>
    <p:sldId id="288" r:id="rId10"/>
    <p:sldId id="283" r:id="rId11"/>
    <p:sldId id="284" r:id="rId12"/>
    <p:sldId id="285" r:id="rId13"/>
    <p:sldId id="279" r:id="rId14"/>
    <p:sldId id="280" r:id="rId15"/>
    <p:sldId id="281" r:id="rId16"/>
    <p:sldId id="269" r:id="rId17"/>
    <p:sldId id="267" r:id="rId18"/>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Helvetica Neue"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64A5DE-6224-ECA4-7A46-00483CE77683}" v="64" dt="2023-09-26T03:27:29.097"/>
    <p1510:client id="{869CC754-E934-9F1C-4110-881AAFF79B08}" v="52" dt="2023-09-26T04:16:55.107"/>
    <p1510:client id="{B1BA0BB8-CE23-C44E-F1D8-A49209FC7849}" v="37" dt="2023-09-26T04:05:36.765"/>
    <p1510:client id="{FB537351-B8FA-8646-1EDC-3749753D60D8}" v="411" dt="2023-09-26T03:44:28.6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28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51E337-4879-4EE5-BAE9-AE2D43A56D4B}" type="doc">
      <dgm:prSet loTypeId="urn:microsoft.com/office/officeart/2005/8/layout/equation2" loCatId="relationship" qsTypeId="urn:microsoft.com/office/officeart/2005/8/quickstyle/simple1" qsCatId="simple" csTypeId="urn:microsoft.com/office/officeart/2005/8/colors/colorful1" csCatId="colorful" phldr="1"/>
      <dgm:spPr/>
    </dgm:pt>
    <dgm:pt modelId="{DF8EC56C-384E-4734-A6D6-9E44094F5D6B}">
      <dgm:prSet phldrT="[Text]" phldr="0"/>
      <dgm:spPr/>
      <dgm:t>
        <a:bodyPr/>
        <a:lstStyle/>
        <a:p>
          <a:pPr rtl="0"/>
          <a:r>
            <a:rPr lang="en-US">
              <a:latin typeface="Arial"/>
            </a:rPr>
            <a:t>Out-of-gas situation</a:t>
          </a:r>
          <a:endParaRPr lang="en-US"/>
        </a:p>
      </dgm:t>
    </dgm:pt>
    <dgm:pt modelId="{E900FFFC-38DC-4949-A72B-2077A253D674}" type="parTrans" cxnId="{9F27F830-8749-470F-A910-2BF52452A43A}">
      <dgm:prSet/>
      <dgm:spPr/>
      <dgm:t>
        <a:bodyPr/>
        <a:lstStyle/>
        <a:p>
          <a:endParaRPr lang="en-US"/>
        </a:p>
      </dgm:t>
    </dgm:pt>
    <dgm:pt modelId="{F47BF0BF-00D5-4B51-A8C6-7EDCC617C72A}" type="sibTrans" cxnId="{9F27F830-8749-470F-A910-2BF52452A43A}">
      <dgm:prSet/>
      <dgm:spPr/>
      <dgm:t>
        <a:bodyPr/>
        <a:lstStyle/>
        <a:p>
          <a:endParaRPr lang="en-US"/>
        </a:p>
      </dgm:t>
    </dgm:pt>
    <dgm:pt modelId="{70AC6085-B4F1-49BF-A05D-FB5BA6068442}">
      <dgm:prSet phldrT="[Text]" phldr="0"/>
      <dgm:spPr/>
      <dgm:t>
        <a:bodyPr/>
        <a:lstStyle/>
        <a:p>
          <a:pPr rtl="0"/>
          <a:r>
            <a:rPr lang="en-US">
              <a:latin typeface="Arial"/>
            </a:rPr>
            <a:t>Inefficient code detector</a:t>
          </a:r>
          <a:endParaRPr lang="en-US"/>
        </a:p>
      </dgm:t>
    </dgm:pt>
    <dgm:pt modelId="{0CC05CE3-40B0-4FE4-AD1C-A298B73F59F3}" type="parTrans" cxnId="{B9A6DC36-DCDB-4C83-B76D-0BB3FF3B148F}">
      <dgm:prSet/>
      <dgm:spPr/>
      <dgm:t>
        <a:bodyPr/>
        <a:lstStyle/>
        <a:p>
          <a:endParaRPr lang="en-US"/>
        </a:p>
      </dgm:t>
    </dgm:pt>
    <dgm:pt modelId="{7730AB63-F9FF-473F-ADE8-5FBBBEC6978A}" type="sibTrans" cxnId="{B9A6DC36-DCDB-4C83-B76D-0BB3FF3B148F}">
      <dgm:prSet/>
      <dgm:spPr/>
      <dgm:t>
        <a:bodyPr/>
        <a:lstStyle/>
        <a:p>
          <a:endParaRPr lang="en-US"/>
        </a:p>
      </dgm:t>
    </dgm:pt>
    <dgm:pt modelId="{D6CC0F4A-A192-4D31-87E0-EFDE57CEE47A}">
      <dgm:prSet phldrT="[Text]" phldr="0"/>
      <dgm:spPr/>
      <dgm:t>
        <a:bodyPr/>
        <a:lstStyle/>
        <a:p>
          <a:r>
            <a:rPr lang="en-US" dirty="0">
              <a:latin typeface="Arial"/>
            </a:rPr>
            <a:t>Slither</a:t>
          </a:r>
          <a:endParaRPr lang="en-US" dirty="0"/>
        </a:p>
      </dgm:t>
    </dgm:pt>
    <dgm:pt modelId="{BC5E2EE4-FCCE-43D5-81C7-AA949AA7431E}" type="parTrans" cxnId="{58703263-105B-4814-8B1C-0D3DD8FC1D98}">
      <dgm:prSet/>
      <dgm:spPr/>
      <dgm:t>
        <a:bodyPr/>
        <a:lstStyle/>
        <a:p>
          <a:endParaRPr lang="en-US"/>
        </a:p>
      </dgm:t>
    </dgm:pt>
    <dgm:pt modelId="{1FD495F8-18E5-491C-9992-18833E280E96}" type="sibTrans" cxnId="{58703263-105B-4814-8B1C-0D3DD8FC1D98}">
      <dgm:prSet/>
      <dgm:spPr/>
      <dgm:t>
        <a:bodyPr/>
        <a:lstStyle/>
        <a:p>
          <a:endParaRPr lang="en-US"/>
        </a:p>
      </dgm:t>
    </dgm:pt>
    <dgm:pt modelId="{41C0A6EC-2B8E-4A5A-B840-765318D20965}" type="pres">
      <dgm:prSet presAssocID="{9251E337-4879-4EE5-BAE9-AE2D43A56D4B}" presName="Name0" presStyleCnt="0">
        <dgm:presLayoutVars>
          <dgm:dir/>
          <dgm:resizeHandles val="exact"/>
        </dgm:presLayoutVars>
      </dgm:prSet>
      <dgm:spPr/>
    </dgm:pt>
    <dgm:pt modelId="{D998F44C-CA25-42F1-9E79-A10816C36620}" type="pres">
      <dgm:prSet presAssocID="{9251E337-4879-4EE5-BAE9-AE2D43A56D4B}" presName="vNodes" presStyleCnt="0"/>
      <dgm:spPr/>
    </dgm:pt>
    <dgm:pt modelId="{65C95511-FA39-428D-9E46-7BCEE233A622}" type="pres">
      <dgm:prSet presAssocID="{DF8EC56C-384E-4734-A6D6-9E44094F5D6B}" presName="node" presStyleLbl="node1" presStyleIdx="0" presStyleCnt="3">
        <dgm:presLayoutVars>
          <dgm:bulletEnabled val="1"/>
        </dgm:presLayoutVars>
      </dgm:prSet>
      <dgm:spPr/>
    </dgm:pt>
    <dgm:pt modelId="{1B77B8C2-D250-4D2C-8389-726B278C4BA3}" type="pres">
      <dgm:prSet presAssocID="{F47BF0BF-00D5-4B51-A8C6-7EDCC617C72A}" presName="spacerT" presStyleCnt="0"/>
      <dgm:spPr/>
    </dgm:pt>
    <dgm:pt modelId="{59A82617-DDD3-4DD0-838C-52E6BF65FC64}" type="pres">
      <dgm:prSet presAssocID="{F47BF0BF-00D5-4B51-A8C6-7EDCC617C72A}" presName="sibTrans" presStyleLbl="sibTrans2D1" presStyleIdx="0" presStyleCnt="2"/>
      <dgm:spPr/>
    </dgm:pt>
    <dgm:pt modelId="{8FCF1678-07A3-4613-8291-DABDF67C07B9}" type="pres">
      <dgm:prSet presAssocID="{F47BF0BF-00D5-4B51-A8C6-7EDCC617C72A}" presName="spacerB" presStyleCnt="0"/>
      <dgm:spPr/>
    </dgm:pt>
    <dgm:pt modelId="{2FF96784-9E16-4A9A-BE7A-CF3632FF2292}" type="pres">
      <dgm:prSet presAssocID="{70AC6085-B4F1-49BF-A05D-FB5BA6068442}" presName="node" presStyleLbl="node1" presStyleIdx="1" presStyleCnt="3">
        <dgm:presLayoutVars>
          <dgm:bulletEnabled val="1"/>
        </dgm:presLayoutVars>
      </dgm:prSet>
      <dgm:spPr/>
    </dgm:pt>
    <dgm:pt modelId="{6D6171EA-5F89-4341-BE73-731AC7E01A86}" type="pres">
      <dgm:prSet presAssocID="{9251E337-4879-4EE5-BAE9-AE2D43A56D4B}" presName="sibTransLast" presStyleLbl="sibTrans2D1" presStyleIdx="1" presStyleCnt="2"/>
      <dgm:spPr/>
    </dgm:pt>
    <dgm:pt modelId="{3D6D8AF0-190C-458E-BA91-FAAD8293F031}" type="pres">
      <dgm:prSet presAssocID="{9251E337-4879-4EE5-BAE9-AE2D43A56D4B}" presName="connectorText" presStyleLbl="sibTrans2D1" presStyleIdx="1" presStyleCnt="2"/>
      <dgm:spPr/>
    </dgm:pt>
    <dgm:pt modelId="{4FA0FFDF-DFBD-4F26-BA04-B917C71FAA75}" type="pres">
      <dgm:prSet presAssocID="{9251E337-4879-4EE5-BAE9-AE2D43A56D4B}" presName="lastNode" presStyleLbl="node1" presStyleIdx="2" presStyleCnt="3">
        <dgm:presLayoutVars>
          <dgm:bulletEnabled val="1"/>
        </dgm:presLayoutVars>
      </dgm:prSet>
      <dgm:spPr/>
    </dgm:pt>
  </dgm:ptLst>
  <dgm:cxnLst>
    <dgm:cxn modelId="{2CE8961C-5CFA-4887-BF9E-D97584497FF7}" type="presOf" srcId="{D6CC0F4A-A192-4D31-87E0-EFDE57CEE47A}" destId="{4FA0FFDF-DFBD-4F26-BA04-B917C71FAA75}" srcOrd="0" destOrd="0" presId="urn:microsoft.com/office/officeart/2005/8/layout/equation2"/>
    <dgm:cxn modelId="{15DABE22-C77F-4907-984F-B4C9560EBA14}" type="presOf" srcId="{70AC6085-B4F1-49BF-A05D-FB5BA6068442}" destId="{2FF96784-9E16-4A9A-BE7A-CF3632FF2292}" srcOrd="0" destOrd="0" presId="urn:microsoft.com/office/officeart/2005/8/layout/equation2"/>
    <dgm:cxn modelId="{9F27F830-8749-470F-A910-2BF52452A43A}" srcId="{9251E337-4879-4EE5-BAE9-AE2D43A56D4B}" destId="{DF8EC56C-384E-4734-A6D6-9E44094F5D6B}" srcOrd="0" destOrd="0" parTransId="{E900FFFC-38DC-4949-A72B-2077A253D674}" sibTransId="{F47BF0BF-00D5-4B51-A8C6-7EDCC617C72A}"/>
    <dgm:cxn modelId="{B9A6DC36-DCDB-4C83-B76D-0BB3FF3B148F}" srcId="{9251E337-4879-4EE5-BAE9-AE2D43A56D4B}" destId="{70AC6085-B4F1-49BF-A05D-FB5BA6068442}" srcOrd="1" destOrd="0" parTransId="{0CC05CE3-40B0-4FE4-AD1C-A298B73F59F3}" sibTransId="{7730AB63-F9FF-473F-ADE8-5FBBBEC6978A}"/>
    <dgm:cxn modelId="{5B8CB161-E0FA-410B-8C3B-3237E8E9D408}" type="presOf" srcId="{F47BF0BF-00D5-4B51-A8C6-7EDCC617C72A}" destId="{59A82617-DDD3-4DD0-838C-52E6BF65FC64}" srcOrd="0" destOrd="0" presId="urn:microsoft.com/office/officeart/2005/8/layout/equation2"/>
    <dgm:cxn modelId="{58703263-105B-4814-8B1C-0D3DD8FC1D98}" srcId="{9251E337-4879-4EE5-BAE9-AE2D43A56D4B}" destId="{D6CC0F4A-A192-4D31-87E0-EFDE57CEE47A}" srcOrd="2" destOrd="0" parTransId="{BC5E2EE4-FCCE-43D5-81C7-AA949AA7431E}" sibTransId="{1FD495F8-18E5-491C-9992-18833E280E96}"/>
    <dgm:cxn modelId="{3F09727E-9240-4A88-A59A-5150C227F7E3}" type="presOf" srcId="{9251E337-4879-4EE5-BAE9-AE2D43A56D4B}" destId="{41C0A6EC-2B8E-4A5A-B840-765318D20965}" srcOrd="0" destOrd="0" presId="urn:microsoft.com/office/officeart/2005/8/layout/equation2"/>
    <dgm:cxn modelId="{DED5B0AF-051F-47C6-BF81-2EF4A6BB08CF}" type="presOf" srcId="{7730AB63-F9FF-473F-ADE8-5FBBBEC6978A}" destId="{6D6171EA-5F89-4341-BE73-731AC7E01A86}" srcOrd="0" destOrd="0" presId="urn:microsoft.com/office/officeart/2005/8/layout/equation2"/>
    <dgm:cxn modelId="{97D3EFE4-9625-4CE1-B711-A5AC5E768238}" type="presOf" srcId="{7730AB63-F9FF-473F-ADE8-5FBBBEC6978A}" destId="{3D6D8AF0-190C-458E-BA91-FAAD8293F031}" srcOrd="1" destOrd="0" presId="urn:microsoft.com/office/officeart/2005/8/layout/equation2"/>
    <dgm:cxn modelId="{24071DF9-78AF-4C61-9BCD-E8BB567A613B}" type="presOf" srcId="{DF8EC56C-384E-4734-A6D6-9E44094F5D6B}" destId="{65C95511-FA39-428D-9E46-7BCEE233A622}" srcOrd="0" destOrd="0" presId="urn:microsoft.com/office/officeart/2005/8/layout/equation2"/>
    <dgm:cxn modelId="{A95990EC-9879-4F38-9AE8-C2B99F8ECE14}" type="presParOf" srcId="{41C0A6EC-2B8E-4A5A-B840-765318D20965}" destId="{D998F44C-CA25-42F1-9E79-A10816C36620}" srcOrd="0" destOrd="0" presId="urn:microsoft.com/office/officeart/2005/8/layout/equation2"/>
    <dgm:cxn modelId="{2D7D6988-A12A-4504-9F57-75F2B37C9B2D}" type="presParOf" srcId="{D998F44C-CA25-42F1-9E79-A10816C36620}" destId="{65C95511-FA39-428D-9E46-7BCEE233A622}" srcOrd="0" destOrd="0" presId="urn:microsoft.com/office/officeart/2005/8/layout/equation2"/>
    <dgm:cxn modelId="{A21208FE-4143-4EFA-9E2B-8F22688471F6}" type="presParOf" srcId="{D998F44C-CA25-42F1-9E79-A10816C36620}" destId="{1B77B8C2-D250-4D2C-8389-726B278C4BA3}" srcOrd="1" destOrd="0" presId="urn:microsoft.com/office/officeart/2005/8/layout/equation2"/>
    <dgm:cxn modelId="{471CDAAD-873D-444A-922F-CAC1072C8642}" type="presParOf" srcId="{D998F44C-CA25-42F1-9E79-A10816C36620}" destId="{59A82617-DDD3-4DD0-838C-52E6BF65FC64}" srcOrd="2" destOrd="0" presId="urn:microsoft.com/office/officeart/2005/8/layout/equation2"/>
    <dgm:cxn modelId="{172E7BAA-E7FB-4996-A345-E8AC9FC1AC2E}" type="presParOf" srcId="{D998F44C-CA25-42F1-9E79-A10816C36620}" destId="{8FCF1678-07A3-4613-8291-DABDF67C07B9}" srcOrd="3" destOrd="0" presId="urn:microsoft.com/office/officeart/2005/8/layout/equation2"/>
    <dgm:cxn modelId="{667B9FB7-7B75-4BD3-AAB2-E93DE3917E10}" type="presParOf" srcId="{D998F44C-CA25-42F1-9E79-A10816C36620}" destId="{2FF96784-9E16-4A9A-BE7A-CF3632FF2292}" srcOrd="4" destOrd="0" presId="urn:microsoft.com/office/officeart/2005/8/layout/equation2"/>
    <dgm:cxn modelId="{A77775E7-2877-42FA-9C38-A472362E0FDF}" type="presParOf" srcId="{41C0A6EC-2B8E-4A5A-B840-765318D20965}" destId="{6D6171EA-5F89-4341-BE73-731AC7E01A86}" srcOrd="1" destOrd="0" presId="urn:microsoft.com/office/officeart/2005/8/layout/equation2"/>
    <dgm:cxn modelId="{6927CC47-EE86-4622-9324-4E68F7B369A5}" type="presParOf" srcId="{6D6171EA-5F89-4341-BE73-731AC7E01A86}" destId="{3D6D8AF0-190C-458E-BA91-FAAD8293F031}" srcOrd="0" destOrd="0" presId="urn:microsoft.com/office/officeart/2005/8/layout/equation2"/>
    <dgm:cxn modelId="{18560F3D-5E62-4EA0-99EF-98DEA3369E37}" type="presParOf" srcId="{41C0A6EC-2B8E-4A5A-B840-765318D20965}" destId="{4FA0FFDF-DFBD-4F26-BA04-B917C71FAA75}"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C95511-FA39-428D-9E46-7BCEE233A622}">
      <dsp:nvSpPr>
        <dsp:cNvPr id="0" name=""/>
        <dsp:cNvSpPr/>
      </dsp:nvSpPr>
      <dsp:spPr>
        <a:xfrm>
          <a:off x="3722" y="16630"/>
          <a:ext cx="1321593" cy="1321593"/>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Arial"/>
            </a:rPr>
            <a:t>Out-of-gas situation</a:t>
          </a:r>
          <a:endParaRPr lang="en-US" sz="1600" kern="1200"/>
        </a:p>
      </dsp:txBody>
      <dsp:txXfrm>
        <a:off x="197265" y="210173"/>
        <a:ext cx="934507" cy="934507"/>
      </dsp:txXfrm>
    </dsp:sp>
    <dsp:sp modelId="{59A82617-DDD3-4DD0-838C-52E6BF65FC64}">
      <dsp:nvSpPr>
        <dsp:cNvPr id="0" name=""/>
        <dsp:cNvSpPr/>
      </dsp:nvSpPr>
      <dsp:spPr>
        <a:xfrm>
          <a:off x="281257" y="1445537"/>
          <a:ext cx="766524" cy="766524"/>
        </a:xfrm>
        <a:prstGeom prst="mathPlus">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82860" y="1738656"/>
        <a:ext cx="563318" cy="180286"/>
      </dsp:txXfrm>
    </dsp:sp>
    <dsp:sp modelId="{2FF96784-9E16-4A9A-BE7A-CF3632FF2292}">
      <dsp:nvSpPr>
        <dsp:cNvPr id="0" name=""/>
        <dsp:cNvSpPr/>
      </dsp:nvSpPr>
      <dsp:spPr>
        <a:xfrm>
          <a:off x="3722" y="2319375"/>
          <a:ext cx="1321593" cy="1321593"/>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Arial"/>
            </a:rPr>
            <a:t>Inefficient code detector</a:t>
          </a:r>
          <a:endParaRPr lang="en-US" sz="1600" kern="1200"/>
        </a:p>
      </dsp:txBody>
      <dsp:txXfrm>
        <a:off x="197265" y="2512918"/>
        <a:ext cx="934507" cy="934507"/>
      </dsp:txXfrm>
    </dsp:sp>
    <dsp:sp modelId="{6D6171EA-5F89-4341-BE73-731AC7E01A86}">
      <dsp:nvSpPr>
        <dsp:cNvPr id="0" name=""/>
        <dsp:cNvSpPr/>
      </dsp:nvSpPr>
      <dsp:spPr>
        <a:xfrm>
          <a:off x="1523555" y="1582983"/>
          <a:ext cx="420266" cy="49163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523555" y="1681309"/>
        <a:ext cx="294186" cy="294980"/>
      </dsp:txXfrm>
    </dsp:sp>
    <dsp:sp modelId="{4FA0FFDF-DFBD-4F26-BA04-B917C71FAA75}">
      <dsp:nvSpPr>
        <dsp:cNvPr id="0" name=""/>
        <dsp:cNvSpPr/>
      </dsp:nvSpPr>
      <dsp:spPr>
        <a:xfrm>
          <a:off x="2118272" y="507206"/>
          <a:ext cx="2643187" cy="2643187"/>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latin typeface="Arial"/>
            </a:rPr>
            <a:t>Slither</a:t>
          </a:r>
          <a:endParaRPr lang="en-US" sz="4800" kern="1200" dirty="0"/>
        </a:p>
      </dsp:txBody>
      <dsp:txXfrm>
        <a:off x="2505358" y="894292"/>
        <a:ext cx="1869015" cy="1869015"/>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D1910B-C6B6-5319-B94D-6C15E254CD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1999889-3BB3-853A-4D78-57F040E0233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3D471F-97C9-468B-9326-EC1B40D00327}" type="datetimeFigureOut">
              <a:rPr lang="en-US" smtClean="0"/>
              <a:t>10/16/2023</a:t>
            </a:fld>
            <a:endParaRPr lang="en-US"/>
          </a:p>
        </p:txBody>
      </p:sp>
      <p:sp>
        <p:nvSpPr>
          <p:cNvPr id="4" name="Footer Placeholder 3">
            <a:extLst>
              <a:ext uri="{FF2B5EF4-FFF2-40B4-BE49-F238E27FC236}">
                <a16:creationId xmlns:a16="http://schemas.microsoft.com/office/drawing/2014/main" id="{E87F757F-0A1F-82C5-70B1-42879F08E47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0D75F8E-0A95-7FFF-CC36-B98CAF8EC6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738EE7-A2E8-4548-ADF9-A6E37CED4DE7}" type="slidenum">
              <a:rPr lang="en-US" smtClean="0"/>
              <a:t>‹#›</a:t>
            </a:fld>
            <a:endParaRPr lang="en-US"/>
          </a:p>
        </p:txBody>
      </p:sp>
    </p:spTree>
    <p:extLst>
      <p:ext uri="{BB962C8B-B14F-4D97-AF65-F5344CB8AC3E}">
        <p14:creationId xmlns:p14="http://schemas.microsoft.com/office/powerpoint/2010/main" val="4287488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421d280045_2_4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g1421d280045_2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421d280045_2_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g1421d280045_2_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g1421d280045_2_4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421d280045_2_5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g1421d280045_2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Full Bleed Photo">
  <p:cSld name="Full Bleed Photo">
    <p:bg>
      <p:bgPr>
        <a:solidFill>
          <a:schemeClr val="lt1"/>
        </a:solidFill>
        <a:effectLst/>
      </p:bgPr>
    </p:bg>
    <p:spTree>
      <p:nvGrpSpPr>
        <p:cNvPr id="1" name="Shape 53"/>
        <p:cNvGrpSpPr/>
        <p:nvPr/>
      </p:nvGrpSpPr>
      <p:grpSpPr>
        <a:xfrm>
          <a:off x="0" y="0"/>
          <a:ext cx="0" cy="0"/>
          <a:chOff x="0" y="0"/>
          <a:chExt cx="0" cy="0"/>
        </a:xfrm>
      </p:grpSpPr>
      <p:sp>
        <p:nvSpPr>
          <p:cNvPr id="54" name="Google Shape;54;p14"/>
          <p:cNvSpPr>
            <a:spLocks noGrp="1"/>
          </p:cNvSpPr>
          <p:nvPr>
            <p:ph type="pic" idx="2"/>
          </p:nvPr>
        </p:nvSpPr>
        <p:spPr>
          <a:xfrm>
            <a:off x="-45720" y="-34290"/>
            <a:ext cx="9235440" cy="5212080"/>
          </a:xfrm>
          <a:prstGeom prst="rect">
            <a:avLst/>
          </a:prstGeom>
          <a:noFill/>
          <a:ln>
            <a:noFill/>
          </a:ln>
        </p:spPr>
      </p:sp>
      <p:sp>
        <p:nvSpPr>
          <p:cNvPr id="55" name="Google Shape;55;p14"/>
          <p:cNvSpPr txBox="1">
            <a:spLocks noGrp="1"/>
          </p:cNvSpPr>
          <p:nvPr>
            <p:ph type="title"/>
          </p:nvPr>
        </p:nvSpPr>
        <p:spPr>
          <a:xfrm>
            <a:off x="457200" y="-963602"/>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FF0000"/>
              </a:buClr>
              <a:buSzPts val="3200"/>
              <a:buFont typeface="Arial"/>
              <a:buNone/>
              <a:defRPr sz="3200">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Slide">
  <p:cSld name="Section Slide">
    <p:bg>
      <p:bgPr>
        <a:blipFill>
          <a:blip r:embed="rId2">
            <a:alphaModFix/>
          </a:blip>
          <a:stretch>
            <a:fillRect/>
          </a:stretch>
        </a:blipFill>
        <a:effectLst/>
      </p:bgPr>
    </p:bg>
    <p:spTree>
      <p:nvGrpSpPr>
        <p:cNvPr id="1" name="Shape 56"/>
        <p:cNvGrpSpPr/>
        <p:nvPr/>
      </p:nvGrpSpPr>
      <p:grpSpPr>
        <a:xfrm>
          <a:off x="0" y="0"/>
          <a:ext cx="0" cy="0"/>
          <a:chOff x="0" y="0"/>
          <a:chExt cx="0" cy="0"/>
        </a:xfrm>
      </p:grpSpPr>
      <p:sp>
        <p:nvSpPr>
          <p:cNvPr id="57" name="Google Shape;57;p15"/>
          <p:cNvSpPr txBox="1">
            <a:spLocks noGrp="1"/>
          </p:cNvSpPr>
          <p:nvPr>
            <p:ph type="body" idx="1"/>
          </p:nvPr>
        </p:nvSpPr>
        <p:spPr>
          <a:xfrm>
            <a:off x="457200" y="2529642"/>
            <a:ext cx="8229600" cy="679450"/>
          </a:xfrm>
          <a:prstGeom prst="rect">
            <a:avLst/>
          </a:prstGeom>
          <a:noFill/>
          <a:ln>
            <a:noFill/>
          </a:ln>
        </p:spPr>
        <p:txBody>
          <a:bodyPr spcFirstLastPara="1" wrap="square" lIns="91425" tIns="45700" rIns="91425" bIns="45700" anchor="t" anchorCtr="0">
            <a:normAutofit/>
          </a:bodyPr>
          <a:lstStyle>
            <a:lvl1pPr marL="457200" lvl="0" indent="-228600" algn="ctr">
              <a:spcBef>
                <a:spcPts val="480"/>
              </a:spcBef>
              <a:spcAft>
                <a:spcPts val="0"/>
              </a:spcAft>
              <a:buClr>
                <a:schemeClr val="lt1"/>
              </a:buClr>
              <a:buSzPts val="2400"/>
              <a:buNone/>
              <a:defRPr sz="2400">
                <a:solidFill>
                  <a:schemeClr val="lt1"/>
                </a:solidFill>
              </a:defRPr>
            </a:lvl1pPr>
            <a:lvl2pPr marL="914400" lvl="1" indent="-228600" algn="l">
              <a:spcBef>
                <a:spcPts val="360"/>
              </a:spcBef>
              <a:spcAft>
                <a:spcPts val="0"/>
              </a:spcAft>
              <a:buClr>
                <a:schemeClr val="dk1"/>
              </a:buClr>
              <a:buSzPts val="1800"/>
              <a:buNone/>
              <a:defRPr/>
            </a:lvl2pPr>
            <a:lvl3pPr marL="1371600" lvl="2" indent="-228600" algn="l">
              <a:spcBef>
                <a:spcPts val="360"/>
              </a:spcBef>
              <a:spcAft>
                <a:spcPts val="0"/>
              </a:spcAft>
              <a:buClr>
                <a:schemeClr val="dk1"/>
              </a:buClr>
              <a:buSzPts val="1800"/>
              <a:buNone/>
              <a:defRPr/>
            </a:lvl3pPr>
            <a:lvl4pPr marL="1828800" lvl="3" indent="-228600" algn="l">
              <a:spcBef>
                <a:spcPts val="400"/>
              </a:spcBef>
              <a:spcAft>
                <a:spcPts val="0"/>
              </a:spcAft>
              <a:buClr>
                <a:schemeClr val="dk1"/>
              </a:buClr>
              <a:buSzPts val="2000"/>
              <a:buNone/>
              <a:defRPr/>
            </a:lvl4pPr>
            <a:lvl5pPr marL="2286000" lvl="4" indent="-228600" algn="l">
              <a:spcBef>
                <a:spcPts val="400"/>
              </a:spcBef>
              <a:spcAft>
                <a:spcPts val="0"/>
              </a:spcAft>
              <a:buClr>
                <a:schemeClr val="dk1"/>
              </a:buClr>
              <a:buSzPts val="20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8" name="Google Shape;58;p15"/>
          <p:cNvSpPr txBox="1">
            <a:spLocks noGrp="1"/>
          </p:cNvSpPr>
          <p:nvPr>
            <p:ph type="title"/>
          </p:nvPr>
        </p:nvSpPr>
        <p:spPr>
          <a:xfrm>
            <a:off x="457200" y="1785462"/>
            <a:ext cx="8229600" cy="857253"/>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4400"/>
              <a:buFont typeface="Arial"/>
              <a:buNone/>
              <a:defRPr sz="4400" b="1" i="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Slide">
  <p:cSld name="Content Slide">
    <p:bg>
      <p:bgPr>
        <a:blipFill>
          <a:blip r:embed="rId2">
            <a:alphaModFix/>
          </a:blip>
          <a:stretch>
            <a:fillRect/>
          </a:stretch>
        </a:blipFill>
        <a:effectLst/>
      </p:bgPr>
    </p:bg>
    <p:spTree>
      <p:nvGrpSpPr>
        <p:cNvPr id="1" name="Shape 59"/>
        <p:cNvGrpSpPr/>
        <p:nvPr/>
      </p:nvGrpSpPr>
      <p:grpSpPr>
        <a:xfrm>
          <a:off x="0" y="0"/>
          <a:ext cx="0" cy="0"/>
          <a:chOff x="0" y="0"/>
          <a:chExt cx="0" cy="0"/>
        </a:xfrm>
      </p:grpSpPr>
      <p:sp>
        <p:nvSpPr>
          <p:cNvPr id="60" name="Google Shape;60;p16"/>
          <p:cNvSpPr txBox="1">
            <a:spLocks noGrp="1"/>
          </p:cNvSpPr>
          <p:nvPr>
            <p:ph type="body" idx="1"/>
          </p:nvPr>
        </p:nvSpPr>
        <p:spPr>
          <a:xfrm>
            <a:off x="457200" y="1310641"/>
            <a:ext cx="8229600" cy="3098800"/>
          </a:xfrm>
          <a:prstGeom prst="rect">
            <a:avLst/>
          </a:prstGeom>
          <a:noFill/>
          <a:ln>
            <a:noFill/>
          </a:ln>
        </p:spPr>
        <p:txBody>
          <a:bodyPr spcFirstLastPara="1" wrap="square" lIns="91425" tIns="45700" rIns="91425" bIns="45700" anchor="t" anchorCtr="0">
            <a:normAutofit/>
          </a:bodyPr>
          <a:lstStyle>
            <a:lvl1pPr marL="457200" lvl="0" indent="-330200" algn="l">
              <a:spcBef>
                <a:spcPts val="320"/>
              </a:spcBef>
              <a:spcAft>
                <a:spcPts val="0"/>
              </a:spcAft>
              <a:buClr>
                <a:schemeClr val="dk1"/>
              </a:buClr>
              <a:buSzPts val="1600"/>
              <a:buFont typeface="Noto Sans Symbols"/>
              <a:buChar char="▪"/>
              <a:defRPr sz="1600"/>
            </a:lvl1pPr>
            <a:lvl2pPr marL="914400" lvl="1" indent="-330200" algn="l">
              <a:spcBef>
                <a:spcPts val="320"/>
              </a:spcBef>
              <a:spcAft>
                <a:spcPts val="0"/>
              </a:spcAft>
              <a:buClr>
                <a:schemeClr val="dk1"/>
              </a:buClr>
              <a:buSzPts val="1600"/>
              <a:buFont typeface="Noto Sans Symbols"/>
              <a:buChar char="▪"/>
              <a:defRPr sz="1600"/>
            </a:lvl2pPr>
            <a:lvl3pPr marL="1371600" lvl="2" indent="-330200" algn="l">
              <a:spcBef>
                <a:spcPts val="320"/>
              </a:spcBef>
              <a:spcAft>
                <a:spcPts val="0"/>
              </a:spcAft>
              <a:buClr>
                <a:schemeClr val="dk1"/>
              </a:buClr>
              <a:buSzPts val="1600"/>
              <a:buFont typeface="Noto Sans Symbols"/>
              <a:buChar char="▪"/>
              <a:defRPr sz="1600"/>
            </a:lvl3pPr>
            <a:lvl4pPr marL="1828800" lvl="3" indent="-330200" algn="l">
              <a:spcBef>
                <a:spcPts val="320"/>
              </a:spcBef>
              <a:spcAft>
                <a:spcPts val="0"/>
              </a:spcAft>
              <a:buClr>
                <a:schemeClr val="dk1"/>
              </a:buClr>
              <a:buSzPts val="1600"/>
              <a:buFont typeface="Noto Sans Symbols"/>
              <a:buChar char="▪"/>
              <a:defRPr sz="1600"/>
            </a:lvl4pPr>
            <a:lvl5pPr marL="2286000" lvl="4" indent="-342900" algn="l">
              <a:spcBef>
                <a:spcPts val="360"/>
              </a:spcBef>
              <a:spcAft>
                <a:spcPts val="0"/>
              </a:spcAft>
              <a:buClr>
                <a:schemeClr val="dk1"/>
              </a:buClr>
              <a:buSzPts val="1800"/>
              <a:buFont typeface="Noto Sans Symbols"/>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1" name="Google Shape;61;p16"/>
          <p:cNvSpPr txBox="1">
            <a:spLocks noGrp="1"/>
          </p:cNvSpPr>
          <p:nvPr>
            <p:ph type="body" idx="2"/>
          </p:nvPr>
        </p:nvSpPr>
        <p:spPr>
          <a:xfrm>
            <a:off x="457200" y="837565"/>
            <a:ext cx="8229600" cy="338456"/>
          </a:xfrm>
          <a:prstGeom prst="rect">
            <a:avLst/>
          </a:prstGeom>
          <a:noFill/>
          <a:ln>
            <a:noFill/>
          </a:ln>
        </p:spPr>
        <p:txBody>
          <a:bodyPr spcFirstLastPara="1" wrap="square" lIns="91425" tIns="45700" rIns="91425" bIns="45700" anchor="t" anchorCtr="0">
            <a:noAutofit/>
          </a:bodyPr>
          <a:lstStyle>
            <a:lvl1pPr marL="457200" lvl="0" indent="-228600" algn="ctr">
              <a:spcBef>
                <a:spcPts val="400"/>
              </a:spcBef>
              <a:spcAft>
                <a:spcPts val="0"/>
              </a:spcAft>
              <a:buClr>
                <a:srgbClr val="00599B"/>
              </a:buClr>
              <a:buSzPts val="2000"/>
              <a:buNone/>
              <a:defRPr sz="2000">
                <a:solidFill>
                  <a:srgbClr val="00599B"/>
                </a:solidFill>
              </a:defRPr>
            </a:lvl1pPr>
            <a:lvl2pPr marL="914400" lvl="1" indent="-228600" algn="l">
              <a:spcBef>
                <a:spcPts val="480"/>
              </a:spcBef>
              <a:spcAft>
                <a:spcPts val="0"/>
              </a:spcAft>
              <a:buClr>
                <a:srgbClr val="00599B"/>
              </a:buClr>
              <a:buSzPts val="2400"/>
              <a:buNone/>
              <a:defRPr sz="2400">
                <a:solidFill>
                  <a:srgbClr val="00599B"/>
                </a:solidFill>
              </a:defRPr>
            </a:lvl2pPr>
            <a:lvl3pPr marL="1371600" lvl="2" indent="-228600" algn="l">
              <a:spcBef>
                <a:spcPts val="480"/>
              </a:spcBef>
              <a:spcAft>
                <a:spcPts val="0"/>
              </a:spcAft>
              <a:buClr>
                <a:srgbClr val="00599B"/>
              </a:buClr>
              <a:buSzPts val="2400"/>
              <a:buNone/>
              <a:defRPr sz="2400">
                <a:solidFill>
                  <a:srgbClr val="00599B"/>
                </a:solidFill>
              </a:defRPr>
            </a:lvl3pPr>
            <a:lvl4pPr marL="1828800" lvl="3" indent="-228600" algn="l">
              <a:spcBef>
                <a:spcPts val="480"/>
              </a:spcBef>
              <a:spcAft>
                <a:spcPts val="0"/>
              </a:spcAft>
              <a:buClr>
                <a:srgbClr val="00599B"/>
              </a:buClr>
              <a:buSzPts val="2400"/>
              <a:buNone/>
              <a:defRPr sz="2400">
                <a:solidFill>
                  <a:srgbClr val="00599B"/>
                </a:solidFill>
              </a:defRPr>
            </a:lvl4pPr>
            <a:lvl5pPr marL="2286000" lvl="4" indent="-228600" algn="l">
              <a:spcBef>
                <a:spcPts val="480"/>
              </a:spcBef>
              <a:spcAft>
                <a:spcPts val="0"/>
              </a:spcAft>
              <a:buClr>
                <a:srgbClr val="00599B"/>
              </a:buClr>
              <a:buSzPts val="2400"/>
              <a:buNone/>
              <a:defRPr sz="2400">
                <a:solidFill>
                  <a:srgbClr val="00599B"/>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2" name="Google Shape;62;p16"/>
          <p:cNvSpPr txBox="1">
            <a:spLocks noGrp="1"/>
          </p:cNvSpPr>
          <p:nvPr>
            <p:ph type="title"/>
          </p:nvPr>
        </p:nvSpPr>
        <p:spPr>
          <a:xfrm>
            <a:off x="457200" y="23899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Slide">
  <p:cSld name="Two Content Slide">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7"/>
          <p:cNvSpPr txBox="1">
            <a:spLocks noGrp="1"/>
          </p:cNvSpPr>
          <p:nvPr>
            <p:ph type="body" idx="1"/>
          </p:nvPr>
        </p:nvSpPr>
        <p:spPr>
          <a:xfrm>
            <a:off x="4648200" y="1310641"/>
            <a:ext cx="4038600" cy="3098800"/>
          </a:xfrm>
          <a:prstGeom prst="rect">
            <a:avLst/>
          </a:prstGeom>
          <a:noFill/>
          <a:ln>
            <a:noFill/>
          </a:ln>
        </p:spPr>
        <p:txBody>
          <a:bodyPr spcFirstLastPara="1" wrap="square" lIns="91425" tIns="45700" rIns="91425" bIns="45700" anchor="t" anchorCtr="0">
            <a:normAutofit/>
          </a:bodyPr>
          <a:lstStyle>
            <a:lvl1pPr marL="457200" lvl="0" indent="-330200" algn="l">
              <a:spcBef>
                <a:spcPts val="320"/>
              </a:spcBef>
              <a:spcAft>
                <a:spcPts val="0"/>
              </a:spcAft>
              <a:buClr>
                <a:schemeClr val="dk1"/>
              </a:buClr>
              <a:buSzPts val="1600"/>
              <a:buFont typeface="Noto Sans Symbols"/>
              <a:buChar char="▪"/>
              <a:defRPr sz="1600">
                <a:latin typeface="Arial"/>
                <a:ea typeface="Arial"/>
                <a:cs typeface="Arial"/>
                <a:sym typeface="Arial"/>
              </a:defRPr>
            </a:lvl1pPr>
            <a:lvl2pPr marL="914400" lvl="1" indent="-330200" algn="l">
              <a:spcBef>
                <a:spcPts val="320"/>
              </a:spcBef>
              <a:spcAft>
                <a:spcPts val="0"/>
              </a:spcAft>
              <a:buClr>
                <a:schemeClr val="dk1"/>
              </a:buClr>
              <a:buSzPts val="1600"/>
              <a:buFont typeface="Noto Sans Symbols"/>
              <a:buChar char="▪"/>
              <a:defRPr sz="1600">
                <a:latin typeface="Arial"/>
                <a:ea typeface="Arial"/>
                <a:cs typeface="Arial"/>
                <a:sym typeface="Arial"/>
              </a:defRPr>
            </a:lvl2pPr>
            <a:lvl3pPr marL="1371600" lvl="2" indent="-330200" algn="l">
              <a:spcBef>
                <a:spcPts val="320"/>
              </a:spcBef>
              <a:spcAft>
                <a:spcPts val="0"/>
              </a:spcAft>
              <a:buClr>
                <a:schemeClr val="dk1"/>
              </a:buClr>
              <a:buSzPts val="1600"/>
              <a:buFont typeface="Noto Sans Symbols"/>
              <a:buChar char="▪"/>
              <a:defRPr sz="1600">
                <a:latin typeface="Arial"/>
                <a:ea typeface="Arial"/>
                <a:cs typeface="Arial"/>
                <a:sym typeface="Arial"/>
              </a:defRPr>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5" name="Google Shape;65;p17"/>
          <p:cNvSpPr txBox="1">
            <a:spLocks noGrp="1"/>
          </p:cNvSpPr>
          <p:nvPr>
            <p:ph type="body" idx="2"/>
          </p:nvPr>
        </p:nvSpPr>
        <p:spPr>
          <a:xfrm>
            <a:off x="457200" y="1310641"/>
            <a:ext cx="4038600" cy="3098800"/>
          </a:xfrm>
          <a:prstGeom prst="rect">
            <a:avLst/>
          </a:prstGeom>
          <a:noFill/>
          <a:ln>
            <a:noFill/>
          </a:ln>
        </p:spPr>
        <p:txBody>
          <a:bodyPr spcFirstLastPara="1" wrap="square" lIns="91425" tIns="45700" rIns="91425" bIns="45700" anchor="t" anchorCtr="0">
            <a:normAutofit/>
          </a:bodyPr>
          <a:lstStyle>
            <a:lvl1pPr marL="457200" lvl="0" indent="-330200" algn="l">
              <a:spcBef>
                <a:spcPts val="320"/>
              </a:spcBef>
              <a:spcAft>
                <a:spcPts val="0"/>
              </a:spcAft>
              <a:buClr>
                <a:schemeClr val="dk1"/>
              </a:buClr>
              <a:buSzPts val="1600"/>
              <a:buChar char="▪"/>
              <a:defRPr sz="1600">
                <a:latin typeface="Arial"/>
                <a:ea typeface="Arial"/>
                <a:cs typeface="Arial"/>
                <a:sym typeface="Arial"/>
              </a:defRPr>
            </a:lvl1pPr>
            <a:lvl2pPr marL="914400" lvl="1" indent="-330200" algn="l">
              <a:spcBef>
                <a:spcPts val="320"/>
              </a:spcBef>
              <a:spcAft>
                <a:spcPts val="0"/>
              </a:spcAft>
              <a:buClr>
                <a:schemeClr val="dk1"/>
              </a:buClr>
              <a:buSzPts val="1600"/>
              <a:buChar char="▪"/>
              <a:defRPr sz="1600">
                <a:latin typeface="Arial"/>
                <a:ea typeface="Arial"/>
                <a:cs typeface="Arial"/>
                <a:sym typeface="Arial"/>
              </a:defRPr>
            </a:lvl2pPr>
            <a:lvl3pPr marL="1371600" lvl="2" indent="-330200" algn="l">
              <a:spcBef>
                <a:spcPts val="320"/>
              </a:spcBef>
              <a:spcAft>
                <a:spcPts val="0"/>
              </a:spcAft>
              <a:buClr>
                <a:schemeClr val="dk1"/>
              </a:buClr>
              <a:buSzPts val="1600"/>
              <a:buChar char="▪"/>
              <a:defRPr sz="1600">
                <a:latin typeface="Arial"/>
                <a:ea typeface="Arial"/>
                <a:cs typeface="Arial"/>
                <a:sym typeface="Arial"/>
              </a:defRPr>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6" name="Google Shape;66;p17"/>
          <p:cNvSpPr txBox="1">
            <a:spLocks noGrp="1"/>
          </p:cNvSpPr>
          <p:nvPr>
            <p:ph type="body" idx="3"/>
          </p:nvPr>
        </p:nvSpPr>
        <p:spPr>
          <a:xfrm>
            <a:off x="457200" y="799465"/>
            <a:ext cx="8229600" cy="338456"/>
          </a:xfrm>
          <a:prstGeom prst="rect">
            <a:avLst/>
          </a:prstGeom>
          <a:noFill/>
          <a:ln>
            <a:noFill/>
          </a:ln>
        </p:spPr>
        <p:txBody>
          <a:bodyPr spcFirstLastPara="1" wrap="square" lIns="91425" tIns="45700" rIns="91425" bIns="45700" anchor="t" anchorCtr="0">
            <a:noAutofit/>
          </a:bodyPr>
          <a:lstStyle>
            <a:lvl1pPr marL="457200" lvl="0" indent="-228600" algn="ctr">
              <a:spcBef>
                <a:spcPts val="400"/>
              </a:spcBef>
              <a:spcAft>
                <a:spcPts val="0"/>
              </a:spcAft>
              <a:buClr>
                <a:srgbClr val="00599B"/>
              </a:buClr>
              <a:buSzPts val="2000"/>
              <a:buNone/>
              <a:defRPr sz="2000">
                <a:solidFill>
                  <a:srgbClr val="00599B"/>
                </a:solidFill>
              </a:defRPr>
            </a:lvl1pPr>
            <a:lvl2pPr marL="914400" lvl="1" indent="-228600" algn="l">
              <a:spcBef>
                <a:spcPts val="480"/>
              </a:spcBef>
              <a:spcAft>
                <a:spcPts val="0"/>
              </a:spcAft>
              <a:buClr>
                <a:srgbClr val="00599B"/>
              </a:buClr>
              <a:buSzPts val="2400"/>
              <a:buNone/>
              <a:defRPr sz="2400">
                <a:solidFill>
                  <a:srgbClr val="00599B"/>
                </a:solidFill>
              </a:defRPr>
            </a:lvl2pPr>
            <a:lvl3pPr marL="1371600" lvl="2" indent="-228600" algn="l">
              <a:spcBef>
                <a:spcPts val="480"/>
              </a:spcBef>
              <a:spcAft>
                <a:spcPts val="0"/>
              </a:spcAft>
              <a:buClr>
                <a:srgbClr val="00599B"/>
              </a:buClr>
              <a:buSzPts val="2400"/>
              <a:buNone/>
              <a:defRPr sz="2400">
                <a:solidFill>
                  <a:srgbClr val="00599B"/>
                </a:solidFill>
              </a:defRPr>
            </a:lvl3pPr>
            <a:lvl4pPr marL="1828800" lvl="3" indent="-228600" algn="l">
              <a:spcBef>
                <a:spcPts val="480"/>
              </a:spcBef>
              <a:spcAft>
                <a:spcPts val="0"/>
              </a:spcAft>
              <a:buClr>
                <a:srgbClr val="00599B"/>
              </a:buClr>
              <a:buSzPts val="2400"/>
              <a:buNone/>
              <a:defRPr sz="2400">
                <a:solidFill>
                  <a:srgbClr val="00599B"/>
                </a:solidFill>
              </a:defRPr>
            </a:lvl4pPr>
            <a:lvl5pPr marL="2286000" lvl="4" indent="-228600" algn="l">
              <a:spcBef>
                <a:spcPts val="480"/>
              </a:spcBef>
              <a:spcAft>
                <a:spcPts val="0"/>
              </a:spcAft>
              <a:buClr>
                <a:srgbClr val="00599B"/>
              </a:buClr>
              <a:buSzPts val="2400"/>
              <a:buNone/>
              <a:defRPr sz="2400">
                <a:solidFill>
                  <a:srgbClr val="00599B"/>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 name="Google Shape;67;p17"/>
          <p:cNvSpPr txBox="1">
            <a:spLocks noGrp="1"/>
          </p:cNvSpPr>
          <p:nvPr>
            <p:ph type="title"/>
          </p:nvPr>
        </p:nvSpPr>
        <p:spPr>
          <a:xfrm>
            <a:off x="457200" y="12469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Arial"/>
              <a:buNone/>
              <a:defRPr sz="32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UTA Title Slide">
  <p:cSld name="UTA Title Slide">
    <p:bg>
      <p:bgPr>
        <a:blipFill>
          <a:blip r:embed="rId2">
            <a:alphaModFix/>
          </a:blip>
          <a:stretch>
            <a:fillRect/>
          </a:stretch>
        </a:blipFill>
        <a:effectLst/>
      </p:bgPr>
    </p:bg>
    <p:spTree>
      <p:nvGrpSpPr>
        <p:cNvPr id="1" name="Shape 68"/>
        <p:cNvGrpSpPr/>
        <p:nvPr/>
      </p:nvGrpSpPr>
      <p:grpSpPr>
        <a:xfrm>
          <a:off x="0" y="0"/>
          <a:ext cx="0" cy="0"/>
          <a:chOff x="0" y="0"/>
          <a:chExt cx="0" cy="0"/>
        </a:xfrm>
      </p:grpSpPr>
      <p:sp>
        <p:nvSpPr>
          <p:cNvPr id="69" name="Google Shape;69;p18"/>
          <p:cNvSpPr txBox="1">
            <a:spLocks noGrp="1"/>
          </p:cNvSpPr>
          <p:nvPr>
            <p:ph type="body" idx="1"/>
          </p:nvPr>
        </p:nvSpPr>
        <p:spPr>
          <a:xfrm>
            <a:off x="611585" y="3033762"/>
            <a:ext cx="2333625" cy="2909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lt1"/>
              </a:buClr>
              <a:buSzPts val="1400"/>
              <a:buNone/>
              <a:defRPr sz="1400">
                <a:solidFill>
                  <a:schemeClr val="lt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0" name="Google Shape;70;p18"/>
          <p:cNvSpPr txBox="1">
            <a:spLocks noGrp="1"/>
          </p:cNvSpPr>
          <p:nvPr>
            <p:ph type="body" idx="2"/>
          </p:nvPr>
        </p:nvSpPr>
        <p:spPr>
          <a:xfrm>
            <a:off x="611585" y="2741663"/>
            <a:ext cx="4114800" cy="291886"/>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Clr>
                <a:schemeClr val="lt1"/>
              </a:buClr>
              <a:buSzPts val="1800"/>
              <a:buNone/>
              <a:defRPr sz="1800" b="1">
                <a:solidFill>
                  <a:schemeClr val="lt1"/>
                </a:solidFill>
              </a:defRPr>
            </a:lvl1pPr>
            <a:lvl2pPr marL="914400" lvl="1" indent="-228600" algn="l">
              <a:spcBef>
                <a:spcPts val="360"/>
              </a:spcBef>
              <a:spcAft>
                <a:spcPts val="0"/>
              </a:spcAft>
              <a:buClr>
                <a:schemeClr val="dk1"/>
              </a:buClr>
              <a:buSzPts val="1800"/>
              <a:buNone/>
              <a:defRPr/>
            </a:lvl2pPr>
            <a:lvl3pPr marL="1371600" lvl="2" indent="-228600" algn="l">
              <a:spcBef>
                <a:spcPts val="360"/>
              </a:spcBef>
              <a:spcAft>
                <a:spcPts val="0"/>
              </a:spcAft>
              <a:buClr>
                <a:schemeClr val="dk1"/>
              </a:buClr>
              <a:buSzPts val="1800"/>
              <a:buNone/>
              <a:defRPr/>
            </a:lvl3pPr>
            <a:lvl4pPr marL="1828800" lvl="3" indent="-228600" algn="l">
              <a:spcBef>
                <a:spcPts val="400"/>
              </a:spcBef>
              <a:spcAft>
                <a:spcPts val="0"/>
              </a:spcAft>
              <a:buClr>
                <a:schemeClr val="dk1"/>
              </a:buClr>
              <a:buSzPts val="2000"/>
              <a:buNone/>
              <a:defRPr/>
            </a:lvl4pPr>
            <a:lvl5pPr marL="2286000" lvl="4" indent="-228600" algn="l">
              <a:spcBef>
                <a:spcPts val="400"/>
              </a:spcBef>
              <a:spcAft>
                <a:spcPts val="0"/>
              </a:spcAft>
              <a:buClr>
                <a:schemeClr val="dk1"/>
              </a:buClr>
              <a:buSzPts val="20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71" name="Google Shape;71;p18"/>
          <p:cNvCxnSpPr/>
          <p:nvPr/>
        </p:nvCxnSpPr>
        <p:spPr>
          <a:xfrm>
            <a:off x="690413" y="2633032"/>
            <a:ext cx="4886964" cy="0"/>
          </a:xfrm>
          <a:prstGeom prst="straightConnector1">
            <a:avLst/>
          </a:prstGeom>
          <a:noFill/>
          <a:ln w="25400" cap="flat" cmpd="sng">
            <a:solidFill>
              <a:srgbClr val="E36C09"/>
            </a:solidFill>
            <a:prstDash val="solid"/>
            <a:round/>
            <a:headEnd type="none" w="sm" len="sm"/>
            <a:tailEnd type="none" w="sm" len="sm"/>
          </a:ln>
        </p:spPr>
      </p:cxnSp>
      <p:sp>
        <p:nvSpPr>
          <p:cNvPr id="72" name="Google Shape;72;p18"/>
          <p:cNvSpPr txBox="1">
            <a:spLocks noGrp="1"/>
          </p:cNvSpPr>
          <p:nvPr>
            <p:ph type="body" idx="3"/>
          </p:nvPr>
        </p:nvSpPr>
        <p:spPr>
          <a:xfrm>
            <a:off x="611585" y="2151475"/>
            <a:ext cx="8229599" cy="430888"/>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60"/>
              </a:spcBef>
              <a:spcAft>
                <a:spcPts val="0"/>
              </a:spcAft>
              <a:buClr>
                <a:schemeClr val="dk1"/>
              </a:buClr>
              <a:buSzPts val="1800"/>
              <a:buNone/>
              <a:defRPr/>
            </a:lvl2pPr>
            <a:lvl3pPr marL="1371600" lvl="2" indent="-228600" algn="l">
              <a:spcBef>
                <a:spcPts val="360"/>
              </a:spcBef>
              <a:spcAft>
                <a:spcPts val="0"/>
              </a:spcAft>
              <a:buClr>
                <a:schemeClr val="dk1"/>
              </a:buClr>
              <a:buSzPts val="1800"/>
              <a:buNone/>
              <a:defRPr/>
            </a:lvl3pPr>
            <a:lvl4pPr marL="1828800" lvl="3" indent="-228600" algn="l">
              <a:spcBef>
                <a:spcPts val="400"/>
              </a:spcBef>
              <a:spcAft>
                <a:spcPts val="0"/>
              </a:spcAft>
              <a:buClr>
                <a:schemeClr val="dk1"/>
              </a:buClr>
              <a:buSzPts val="2000"/>
              <a:buNone/>
              <a:defRPr/>
            </a:lvl4pPr>
            <a:lvl5pPr marL="2286000" lvl="4" indent="-228600" algn="l">
              <a:spcBef>
                <a:spcPts val="400"/>
              </a:spcBef>
              <a:spcAft>
                <a:spcPts val="0"/>
              </a:spcAft>
              <a:buClr>
                <a:schemeClr val="dk1"/>
              </a:buClr>
              <a:buSzPts val="20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3" name="Google Shape;73;p18"/>
          <p:cNvSpPr txBox="1">
            <a:spLocks noGrp="1"/>
          </p:cNvSpPr>
          <p:nvPr>
            <p:ph type="title"/>
          </p:nvPr>
        </p:nvSpPr>
        <p:spPr>
          <a:xfrm>
            <a:off x="611585" y="1466849"/>
            <a:ext cx="8229600" cy="85725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4000"/>
              <a:buFont typeface="Arial"/>
              <a:buNone/>
              <a:defRPr sz="4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lt Signature Title Slide">
  <p:cSld name="Alt Signature Title Slide">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9"/>
          <p:cNvSpPr txBox="1">
            <a:spLocks noGrp="1"/>
          </p:cNvSpPr>
          <p:nvPr>
            <p:ph type="body" idx="1"/>
          </p:nvPr>
        </p:nvSpPr>
        <p:spPr>
          <a:xfrm>
            <a:off x="611585" y="3033762"/>
            <a:ext cx="2333625" cy="2909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lt1"/>
              </a:buClr>
              <a:buSzPts val="1400"/>
              <a:buNone/>
              <a:defRPr sz="1400">
                <a:solidFill>
                  <a:schemeClr val="lt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 name="Google Shape;76;p19"/>
          <p:cNvSpPr txBox="1">
            <a:spLocks noGrp="1"/>
          </p:cNvSpPr>
          <p:nvPr>
            <p:ph type="body" idx="2"/>
          </p:nvPr>
        </p:nvSpPr>
        <p:spPr>
          <a:xfrm>
            <a:off x="611585" y="2741663"/>
            <a:ext cx="4114800" cy="291886"/>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Clr>
                <a:schemeClr val="lt1"/>
              </a:buClr>
              <a:buSzPts val="1800"/>
              <a:buNone/>
              <a:defRPr sz="1800" b="1">
                <a:solidFill>
                  <a:schemeClr val="lt1"/>
                </a:solidFill>
              </a:defRPr>
            </a:lvl1pPr>
            <a:lvl2pPr marL="914400" lvl="1" indent="-228600" algn="l">
              <a:spcBef>
                <a:spcPts val="360"/>
              </a:spcBef>
              <a:spcAft>
                <a:spcPts val="0"/>
              </a:spcAft>
              <a:buClr>
                <a:schemeClr val="dk1"/>
              </a:buClr>
              <a:buSzPts val="1800"/>
              <a:buNone/>
              <a:defRPr/>
            </a:lvl2pPr>
            <a:lvl3pPr marL="1371600" lvl="2" indent="-228600" algn="l">
              <a:spcBef>
                <a:spcPts val="360"/>
              </a:spcBef>
              <a:spcAft>
                <a:spcPts val="0"/>
              </a:spcAft>
              <a:buClr>
                <a:schemeClr val="dk1"/>
              </a:buClr>
              <a:buSzPts val="1800"/>
              <a:buNone/>
              <a:defRPr/>
            </a:lvl3pPr>
            <a:lvl4pPr marL="1828800" lvl="3" indent="-228600" algn="l">
              <a:spcBef>
                <a:spcPts val="400"/>
              </a:spcBef>
              <a:spcAft>
                <a:spcPts val="0"/>
              </a:spcAft>
              <a:buClr>
                <a:schemeClr val="dk1"/>
              </a:buClr>
              <a:buSzPts val="2000"/>
              <a:buNone/>
              <a:defRPr/>
            </a:lvl4pPr>
            <a:lvl5pPr marL="2286000" lvl="4" indent="-228600" algn="l">
              <a:spcBef>
                <a:spcPts val="400"/>
              </a:spcBef>
              <a:spcAft>
                <a:spcPts val="0"/>
              </a:spcAft>
              <a:buClr>
                <a:schemeClr val="dk1"/>
              </a:buClr>
              <a:buSzPts val="20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77" name="Google Shape;77;p19"/>
          <p:cNvCxnSpPr/>
          <p:nvPr/>
        </p:nvCxnSpPr>
        <p:spPr>
          <a:xfrm>
            <a:off x="690413" y="2633032"/>
            <a:ext cx="4886964" cy="0"/>
          </a:xfrm>
          <a:prstGeom prst="straightConnector1">
            <a:avLst/>
          </a:prstGeom>
          <a:noFill/>
          <a:ln w="25400" cap="flat" cmpd="sng">
            <a:solidFill>
              <a:srgbClr val="E36C09"/>
            </a:solidFill>
            <a:prstDash val="solid"/>
            <a:round/>
            <a:headEnd type="none" w="sm" len="sm"/>
            <a:tailEnd type="none" w="sm" len="sm"/>
          </a:ln>
        </p:spPr>
      </p:cxnSp>
      <p:sp>
        <p:nvSpPr>
          <p:cNvPr id="78" name="Google Shape;78;p19"/>
          <p:cNvSpPr txBox="1">
            <a:spLocks noGrp="1"/>
          </p:cNvSpPr>
          <p:nvPr>
            <p:ph type="body" idx="3"/>
          </p:nvPr>
        </p:nvSpPr>
        <p:spPr>
          <a:xfrm>
            <a:off x="611585" y="2151475"/>
            <a:ext cx="8229599" cy="430888"/>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60"/>
              </a:spcBef>
              <a:spcAft>
                <a:spcPts val="0"/>
              </a:spcAft>
              <a:buClr>
                <a:schemeClr val="dk1"/>
              </a:buClr>
              <a:buSzPts val="1800"/>
              <a:buNone/>
              <a:defRPr/>
            </a:lvl2pPr>
            <a:lvl3pPr marL="1371600" lvl="2" indent="-228600" algn="l">
              <a:spcBef>
                <a:spcPts val="360"/>
              </a:spcBef>
              <a:spcAft>
                <a:spcPts val="0"/>
              </a:spcAft>
              <a:buClr>
                <a:schemeClr val="dk1"/>
              </a:buClr>
              <a:buSzPts val="1800"/>
              <a:buNone/>
              <a:defRPr/>
            </a:lvl3pPr>
            <a:lvl4pPr marL="1828800" lvl="3" indent="-228600" algn="l">
              <a:spcBef>
                <a:spcPts val="400"/>
              </a:spcBef>
              <a:spcAft>
                <a:spcPts val="0"/>
              </a:spcAft>
              <a:buClr>
                <a:schemeClr val="dk1"/>
              </a:buClr>
              <a:buSzPts val="2000"/>
              <a:buNone/>
              <a:defRPr/>
            </a:lvl4pPr>
            <a:lvl5pPr marL="2286000" lvl="4" indent="-228600" algn="l">
              <a:spcBef>
                <a:spcPts val="400"/>
              </a:spcBef>
              <a:spcAft>
                <a:spcPts val="0"/>
              </a:spcAft>
              <a:buClr>
                <a:schemeClr val="dk1"/>
              </a:buClr>
              <a:buSzPts val="20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19"/>
          <p:cNvSpPr txBox="1">
            <a:spLocks noGrp="1"/>
          </p:cNvSpPr>
          <p:nvPr>
            <p:ph type="title"/>
          </p:nvPr>
        </p:nvSpPr>
        <p:spPr>
          <a:xfrm>
            <a:off x="611585" y="1466849"/>
            <a:ext cx="8229600" cy="85725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4000"/>
              <a:buFont typeface="Arial"/>
              <a:buNone/>
              <a:defRPr sz="4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ide Table">
  <p:cSld name="Wide Table">
    <p:bg>
      <p:bgPr>
        <a:solidFill>
          <a:schemeClr val="lt1"/>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57200" y="-963602"/>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FF0000"/>
              </a:buClr>
              <a:buSzPts val="3500"/>
              <a:buFont typeface="Arial"/>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Wide Chart">
  <p:cSld name="Wide Chart">
    <p:bg>
      <p:bgPr>
        <a:solidFill>
          <a:schemeClr val="lt1"/>
        </a:solidFill>
        <a:effectLst/>
      </p:bgPr>
    </p:bg>
    <p:spTree>
      <p:nvGrpSpPr>
        <p:cNvPr id="1" name="Shape 82"/>
        <p:cNvGrpSpPr/>
        <p:nvPr/>
      </p:nvGrpSpPr>
      <p:grpSpPr>
        <a:xfrm>
          <a:off x="0" y="0"/>
          <a:ext cx="0" cy="0"/>
          <a:chOff x="0" y="0"/>
          <a:chExt cx="0" cy="0"/>
        </a:xfrm>
      </p:grpSpPr>
      <p:sp>
        <p:nvSpPr>
          <p:cNvPr id="83" name="Google Shape;83;p21"/>
          <p:cNvSpPr>
            <a:spLocks noGrp="1"/>
          </p:cNvSpPr>
          <p:nvPr>
            <p:ph type="chart" idx="2"/>
          </p:nvPr>
        </p:nvSpPr>
        <p:spPr>
          <a:xfrm>
            <a:off x="228600" y="285750"/>
            <a:ext cx="8686800" cy="4572000"/>
          </a:xfrm>
          <a:prstGeom prst="rect">
            <a:avLst/>
          </a:prstGeom>
          <a:noFill/>
          <a:ln>
            <a:noFill/>
          </a:ln>
        </p:spPr>
        <p:txBody>
          <a:bodyPr spcFirstLastPara="1" wrap="square" lIns="91425" tIns="45700" rIns="91425" bIns="45700" anchor="t" anchorCtr="0">
            <a:noAutofit/>
          </a:bodyPr>
          <a:lstStyle>
            <a:lvl1pPr marR="0" lvl="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1pPr>
            <a:lvl2pPr marR="0" lvl="1"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R="0" lvl="2"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Helvetica Neue"/>
                <a:ea typeface="Helvetica Neue"/>
                <a:cs typeface="Helvetica Neue"/>
                <a:sym typeface="Helvetica Neue"/>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Helvetica Neue"/>
                <a:ea typeface="Helvetica Neue"/>
                <a:cs typeface="Helvetica Neue"/>
                <a:sym typeface="Helvetica Neue"/>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4" name="Google Shape;84;p21"/>
          <p:cNvSpPr txBox="1">
            <a:spLocks noGrp="1"/>
          </p:cNvSpPr>
          <p:nvPr>
            <p:ph type="title"/>
          </p:nvPr>
        </p:nvSpPr>
        <p:spPr>
          <a:xfrm>
            <a:off x="457200" y="-963602"/>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FF0000"/>
              </a:buClr>
              <a:buSzPts val="3200"/>
              <a:buFont typeface="Arial"/>
              <a:buNone/>
              <a:defRPr sz="3200">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ull Bleed Video">
  <p:cSld name="Full Bleed Video">
    <p:bg>
      <p:bgPr>
        <a:solidFill>
          <a:schemeClr val="lt1"/>
        </a:solidFill>
        <a:effectLst/>
      </p:bgPr>
    </p:bg>
    <p:spTree>
      <p:nvGrpSpPr>
        <p:cNvPr id="1" name="Shape 85"/>
        <p:cNvGrpSpPr/>
        <p:nvPr/>
      </p:nvGrpSpPr>
      <p:grpSpPr>
        <a:xfrm>
          <a:off x="0" y="0"/>
          <a:ext cx="0" cy="0"/>
          <a:chOff x="0" y="0"/>
          <a:chExt cx="0" cy="0"/>
        </a:xfrm>
      </p:grpSpPr>
      <p:sp>
        <p:nvSpPr>
          <p:cNvPr id="86" name="Google Shape;86;p22"/>
          <p:cNvSpPr>
            <a:spLocks noGrp="1"/>
          </p:cNvSpPr>
          <p:nvPr>
            <p:ph type="media" idx="2"/>
          </p:nvPr>
        </p:nvSpPr>
        <p:spPr>
          <a:xfrm>
            <a:off x="-45720" y="-34290"/>
            <a:ext cx="9235440" cy="5212080"/>
          </a:xfrm>
          <a:prstGeom prst="rect">
            <a:avLst/>
          </a:prstGeom>
          <a:noFill/>
          <a:ln>
            <a:noFill/>
          </a:ln>
        </p:spPr>
        <p:txBody>
          <a:bodyPr spcFirstLastPara="1" wrap="square" lIns="91425" tIns="45700" rIns="91425" bIns="45700" anchor="t" anchorCtr="0">
            <a:noAutofit/>
          </a:bodyPr>
          <a:lstStyle>
            <a:lvl1pPr marR="0" lvl="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1pPr>
            <a:lvl2pPr marR="0" lvl="1"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R="0" lvl="2"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Helvetica Neue"/>
                <a:ea typeface="Helvetica Neue"/>
                <a:cs typeface="Helvetica Neue"/>
                <a:sym typeface="Helvetica Neue"/>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Helvetica Neue"/>
                <a:ea typeface="Helvetica Neue"/>
                <a:cs typeface="Helvetica Neue"/>
                <a:sym typeface="Helvetica Neue"/>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7" name="Google Shape;87;p22"/>
          <p:cNvSpPr txBox="1">
            <a:spLocks noGrp="1"/>
          </p:cNvSpPr>
          <p:nvPr>
            <p:ph type="title"/>
          </p:nvPr>
        </p:nvSpPr>
        <p:spPr>
          <a:xfrm>
            <a:off x="457200" y="-963602"/>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FF0000"/>
              </a:buClr>
              <a:buSzPts val="3200"/>
              <a:buFont typeface="Arial"/>
              <a:buNone/>
              <a:defRPr sz="3200">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Helvetica Neue"/>
                <a:ea typeface="Helvetica Neue"/>
                <a:cs typeface="Helvetica Neue"/>
                <a:sym typeface="Helvetica Neue"/>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Helvetica Neue"/>
                <a:ea typeface="Helvetica Neue"/>
                <a:cs typeface="Helvetica Neue"/>
                <a:sym typeface="Helvetica Neue"/>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3500"/>
              <a:buFont typeface="Arial"/>
              <a:buNone/>
              <a:defRPr sz="35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PereiraMavs/CSE6324_Team_8"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hyperlink" Target="https://www.linkedin.com/pulse/how-reduce-smart-contract-gas-usage-arslan-maqbool" TargetMode="External"/><Relationship Id="rId3" Type="http://schemas.openxmlformats.org/officeDocument/2006/relationships/hyperlink" Target="https://ethereum.org/en/developers/docs/gas/" TargetMode="External"/><Relationship Id="rId7" Type="http://schemas.openxmlformats.org/officeDocument/2006/relationships/hyperlink" Target="https://www.linkedin.com/pulse/optimizing-smart-contract-gas-cost-harold-achiando" TargetMode="External"/><Relationship Id="rId2" Type="http://schemas.openxmlformats.org/officeDocument/2006/relationships/hyperlink" Target="https://ethereum.org/en/developers/docs/smart-contracts/" TargetMode="External"/><Relationship Id="rId1" Type="http://schemas.openxmlformats.org/officeDocument/2006/relationships/slideLayout" Target="../slideLayouts/slideLayout3.xml"/><Relationship Id="rId6" Type="http://schemas.openxmlformats.org/officeDocument/2006/relationships/hyperlink" Target="https://www.evm.codes/" TargetMode="External"/><Relationship Id="rId5" Type="http://schemas.openxmlformats.org/officeDocument/2006/relationships/hyperlink" Target="https://arxiv.org/abs/2112.14771" TargetMode="External"/><Relationship Id="rId4" Type="http://schemas.openxmlformats.org/officeDocument/2006/relationships/hyperlink" Target="https://github.com/crytic/slither"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3"/>
          <p:cNvSpPr txBox="1">
            <a:spLocks noGrp="1"/>
          </p:cNvSpPr>
          <p:nvPr>
            <p:ph type="body" idx="1"/>
          </p:nvPr>
        </p:nvSpPr>
        <p:spPr>
          <a:xfrm>
            <a:off x="579664" y="3020785"/>
            <a:ext cx="7135586" cy="1224644"/>
          </a:xfrm>
          <a:prstGeom prst="rect">
            <a:avLst/>
          </a:prstGeom>
          <a:noFill/>
          <a:ln>
            <a:noFill/>
          </a:ln>
        </p:spPr>
        <p:txBody>
          <a:bodyPr spcFirstLastPara="1" wrap="square" lIns="91425" tIns="45700" rIns="91425" bIns="45700" anchor="t" anchorCtr="0">
            <a:normAutofit/>
          </a:bodyPr>
          <a:lstStyle/>
          <a:p>
            <a:pPr marL="914400" lvl="0" indent="457200" rtl="0">
              <a:spcBef>
                <a:spcPts val="0"/>
              </a:spcBef>
              <a:spcAft>
                <a:spcPts val="0"/>
              </a:spcAft>
              <a:buClr>
                <a:schemeClr val="lt1"/>
              </a:buClr>
              <a:buSzPts val="2400"/>
              <a:buNone/>
            </a:pPr>
            <a:r>
              <a:rPr lang="en" sz="2800">
                <a:latin typeface="Calibri" panose="020F0502020204030204" pitchFamily="34" charset="0"/>
                <a:ea typeface="Calibri" panose="020F0502020204030204" pitchFamily="34" charset="0"/>
                <a:cs typeface="Calibri" panose="020F0502020204030204" pitchFamily="34" charset="0"/>
              </a:rPr>
              <a:t>Team 8 </a:t>
            </a:r>
            <a:endParaRPr lang="en-US" sz="2800">
              <a:latin typeface="Calibri" panose="020F0502020204030204" pitchFamily="34" charset="0"/>
              <a:ea typeface="Calibri" panose="020F0502020204030204" pitchFamily="34" charset="0"/>
              <a:cs typeface="Calibri" panose="020F0502020204030204" pitchFamily="34" charset="0"/>
            </a:endParaRPr>
          </a:p>
        </p:txBody>
      </p:sp>
      <p:sp>
        <p:nvSpPr>
          <p:cNvPr id="93" name="Google Shape;93;p23"/>
          <p:cNvSpPr txBox="1">
            <a:spLocks noGrp="1"/>
          </p:cNvSpPr>
          <p:nvPr>
            <p:ph type="title"/>
          </p:nvPr>
        </p:nvSpPr>
        <p:spPr>
          <a:xfrm>
            <a:off x="457200" y="146957"/>
            <a:ext cx="8229600" cy="2514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4400"/>
              <a:buFont typeface="Arial"/>
              <a:buNone/>
            </a:pPr>
            <a:r>
              <a:rPr lang="en-US" sz="4700">
                <a:latin typeface="Calibri" panose="020F0502020204030204" pitchFamily="34" charset="0"/>
                <a:ea typeface="Calibri" panose="020F0502020204030204" pitchFamily="34" charset="0"/>
                <a:cs typeface="Calibri" panose="020F0502020204030204" pitchFamily="34" charset="0"/>
              </a:rPr>
              <a:t>CSE 6324</a:t>
            </a:r>
            <a:br>
              <a:rPr lang="en-US" sz="4700">
                <a:latin typeface="Calibri" panose="020F0502020204030204" pitchFamily="34" charset="0"/>
                <a:ea typeface="Calibri" panose="020F0502020204030204" pitchFamily="34" charset="0"/>
                <a:cs typeface="Calibri" panose="020F0502020204030204" pitchFamily="34" charset="0"/>
              </a:rPr>
            </a:br>
            <a:r>
              <a:rPr lang="en-US" sz="4700">
                <a:latin typeface="Calibri" panose="020F0502020204030204" pitchFamily="34" charset="0"/>
                <a:ea typeface="Calibri" panose="020F0502020204030204" pitchFamily="34" charset="0"/>
                <a:cs typeface="Calibri" panose="020F0502020204030204" pitchFamily="34" charset="0"/>
              </a:rPr>
              <a:t> </a:t>
            </a:r>
            <a:r>
              <a:rPr lang="en-US" sz="4500">
                <a:latin typeface="Calibri" panose="020F0502020204030204" pitchFamily="34" charset="0"/>
                <a:ea typeface="Calibri" panose="020F0502020204030204" pitchFamily="34" charset="0"/>
                <a:cs typeface="Calibri" panose="020F0502020204030204" pitchFamily="34" charset="0"/>
              </a:rPr>
              <a:t>Advanced Topics in Software Engineering</a:t>
            </a:r>
            <a:endParaRPr lang="en-US" sz="4700">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D005336D-F61F-7DBB-7FF6-E91BE3457340}"/>
              </a:ext>
            </a:extLst>
          </p:cNvPr>
          <p:cNvSpPr txBox="1"/>
          <p:nvPr/>
        </p:nvSpPr>
        <p:spPr>
          <a:xfrm>
            <a:off x="8441871" y="4563835"/>
            <a:ext cx="489857" cy="338554"/>
          </a:xfrm>
          <a:prstGeom prst="rect">
            <a:avLst/>
          </a:prstGeom>
          <a:noFill/>
        </p:spPr>
        <p:txBody>
          <a:bodyPr wrap="square" rtlCol="0">
            <a:spAutoFit/>
          </a:bodyPr>
          <a:lstStyle/>
          <a:p>
            <a:fld id="{BF5A8199-614E-4237-B92D-34EDA0531AD0}" type="slidenum">
              <a:rPr lang="en-US" sz="1600" smtClean="0">
                <a:solidFill>
                  <a:schemeClr val="bg1"/>
                </a:solidFill>
                <a:latin typeface="Times New Roman" panose="02020603050405020304" pitchFamily="18" charset="0"/>
                <a:cs typeface="Times New Roman" panose="02020603050405020304" pitchFamily="18" charset="0"/>
              </a:rPr>
              <a:t>1</a:t>
            </a:fld>
            <a:endParaRPr lang="en-US" sz="160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45AE7D-EF41-85F3-B047-1BFB4E8638A7}"/>
              </a:ext>
            </a:extLst>
          </p:cNvPr>
          <p:cNvSpPr>
            <a:spLocks noGrp="1"/>
          </p:cNvSpPr>
          <p:nvPr>
            <p:ph type="body" idx="1"/>
          </p:nvPr>
        </p:nvSpPr>
        <p:spPr>
          <a:xfrm>
            <a:off x="261257" y="1204506"/>
            <a:ext cx="8801100" cy="3938994"/>
          </a:xfrm>
        </p:spPr>
        <p:txBody>
          <a:bodyPr>
            <a:normAutofit fontScale="92500" lnSpcReduction="20000"/>
          </a:bodyPr>
          <a:lstStyle/>
          <a:p>
            <a:pPr marL="3771900" lvl="8" indent="0">
              <a:buNone/>
            </a:pPr>
            <a:r>
              <a:rPr lang="en-US" dirty="0"/>
              <a:t>																																																																																										</a:t>
            </a:r>
            <a:fld id="{E3BC5159-0136-41C9-BF8B-791676B96D54}" type="slidenum">
              <a:rPr lang="en-US" smtClean="0"/>
              <a:t>10</a:t>
            </a:fld>
            <a:endParaRPr lang="en-US" dirty="0"/>
          </a:p>
        </p:txBody>
      </p:sp>
      <p:sp>
        <p:nvSpPr>
          <p:cNvPr id="4" name="Title 3">
            <a:extLst>
              <a:ext uri="{FF2B5EF4-FFF2-40B4-BE49-F238E27FC236}">
                <a16:creationId xmlns:a16="http://schemas.microsoft.com/office/drawing/2014/main" id="{2263401F-1B9F-B884-E339-CC89F42D907F}"/>
              </a:ext>
            </a:extLst>
          </p:cNvPr>
          <p:cNvSpPr>
            <a:spLocks noGrp="1"/>
          </p:cNvSpPr>
          <p:nvPr>
            <p:ph type="title"/>
          </p:nvPr>
        </p:nvSpPr>
        <p:spPr/>
        <p:txBody>
          <a:bodyPr/>
          <a:lstStyle/>
          <a:p>
            <a:r>
              <a:rPr lang="en-US" u="sng" dirty="0">
                <a:latin typeface="Calibri" panose="020F0502020204030204" pitchFamily="34" charset="0"/>
                <a:ea typeface="Calibri" panose="020F0502020204030204" pitchFamily="34" charset="0"/>
                <a:cs typeface="Calibri" panose="020F0502020204030204" pitchFamily="34" charset="0"/>
              </a:rPr>
              <a:t>Terminal Snippet</a:t>
            </a:r>
          </a:p>
        </p:txBody>
      </p:sp>
      <p:pic>
        <p:nvPicPr>
          <p:cNvPr id="6" name="Picture 5" descr="A computer screen with white text&#10;&#10;Description automatically generated">
            <a:extLst>
              <a:ext uri="{FF2B5EF4-FFF2-40B4-BE49-F238E27FC236}">
                <a16:creationId xmlns:a16="http://schemas.microsoft.com/office/drawing/2014/main" id="{483A8327-8DEA-1E2B-6B92-795D6875FFB4}"/>
              </a:ext>
            </a:extLst>
          </p:cNvPr>
          <p:cNvPicPr>
            <a:picLocks noChangeAspect="1"/>
          </p:cNvPicPr>
          <p:nvPr/>
        </p:nvPicPr>
        <p:blipFill>
          <a:blip r:embed="rId2"/>
          <a:stretch>
            <a:fillRect/>
          </a:stretch>
        </p:blipFill>
        <p:spPr>
          <a:xfrm>
            <a:off x="314325" y="1616530"/>
            <a:ext cx="8515350" cy="1747156"/>
          </a:xfrm>
          <a:prstGeom prst="rect">
            <a:avLst/>
          </a:prstGeom>
        </p:spPr>
      </p:pic>
      <p:sp>
        <p:nvSpPr>
          <p:cNvPr id="8" name="TextBox 7">
            <a:extLst>
              <a:ext uri="{FF2B5EF4-FFF2-40B4-BE49-F238E27FC236}">
                <a16:creationId xmlns:a16="http://schemas.microsoft.com/office/drawing/2014/main" id="{A01C0F0A-097E-B0D6-CA87-34730B2AB727}"/>
              </a:ext>
            </a:extLst>
          </p:cNvPr>
          <p:cNvSpPr txBox="1"/>
          <p:nvPr/>
        </p:nvSpPr>
        <p:spPr>
          <a:xfrm flipH="1">
            <a:off x="2878723" y="3454454"/>
            <a:ext cx="3432269" cy="307777"/>
          </a:xfrm>
          <a:prstGeom prst="rect">
            <a:avLst/>
          </a:prstGeom>
          <a:noFill/>
        </p:spPr>
        <p:txBody>
          <a:bodyPr wrap="square" rtlCol="0">
            <a:spAutoFit/>
          </a:bodyPr>
          <a:lstStyle/>
          <a:p>
            <a:r>
              <a:rPr lang="en-US" u="sng" dirty="0">
                <a:latin typeface="Calibri" panose="020F0502020204030204" pitchFamily="34" charset="0"/>
                <a:ea typeface="Calibri" panose="020F0502020204030204" pitchFamily="34" charset="0"/>
                <a:cs typeface="Calibri" panose="020F0502020204030204" pitchFamily="34" charset="0"/>
              </a:rPr>
              <a:t>Fig 4: </a:t>
            </a:r>
            <a:r>
              <a:rPr lang="en-US" u="sng" dirty="0" err="1">
                <a:latin typeface="Calibri" panose="020F0502020204030204" pitchFamily="34" charset="0"/>
                <a:ea typeface="Calibri" panose="020F0502020204030204" pitchFamily="34" charset="0"/>
                <a:cs typeface="Calibri" panose="020F0502020204030204" pitchFamily="34" charset="0"/>
              </a:rPr>
              <a:t>Detetctor</a:t>
            </a:r>
            <a:r>
              <a:rPr lang="en-US" u="sng" dirty="0">
                <a:latin typeface="Calibri" panose="020F0502020204030204" pitchFamily="34" charset="0"/>
                <a:ea typeface="Calibri" panose="020F0502020204030204" pitchFamily="34" charset="0"/>
                <a:cs typeface="Calibri" panose="020F0502020204030204" pitchFamily="34" charset="0"/>
              </a:rPr>
              <a:t> suggestions logs</a:t>
            </a:r>
          </a:p>
        </p:txBody>
      </p:sp>
    </p:spTree>
    <p:extLst>
      <p:ext uri="{BB962C8B-B14F-4D97-AF65-F5344CB8AC3E}">
        <p14:creationId xmlns:p14="http://schemas.microsoft.com/office/powerpoint/2010/main" val="1064419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EB3803-3FFF-7633-C43D-D68BB611C30C}"/>
              </a:ext>
            </a:extLst>
          </p:cNvPr>
          <p:cNvSpPr>
            <a:spLocks noGrp="1"/>
          </p:cNvSpPr>
          <p:nvPr>
            <p:ph type="body" idx="1"/>
          </p:nvPr>
        </p:nvSpPr>
        <p:spPr>
          <a:xfrm>
            <a:off x="457199" y="682028"/>
            <a:ext cx="8613321" cy="4339008"/>
          </a:xfrm>
        </p:spPr>
        <p:txBody>
          <a:bodyPr>
            <a:normAutofit fontScale="62500" lnSpcReduction="20000"/>
          </a:bodyPr>
          <a:lstStyle/>
          <a:p>
            <a:r>
              <a:rPr lang="en-US" sz="2600" dirty="0">
                <a:latin typeface="Calibri" panose="020F0502020204030204" pitchFamily="34" charset="0"/>
                <a:ea typeface="Calibri" panose="020F0502020204030204" pitchFamily="34" charset="0"/>
                <a:cs typeface="Calibri" panose="020F0502020204030204" pitchFamily="34" charset="0"/>
              </a:rPr>
              <a:t>Gas Consumption with multiple loops: 61650 </a:t>
            </a:r>
            <a:r>
              <a:rPr lang="en-US" sz="2600" dirty="0" err="1">
                <a:latin typeface="Calibri" panose="020F0502020204030204" pitchFamily="34" charset="0"/>
                <a:ea typeface="Calibri" panose="020F0502020204030204" pitchFamily="34" charset="0"/>
                <a:cs typeface="Calibri" panose="020F0502020204030204" pitchFamily="34" charset="0"/>
              </a:rPr>
              <a:t>Gwei</a:t>
            </a:r>
            <a:r>
              <a:rPr lang="en-US" sz="2600" dirty="0">
                <a:latin typeface="Calibri" panose="020F0502020204030204" pitchFamily="34" charset="0"/>
                <a:ea typeface="Calibri" panose="020F0502020204030204" pitchFamily="34" charset="0"/>
                <a:cs typeface="Calibri" panose="020F0502020204030204" pitchFamily="34" charset="0"/>
              </a:rPr>
              <a:t>						</a:t>
            </a:r>
            <a:r>
              <a:rPr lang="en-US" dirty="0"/>
              <a:t>																																																																																																																																																																																																																						</a:t>
            </a:r>
          </a:p>
          <a:p>
            <a:endParaRPr lang="en-US" dirty="0"/>
          </a:p>
          <a:p>
            <a:pPr marL="3771900" lvl="8" indent="0">
              <a:buNone/>
            </a:pPr>
            <a:r>
              <a:rPr lang="en-US" dirty="0"/>
              <a:t>										</a:t>
            </a:r>
          </a:p>
          <a:p>
            <a:pPr marL="3771900" lvl="8" indent="0">
              <a:buNone/>
            </a:pPr>
            <a:r>
              <a:rPr lang="en-US" dirty="0"/>
              <a:t>					</a:t>
            </a:r>
          </a:p>
          <a:p>
            <a:pPr marL="3771900" lvl="8" indent="0">
              <a:buNone/>
            </a:pPr>
            <a:r>
              <a:rPr lang="en-US" dirty="0"/>
              <a:t>				                 </a:t>
            </a:r>
            <a:fld id="{5C993820-0AF2-4353-8D1F-4808E06759A1}" type="slidenum">
              <a:rPr lang="en-US" sz="2200" smtClean="0">
                <a:latin typeface="Calibri" panose="020F0502020204030204" pitchFamily="34" charset="0"/>
                <a:ea typeface="Calibri" panose="020F0502020204030204" pitchFamily="34" charset="0"/>
                <a:cs typeface="Calibri" panose="020F0502020204030204" pitchFamily="34" charset="0"/>
              </a:rPr>
              <a:t>11</a:t>
            </a:fld>
            <a:endParaRPr lang="en-US" sz="2200" dirty="0">
              <a:latin typeface="Calibri" panose="020F0502020204030204" pitchFamily="34" charset="0"/>
              <a:ea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C92E118D-6CAD-E6C7-79E0-1EE351F970C0}"/>
              </a:ext>
            </a:extLst>
          </p:cNvPr>
          <p:cNvSpPr>
            <a:spLocks noGrp="1"/>
          </p:cNvSpPr>
          <p:nvPr>
            <p:ph type="title"/>
          </p:nvPr>
        </p:nvSpPr>
        <p:spPr>
          <a:xfrm>
            <a:off x="457200" y="-32657"/>
            <a:ext cx="8229600" cy="857250"/>
          </a:xfrm>
        </p:spPr>
        <p:txBody>
          <a:bodyPr/>
          <a:lstStyle/>
          <a:p>
            <a:r>
              <a:rPr lang="en-US" u="sng" dirty="0">
                <a:latin typeface="Calibri" panose="020F0502020204030204" pitchFamily="34" charset="0"/>
                <a:ea typeface="Calibri" panose="020F0502020204030204" pitchFamily="34" charset="0"/>
                <a:cs typeface="Calibri" panose="020F0502020204030204" pitchFamily="34" charset="0"/>
              </a:rPr>
              <a:t>Gas Calculations</a:t>
            </a:r>
          </a:p>
        </p:txBody>
      </p:sp>
      <p:sp>
        <p:nvSpPr>
          <p:cNvPr id="11" name="TextBox 10">
            <a:extLst>
              <a:ext uri="{FF2B5EF4-FFF2-40B4-BE49-F238E27FC236}">
                <a16:creationId xmlns:a16="http://schemas.microsoft.com/office/drawing/2014/main" id="{540A2F83-51C4-BE2B-A92F-9BA9F4FD37F6}"/>
              </a:ext>
            </a:extLst>
          </p:cNvPr>
          <p:cNvSpPr txBox="1"/>
          <p:nvPr/>
        </p:nvSpPr>
        <p:spPr>
          <a:xfrm>
            <a:off x="2800351" y="4307583"/>
            <a:ext cx="3804557" cy="307777"/>
          </a:xfrm>
          <a:prstGeom prst="rect">
            <a:avLst/>
          </a:prstGeom>
          <a:noFill/>
        </p:spPr>
        <p:txBody>
          <a:bodyPr wrap="square" rtlCol="0">
            <a:spAutoFit/>
          </a:bodyPr>
          <a:lstStyle/>
          <a:p>
            <a:pPr algn="ctr"/>
            <a:r>
              <a:rPr lang="en-US" u="sng" dirty="0">
                <a:latin typeface="Calibri" panose="020F0502020204030204" pitchFamily="34" charset="0"/>
                <a:ea typeface="Calibri" panose="020F0502020204030204" pitchFamily="34" charset="0"/>
                <a:cs typeface="Calibri" panose="020F0502020204030204" pitchFamily="34" charset="0"/>
              </a:rPr>
              <a:t>Fig 5 : Multiple Loops Gas Consumption [8]</a:t>
            </a:r>
          </a:p>
        </p:txBody>
      </p:sp>
      <p:pic>
        <p:nvPicPr>
          <p:cNvPr id="13" name="Picture 12" descr="A screenshot of a computer&#10;&#10;Description automatically generated">
            <a:extLst>
              <a:ext uri="{FF2B5EF4-FFF2-40B4-BE49-F238E27FC236}">
                <a16:creationId xmlns:a16="http://schemas.microsoft.com/office/drawing/2014/main" id="{166DD795-E275-ED39-5E74-1953D12F9F8B}"/>
              </a:ext>
            </a:extLst>
          </p:cNvPr>
          <p:cNvPicPr>
            <a:picLocks noChangeAspect="1"/>
          </p:cNvPicPr>
          <p:nvPr/>
        </p:nvPicPr>
        <p:blipFill>
          <a:blip r:embed="rId2"/>
          <a:stretch>
            <a:fillRect/>
          </a:stretch>
        </p:blipFill>
        <p:spPr>
          <a:xfrm>
            <a:off x="1474990" y="1094015"/>
            <a:ext cx="6734934" cy="3213568"/>
          </a:xfrm>
          <a:prstGeom prst="rect">
            <a:avLst/>
          </a:prstGeom>
        </p:spPr>
      </p:pic>
    </p:spTree>
    <p:extLst>
      <p:ext uri="{BB962C8B-B14F-4D97-AF65-F5344CB8AC3E}">
        <p14:creationId xmlns:p14="http://schemas.microsoft.com/office/powerpoint/2010/main" val="3549006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EB3803-3FFF-7633-C43D-D68BB611C30C}"/>
              </a:ext>
            </a:extLst>
          </p:cNvPr>
          <p:cNvSpPr>
            <a:spLocks noGrp="1"/>
          </p:cNvSpPr>
          <p:nvPr>
            <p:ph type="body" idx="1"/>
          </p:nvPr>
        </p:nvSpPr>
        <p:spPr>
          <a:xfrm>
            <a:off x="457200" y="481690"/>
            <a:ext cx="8588829" cy="4547507"/>
          </a:xfrm>
        </p:spPr>
        <p:txBody>
          <a:bodyPr>
            <a:normAutofit fontScale="62500" lnSpcReduction="20000"/>
          </a:bodyPr>
          <a:lstStyle/>
          <a:p>
            <a:r>
              <a:rPr lang="en-US" sz="2600" dirty="0">
                <a:latin typeface="Calibri" panose="020F0502020204030204" pitchFamily="34" charset="0"/>
                <a:ea typeface="Calibri" panose="020F0502020204030204" pitchFamily="34" charset="0"/>
                <a:cs typeface="Calibri" panose="020F0502020204030204" pitchFamily="34" charset="0"/>
              </a:rPr>
              <a:t>Gas Consumption with modified single loop:  60296 </a:t>
            </a:r>
            <a:r>
              <a:rPr lang="en-US" sz="2600" dirty="0" err="1">
                <a:latin typeface="Calibri" panose="020F0502020204030204" pitchFamily="34" charset="0"/>
                <a:ea typeface="Calibri" panose="020F0502020204030204" pitchFamily="34" charset="0"/>
                <a:cs typeface="Calibri" panose="020F0502020204030204" pitchFamily="34" charset="0"/>
              </a:rPr>
              <a:t>Gwei</a:t>
            </a:r>
            <a:br>
              <a:rPr lang="en-US" sz="2600" dirty="0">
                <a:latin typeface="Calibri" panose="020F0502020204030204" pitchFamily="34" charset="0"/>
                <a:ea typeface="Calibri" panose="020F0502020204030204" pitchFamily="34" charset="0"/>
                <a:cs typeface="Calibri" panose="020F0502020204030204" pitchFamily="34" charset="0"/>
              </a:rPr>
            </a:br>
            <a:r>
              <a:rPr lang="en-US" dirty="0"/>
              <a:t>																																																																																																																																																																																																																																						</a:t>
            </a:r>
            <a:fld id="{818A6C6F-EDD1-4703-9074-DE48540DCD36}" type="slidenum">
              <a:rPr lang="en-US" smtClean="0"/>
              <a:t>12</a:t>
            </a:fld>
            <a:r>
              <a:rPr lang="en-US" dirty="0"/>
              <a:t>														</a:t>
            </a:r>
          </a:p>
          <a:p>
            <a:endParaRPr lang="en-US" dirty="0"/>
          </a:p>
          <a:p>
            <a:pPr marL="3771900" lvl="8" indent="0">
              <a:buNone/>
            </a:pPr>
            <a:r>
              <a:rPr lang="en-US" dirty="0"/>
              <a:t>																			                    </a:t>
            </a:r>
            <a:fld id="{EA010F2A-8313-4848-8CFB-812E32B2CDD9}" type="slidenum">
              <a:rPr lang="en-US" sz="2200" smtClean="0"/>
              <a:t>12</a:t>
            </a:fld>
            <a:endParaRPr lang="en-US" sz="2200" dirty="0"/>
          </a:p>
        </p:txBody>
      </p:sp>
      <p:sp>
        <p:nvSpPr>
          <p:cNvPr id="4" name="Title 3">
            <a:extLst>
              <a:ext uri="{FF2B5EF4-FFF2-40B4-BE49-F238E27FC236}">
                <a16:creationId xmlns:a16="http://schemas.microsoft.com/office/drawing/2014/main" id="{C92E118D-6CAD-E6C7-79E0-1EE351F970C0}"/>
              </a:ext>
            </a:extLst>
          </p:cNvPr>
          <p:cNvSpPr>
            <a:spLocks noGrp="1"/>
          </p:cNvSpPr>
          <p:nvPr>
            <p:ph type="title"/>
          </p:nvPr>
        </p:nvSpPr>
        <p:spPr>
          <a:xfrm>
            <a:off x="469445" y="-33686"/>
            <a:ext cx="8229600" cy="675839"/>
          </a:xfrm>
        </p:spPr>
        <p:txBody>
          <a:bodyPr/>
          <a:lstStyle/>
          <a:p>
            <a:r>
              <a:rPr lang="en-US" u="sng" dirty="0">
                <a:latin typeface="Calibri" panose="020F0502020204030204" pitchFamily="34" charset="0"/>
                <a:ea typeface="Calibri" panose="020F0502020204030204" pitchFamily="34" charset="0"/>
                <a:cs typeface="Calibri" panose="020F0502020204030204" pitchFamily="34" charset="0"/>
              </a:rPr>
              <a:t>Gas Calculations</a:t>
            </a:r>
          </a:p>
        </p:txBody>
      </p:sp>
      <p:sp>
        <p:nvSpPr>
          <p:cNvPr id="11" name="TextBox 10">
            <a:extLst>
              <a:ext uri="{FF2B5EF4-FFF2-40B4-BE49-F238E27FC236}">
                <a16:creationId xmlns:a16="http://schemas.microsoft.com/office/drawing/2014/main" id="{540A2F83-51C4-BE2B-A92F-9BA9F4FD37F6}"/>
              </a:ext>
            </a:extLst>
          </p:cNvPr>
          <p:cNvSpPr txBox="1"/>
          <p:nvPr/>
        </p:nvSpPr>
        <p:spPr>
          <a:xfrm>
            <a:off x="2849335" y="4370360"/>
            <a:ext cx="3804557" cy="307777"/>
          </a:xfrm>
          <a:prstGeom prst="rect">
            <a:avLst/>
          </a:prstGeom>
          <a:noFill/>
        </p:spPr>
        <p:txBody>
          <a:bodyPr wrap="square" rtlCol="0">
            <a:spAutoFit/>
          </a:bodyPr>
          <a:lstStyle/>
          <a:p>
            <a:pPr algn="ctr"/>
            <a:r>
              <a:rPr lang="en-US" u="sng" dirty="0">
                <a:latin typeface="Calibri" panose="020F0502020204030204" pitchFamily="34" charset="0"/>
                <a:ea typeface="Calibri" panose="020F0502020204030204" pitchFamily="34" charset="0"/>
                <a:cs typeface="Calibri" panose="020F0502020204030204" pitchFamily="34" charset="0"/>
              </a:rPr>
              <a:t>Fig 6 : Modified Single Loop Gas Consumption [8]</a:t>
            </a:r>
          </a:p>
        </p:txBody>
      </p:sp>
      <p:pic>
        <p:nvPicPr>
          <p:cNvPr id="7" name="Picture 6" descr="A screenshot of a computer&#10;&#10;Description automatically generated">
            <a:extLst>
              <a:ext uri="{FF2B5EF4-FFF2-40B4-BE49-F238E27FC236}">
                <a16:creationId xmlns:a16="http://schemas.microsoft.com/office/drawing/2014/main" id="{3EA15553-A10C-D2BD-5074-B9FDA59010F3}"/>
              </a:ext>
            </a:extLst>
          </p:cNvPr>
          <p:cNvPicPr>
            <a:picLocks noChangeAspect="1"/>
          </p:cNvPicPr>
          <p:nvPr/>
        </p:nvPicPr>
        <p:blipFill>
          <a:blip r:embed="rId2"/>
          <a:stretch>
            <a:fillRect/>
          </a:stretch>
        </p:blipFill>
        <p:spPr>
          <a:xfrm>
            <a:off x="1341415" y="889907"/>
            <a:ext cx="6820395" cy="3363686"/>
          </a:xfrm>
          <a:prstGeom prst="rect">
            <a:avLst/>
          </a:prstGeom>
        </p:spPr>
      </p:pic>
    </p:spTree>
    <p:extLst>
      <p:ext uri="{BB962C8B-B14F-4D97-AF65-F5344CB8AC3E}">
        <p14:creationId xmlns:p14="http://schemas.microsoft.com/office/powerpoint/2010/main" val="3296198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3FDC00-EE98-B246-64CD-42AFC640D122}"/>
              </a:ext>
            </a:extLst>
          </p:cNvPr>
          <p:cNvSpPr>
            <a:spLocks noGrp="1"/>
          </p:cNvSpPr>
          <p:nvPr>
            <p:ph type="body" idx="1"/>
          </p:nvPr>
        </p:nvSpPr>
        <p:spPr/>
        <p:txBody>
          <a:bodyPr>
            <a:normAutofit/>
          </a:bodyPr>
          <a:lstStyle/>
          <a:p>
            <a:pPr marL="127000" indent="0" algn="just" rtl="0">
              <a:spcBef>
                <a:spcPts val="0"/>
              </a:spcBef>
              <a:spcAft>
                <a:spcPts val="0"/>
              </a:spcAft>
              <a:buNone/>
            </a:pPr>
            <a:r>
              <a:rPr lang="en-US" sz="1800" b="1" i="0" u="none" strike="noStrike" dirty="0">
                <a:solidFill>
                  <a:srgbClr val="000000"/>
                </a:solidFill>
                <a:effectLst/>
                <a:latin typeface="Calibri" panose="020F0502020204030204" pitchFamily="34" charset="0"/>
              </a:rPr>
              <a:t>Problems faced in Iteration 1 –</a:t>
            </a:r>
          </a:p>
          <a:p>
            <a:pPr marL="127000" indent="0" algn="just" rtl="0">
              <a:spcBef>
                <a:spcPts val="0"/>
              </a:spcBef>
              <a:spcAft>
                <a:spcPts val="0"/>
              </a:spcAft>
              <a:buNone/>
            </a:pPr>
            <a:endParaRPr lang="en-US" sz="2000" b="0" dirty="0">
              <a:effectLst/>
            </a:endParaRP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Faced issues with the </a:t>
            </a:r>
            <a:r>
              <a:rPr lang="en-US" sz="1800" b="0" i="0" u="none" strike="noStrike" dirty="0" err="1">
                <a:solidFill>
                  <a:srgbClr val="000000"/>
                </a:solidFill>
                <a:effectLst/>
                <a:latin typeface="Calibri" panose="020F0502020204030204" pitchFamily="34" charset="0"/>
              </a:rPr>
              <a:t>makefile</a:t>
            </a:r>
            <a:r>
              <a:rPr lang="en-US" sz="1800" b="0" i="0" u="none" strike="noStrike" dirty="0">
                <a:solidFill>
                  <a:srgbClr val="000000"/>
                </a:solidFill>
                <a:effectLst/>
                <a:latin typeface="Calibri" panose="020F0502020204030204" pitchFamily="34" charset="0"/>
              </a:rPr>
              <a:t> for the developer installation process in Slither. We resolved this by debugging the errors and using </a:t>
            </a:r>
            <a:r>
              <a:rPr lang="en-US" sz="1800" b="0" i="0" u="none" strike="noStrike" dirty="0" err="1">
                <a:solidFill>
                  <a:srgbClr val="000000"/>
                </a:solidFill>
                <a:effectLst/>
                <a:latin typeface="Calibri" panose="020F0502020204030204" pitchFamily="34" charset="0"/>
              </a:rPr>
              <a:t>Stackoverflow</a:t>
            </a:r>
            <a:r>
              <a:rPr lang="en-US" sz="1800" b="0" i="0" u="none" strike="noStrike" dirty="0">
                <a:solidFill>
                  <a:srgbClr val="000000"/>
                </a:solidFill>
                <a:effectLst/>
                <a:latin typeface="Calibri" panose="020F0502020204030204" pitchFamily="34" charset="0"/>
              </a:rPr>
              <a:t>.</a:t>
            </a:r>
          </a:p>
          <a:p>
            <a:pPr marL="127000" indent="0" algn="just" rtl="0" fontAlgn="base">
              <a:spcBef>
                <a:spcPts val="0"/>
              </a:spcBef>
              <a:spcAft>
                <a:spcPts val="0"/>
              </a:spcAft>
              <a:buNone/>
            </a:pPr>
            <a:endParaRPr lang="en-US" sz="1800" b="0" i="0" u="none" strike="noStrike" dirty="0">
              <a:solidFill>
                <a:srgbClr val="000000"/>
              </a:solidFill>
              <a:effectLst/>
              <a:latin typeface="Calibri" panose="020F0502020204030204" pitchFamily="34" charset="0"/>
            </a:endParaRP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As expected, due to a lack of familiarity with the Slither tool, we are facing difficulty in adding the detectors and testing them successfully.</a:t>
            </a:r>
          </a:p>
        </p:txBody>
      </p:sp>
      <p:sp>
        <p:nvSpPr>
          <p:cNvPr id="4" name="Title 3">
            <a:extLst>
              <a:ext uri="{FF2B5EF4-FFF2-40B4-BE49-F238E27FC236}">
                <a16:creationId xmlns:a16="http://schemas.microsoft.com/office/drawing/2014/main" id="{56FF8FC2-7F52-DEB7-F716-F5A7A9A7F442}"/>
              </a:ext>
            </a:extLst>
          </p:cNvPr>
          <p:cNvSpPr>
            <a:spLocks noGrp="1"/>
          </p:cNvSpPr>
          <p:nvPr>
            <p:ph type="title"/>
          </p:nvPr>
        </p:nvSpPr>
        <p:spPr/>
        <p:txBody>
          <a:bodyPr/>
          <a:lstStyle/>
          <a:p>
            <a:r>
              <a:rPr lang="en-US" u="sng" dirty="0">
                <a:latin typeface="Calibri" panose="020F0502020204030204" pitchFamily="34" charset="0"/>
                <a:ea typeface="Calibri" panose="020F0502020204030204" pitchFamily="34" charset="0"/>
                <a:cs typeface="Calibri" panose="020F0502020204030204" pitchFamily="34" charset="0"/>
              </a:rPr>
              <a:t>Risks</a:t>
            </a:r>
          </a:p>
        </p:txBody>
      </p:sp>
      <p:sp>
        <p:nvSpPr>
          <p:cNvPr id="6" name="TextBox 5">
            <a:extLst>
              <a:ext uri="{FF2B5EF4-FFF2-40B4-BE49-F238E27FC236}">
                <a16:creationId xmlns:a16="http://schemas.microsoft.com/office/drawing/2014/main" id="{795A20DE-2E53-2033-976E-F7B94E3E9F46}"/>
              </a:ext>
            </a:extLst>
          </p:cNvPr>
          <p:cNvSpPr txBox="1"/>
          <p:nvPr/>
        </p:nvSpPr>
        <p:spPr>
          <a:xfrm>
            <a:off x="8686800" y="4750612"/>
            <a:ext cx="457200" cy="307777"/>
          </a:xfrm>
          <a:prstGeom prst="rect">
            <a:avLst/>
          </a:prstGeom>
          <a:noFill/>
        </p:spPr>
        <p:txBody>
          <a:bodyPr wrap="square">
            <a:spAutoFit/>
          </a:bodyPr>
          <a:lstStyle/>
          <a:p>
            <a:fld id="{3BE0D020-45C4-43AB-8D49-2C88AB9A9CD7}" type="slidenum">
              <a:rPr lang="en-US" sz="1400" smtClean="0">
                <a:solidFill>
                  <a:srgbClr val="000000"/>
                </a:solidFill>
                <a:latin typeface="Calibri" panose="020F0502020204030204" pitchFamily="34" charset="0"/>
                <a:ea typeface="Calibri" panose="020F0502020204030204" pitchFamily="34" charset="0"/>
                <a:cs typeface="Calibri" panose="020F0502020204030204" pitchFamily="34" charset="0"/>
              </a:rPr>
              <a:pPr/>
              <a:t>13</a:t>
            </a:fld>
            <a:endParaRPr lang="en-US"/>
          </a:p>
        </p:txBody>
      </p:sp>
    </p:spTree>
    <p:extLst>
      <p:ext uri="{BB962C8B-B14F-4D97-AF65-F5344CB8AC3E}">
        <p14:creationId xmlns:p14="http://schemas.microsoft.com/office/powerpoint/2010/main" val="1925035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779C69-2519-417D-BEB6-C7ACDFCE9ACC}"/>
              </a:ext>
            </a:extLst>
          </p:cNvPr>
          <p:cNvSpPr>
            <a:spLocks noGrp="1"/>
          </p:cNvSpPr>
          <p:nvPr>
            <p:ph type="body" idx="1"/>
          </p:nvPr>
        </p:nvSpPr>
        <p:spPr>
          <a:xfrm>
            <a:off x="302079" y="1151164"/>
            <a:ext cx="8539843" cy="3753336"/>
          </a:xfrm>
        </p:spPr>
        <p:txBody>
          <a:bodyPr>
            <a:noAutofit/>
          </a:bodyPr>
          <a:lstStyle/>
          <a:p>
            <a:pPr marL="127000" indent="0" algn="just" rtl="0">
              <a:spcBef>
                <a:spcPts val="0"/>
              </a:spcBef>
              <a:spcAft>
                <a:spcPts val="0"/>
              </a:spcAft>
              <a:buNone/>
            </a:pPr>
            <a:r>
              <a:rPr lang="en-US" sz="1800" b="1" i="0" u="none" strike="noStrike" dirty="0">
                <a:solidFill>
                  <a:srgbClr val="000000"/>
                </a:solidFill>
                <a:effectLst/>
                <a:latin typeface="Calibri" panose="020F0502020204030204" pitchFamily="34" charset="0"/>
              </a:rPr>
              <a:t>Problems anticipated for future iterations –</a:t>
            </a:r>
          </a:p>
          <a:p>
            <a:pPr marL="127000" indent="0" algn="just" rtl="0">
              <a:spcBef>
                <a:spcPts val="0"/>
              </a:spcBef>
              <a:spcAft>
                <a:spcPts val="0"/>
              </a:spcAft>
              <a:buNone/>
            </a:pPr>
            <a:endParaRPr lang="en-US" sz="2000" b="0" dirty="0">
              <a:effectLst/>
            </a:endParaRP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Introducing new vulnerabilities while implementing new features is an important concern. We plan to do good research and take the support of the TA, Professor, and the developer community to identify cases for this.</a:t>
            </a:r>
          </a:p>
          <a:p>
            <a:pPr algn="just" rtl="0" fontAlgn="base">
              <a:spcBef>
                <a:spcPts val="0"/>
              </a:spcBef>
              <a:spcAft>
                <a:spcPts val="0"/>
              </a:spcAft>
              <a:buFont typeface="Arial" panose="020B0604020202020204" pitchFamily="34" charset="0"/>
              <a:buChar char="•"/>
            </a:pPr>
            <a:endParaRPr lang="en-US" sz="1800" dirty="0">
              <a:solidFill>
                <a:srgbClr val="000000"/>
              </a:solidFill>
              <a:latin typeface="Calibri" panose="020F0502020204030204" pitchFamily="34" charset="0"/>
            </a:endParaRPr>
          </a:p>
          <a:p>
            <a:pPr marL="127000" indent="0" algn="just" rtl="0" fontAlgn="base">
              <a:spcBef>
                <a:spcPts val="0"/>
              </a:spcBef>
              <a:spcAft>
                <a:spcPts val="0"/>
              </a:spcAft>
              <a:buNone/>
            </a:pPr>
            <a:endParaRPr lang="en-US" sz="1800" b="0" i="0" u="none" strike="noStrike" dirty="0">
              <a:solidFill>
                <a:srgbClr val="000000"/>
              </a:solidFill>
              <a:effectLst/>
              <a:latin typeface="Calibri" panose="020F0502020204030204" pitchFamily="34" charset="0"/>
            </a:endParaRP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The tool’s performance after adding the new features also brings a concern. If the performance is compromised in terms of time, it will require additional time to fix it. We plan to keep the last week of iteration 3 for this.</a:t>
            </a:r>
          </a:p>
          <a:p>
            <a:pPr algn="l" rtl="0" fontAlgn="base">
              <a:buFont typeface="Arial" panose="020B0604020202020204" pitchFamily="34" charset="0"/>
              <a:buChar char="•"/>
            </a:pP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7D7481AF-4C97-BA73-F725-4473A52C1DBE}"/>
              </a:ext>
            </a:extLst>
          </p:cNvPr>
          <p:cNvSpPr>
            <a:spLocks noGrp="1"/>
          </p:cNvSpPr>
          <p:nvPr>
            <p:ph type="title"/>
          </p:nvPr>
        </p:nvSpPr>
        <p:spPr>
          <a:xfrm>
            <a:off x="457200" y="102521"/>
            <a:ext cx="8229600" cy="857250"/>
          </a:xfrm>
        </p:spPr>
        <p:txBody>
          <a:bodyPr/>
          <a:lstStyle/>
          <a:p>
            <a:r>
              <a:rPr lang="en-US" u="sng" dirty="0">
                <a:latin typeface="Calibri" panose="020F0502020204030204" pitchFamily="34" charset="0"/>
                <a:ea typeface="Calibri" panose="020F0502020204030204" pitchFamily="34" charset="0"/>
                <a:cs typeface="Calibri" panose="020F0502020204030204" pitchFamily="34" charset="0"/>
              </a:rPr>
              <a:t>Future Risks</a:t>
            </a:r>
          </a:p>
        </p:txBody>
      </p:sp>
      <p:sp>
        <p:nvSpPr>
          <p:cNvPr id="6" name="TextBox 5">
            <a:extLst>
              <a:ext uri="{FF2B5EF4-FFF2-40B4-BE49-F238E27FC236}">
                <a16:creationId xmlns:a16="http://schemas.microsoft.com/office/drawing/2014/main" id="{EB0EF760-6471-77E2-57C7-32326607C2A9}"/>
              </a:ext>
            </a:extLst>
          </p:cNvPr>
          <p:cNvSpPr txBox="1"/>
          <p:nvPr/>
        </p:nvSpPr>
        <p:spPr>
          <a:xfrm>
            <a:off x="8534400" y="4750612"/>
            <a:ext cx="524933" cy="307777"/>
          </a:xfrm>
          <a:prstGeom prst="rect">
            <a:avLst/>
          </a:prstGeom>
          <a:noFill/>
        </p:spPr>
        <p:txBody>
          <a:bodyPr wrap="square">
            <a:spAutoFit/>
          </a:bodyPr>
          <a:lstStyle/>
          <a:p>
            <a:fld id="{3BE0D020-45C4-43AB-8D49-2C88AB9A9CD7}" type="slidenum">
              <a:rPr lang="en-US" sz="1400" smtClean="0">
                <a:solidFill>
                  <a:srgbClr val="000000"/>
                </a:solidFill>
                <a:latin typeface="Calibri" panose="020F0502020204030204" pitchFamily="34" charset="0"/>
                <a:ea typeface="Calibri" panose="020F0502020204030204" pitchFamily="34" charset="0"/>
                <a:cs typeface="Calibri" panose="020F0502020204030204" pitchFamily="34" charset="0"/>
              </a:rPr>
              <a:pPr/>
              <a:t>14</a:t>
            </a:fld>
            <a:endParaRPr lang="en-US"/>
          </a:p>
        </p:txBody>
      </p:sp>
    </p:spTree>
    <p:extLst>
      <p:ext uri="{BB962C8B-B14F-4D97-AF65-F5344CB8AC3E}">
        <p14:creationId xmlns:p14="http://schemas.microsoft.com/office/powerpoint/2010/main" val="601455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BC7EEC-4CDB-1D4E-89C8-6FB3D668A1DA}"/>
              </a:ext>
            </a:extLst>
          </p:cNvPr>
          <p:cNvSpPr>
            <a:spLocks noGrp="1"/>
          </p:cNvSpPr>
          <p:nvPr>
            <p:ph type="body" idx="1"/>
          </p:nvPr>
        </p:nvSpPr>
        <p:spPr>
          <a:xfrm>
            <a:off x="457200" y="1310640"/>
            <a:ext cx="8572500" cy="3669573"/>
          </a:xfrm>
        </p:spPr>
        <p:txBody>
          <a:bodyPr>
            <a:normAutofit fontScale="85000" lnSpcReduction="10000"/>
          </a:bodyPr>
          <a:lstStyle/>
          <a:p>
            <a:pPr marL="127000" indent="0" algn="just" rtl="0" fontAlgn="base">
              <a:buNone/>
            </a:pPr>
            <a:endParaRPr lang="en-US" sz="21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just" rtl="0" fontAlgn="base"/>
            <a:r>
              <a:rPr lang="en-US" sz="2100" b="0" u="sng" strike="noStrike" dirty="0">
                <a:solidFill>
                  <a:srgbClr val="0563C1"/>
                </a:solidFill>
                <a:effectLst/>
                <a:latin typeface="Calibri"/>
                <a:ea typeface="Calibri"/>
                <a:cs typeface="Calibri"/>
                <a:hlinkClick r:id="rId2"/>
              </a:rPr>
              <a:t>https://github.com/PereiraMavs/CSE6324_Team_8</a:t>
            </a:r>
            <a:r>
              <a:rPr lang="en-US" sz="2100" b="0" i="0" dirty="0">
                <a:solidFill>
                  <a:srgbClr val="000000"/>
                </a:solidFill>
                <a:effectLst/>
                <a:latin typeface="Calibri"/>
                <a:ea typeface="Calibri"/>
                <a:cs typeface="Calibri"/>
              </a:rPr>
              <a:t> </a:t>
            </a:r>
          </a:p>
          <a:p>
            <a:pPr algn="just" rtl="0" fontAlgn="base"/>
            <a:r>
              <a:rPr lang="en-US" sz="2100" b="0" dirty="0">
                <a:solidFill>
                  <a:srgbClr val="000000"/>
                </a:solidFill>
                <a:effectLst/>
                <a:latin typeface="Calibri"/>
                <a:ea typeface="Calibri"/>
                <a:cs typeface="Calibri"/>
              </a:rPr>
              <a:t>Version: </a:t>
            </a:r>
            <a:r>
              <a:rPr lang="en-US" sz="2100" dirty="0">
                <a:solidFill>
                  <a:srgbClr val="000000"/>
                </a:solidFill>
                <a:latin typeface="Calibri"/>
                <a:ea typeface="Calibri"/>
                <a:cs typeface="Calibri"/>
              </a:rPr>
              <a:t>1.0</a:t>
            </a:r>
            <a:r>
              <a:rPr lang="en-US" sz="2100" b="0" i="0" dirty="0">
                <a:solidFill>
                  <a:srgbClr val="000000"/>
                </a:solidFill>
                <a:effectLst/>
                <a:latin typeface="Calibri"/>
                <a:ea typeface="Calibri"/>
                <a:cs typeface="Calibri"/>
              </a:rPr>
              <a:t>										</a:t>
            </a:r>
            <a:r>
              <a:rPr lang="en-US" sz="1800" b="0" i="0" dirty="0">
                <a:solidFill>
                  <a:srgbClr val="000000"/>
                </a:solidFill>
                <a:effectLst/>
                <a:latin typeface="Calibri"/>
                <a:ea typeface="Calibri"/>
                <a:cs typeface="Calibri"/>
              </a:rPr>
              <a:t>																																																																																																																		                </a:t>
            </a:r>
            <a:fld id="{143B1882-8C55-4E4A-892D-1F4875DF50C8}" type="slidenum">
              <a:rPr lang="en-US" sz="1800" b="0" i="0" smtClean="0">
                <a:solidFill>
                  <a:srgbClr val="000000"/>
                </a:solidFill>
                <a:effectLst/>
                <a:latin typeface="Calibri"/>
                <a:ea typeface="Calibri"/>
                <a:cs typeface="Calibri"/>
              </a:rPr>
              <a:t>15</a:t>
            </a:fld>
            <a:r>
              <a:rPr lang="en-US" sz="1800" b="0" i="0" dirty="0">
                <a:solidFill>
                  <a:srgbClr val="000000"/>
                </a:solidFill>
                <a:effectLst/>
                <a:latin typeface="Calibri"/>
                <a:ea typeface="Calibri"/>
                <a:cs typeface="Calibri"/>
              </a:rPr>
              <a:t>	</a:t>
            </a:r>
          </a:p>
          <a:p>
            <a:endParaRPr lang="en-US" dirty="0"/>
          </a:p>
        </p:txBody>
      </p:sp>
      <p:sp>
        <p:nvSpPr>
          <p:cNvPr id="4" name="Title 3">
            <a:extLst>
              <a:ext uri="{FF2B5EF4-FFF2-40B4-BE49-F238E27FC236}">
                <a16:creationId xmlns:a16="http://schemas.microsoft.com/office/drawing/2014/main" id="{DE2B9788-4B97-7DAF-601D-5923AE09AB7A}"/>
              </a:ext>
            </a:extLst>
          </p:cNvPr>
          <p:cNvSpPr>
            <a:spLocks noGrp="1"/>
          </p:cNvSpPr>
          <p:nvPr>
            <p:ph type="title"/>
          </p:nvPr>
        </p:nvSpPr>
        <p:spPr/>
        <p:txBody>
          <a:bodyPr/>
          <a:lstStyle/>
          <a:p>
            <a:r>
              <a:rPr lang="en-US" u="sng">
                <a:latin typeface="Calibri" panose="020F0502020204030204" pitchFamily="34" charset="0"/>
                <a:ea typeface="Calibri" panose="020F0502020204030204" pitchFamily="34" charset="0"/>
                <a:cs typeface="Calibri" panose="020F0502020204030204" pitchFamily="34" charset="0"/>
              </a:rPr>
              <a:t>Repository</a:t>
            </a:r>
          </a:p>
        </p:txBody>
      </p:sp>
    </p:spTree>
    <p:extLst>
      <p:ext uri="{BB962C8B-B14F-4D97-AF65-F5344CB8AC3E}">
        <p14:creationId xmlns:p14="http://schemas.microsoft.com/office/powerpoint/2010/main" val="2411529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78218C-26D5-E17A-12A0-3868F6B674C1}"/>
              </a:ext>
            </a:extLst>
          </p:cNvPr>
          <p:cNvSpPr>
            <a:spLocks noGrp="1"/>
          </p:cNvSpPr>
          <p:nvPr>
            <p:ph type="body" idx="1"/>
          </p:nvPr>
        </p:nvSpPr>
        <p:spPr>
          <a:xfrm>
            <a:off x="318407" y="563337"/>
            <a:ext cx="8727622" cy="4576994"/>
          </a:xfrm>
        </p:spPr>
        <p:txBody>
          <a:bodyPr>
            <a:noAutofit/>
          </a:bodyPr>
          <a:lstStyle/>
          <a:p>
            <a:pPr algn="just" rtl="0" fontAlgn="base"/>
            <a:r>
              <a:rPr lang="en-US" sz="1500" b="0" i="0" dirty="0">
                <a:solidFill>
                  <a:srgbClr val="000000"/>
                </a:solidFill>
                <a:effectLst/>
                <a:latin typeface="Calibri"/>
                <a:ea typeface="Calibri"/>
                <a:cs typeface="Calibri"/>
              </a:rPr>
              <a:t>[1] S. S. Kushwaha, S. Joshi, D. Singh, M. Kaur and H. -N. Lee, "Ethereum Smart Contract Analysis Tools: A Systematic Review," in IEEE Access, vol. 10, pp. 57037-57062, 2022, </a:t>
            </a:r>
            <a:r>
              <a:rPr lang="en-US" sz="1500" b="0" i="0" dirty="0" err="1">
                <a:solidFill>
                  <a:srgbClr val="000000"/>
                </a:solidFill>
                <a:effectLst/>
                <a:latin typeface="Calibri"/>
                <a:ea typeface="Calibri"/>
                <a:cs typeface="Calibri"/>
              </a:rPr>
              <a:t>doi</a:t>
            </a:r>
            <a:r>
              <a:rPr lang="en-US" sz="1500" b="0" i="0" dirty="0">
                <a:solidFill>
                  <a:srgbClr val="000000"/>
                </a:solidFill>
                <a:effectLst/>
                <a:latin typeface="Calibri"/>
                <a:ea typeface="Calibri"/>
                <a:cs typeface="Calibri"/>
              </a:rPr>
              <a:t>: 10.1109/ACCESS.2022.3169902. </a:t>
            </a:r>
          </a:p>
          <a:p>
            <a:pPr algn="just" rtl="0" fontAlgn="base"/>
            <a:r>
              <a:rPr lang="en-US" sz="1500" b="0" i="0" dirty="0">
                <a:solidFill>
                  <a:srgbClr val="000000"/>
                </a:solidFill>
                <a:effectLst/>
                <a:latin typeface="Calibri"/>
                <a:ea typeface="Calibri"/>
                <a:cs typeface="Calibri"/>
              </a:rPr>
              <a:t>[2] </a:t>
            </a:r>
            <a:r>
              <a:rPr lang="en-US" sz="1500" b="0" i="0" u="sng" strike="noStrike" dirty="0">
                <a:solidFill>
                  <a:srgbClr val="0563C1"/>
                </a:solidFill>
                <a:effectLst/>
                <a:latin typeface="Calibri"/>
                <a:ea typeface="Calibri"/>
                <a:cs typeface="Calibri"/>
                <a:hlinkClick r:id="rId2"/>
              </a:rPr>
              <a:t>https://ethereum.org/en/developers/docs/smart-contracts/</a:t>
            </a:r>
            <a:r>
              <a:rPr lang="en-US" sz="1500" b="0" i="0" dirty="0">
                <a:solidFill>
                  <a:srgbClr val="000000"/>
                </a:solidFill>
                <a:effectLst/>
                <a:latin typeface="Calibri"/>
                <a:ea typeface="Calibri"/>
                <a:cs typeface="Calibri"/>
              </a:rPr>
              <a:t> , accessed on 09/23/2023 </a:t>
            </a:r>
          </a:p>
          <a:p>
            <a:pPr algn="just" rtl="0" fontAlgn="base"/>
            <a:r>
              <a:rPr lang="en-US" sz="1500" b="0" i="0" dirty="0">
                <a:solidFill>
                  <a:srgbClr val="000000"/>
                </a:solidFill>
                <a:effectLst/>
                <a:latin typeface="Calibri"/>
                <a:ea typeface="Calibri"/>
                <a:cs typeface="Calibri"/>
              </a:rPr>
              <a:t>[3] </a:t>
            </a:r>
            <a:r>
              <a:rPr lang="en-US" sz="1500" b="0" i="0" u="sng" strike="noStrike" dirty="0">
                <a:solidFill>
                  <a:srgbClr val="0563C1"/>
                </a:solidFill>
                <a:effectLst/>
                <a:latin typeface="Calibri"/>
                <a:ea typeface="Calibri"/>
                <a:cs typeface="Calibri"/>
                <a:hlinkClick r:id="rId3"/>
              </a:rPr>
              <a:t>https://ethereum.org/en/developers/docs/gas/</a:t>
            </a:r>
            <a:r>
              <a:rPr lang="en-US" sz="1500" b="0" i="0" dirty="0">
                <a:solidFill>
                  <a:srgbClr val="000000"/>
                </a:solidFill>
                <a:effectLst/>
                <a:latin typeface="Calibri"/>
                <a:ea typeface="Calibri"/>
                <a:cs typeface="Calibri"/>
              </a:rPr>
              <a:t> , accessed on 09/23/2023 </a:t>
            </a:r>
          </a:p>
          <a:p>
            <a:pPr algn="just" rtl="0" fontAlgn="base"/>
            <a:r>
              <a:rPr lang="en-US" sz="1500" b="0" i="0" dirty="0">
                <a:solidFill>
                  <a:srgbClr val="000000"/>
                </a:solidFill>
                <a:effectLst/>
                <a:latin typeface="Calibri"/>
                <a:ea typeface="Calibri"/>
                <a:cs typeface="Calibri"/>
              </a:rPr>
              <a:t>[4] T. Chen et al., "</a:t>
            </a:r>
            <a:r>
              <a:rPr lang="en-US" sz="1500" b="0" i="0" dirty="0" err="1">
                <a:solidFill>
                  <a:srgbClr val="000000"/>
                </a:solidFill>
                <a:effectLst/>
                <a:latin typeface="Calibri"/>
                <a:ea typeface="Calibri"/>
                <a:cs typeface="Calibri"/>
              </a:rPr>
              <a:t>GasChecker</a:t>
            </a:r>
            <a:r>
              <a:rPr lang="en-US" sz="1500" b="0" i="0" dirty="0">
                <a:solidFill>
                  <a:srgbClr val="000000"/>
                </a:solidFill>
                <a:effectLst/>
                <a:latin typeface="Calibri"/>
                <a:ea typeface="Calibri"/>
                <a:cs typeface="Calibri"/>
              </a:rPr>
              <a:t>: Scalable Analysis for Discovering Gas-Inefficient Smart Contracts," in IEEE Transactions on Emerging Topics in Computing, vol. 9, no. 3, pp. 1433-1448, 1 July-Sept. 2021, </a:t>
            </a:r>
            <a:r>
              <a:rPr lang="en-US" sz="1500" b="0" i="0" dirty="0" err="1">
                <a:solidFill>
                  <a:srgbClr val="000000"/>
                </a:solidFill>
                <a:effectLst/>
                <a:latin typeface="Calibri"/>
                <a:ea typeface="Calibri"/>
                <a:cs typeface="Calibri"/>
              </a:rPr>
              <a:t>doi</a:t>
            </a:r>
            <a:r>
              <a:rPr lang="en-US" sz="1500" b="0" i="0" dirty="0">
                <a:solidFill>
                  <a:srgbClr val="000000"/>
                </a:solidFill>
                <a:effectLst/>
                <a:latin typeface="Calibri"/>
                <a:ea typeface="Calibri"/>
                <a:cs typeface="Calibri"/>
              </a:rPr>
              <a:t>: 10.1109/TETC.2020.2979019. </a:t>
            </a:r>
          </a:p>
          <a:p>
            <a:pPr algn="just" rtl="0" fontAlgn="base"/>
            <a:r>
              <a:rPr lang="en-US" sz="1500" b="0" i="0" dirty="0">
                <a:solidFill>
                  <a:srgbClr val="000000"/>
                </a:solidFill>
                <a:effectLst/>
                <a:latin typeface="Calibri"/>
                <a:ea typeface="Calibri"/>
                <a:cs typeface="Calibri"/>
              </a:rPr>
              <a:t>[5] I. Ashraf, X. Ma, B. Jiang and W. K. Chan, "</a:t>
            </a:r>
            <a:r>
              <a:rPr lang="en-US" sz="1500" b="0" i="0" dirty="0" err="1">
                <a:solidFill>
                  <a:srgbClr val="000000"/>
                </a:solidFill>
                <a:effectLst/>
                <a:latin typeface="Calibri"/>
                <a:ea typeface="Calibri"/>
                <a:cs typeface="Calibri"/>
              </a:rPr>
              <a:t>GasFuzzer</a:t>
            </a:r>
            <a:r>
              <a:rPr lang="en-US" sz="1500" b="0" i="0" dirty="0">
                <a:solidFill>
                  <a:srgbClr val="000000"/>
                </a:solidFill>
                <a:effectLst/>
                <a:latin typeface="Calibri"/>
                <a:ea typeface="Calibri"/>
                <a:cs typeface="Calibri"/>
              </a:rPr>
              <a:t>: Fuzzing Ethereum Smart Contract Binaries to Expose Gas-Oriented Exception Security Vulnerabilities," in IEEE Access, vol. 8, pp. 99552-99564, 2020, </a:t>
            </a:r>
            <a:r>
              <a:rPr lang="en-US" sz="1500" b="0" i="0" dirty="0" err="1">
                <a:solidFill>
                  <a:srgbClr val="000000"/>
                </a:solidFill>
                <a:effectLst/>
                <a:latin typeface="Calibri"/>
                <a:ea typeface="Calibri"/>
                <a:cs typeface="Calibri"/>
              </a:rPr>
              <a:t>doi</a:t>
            </a:r>
            <a:r>
              <a:rPr lang="en-US" sz="1500" b="0" i="0" dirty="0">
                <a:solidFill>
                  <a:srgbClr val="000000"/>
                </a:solidFill>
                <a:effectLst/>
                <a:latin typeface="Calibri"/>
                <a:ea typeface="Calibri"/>
                <a:cs typeface="Calibri"/>
              </a:rPr>
              <a:t>: 10.1109/ACCESS.2020.2995183. </a:t>
            </a:r>
          </a:p>
          <a:p>
            <a:pPr algn="just" rtl="0" fontAlgn="base"/>
            <a:r>
              <a:rPr lang="en-US" sz="1500" b="0" i="0" dirty="0">
                <a:solidFill>
                  <a:srgbClr val="000000"/>
                </a:solidFill>
                <a:effectLst/>
                <a:latin typeface="Calibri"/>
                <a:ea typeface="Calibri"/>
                <a:cs typeface="Calibri"/>
              </a:rPr>
              <a:t>[6] </a:t>
            </a:r>
            <a:r>
              <a:rPr lang="en-US" sz="1500" b="0" i="0" u="sng" strike="noStrike" dirty="0">
                <a:solidFill>
                  <a:srgbClr val="0563C1"/>
                </a:solidFill>
                <a:effectLst/>
                <a:latin typeface="Calibri"/>
                <a:ea typeface="Calibri"/>
                <a:cs typeface="Calibri"/>
                <a:hlinkClick r:id="rId4"/>
              </a:rPr>
              <a:t>https://github.com/crytic/slither</a:t>
            </a:r>
            <a:r>
              <a:rPr lang="en-US" sz="1500" b="0" i="0" dirty="0">
                <a:solidFill>
                  <a:srgbClr val="000000"/>
                </a:solidFill>
                <a:effectLst/>
                <a:latin typeface="Calibri"/>
                <a:ea typeface="Calibri"/>
                <a:cs typeface="Calibri"/>
              </a:rPr>
              <a:t>, accessed on 09/23/2023 </a:t>
            </a:r>
          </a:p>
          <a:p>
            <a:pPr algn="just" rtl="0" fontAlgn="base"/>
            <a:r>
              <a:rPr lang="en-US" sz="1500" b="0" i="0" dirty="0">
                <a:solidFill>
                  <a:srgbClr val="000000"/>
                </a:solidFill>
                <a:effectLst/>
                <a:latin typeface="Calibri"/>
                <a:ea typeface="Calibri"/>
                <a:cs typeface="Calibri"/>
              </a:rPr>
              <a:t>[7] </a:t>
            </a:r>
            <a:r>
              <a:rPr lang="en-US" sz="1500" b="0" i="0" u="sng" strike="noStrike" dirty="0">
                <a:solidFill>
                  <a:srgbClr val="0563C1"/>
                </a:solidFill>
                <a:effectLst/>
                <a:latin typeface="Calibri"/>
                <a:ea typeface="Calibri"/>
                <a:cs typeface="Calibri"/>
                <a:hlinkClick r:id="rId5"/>
              </a:rPr>
              <a:t>https://arxiv.org/abs/2112.14771</a:t>
            </a:r>
            <a:r>
              <a:rPr lang="en-US" sz="1500" b="0" i="0" dirty="0">
                <a:solidFill>
                  <a:srgbClr val="000000"/>
                </a:solidFill>
                <a:effectLst/>
                <a:latin typeface="Calibri"/>
                <a:ea typeface="Calibri"/>
                <a:cs typeface="Calibri"/>
              </a:rPr>
              <a:t>, accessed on 09/23/2023</a:t>
            </a:r>
          </a:p>
          <a:p>
            <a:pPr algn="just" rtl="0" fontAlgn="base"/>
            <a:r>
              <a:rPr lang="en-US" sz="1500" dirty="0">
                <a:solidFill>
                  <a:srgbClr val="000000"/>
                </a:solidFill>
                <a:latin typeface="Calibri"/>
                <a:ea typeface="Calibri"/>
                <a:cs typeface="Calibri"/>
              </a:rPr>
              <a:t>[8] </a:t>
            </a:r>
            <a:r>
              <a:rPr lang="en-US" sz="1500" dirty="0">
                <a:solidFill>
                  <a:srgbClr val="000000"/>
                </a:solidFill>
                <a:latin typeface="Calibri"/>
                <a:ea typeface="Calibri"/>
                <a:cs typeface="Calibri"/>
                <a:hlinkClick r:id="rId6"/>
              </a:rPr>
              <a:t>https://www.evm.codes/</a:t>
            </a:r>
            <a:endParaRPr lang="en-US" sz="1500" dirty="0">
              <a:solidFill>
                <a:srgbClr val="000000"/>
              </a:solidFill>
              <a:latin typeface="Calibri"/>
              <a:ea typeface="Calibri"/>
              <a:cs typeface="Calibri"/>
            </a:endParaRPr>
          </a:p>
          <a:p>
            <a:pPr algn="just" rtl="0" fontAlgn="base"/>
            <a:r>
              <a:rPr lang="en-US" sz="1500" dirty="0">
                <a:solidFill>
                  <a:srgbClr val="000000"/>
                </a:solidFill>
                <a:latin typeface="Calibri"/>
                <a:ea typeface="Calibri"/>
                <a:cs typeface="Calibri"/>
              </a:rPr>
              <a:t>[9] </a:t>
            </a:r>
            <a:r>
              <a:rPr lang="en-US" sz="1500" dirty="0">
                <a:solidFill>
                  <a:srgbClr val="000000"/>
                </a:solidFill>
                <a:latin typeface="Calibri"/>
                <a:ea typeface="Calibri"/>
                <a:cs typeface="Calibri"/>
                <a:hlinkClick r:id="rId7"/>
              </a:rPr>
              <a:t>https://www.linkedin.com/pulse/optimizing-smart-contract-gas-cost-harold-achiando</a:t>
            </a:r>
            <a:endParaRPr lang="en-US" sz="1500" dirty="0">
              <a:solidFill>
                <a:srgbClr val="000000"/>
              </a:solidFill>
              <a:latin typeface="Calibri"/>
              <a:ea typeface="Calibri"/>
              <a:cs typeface="Calibri"/>
            </a:endParaRPr>
          </a:p>
          <a:p>
            <a:pPr algn="just" rtl="0" fontAlgn="base"/>
            <a:r>
              <a:rPr lang="en-US" sz="1500" dirty="0">
                <a:solidFill>
                  <a:srgbClr val="000000"/>
                </a:solidFill>
                <a:latin typeface="Calibri"/>
                <a:ea typeface="Calibri"/>
                <a:cs typeface="Calibri"/>
              </a:rPr>
              <a:t>[10] </a:t>
            </a:r>
            <a:r>
              <a:rPr lang="en-US" sz="1500" dirty="0">
                <a:solidFill>
                  <a:srgbClr val="000000"/>
                </a:solidFill>
                <a:latin typeface="Calibri"/>
                <a:ea typeface="Calibri"/>
                <a:cs typeface="Calibri"/>
                <a:hlinkClick r:id="rId8"/>
              </a:rPr>
              <a:t>https://www.linkedin.com/pulse/how-reduce-smart-contract-gas-usage-arslan-maqbool</a:t>
            </a:r>
            <a:endParaRPr lang="en-US" sz="1500" dirty="0">
              <a:solidFill>
                <a:srgbClr val="000000"/>
              </a:solidFill>
              <a:latin typeface="Calibri"/>
              <a:ea typeface="Calibri"/>
              <a:cs typeface="Calibri"/>
            </a:endParaRPr>
          </a:p>
          <a:p>
            <a:pPr algn="just" rtl="0" fontAlgn="base"/>
            <a:endParaRPr lang="en-US" sz="1500" dirty="0">
              <a:latin typeface="Calibri"/>
              <a:ea typeface="Calibri"/>
              <a:cs typeface="Calibri"/>
            </a:endParaRPr>
          </a:p>
          <a:p>
            <a:endParaRPr lang="en-US" sz="1500" dirty="0">
              <a:latin typeface="Calibri" panose="020F0502020204030204" pitchFamily="34" charset="0"/>
              <a:ea typeface="Calibri" panose="020F0502020204030204" pitchFamily="34" charset="0"/>
              <a:cs typeface="Calibri" panose="020F0502020204030204" pitchFamily="34" charset="0"/>
            </a:endParaRPr>
          </a:p>
          <a:p>
            <a:endParaRPr lang="en-US" sz="1500" dirty="0">
              <a:latin typeface="Calibri" panose="020F0502020204030204" pitchFamily="34" charset="0"/>
              <a:ea typeface="Calibri" panose="020F0502020204030204" pitchFamily="34" charset="0"/>
              <a:cs typeface="Calibri" panose="020F0502020204030204" pitchFamily="34" charset="0"/>
            </a:endParaRPr>
          </a:p>
          <a:p>
            <a:pPr>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3771900" lvl="8" indent="0" algn="r">
              <a:buNone/>
            </a:pPr>
            <a:endParaRPr lang="en-US" sz="1500" dirty="0">
              <a:latin typeface="Calibri" panose="020F0502020204030204" pitchFamily="34" charset="0"/>
              <a:ea typeface="Calibri" panose="020F0502020204030204" pitchFamily="34" charset="0"/>
              <a:cs typeface="Calibri" panose="020F0502020204030204" pitchFamily="34" charset="0"/>
            </a:endParaRPr>
          </a:p>
          <a:p>
            <a:pPr marL="3771900" lvl="8" indent="0">
              <a:buNone/>
            </a:pPr>
            <a:r>
              <a:rPr lang="en-US" sz="1500" dirty="0">
                <a:latin typeface="Calibri" panose="020F0502020204030204" pitchFamily="34" charset="0"/>
                <a:ea typeface="Calibri" panose="020F0502020204030204" pitchFamily="34" charset="0"/>
                <a:cs typeface="Calibri" panose="020F0502020204030204" pitchFamily="34" charset="0"/>
              </a:rPr>
              <a:t>					</a:t>
            </a:r>
          </a:p>
          <a:p>
            <a:pPr marL="3771900" lvl="8" indent="0">
              <a:buNone/>
            </a:pPr>
            <a:r>
              <a:rPr lang="en-US" sz="1500" dirty="0">
                <a:latin typeface="Calibri" panose="020F0502020204030204" pitchFamily="34" charset="0"/>
                <a:ea typeface="Calibri" panose="020F0502020204030204" pitchFamily="34" charset="0"/>
                <a:cs typeface="Calibri" panose="020F0502020204030204" pitchFamily="34" charset="0"/>
              </a:rPr>
              <a:t>					</a:t>
            </a:r>
          </a:p>
        </p:txBody>
      </p:sp>
      <p:sp>
        <p:nvSpPr>
          <p:cNvPr id="4" name="Title 3">
            <a:extLst>
              <a:ext uri="{FF2B5EF4-FFF2-40B4-BE49-F238E27FC236}">
                <a16:creationId xmlns:a16="http://schemas.microsoft.com/office/drawing/2014/main" id="{92D44272-89B9-AC6C-FC98-38CFA3C20B9F}"/>
              </a:ext>
            </a:extLst>
          </p:cNvPr>
          <p:cNvSpPr>
            <a:spLocks noGrp="1"/>
          </p:cNvSpPr>
          <p:nvPr>
            <p:ph type="title"/>
          </p:nvPr>
        </p:nvSpPr>
        <p:spPr>
          <a:xfrm>
            <a:off x="414798" y="3169"/>
            <a:ext cx="8229600" cy="857250"/>
          </a:xfrm>
        </p:spPr>
        <p:txBody>
          <a:bodyPr>
            <a:normAutofit/>
          </a:bodyPr>
          <a:lstStyle/>
          <a:p>
            <a:r>
              <a:rPr lang="en-US" u="sng" dirty="0">
                <a:latin typeface="Calibri" panose="020F0502020204030204" pitchFamily="34" charset="0"/>
                <a:ea typeface="Calibri" panose="020F0502020204030204" pitchFamily="34" charset="0"/>
                <a:cs typeface="Calibri" panose="020F0502020204030204" pitchFamily="34" charset="0"/>
              </a:rPr>
              <a:t>References</a:t>
            </a:r>
          </a:p>
        </p:txBody>
      </p:sp>
      <p:sp>
        <p:nvSpPr>
          <p:cNvPr id="6" name="TextBox 5">
            <a:extLst>
              <a:ext uri="{FF2B5EF4-FFF2-40B4-BE49-F238E27FC236}">
                <a16:creationId xmlns:a16="http://schemas.microsoft.com/office/drawing/2014/main" id="{8B3C257F-4038-39B4-A946-AA7241D84D4C}"/>
              </a:ext>
            </a:extLst>
          </p:cNvPr>
          <p:cNvSpPr txBox="1"/>
          <p:nvPr/>
        </p:nvSpPr>
        <p:spPr>
          <a:xfrm>
            <a:off x="8383537" y="4604264"/>
            <a:ext cx="52172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latin typeface="Calibri"/>
              </a:rPr>
              <a:t>16</a:t>
            </a:r>
            <a:endParaRPr lang="en-US" dirty="0">
              <a:latin typeface="Calibri"/>
              <a:ea typeface="Calibri"/>
              <a:cs typeface="Calibri"/>
            </a:endParaRPr>
          </a:p>
        </p:txBody>
      </p:sp>
    </p:spTree>
    <p:extLst>
      <p:ext uri="{BB962C8B-B14F-4D97-AF65-F5344CB8AC3E}">
        <p14:creationId xmlns:p14="http://schemas.microsoft.com/office/powerpoint/2010/main" val="2388444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4"/>
          <p:cNvSpPr txBox="1">
            <a:spLocks noGrp="1"/>
          </p:cNvSpPr>
          <p:nvPr>
            <p:ph type="title"/>
          </p:nvPr>
        </p:nvSpPr>
        <p:spPr>
          <a:xfrm>
            <a:off x="319442" y="1110095"/>
            <a:ext cx="8530643" cy="2218421"/>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400"/>
              <a:buFont typeface="Arial"/>
              <a:buNone/>
            </a:pPr>
            <a:r>
              <a:rPr lang="en" sz="5000">
                <a:latin typeface="Calibri" panose="020F0502020204030204" pitchFamily="34" charset="0"/>
                <a:ea typeface="Calibri" panose="020F0502020204030204" pitchFamily="34" charset="0"/>
                <a:cs typeface="Calibri" panose="020F0502020204030204" pitchFamily="34" charset="0"/>
              </a:rPr>
              <a:t>Thank You!</a:t>
            </a:r>
            <a:br>
              <a:rPr lang="en" sz="5000">
                <a:latin typeface="Calibri" panose="020F0502020204030204" pitchFamily="34" charset="0"/>
                <a:ea typeface="Calibri" panose="020F0502020204030204" pitchFamily="34" charset="0"/>
                <a:cs typeface="Calibri" panose="020F0502020204030204" pitchFamily="34" charset="0"/>
              </a:rPr>
            </a:br>
            <a:r>
              <a:rPr lang="en" sz="4000">
                <a:latin typeface="Calibri" panose="020F0502020204030204" pitchFamily="34" charset="0"/>
                <a:ea typeface="Calibri" panose="020F0502020204030204" pitchFamily="34" charset="0"/>
                <a:cs typeface="Calibri" panose="020F0502020204030204" pitchFamily="34" charset="0"/>
              </a:rPr>
              <a:t>Any Questions?</a:t>
            </a:r>
            <a:endParaRPr sz="4000">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FE65FA8A-8198-3A07-209C-C3B599F958DD}"/>
              </a:ext>
            </a:extLst>
          </p:cNvPr>
          <p:cNvSpPr txBox="1"/>
          <p:nvPr/>
        </p:nvSpPr>
        <p:spPr>
          <a:xfrm>
            <a:off x="8409214" y="4580164"/>
            <a:ext cx="718457" cy="307777"/>
          </a:xfrm>
          <a:prstGeom prst="rect">
            <a:avLst/>
          </a:prstGeom>
          <a:noFill/>
        </p:spPr>
        <p:txBody>
          <a:bodyPr wrap="square" rtlCol="0">
            <a:spAutoFit/>
          </a:bodyPr>
          <a:lstStyle/>
          <a:p>
            <a:fld id="{3BE0D020-45C4-43AB-8D49-2C88AB9A9CD7}" type="slidenum">
              <a:rPr lang="en-US" sz="1400" smtClean="0">
                <a:solidFill>
                  <a:srgbClr val="000000"/>
                </a:solidFill>
                <a:latin typeface="Calibri" panose="020F0502020204030204" pitchFamily="34" charset="0"/>
                <a:ea typeface="Calibri" panose="020F0502020204030204" pitchFamily="34" charset="0"/>
                <a:cs typeface="Calibri" panose="020F0502020204030204" pitchFamily="34" charset="0"/>
              </a:rPr>
              <a:pPr/>
              <a:t>17</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4"/>
          <p:cNvSpPr txBox="1">
            <a:spLocks noGrp="1"/>
          </p:cNvSpPr>
          <p:nvPr>
            <p:ph type="body" idx="1"/>
          </p:nvPr>
        </p:nvSpPr>
        <p:spPr>
          <a:xfrm>
            <a:off x="342599" y="1110343"/>
            <a:ext cx="8548307" cy="3872073"/>
          </a:xfrm>
          <a:prstGeom prst="rect">
            <a:avLst/>
          </a:prstGeom>
          <a:noFill/>
          <a:ln>
            <a:noFill/>
          </a:ln>
        </p:spPr>
        <p:txBody>
          <a:bodyPr spcFirstLastPara="1" wrap="square" lIns="91425" tIns="45700" rIns="91425" bIns="45700" anchor="t" anchorCtr="0">
            <a:noAutofit/>
          </a:bodyPr>
          <a:lstStyle/>
          <a:p>
            <a:pPr algn="ctr">
              <a:lnSpc>
                <a:spcPct val="150000"/>
              </a:lnSpc>
            </a:pPr>
            <a:r>
              <a:rPr lang="en-US" sz="2800" b="1">
                <a:solidFill>
                  <a:schemeClr val="tx1"/>
                </a:solidFill>
                <a:latin typeface="Calibri" panose="020F0502020204030204" pitchFamily="34" charset="0"/>
                <a:ea typeface="Calibri" panose="020F0502020204030204" pitchFamily="34" charset="0"/>
                <a:cs typeface="Calibri" panose="020F0502020204030204" pitchFamily="34" charset="0"/>
              </a:rPr>
              <a:t>Akshata Raikar - 1002032638</a:t>
            </a:r>
          </a:p>
          <a:p>
            <a:pPr algn="ctr">
              <a:lnSpc>
                <a:spcPct val="150000"/>
              </a:lnSpc>
            </a:pPr>
            <a:r>
              <a:rPr lang="en-US" sz="2800" b="1">
                <a:solidFill>
                  <a:schemeClr val="tx1"/>
                </a:solidFill>
                <a:latin typeface="Calibri" panose="020F0502020204030204" pitchFamily="34" charset="0"/>
                <a:ea typeface="Calibri" panose="020F0502020204030204" pitchFamily="34" charset="0"/>
                <a:cs typeface="Calibri" panose="020F0502020204030204" pitchFamily="34" charset="0"/>
              </a:rPr>
              <a:t>Shovon Pereira - 1002073941</a:t>
            </a:r>
          </a:p>
          <a:p>
            <a:pPr algn="ctr">
              <a:lnSpc>
                <a:spcPct val="150000"/>
              </a:lnSpc>
            </a:pPr>
            <a:r>
              <a:rPr lang="en-US" sz="2800" b="1">
                <a:solidFill>
                  <a:schemeClr val="tx1"/>
                </a:solidFill>
                <a:latin typeface="Calibri" panose="020F0502020204030204" pitchFamily="34" charset="0"/>
                <a:ea typeface="Calibri" panose="020F0502020204030204" pitchFamily="34" charset="0"/>
                <a:cs typeface="Calibri" panose="020F0502020204030204" pitchFamily="34" charset="0"/>
              </a:rPr>
              <a:t>Devyani Singh - 1001959376</a:t>
            </a:r>
          </a:p>
          <a:p>
            <a:pPr algn="ctr">
              <a:lnSpc>
                <a:spcPct val="150000"/>
              </a:lnSpc>
            </a:pPr>
            <a:r>
              <a:rPr lang="en-US" sz="2800" b="1">
                <a:solidFill>
                  <a:schemeClr val="tx1"/>
                </a:solidFill>
                <a:latin typeface="Calibri" panose="020F0502020204030204" pitchFamily="34" charset="0"/>
                <a:ea typeface="Calibri" panose="020F0502020204030204" pitchFamily="34" charset="0"/>
                <a:cs typeface="Calibri" panose="020F0502020204030204" pitchFamily="34" charset="0"/>
              </a:rPr>
              <a:t>Ravi Rajpurohit - 1002079916</a:t>
            </a:r>
          </a:p>
          <a:p>
            <a:pPr marL="342900" lvl="0" indent="0" algn="r" rtl="0">
              <a:spcBef>
                <a:spcPts val="320"/>
              </a:spcBef>
              <a:spcAft>
                <a:spcPts val="0"/>
              </a:spcAft>
              <a:buNone/>
            </a:pPr>
            <a:r>
              <a:rPr lang="en-US" sz="2800">
                <a:latin typeface="Calibri" panose="020F0502020204030204" pitchFamily="34" charset="0"/>
                <a:ea typeface="Calibri" panose="020F0502020204030204" pitchFamily="34" charset="0"/>
                <a:cs typeface="Calibri" panose="020F0502020204030204" pitchFamily="34" charset="0"/>
              </a:rPr>
              <a:t>																		</a:t>
            </a:r>
            <a:r>
              <a:rPr lang="en-US" sz="280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sz="2800">
              <a:latin typeface="Calibri" panose="020F0502020204030204" pitchFamily="34" charset="0"/>
              <a:ea typeface="Calibri" panose="020F0502020204030204" pitchFamily="34" charset="0"/>
              <a:cs typeface="Calibri" panose="020F0502020204030204" pitchFamily="34" charset="0"/>
            </a:endParaRPr>
          </a:p>
        </p:txBody>
      </p:sp>
      <p:sp>
        <p:nvSpPr>
          <p:cNvPr id="100" name="Google Shape;100;p24"/>
          <p:cNvSpPr txBox="1">
            <a:spLocks noGrp="1"/>
          </p:cNvSpPr>
          <p:nvPr>
            <p:ph type="title"/>
          </p:nvPr>
        </p:nvSpPr>
        <p:spPr>
          <a:xfrm>
            <a:off x="457200" y="92042"/>
            <a:ext cx="8229600" cy="85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Arial"/>
              <a:buNone/>
            </a:pPr>
            <a:r>
              <a:rPr lang="en-US" u="sng">
                <a:latin typeface="Calibri" panose="020F0502020204030204" pitchFamily="34" charset="0"/>
                <a:ea typeface="Calibri" panose="020F0502020204030204" pitchFamily="34" charset="0"/>
                <a:cs typeface="Calibri" panose="020F0502020204030204" pitchFamily="34" charset="0"/>
              </a:rPr>
              <a:t>Team Members</a:t>
            </a:r>
            <a:endParaRPr u="sng">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298CF4B8-D3EF-692E-BE2C-B4295FFD2316}"/>
              </a:ext>
            </a:extLst>
          </p:cNvPr>
          <p:cNvSpPr txBox="1"/>
          <p:nvPr/>
        </p:nvSpPr>
        <p:spPr>
          <a:xfrm>
            <a:off x="8564336" y="4613084"/>
            <a:ext cx="326570" cy="369332"/>
          </a:xfrm>
          <a:prstGeom prst="rect">
            <a:avLst/>
          </a:prstGeom>
          <a:noFill/>
        </p:spPr>
        <p:txBody>
          <a:bodyPr wrap="square" rtlCol="0">
            <a:spAutoFit/>
          </a:bodyPr>
          <a:lstStyle/>
          <a:p>
            <a:pPr algn="r"/>
            <a:fld id="{3BE0D020-45C4-43AB-8D49-2C88AB9A9CD7}" type="slidenum">
              <a:rPr kumimoji="0" lang="en-US" sz="1800" b="0" i="0" u="none" strike="noStrike" kern="0" cap="none" spc="0" normalizeH="0" baseline="0" noProof="0" smtClean="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sym typeface="Arial"/>
              </a:rPr>
              <a:pPr algn="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78218C-26D5-E17A-12A0-3868F6B674C1}"/>
              </a:ext>
            </a:extLst>
          </p:cNvPr>
          <p:cNvSpPr>
            <a:spLocks noGrp="1"/>
          </p:cNvSpPr>
          <p:nvPr>
            <p:ph type="body" idx="1"/>
          </p:nvPr>
        </p:nvSpPr>
        <p:spPr>
          <a:xfrm>
            <a:off x="563336" y="1022350"/>
            <a:ext cx="8392886" cy="2610758"/>
          </a:xfrm>
        </p:spPr>
        <p:txBody>
          <a:bodyPr>
            <a:noAutofit/>
          </a:bodyPr>
          <a:lstStyle/>
          <a:p>
            <a:pPr indent="-317500">
              <a:spcBef>
                <a:spcPts val="1200"/>
              </a:spcBef>
              <a:buClr>
                <a:srgbClr val="000000"/>
              </a:buClr>
              <a:buSzPts val="1400"/>
              <a:buChar char="●"/>
            </a:pPr>
            <a:r>
              <a:rPr lang="en-US" sz="1800" dirty="0">
                <a:solidFill>
                  <a:srgbClr val="000000"/>
                </a:solidFill>
                <a:latin typeface="Calibri"/>
                <a:ea typeface="Calibri"/>
                <a:cs typeface="Calibri"/>
              </a:rPr>
              <a:t>Acknowledging the importance of </a:t>
            </a:r>
            <a:r>
              <a:rPr lang="en-US" sz="1800" b="1" dirty="0">
                <a:solidFill>
                  <a:srgbClr val="000000"/>
                </a:solidFill>
                <a:latin typeface="Calibri"/>
                <a:ea typeface="Calibri"/>
                <a:cs typeface="Calibri"/>
              </a:rPr>
              <a:t>GAS </a:t>
            </a:r>
            <a:r>
              <a:rPr lang="en-US" sz="1800" dirty="0">
                <a:solidFill>
                  <a:srgbClr val="000000"/>
                </a:solidFill>
                <a:latin typeface="Calibri"/>
                <a:ea typeface="Calibri"/>
                <a:cs typeface="Calibri"/>
              </a:rPr>
              <a:t>value.</a:t>
            </a:r>
            <a:endParaRPr lang="en-US" sz="1800" dirty="0">
              <a:latin typeface="Calibri"/>
              <a:ea typeface="Calibri"/>
              <a:cs typeface="Calibri"/>
            </a:endParaRPr>
          </a:p>
          <a:p>
            <a:pPr indent="-317500">
              <a:spcBef>
                <a:spcPts val="1200"/>
              </a:spcBef>
              <a:buClr>
                <a:srgbClr val="000000"/>
              </a:buClr>
              <a:buSzPts val="1400"/>
              <a:buChar char="●"/>
            </a:pPr>
            <a:r>
              <a:rPr lang="en-US" sz="1800" dirty="0">
                <a:solidFill>
                  <a:srgbClr val="000000"/>
                </a:solidFill>
                <a:latin typeface="Calibri"/>
                <a:ea typeface="Calibri"/>
                <a:cs typeface="Calibri"/>
              </a:rPr>
              <a:t>Separate tools analyzing Gas values</a:t>
            </a:r>
          </a:p>
          <a:p>
            <a:pPr lvl="1">
              <a:spcBef>
                <a:spcPts val="1200"/>
              </a:spcBef>
              <a:buClr>
                <a:srgbClr val="000000"/>
              </a:buClr>
              <a:buSzPts val="1400"/>
              <a:buChar char="●"/>
            </a:pPr>
            <a:r>
              <a:rPr lang="en-US" sz="1800" dirty="0">
                <a:solidFill>
                  <a:srgbClr val="000000"/>
                </a:solidFill>
                <a:latin typeface="Calibri"/>
                <a:ea typeface="Calibri"/>
                <a:cs typeface="Calibri"/>
              </a:rPr>
              <a:t>Detecting out-of-gas situation</a:t>
            </a:r>
          </a:p>
          <a:p>
            <a:pPr lvl="1">
              <a:spcBef>
                <a:spcPts val="1200"/>
              </a:spcBef>
              <a:buClr>
                <a:srgbClr val="000000"/>
              </a:buClr>
              <a:buSzPts val="1400"/>
              <a:buChar char="●"/>
            </a:pPr>
            <a:r>
              <a:rPr lang="en-US" sz="1800" dirty="0">
                <a:solidFill>
                  <a:srgbClr val="000000"/>
                </a:solidFill>
                <a:latin typeface="Calibri"/>
                <a:ea typeface="Calibri"/>
                <a:cs typeface="Calibri"/>
              </a:rPr>
              <a:t>Detecting inefficient code wasting Gas</a:t>
            </a:r>
          </a:p>
          <a:p>
            <a:pPr indent="-317500">
              <a:spcBef>
                <a:spcPts val="1200"/>
              </a:spcBef>
              <a:buClr>
                <a:srgbClr val="000000"/>
              </a:buClr>
              <a:buSzPts val="1400"/>
              <a:buChar char="●"/>
            </a:pPr>
            <a:r>
              <a:rPr lang="en-US" sz="1800" dirty="0">
                <a:solidFill>
                  <a:srgbClr val="000000"/>
                </a:solidFill>
                <a:latin typeface="Calibri"/>
                <a:ea typeface="Calibri"/>
                <a:cs typeface="Calibri"/>
              </a:rPr>
              <a:t>Merge with another powerful tool Slither</a:t>
            </a:r>
          </a:p>
          <a:p>
            <a:pPr indent="-317500">
              <a:spcBef>
                <a:spcPts val="1200"/>
              </a:spcBef>
              <a:buClr>
                <a:srgbClr val="000000"/>
              </a:buClr>
              <a:buSzPts val="1400"/>
              <a:buChar char="●"/>
            </a:pPr>
            <a:r>
              <a:rPr lang="en-US" sz="1800" dirty="0">
                <a:solidFill>
                  <a:srgbClr val="000000"/>
                </a:solidFill>
                <a:latin typeface="Calibri"/>
                <a:ea typeface="Calibri"/>
                <a:cs typeface="Calibri"/>
              </a:rPr>
              <a:t>Make a more robust and diverse tool</a:t>
            </a:r>
          </a:p>
          <a:p>
            <a:pPr marL="139700" lvl="0" indent="0" algn="l" rtl="0">
              <a:lnSpc>
                <a:spcPct val="100000"/>
              </a:lnSpc>
              <a:spcBef>
                <a:spcPts val="0"/>
              </a:spcBef>
              <a:spcAft>
                <a:spcPts val="0"/>
              </a:spcAft>
              <a:buClr>
                <a:srgbClr val="000000"/>
              </a:buClr>
              <a:buSzPts val="1400"/>
              <a:buNone/>
            </a:pPr>
            <a:r>
              <a:rPr lang="en-US" sz="1800" dirty="0">
                <a:solidFill>
                  <a:srgbClr val="000000"/>
                </a:solidFill>
                <a:latin typeface="Calibri"/>
                <a:ea typeface="Calibri"/>
                <a:cs typeface="Calibri"/>
              </a:rPr>
              <a:t>							</a:t>
            </a:r>
          </a:p>
          <a:p>
            <a:pPr marL="139700" lvl="0" indent="0" algn="l" rtl="0">
              <a:lnSpc>
                <a:spcPct val="100000"/>
              </a:lnSpc>
              <a:spcBef>
                <a:spcPts val="0"/>
              </a:spcBef>
              <a:spcAft>
                <a:spcPts val="0"/>
              </a:spcAft>
              <a:buClr>
                <a:srgbClr val="000000"/>
              </a:buClr>
              <a:buSzPts val="1400"/>
              <a:buNone/>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139700" indent="0">
              <a:spcBef>
                <a:spcPts val="0"/>
              </a:spcBef>
              <a:buClr>
                <a:srgbClr val="000000"/>
              </a:buClr>
              <a:buSzPts val="1400"/>
              <a:buNone/>
            </a:pPr>
            <a:r>
              <a:rPr lang="en-US" sz="1800" dirty="0">
                <a:solidFill>
                  <a:srgbClr val="000000"/>
                </a:solidFill>
                <a:latin typeface="Calibri"/>
                <a:ea typeface="Calibri"/>
                <a:cs typeface="Calibri"/>
              </a:rPr>
              <a:t>								          </a:t>
            </a: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139700" lvl="0" indent="0" algn="l" rtl="0">
              <a:lnSpc>
                <a:spcPct val="100000"/>
              </a:lnSpc>
              <a:spcBef>
                <a:spcPts val="0"/>
              </a:spcBef>
              <a:spcAft>
                <a:spcPts val="0"/>
              </a:spcAft>
              <a:buClr>
                <a:srgbClr val="000000"/>
              </a:buClr>
              <a:buSzPts val="1400"/>
              <a:buNone/>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139700" lvl="0" indent="0" algn="l" rtl="0">
              <a:lnSpc>
                <a:spcPct val="100000"/>
              </a:lnSpc>
              <a:spcBef>
                <a:spcPts val="0"/>
              </a:spcBef>
              <a:spcAft>
                <a:spcPts val="0"/>
              </a:spcAft>
              <a:buClr>
                <a:srgbClr val="000000"/>
              </a:buClr>
              <a:buSzPts val="1400"/>
              <a:buNone/>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139700" indent="0" algn="r">
              <a:spcBef>
                <a:spcPts val="0"/>
              </a:spcBef>
              <a:buClr>
                <a:srgbClr val="000000"/>
              </a:buClr>
              <a:buSzPts val="1400"/>
              <a:buNone/>
            </a:pPr>
            <a:r>
              <a:rPr lang="en-US" sz="1800" dirty="0">
                <a:solidFill>
                  <a:srgbClr val="000000"/>
                </a:solidFill>
                <a:latin typeface="Calibri"/>
                <a:ea typeface="Calibri"/>
                <a:cs typeface="Calibri"/>
              </a:rPr>
              <a:t>								  </a:t>
            </a:r>
            <a:endParaRPr lang="en-US" sz="1800" dirty="0">
              <a:solidFill>
                <a:schemeClr val="dk2"/>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92D44272-89B9-AC6C-FC98-38CFA3C20B9F}"/>
              </a:ext>
            </a:extLst>
          </p:cNvPr>
          <p:cNvSpPr>
            <a:spLocks noGrp="1"/>
          </p:cNvSpPr>
          <p:nvPr>
            <p:ph type="title"/>
          </p:nvPr>
        </p:nvSpPr>
        <p:spPr/>
        <p:txBody>
          <a:bodyPr>
            <a:normAutofit/>
          </a:bodyPr>
          <a:lstStyle/>
          <a:p>
            <a:r>
              <a:rPr lang="en-US" u="sng">
                <a:latin typeface="Calibri"/>
                <a:ea typeface="Calibri"/>
                <a:cs typeface="Calibri"/>
              </a:rPr>
              <a:t>Project Vision</a:t>
            </a:r>
          </a:p>
        </p:txBody>
      </p:sp>
      <p:sp>
        <p:nvSpPr>
          <p:cNvPr id="5" name="TextBox 4">
            <a:extLst>
              <a:ext uri="{FF2B5EF4-FFF2-40B4-BE49-F238E27FC236}">
                <a16:creationId xmlns:a16="http://schemas.microsoft.com/office/drawing/2014/main" id="{0AF2DBB7-CFD7-BC77-3E35-CEEBEEDEB503}"/>
              </a:ext>
            </a:extLst>
          </p:cNvPr>
          <p:cNvSpPr txBox="1"/>
          <p:nvPr/>
        </p:nvSpPr>
        <p:spPr>
          <a:xfrm>
            <a:off x="8564335" y="4498521"/>
            <a:ext cx="449035" cy="307777"/>
          </a:xfrm>
          <a:prstGeom prst="rect">
            <a:avLst/>
          </a:prstGeom>
          <a:noFill/>
        </p:spPr>
        <p:txBody>
          <a:bodyPr wrap="square" rtlCol="0">
            <a:spAutoFit/>
          </a:bodyPr>
          <a:lstStyle/>
          <a:p>
            <a:pPr algn="ctr"/>
            <a:fld id="{3BE0D020-45C4-43AB-8D49-2C88AB9A9CD7}" type="slidenum">
              <a:rPr kumimoji="0" lang="en-US" b="0" i="0" u="none" strike="noStrike" kern="0" cap="none" spc="0" normalizeH="0" baseline="0" noProof="0" smtClean="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sym typeface="Arial"/>
              </a:rPr>
              <a:pPr algn="ctr"/>
              <a:t>3</a:t>
            </a:fld>
            <a:endParaRPr lang="en-US"/>
          </a:p>
        </p:txBody>
      </p:sp>
    </p:spTree>
    <p:extLst>
      <p:ext uri="{BB962C8B-B14F-4D97-AF65-F5344CB8AC3E}">
        <p14:creationId xmlns:p14="http://schemas.microsoft.com/office/powerpoint/2010/main" val="3193614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DD1C87-5A28-710F-6293-7EA2DBA3837A}"/>
              </a:ext>
            </a:extLst>
          </p:cNvPr>
          <p:cNvSpPr>
            <a:spLocks noGrp="1"/>
          </p:cNvSpPr>
          <p:nvPr>
            <p:ph type="body" idx="1"/>
          </p:nvPr>
        </p:nvSpPr>
        <p:spPr>
          <a:xfrm>
            <a:off x="457200" y="1020626"/>
            <a:ext cx="8229600" cy="3730008"/>
          </a:xfrm>
        </p:spPr>
        <p:txBody>
          <a:bodyPr/>
          <a:lstStyle/>
          <a:p>
            <a:pPr marL="127000" indent="0">
              <a:buNone/>
            </a:pPr>
            <a:endParaRPr lang="en-US" b="1"/>
          </a:p>
        </p:txBody>
      </p:sp>
      <p:sp>
        <p:nvSpPr>
          <p:cNvPr id="4" name="Title 3">
            <a:extLst>
              <a:ext uri="{FF2B5EF4-FFF2-40B4-BE49-F238E27FC236}">
                <a16:creationId xmlns:a16="http://schemas.microsoft.com/office/drawing/2014/main" id="{77D19DB1-2253-29F0-6DEA-678DE5FD5277}"/>
              </a:ext>
            </a:extLst>
          </p:cNvPr>
          <p:cNvSpPr>
            <a:spLocks noGrp="1"/>
          </p:cNvSpPr>
          <p:nvPr>
            <p:ph type="title"/>
          </p:nvPr>
        </p:nvSpPr>
        <p:spPr/>
        <p:txBody>
          <a:bodyPr/>
          <a:lstStyle/>
          <a:p>
            <a:r>
              <a:rPr lang="en-US" u="sng">
                <a:latin typeface="Calibri"/>
                <a:ea typeface="Calibri"/>
                <a:cs typeface="Calibri"/>
              </a:rPr>
              <a:t>Proposed Features</a:t>
            </a:r>
            <a:endParaRPr lang="en-US" u="sng">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EE079888-E043-B122-1389-C2AEB9F43F94}"/>
              </a:ext>
            </a:extLst>
          </p:cNvPr>
          <p:cNvSpPr txBox="1"/>
          <p:nvPr/>
        </p:nvSpPr>
        <p:spPr>
          <a:xfrm>
            <a:off x="8519432" y="4623833"/>
            <a:ext cx="334736" cy="307777"/>
          </a:xfrm>
          <a:prstGeom prst="rect">
            <a:avLst/>
          </a:prstGeom>
          <a:noFill/>
        </p:spPr>
        <p:txBody>
          <a:bodyPr wrap="square">
            <a:spAutoFit/>
          </a:bodyPr>
          <a:lstStyle/>
          <a:p>
            <a:pPr algn="r"/>
            <a:fld id="{3BE0D020-45C4-43AB-8D49-2C88AB9A9CD7}" type="slidenum">
              <a:rPr kumimoji="0" lang="en-US" sz="1400" b="0" i="0" u="none" strike="noStrike" kern="0" cap="none" spc="0" normalizeH="0" baseline="0" noProof="0" smtClean="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sym typeface="Arial"/>
              </a:rPr>
              <a:pPr algn="r"/>
              <a:t>4</a:t>
            </a:fld>
            <a:endParaRPr lang="en-US"/>
          </a:p>
        </p:txBody>
      </p:sp>
      <p:graphicFrame>
        <p:nvGraphicFramePr>
          <p:cNvPr id="3" name="Diagram 2">
            <a:extLst>
              <a:ext uri="{FF2B5EF4-FFF2-40B4-BE49-F238E27FC236}">
                <a16:creationId xmlns:a16="http://schemas.microsoft.com/office/drawing/2014/main" id="{1A17BFAB-C940-A082-423B-DA2B6AB7B4E5}"/>
              </a:ext>
            </a:extLst>
          </p:cNvPr>
          <p:cNvGraphicFramePr/>
          <p:nvPr>
            <p:extLst>
              <p:ext uri="{D42A27DB-BD31-4B8C-83A1-F6EECF244321}">
                <p14:modId xmlns:p14="http://schemas.microsoft.com/office/powerpoint/2010/main" val="550408992"/>
              </p:ext>
            </p:extLst>
          </p:nvPr>
        </p:nvGraphicFramePr>
        <p:xfrm>
          <a:off x="2736761" y="1089070"/>
          <a:ext cx="4765183"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8602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89B05D-34E2-917A-6553-2FFFCCBB601B}"/>
              </a:ext>
            </a:extLst>
          </p:cNvPr>
          <p:cNvSpPr>
            <a:spLocks noGrp="1"/>
          </p:cNvSpPr>
          <p:nvPr>
            <p:ph type="body" idx="1"/>
          </p:nvPr>
        </p:nvSpPr>
        <p:spPr>
          <a:xfrm>
            <a:off x="383721" y="775606"/>
            <a:ext cx="8613322" cy="4253593"/>
          </a:xfrm>
        </p:spPr>
        <p:txBody>
          <a:bodyPr>
            <a:noAutofit/>
          </a:bodyPr>
          <a:lstStyle/>
          <a:p>
            <a:r>
              <a:rPr lang="en-US" b="1" i="0" u="none" strike="noStrike" dirty="0">
                <a:solidFill>
                  <a:srgbClr val="000000"/>
                </a:solidFill>
                <a:effectLst/>
                <a:latin typeface="Calibri" panose="020F0502020204030204" pitchFamily="34" charset="0"/>
              </a:rPr>
              <a:t>Fuse multiple For-loops : </a:t>
            </a:r>
            <a:r>
              <a:rPr lang="en-US" b="0" i="0" u="none" strike="noStrike" dirty="0">
                <a:solidFill>
                  <a:srgbClr val="000000"/>
                </a:solidFill>
                <a:effectLst/>
                <a:latin typeface="Calibri" panose="020F0502020204030204" pitchFamily="34" charset="0"/>
              </a:rPr>
              <a:t>When multiple For loops are running for the same length, sometimes they can be optimized by achieving the same task in one loop. In these cases, writing multiple loops can cost more Gas than necessary. Hence a warning for such scenarios can be helpful in saving time and other resources.[4]</a:t>
            </a:r>
          </a:p>
          <a:p>
            <a:pPr marL="127000" indent="0">
              <a:buNone/>
            </a:pPr>
            <a:endParaRPr lang="en-US" b="1" i="0" u="none" strike="noStrike" dirty="0">
              <a:solidFill>
                <a:srgbClr val="000000"/>
              </a:solidFill>
              <a:effectLst/>
              <a:latin typeface="Calibri" panose="020F0502020204030204" pitchFamily="34" charset="0"/>
            </a:endParaRPr>
          </a:p>
          <a:p>
            <a:r>
              <a:rPr lang="en-US" b="1" i="0" u="none" strike="noStrike" dirty="0">
                <a:solidFill>
                  <a:srgbClr val="000000"/>
                </a:solidFill>
                <a:effectLst/>
                <a:latin typeface="Calibri" panose="020F0502020204030204" pitchFamily="34" charset="0"/>
              </a:rPr>
              <a:t>Map instead of Array: </a:t>
            </a:r>
            <a:r>
              <a:rPr lang="en-US" b="0" i="0" u="none" strike="noStrike" dirty="0">
                <a:solidFill>
                  <a:srgbClr val="000000"/>
                </a:solidFill>
                <a:effectLst/>
                <a:latin typeface="Calibri" panose="020F0502020204030204" pitchFamily="34" charset="0"/>
              </a:rPr>
              <a:t>In the case of memory access, searching elements, and dynamic sizing, maps are more efficient as compared to arrays in terms of gas usage and time spent[10]</a:t>
            </a:r>
            <a:endParaRPr lang="en-US" b="1" dirty="0">
              <a:solidFill>
                <a:srgbClr val="000000"/>
              </a:solidFill>
              <a:latin typeface="Calibri" panose="020F0502020204030204" pitchFamily="34" charset="0"/>
            </a:endParaRPr>
          </a:p>
          <a:p>
            <a:pPr marL="127000" indent="0">
              <a:buNone/>
            </a:pPr>
            <a:endParaRPr lang="en-US" b="1" dirty="0">
              <a:solidFill>
                <a:srgbClr val="000000"/>
              </a:solidFill>
              <a:latin typeface="Calibri" panose="020F0502020204030204" pitchFamily="34" charset="0"/>
            </a:endParaRPr>
          </a:p>
          <a:p>
            <a:r>
              <a:rPr lang="en-US" b="1" i="0" u="none" strike="noStrike" dirty="0">
                <a:solidFill>
                  <a:srgbClr val="000000"/>
                </a:solidFill>
                <a:effectLst/>
                <a:latin typeface="Calibri" panose="020F0502020204030204" pitchFamily="34" charset="0"/>
              </a:rPr>
              <a:t>Redundant SSTORE: </a:t>
            </a:r>
            <a:r>
              <a:rPr lang="en-US" b="0" i="0" u="none" strike="noStrike" dirty="0">
                <a:solidFill>
                  <a:srgbClr val="000000"/>
                </a:solidFill>
                <a:effectLst/>
                <a:latin typeface="Calibri" panose="020F0502020204030204" pitchFamily="34" charset="0"/>
              </a:rPr>
              <a:t>Whenever a disk storage operation takes place, disk access costs significant gas value[4]. To optimize this, disk access should be minimized.</a:t>
            </a:r>
          </a:p>
          <a:p>
            <a:endParaRPr lang="en-US" b="1" i="0" u="none" strike="noStrike" dirty="0">
              <a:solidFill>
                <a:srgbClr val="000000"/>
              </a:solidFill>
              <a:effectLst/>
              <a:latin typeface="Calibri" panose="020F0502020204030204" pitchFamily="34" charset="0"/>
            </a:endParaRPr>
          </a:p>
          <a:p>
            <a:r>
              <a:rPr lang="en-US" b="1" i="0" u="none" strike="noStrike" dirty="0">
                <a:solidFill>
                  <a:srgbClr val="000000"/>
                </a:solidFill>
                <a:effectLst/>
                <a:latin typeface="Calibri" panose="020F0502020204030204" pitchFamily="34" charset="0"/>
              </a:rPr>
              <a:t>Calculate Cost of Contract:</a:t>
            </a:r>
            <a:r>
              <a:rPr lang="en-US" b="0" i="0" u="none" strike="noStrike" dirty="0">
                <a:solidFill>
                  <a:srgbClr val="000000"/>
                </a:solidFill>
                <a:effectLst/>
                <a:latin typeface="Calibri" panose="020F0502020204030204" pitchFamily="34" charset="0"/>
              </a:rPr>
              <a:t> It is important to know if a smart contract function exceeds the gas allowed for execution or gas limit. This will allow the developer to know the need for optimization before execution through this detector.																						</a:t>
            </a:r>
            <a:fld id="{2BD00F83-A344-45FB-AD23-8C2986EFB9F9}" type="slidenum">
              <a:rPr lang="en-US" b="0" i="0" u="none" strike="noStrike" smtClean="0">
                <a:solidFill>
                  <a:srgbClr val="000000"/>
                </a:solidFill>
                <a:effectLst/>
                <a:latin typeface="Calibri" panose="020F0502020204030204" pitchFamily="34" charset="0"/>
              </a:rPr>
              <a:t>5</a:t>
            </a:fld>
            <a:endParaRPr lang="en-US" dirty="0"/>
          </a:p>
        </p:txBody>
      </p:sp>
      <p:sp>
        <p:nvSpPr>
          <p:cNvPr id="4" name="Title 3">
            <a:extLst>
              <a:ext uri="{FF2B5EF4-FFF2-40B4-BE49-F238E27FC236}">
                <a16:creationId xmlns:a16="http://schemas.microsoft.com/office/drawing/2014/main" id="{D566AF93-A8C1-FAC0-B716-D1CC009416C0}"/>
              </a:ext>
            </a:extLst>
          </p:cNvPr>
          <p:cNvSpPr>
            <a:spLocks noGrp="1"/>
          </p:cNvSpPr>
          <p:nvPr>
            <p:ph type="title"/>
          </p:nvPr>
        </p:nvSpPr>
        <p:spPr>
          <a:xfrm>
            <a:off x="457200" y="0"/>
            <a:ext cx="8229600" cy="857250"/>
          </a:xfrm>
        </p:spPr>
        <p:txBody>
          <a:bodyPr/>
          <a:lstStyle/>
          <a:p>
            <a:r>
              <a:rPr lang="en-US" u="sng" dirty="0">
                <a:latin typeface="Calibri" panose="020F0502020204030204" pitchFamily="34" charset="0"/>
                <a:ea typeface="Calibri" panose="020F0502020204030204" pitchFamily="34" charset="0"/>
                <a:cs typeface="Calibri" panose="020F0502020204030204" pitchFamily="34" charset="0"/>
              </a:rPr>
              <a:t>Project Features </a:t>
            </a:r>
          </a:p>
        </p:txBody>
      </p:sp>
    </p:spTree>
    <p:extLst>
      <p:ext uri="{BB962C8B-B14F-4D97-AF65-F5344CB8AC3E}">
        <p14:creationId xmlns:p14="http://schemas.microsoft.com/office/powerpoint/2010/main" val="140648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2DE964-7D36-9BB2-A270-893F27C147FA}"/>
              </a:ext>
            </a:extLst>
          </p:cNvPr>
          <p:cNvSpPr>
            <a:spLocks noGrp="1"/>
          </p:cNvSpPr>
          <p:nvPr>
            <p:ph type="body" idx="1"/>
          </p:nvPr>
        </p:nvSpPr>
        <p:spPr>
          <a:xfrm>
            <a:off x="501952" y="570653"/>
            <a:ext cx="8376557" cy="4194266"/>
          </a:xfrm>
        </p:spPr>
        <p:txBody>
          <a:bodyPr>
            <a:noAutofit/>
          </a:bodyPr>
          <a:lstStyle/>
          <a:p>
            <a:pPr algn="just" rtl="0" fontAlgn="base">
              <a:buFont typeface="Arial" panose="020B0604020202020204" pitchFamily="34" charset="0"/>
              <a:buChar char="•"/>
            </a:pPr>
            <a:r>
              <a:rPr lang="en-US" sz="1680" b="1" i="0" dirty="0">
                <a:solidFill>
                  <a:srgbClr val="000000"/>
                </a:solidFill>
                <a:effectLst/>
                <a:latin typeface="Calibri" panose="020F0502020204030204" pitchFamily="34" charset="0"/>
              </a:rPr>
              <a:t>Iteration 1: </a:t>
            </a:r>
          </a:p>
          <a:p>
            <a:pPr lvl="1" algn="just" fontAlgn="base"/>
            <a:r>
              <a:rPr lang="en-US" sz="1680" dirty="0">
                <a:solidFill>
                  <a:srgbClr val="000000"/>
                </a:solidFill>
                <a:latin typeface="Calibri" panose="020F0502020204030204" pitchFamily="34" charset="0"/>
              </a:rPr>
              <a:t>Explored and finalized the features/ detectors we are going to work on.</a:t>
            </a:r>
          </a:p>
          <a:p>
            <a:pPr lvl="1" algn="just" fontAlgn="base"/>
            <a:r>
              <a:rPr lang="en-US" sz="1680" dirty="0">
                <a:solidFill>
                  <a:srgbClr val="000000"/>
                </a:solidFill>
                <a:latin typeface="Calibri" panose="020F0502020204030204" pitchFamily="34" charset="0"/>
              </a:rPr>
              <a:t>Explored the Slither tool and process for adding new detectors.</a:t>
            </a:r>
          </a:p>
          <a:p>
            <a:pPr lvl="1" algn="just" fontAlgn="base"/>
            <a:r>
              <a:rPr lang="en-US" sz="1680" b="0" i="0" dirty="0">
                <a:solidFill>
                  <a:srgbClr val="000000"/>
                </a:solidFill>
                <a:effectLst/>
                <a:latin typeface="Calibri" panose="020F0502020204030204" pitchFamily="34" charset="0"/>
              </a:rPr>
              <a:t>Working on the implementation and testing of the at least two proposed features in this iteration.</a:t>
            </a:r>
          </a:p>
          <a:p>
            <a:pPr algn="just" rtl="0" fontAlgn="base">
              <a:buFont typeface="Arial" panose="020B0604020202020204" pitchFamily="34" charset="0"/>
              <a:buChar char="•"/>
            </a:pPr>
            <a:r>
              <a:rPr lang="en-US" sz="1680" b="1" i="0" dirty="0">
                <a:solidFill>
                  <a:srgbClr val="000000"/>
                </a:solidFill>
                <a:effectLst/>
                <a:latin typeface="Calibri" panose="020F0502020204030204" pitchFamily="34" charset="0"/>
              </a:rPr>
              <a:t>Iteration 2:</a:t>
            </a:r>
            <a:r>
              <a:rPr lang="en-US" sz="1680" b="0" i="0" dirty="0">
                <a:solidFill>
                  <a:srgbClr val="000000"/>
                </a:solidFill>
                <a:effectLst/>
                <a:latin typeface="Calibri" panose="020F0502020204030204" pitchFamily="34" charset="0"/>
              </a:rPr>
              <a:t> </a:t>
            </a:r>
          </a:p>
          <a:p>
            <a:pPr lvl="1" algn="just" fontAlgn="base">
              <a:buFont typeface="Arial" panose="020B0604020202020204" pitchFamily="34" charset="0"/>
              <a:buChar char="•"/>
            </a:pPr>
            <a:r>
              <a:rPr lang="en-US" sz="1680" b="0" i="0" dirty="0">
                <a:solidFill>
                  <a:srgbClr val="000000"/>
                </a:solidFill>
                <a:effectLst/>
                <a:latin typeface="Calibri" panose="020F0502020204030204" pitchFamily="34" charset="0"/>
              </a:rPr>
              <a:t>Plan out a pseudocode for implementing the 3rd feature.</a:t>
            </a:r>
          </a:p>
          <a:p>
            <a:pPr lvl="1" algn="just" fontAlgn="base">
              <a:buFont typeface="Arial" panose="020B0604020202020204" pitchFamily="34" charset="0"/>
              <a:buChar char="•"/>
            </a:pPr>
            <a:r>
              <a:rPr lang="en-US" sz="1680" b="0" i="0" u="none" strike="noStrike" dirty="0">
                <a:solidFill>
                  <a:srgbClr val="000000"/>
                </a:solidFill>
                <a:effectLst/>
                <a:latin typeface="Calibri" panose="020F0502020204030204" pitchFamily="34" charset="0"/>
              </a:rPr>
              <a:t>Identify the edge cases for the first two features through testing.</a:t>
            </a:r>
          </a:p>
          <a:p>
            <a:pPr lvl="1" algn="just" fontAlgn="base">
              <a:buFont typeface="Arial" panose="020B0604020202020204" pitchFamily="34" charset="0"/>
              <a:buChar char="•"/>
            </a:pPr>
            <a:r>
              <a:rPr lang="en-US" sz="1680" b="0" i="0" u="none" strike="noStrike" dirty="0">
                <a:solidFill>
                  <a:srgbClr val="000000"/>
                </a:solidFill>
                <a:effectLst/>
                <a:latin typeface="Calibri" panose="020F0502020204030204" pitchFamily="34" charset="0"/>
              </a:rPr>
              <a:t>Document everything for reference.</a:t>
            </a:r>
          </a:p>
          <a:p>
            <a:pPr algn="just" rtl="0" fontAlgn="base">
              <a:buFont typeface="Arial" panose="020B0604020202020204" pitchFamily="34" charset="0"/>
              <a:buChar char="•"/>
            </a:pPr>
            <a:r>
              <a:rPr lang="en-US" sz="1680" b="1" i="0" dirty="0">
                <a:solidFill>
                  <a:srgbClr val="000000"/>
                </a:solidFill>
                <a:effectLst/>
                <a:latin typeface="Calibri" panose="020F0502020204030204" pitchFamily="34" charset="0"/>
              </a:rPr>
              <a:t>Iteration 3: </a:t>
            </a:r>
          </a:p>
          <a:p>
            <a:pPr lvl="1" fontAlgn="base">
              <a:spcBef>
                <a:spcPts val="0"/>
              </a:spcBef>
              <a:buFont typeface="Arial" panose="020B0604020202020204" pitchFamily="34" charset="0"/>
              <a:buChar char="•"/>
            </a:pPr>
            <a:r>
              <a:rPr lang="en-US" sz="1680" b="0" i="0" u="none" strike="noStrike" dirty="0">
                <a:solidFill>
                  <a:srgbClr val="000000"/>
                </a:solidFill>
                <a:effectLst/>
                <a:latin typeface="Calibri" panose="020F0502020204030204" pitchFamily="34" charset="0"/>
              </a:rPr>
              <a:t>Convert the pseudocode for the 3rd feature and test it thoroughly.</a:t>
            </a:r>
          </a:p>
          <a:p>
            <a:pPr lvl="1" fontAlgn="base">
              <a:spcBef>
                <a:spcPts val="0"/>
              </a:spcBef>
              <a:buFont typeface="Arial" panose="020B0604020202020204" pitchFamily="34" charset="0"/>
              <a:buChar char="•"/>
            </a:pPr>
            <a:r>
              <a:rPr lang="en-US" sz="1680" b="0" i="0" u="none" strike="noStrike" dirty="0">
                <a:solidFill>
                  <a:srgbClr val="000000"/>
                </a:solidFill>
                <a:effectLst/>
                <a:latin typeface="Calibri" panose="020F0502020204030204" pitchFamily="34" charset="0"/>
              </a:rPr>
              <a:t>Address the edge cases.	</a:t>
            </a:r>
          </a:p>
          <a:p>
            <a:pPr lvl="1" fontAlgn="base">
              <a:spcBef>
                <a:spcPts val="0"/>
              </a:spcBef>
              <a:buFont typeface="Arial" panose="020B0604020202020204" pitchFamily="34" charset="0"/>
              <a:buChar char="•"/>
            </a:pPr>
            <a:r>
              <a:rPr lang="en-US" sz="1680" b="0" i="0" u="none" strike="noStrike" dirty="0">
                <a:solidFill>
                  <a:srgbClr val="000000"/>
                </a:solidFill>
                <a:effectLst/>
                <a:latin typeface="Calibri" panose="020F0502020204030204" pitchFamily="34" charset="0"/>
              </a:rPr>
              <a:t>Complete testing of all three features and verify usage for the final time.</a:t>
            </a:r>
          </a:p>
          <a:p>
            <a:pPr lvl="1" algn="just" fontAlgn="base"/>
            <a:r>
              <a:rPr lang="en-US" sz="1680" b="0" i="0" u="none" strike="noStrike" dirty="0">
                <a:solidFill>
                  <a:srgbClr val="000000"/>
                </a:solidFill>
                <a:effectLst/>
                <a:latin typeface="Calibri" panose="020F0502020204030204" pitchFamily="34" charset="0"/>
              </a:rPr>
              <a:t>Address all the corner cases if still left in a document.</a:t>
            </a:r>
          </a:p>
        </p:txBody>
      </p:sp>
      <p:sp>
        <p:nvSpPr>
          <p:cNvPr id="4" name="Title 3">
            <a:extLst>
              <a:ext uri="{FF2B5EF4-FFF2-40B4-BE49-F238E27FC236}">
                <a16:creationId xmlns:a16="http://schemas.microsoft.com/office/drawing/2014/main" id="{815DCD59-07A4-A54D-4213-798C7D59395E}"/>
              </a:ext>
            </a:extLst>
          </p:cNvPr>
          <p:cNvSpPr>
            <a:spLocks noGrp="1"/>
          </p:cNvSpPr>
          <p:nvPr>
            <p:ph type="title"/>
          </p:nvPr>
        </p:nvSpPr>
        <p:spPr>
          <a:xfrm>
            <a:off x="457200" y="378581"/>
            <a:ext cx="8229600" cy="581784"/>
          </a:xfrm>
        </p:spPr>
        <p:txBody>
          <a:bodyPr>
            <a:noAutofit/>
          </a:bodyPr>
          <a:lstStyle/>
          <a:p>
            <a:br>
              <a:rPr lang="en-US" u="sng" dirty="0">
                <a:latin typeface="Calibri" panose="020F0502020204030204" pitchFamily="34" charset="0"/>
                <a:ea typeface="Calibri" panose="020F0502020204030204" pitchFamily="34" charset="0"/>
                <a:cs typeface="Calibri" panose="020F0502020204030204" pitchFamily="34" charset="0"/>
              </a:rPr>
            </a:br>
            <a:br>
              <a:rPr lang="en-US" u="sng" dirty="0">
                <a:latin typeface="Calibri" panose="020F0502020204030204" pitchFamily="34" charset="0"/>
                <a:ea typeface="Calibri" panose="020F0502020204030204" pitchFamily="34" charset="0"/>
                <a:cs typeface="Calibri" panose="020F0502020204030204" pitchFamily="34" charset="0"/>
              </a:rPr>
            </a:br>
            <a:r>
              <a:rPr lang="en-US" u="sng" dirty="0">
                <a:latin typeface="Calibri" panose="020F0502020204030204" pitchFamily="34" charset="0"/>
                <a:ea typeface="Calibri" panose="020F0502020204030204" pitchFamily="34" charset="0"/>
                <a:cs typeface="Calibri" panose="020F0502020204030204" pitchFamily="34" charset="0"/>
              </a:rPr>
              <a:t>Software Development Plan </a:t>
            </a:r>
            <a:br>
              <a:rPr lang="en-US" u="sng" dirty="0">
                <a:latin typeface="Calibri" panose="020F0502020204030204" pitchFamily="34" charset="0"/>
                <a:ea typeface="Calibri" panose="020F0502020204030204" pitchFamily="34" charset="0"/>
                <a:cs typeface="Calibri" panose="020F0502020204030204" pitchFamily="34" charset="0"/>
              </a:rPr>
            </a:br>
            <a:br>
              <a:rPr lang="en-US" u="sng" dirty="0">
                <a:latin typeface="Calibri" panose="020F0502020204030204" pitchFamily="34" charset="0"/>
                <a:ea typeface="Calibri" panose="020F0502020204030204" pitchFamily="34" charset="0"/>
                <a:cs typeface="Calibri" panose="020F0502020204030204" pitchFamily="34" charset="0"/>
              </a:rPr>
            </a:br>
            <a:br>
              <a:rPr lang="en-US" u="sng" dirty="0">
                <a:latin typeface="Calibri" panose="020F0502020204030204" pitchFamily="34" charset="0"/>
                <a:ea typeface="Calibri" panose="020F0502020204030204" pitchFamily="34" charset="0"/>
                <a:cs typeface="Calibri" panose="020F0502020204030204" pitchFamily="34" charset="0"/>
              </a:rPr>
            </a:br>
            <a:endParaRPr lang="en-US" u="sng"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8A67937A-3D07-73B2-63CC-DE184EE7D251}"/>
              </a:ext>
            </a:extLst>
          </p:cNvPr>
          <p:cNvSpPr txBox="1"/>
          <p:nvPr/>
        </p:nvSpPr>
        <p:spPr>
          <a:xfrm>
            <a:off x="8686800" y="4705895"/>
            <a:ext cx="383418" cy="307777"/>
          </a:xfrm>
          <a:prstGeom prst="rect">
            <a:avLst/>
          </a:prstGeom>
          <a:noFill/>
        </p:spPr>
        <p:txBody>
          <a:bodyPr wrap="square">
            <a:spAutoFit/>
          </a:bodyPr>
          <a:lstStyle/>
          <a:p>
            <a:fld id="{3BE0D020-45C4-43AB-8D49-2C88AB9A9CD7}" type="slidenum">
              <a:rPr lang="en-US" sz="1400" smtClean="0">
                <a:solidFill>
                  <a:srgbClr val="000000"/>
                </a:solidFill>
                <a:latin typeface="Calibri" panose="020F0502020204030204" pitchFamily="34" charset="0"/>
                <a:ea typeface="Calibri" panose="020F0502020204030204" pitchFamily="34" charset="0"/>
                <a:cs typeface="Calibri" panose="020F0502020204030204" pitchFamily="34" charset="0"/>
              </a:rPr>
              <a:pPr/>
              <a:t>6</a:t>
            </a:fld>
            <a:endParaRPr lang="en-US"/>
          </a:p>
        </p:txBody>
      </p:sp>
    </p:spTree>
    <p:extLst>
      <p:ext uri="{BB962C8B-B14F-4D97-AF65-F5344CB8AC3E}">
        <p14:creationId xmlns:p14="http://schemas.microsoft.com/office/powerpoint/2010/main" val="2427728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3F1BC1-E245-1BB2-E1A1-8062FB947255}"/>
              </a:ext>
            </a:extLst>
          </p:cNvPr>
          <p:cNvSpPr>
            <a:spLocks noGrp="1"/>
          </p:cNvSpPr>
          <p:nvPr>
            <p:ph type="body" idx="1"/>
          </p:nvPr>
        </p:nvSpPr>
        <p:spPr>
          <a:xfrm>
            <a:off x="457200" y="644979"/>
            <a:ext cx="8523514" cy="4498521"/>
          </a:xfrm>
        </p:spPr>
        <p:txBody>
          <a:bodyPr>
            <a:normAutofit fontScale="85000" lnSpcReduction="20000"/>
          </a:bodyPr>
          <a:lstStyle/>
          <a:p>
            <a:pPr marL="127000" indent="0">
              <a:buNone/>
            </a:pPr>
            <a:r>
              <a:rPr lang="en-US" dirty="0"/>
              <a:t>                                            																																																																																																																																																																																																																															</a:t>
            </a:r>
            <a:fld id="{9E9DE923-760C-44F4-9F86-51B784D002CA}" type="slidenum">
              <a:rPr lang="en-US" smtClean="0"/>
              <a:t>7</a:t>
            </a:fld>
            <a:endParaRPr lang="en-US" dirty="0"/>
          </a:p>
        </p:txBody>
      </p:sp>
      <p:sp>
        <p:nvSpPr>
          <p:cNvPr id="4" name="Title 3">
            <a:extLst>
              <a:ext uri="{FF2B5EF4-FFF2-40B4-BE49-F238E27FC236}">
                <a16:creationId xmlns:a16="http://schemas.microsoft.com/office/drawing/2014/main" id="{4BC1CBF0-C15E-98AD-792E-705A1EFED9C3}"/>
              </a:ext>
            </a:extLst>
          </p:cNvPr>
          <p:cNvSpPr>
            <a:spLocks noGrp="1"/>
          </p:cNvSpPr>
          <p:nvPr>
            <p:ph type="title"/>
          </p:nvPr>
        </p:nvSpPr>
        <p:spPr>
          <a:xfrm>
            <a:off x="457200" y="-30191"/>
            <a:ext cx="8229600" cy="857250"/>
          </a:xfrm>
        </p:spPr>
        <p:txBody>
          <a:bodyPr/>
          <a:lstStyle/>
          <a:p>
            <a:r>
              <a:rPr lang="en-US" u="sng" dirty="0">
                <a:latin typeface="Calibri" panose="020F0502020204030204" pitchFamily="34" charset="0"/>
                <a:ea typeface="Calibri" panose="020F0502020204030204" pitchFamily="34" charset="0"/>
                <a:cs typeface="Calibri" panose="020F0502020204030204" pitchFamily="34" charset="0"/>
              </a:rPr>
              <a:t>Code Snippets</a:t>
            </a:r>
          </a:p>
        </p:txBody>
      </p:sp>
      <p:sp>
        <p:nvSpPr>
          <p:cNvPr id="8" name="TextBox 7">
            <a:extLst>
              <a:ext uri="{FF2B5EF4-FFF2-40B4-BE49-F238E27FC236}">
                <a16:creationId xmlns:a16="http://schemas.microsoft.com/office/drawing/2014/main" id="{F6FBEC6C-725C-E50A-87BE-BBA2D25AFEB8}"/>
              </a:ext>
            </a:extLst>
          </p:cNvPr>
          <p:cNvSpPr txBox="1"/>
          <p:nvPr/>
        </p:nvSpPr>
        <p:spPr>
          <a:xfrm>
            <a:off x="2612571" y="4413868"/>
            <a:ext cx="3918858" cy="307777"/>
          </a:xfrm>
          <a:prstGeom prst="rect">
            <a:avLst/>
          </a:prstGeom>
          <a:noFill/>
        </p:spPr>
        <p:txBody>
          <a:bodyPr wrap="square" rtlCol="0">
            <a:spAutoFit/>
          </a:bodyPr>
          <a:lstStyle/>
          <a:p>
            <a:pPr algn="ctr"/>
            <a:r>
              <a:rPr lang="en-US" u="sng" dirty="0">
                <a:latin typeface="Calibri" panose="020F0502020204030204" pitchFamily="34" charset="0"/>
                <a:ea typeface="Calibri" panose="020F0502020204030204" pitchFamily="34" charset="0"/>
                <a:cs typeface="Calibri" panose="020F0502020204030204" pitchFamily="34" charset="0"/>
              </a:rPr>
              <a:t>Fig 1: Fusible loops detector code </a:t>
            </a:r>
          </a:p>
        </p:txBody>
      </p:sp>
      <p:pic>
        <p:nvPicPr>
          <p:cNvPr id="10" name="Picture 9" descr="A computer screen with text on it&#10;&#10;Description automatically generated">
            <a:extLst>
              <a:ext uri="{FF2B5EF4-FFF2-40B4-BE49-F238E27FC236}">
                <a16:creationId xmlns:a16="http://schemas.microsoft.com/office/drawing/2014/main" id="{2325CB9D-CA43-253D-C34A-E4A80E5FEF17}"/>
              </a:ext>
            </a:extLst>
          </p:cNvPr>
          <p:cNvPicPr>
            <a:picLocks noChangeAspect="1"/>
          </p:cNvPicPr>
          <p:nvPr/>
        </p:nvPicPr>
        <p:blipFill>
          <a:blip r:embed="rId2"/>
          <a:stretch>
            <a:fillRect/>
          </a:stretch>
        </p:blipFill>
        <p:spPr>
          <a:xfrm>
            <a:off x="1889431" y="732517"/>
            <a:ext cx="4993064" cy="3678465"/>
          </a:xfrm>
          <a:prstGeom prst="rect">
            <a:avLst/>
          </a:prstGeom>
        </p:spPr>
      </p:pic>
    </p:spTree>
    <p:extLst>
      <p:ext uri="{BB962C8B-B14F-4D97-AF65-F5344CB8AC3E}">
        <p14:creationId xmlns:p14="http://schemas.microsoft.com/office/powerpoint/2010/main" val="643844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3F1BC1-E245-1BB2-E1A1-8062FB947255}"/>
              </a:ext>
            </a:extLst>
          </p:cNvPr>
          <p:cNvSpPr>
            <a:spLocks noGrp="1"/>
          </p:cNvSpPr>
          <p:nvPr>
            <p:ph type="body" idx="1"/>
          </p:nvPr>
        </p:nvSpPr>
        <p:spPr>
          <a:xfrm>
            <a:off x="457199" y="683895"/>
            <a:ext cx="8531679" cy="4361634"/>
          </a:xfrm>
        </p:spPr>
        <p:txBody>
          <a:bodyPr/>
          <a:lstStyle/>
          <a:p>
            <a:pPr marL="127000" indent="0">
              <a:buNone/>
            </a:pPr>
            <a:r>
              <a:rPr lang="en-US" dirty="0"/>
              <a:t>																																																																																																																																																									</a:t>
            </a:r>
            <a:fld id="{EB8DC47F-1D26-4D76-9322-FA2A600D7755}" type="slidenum">
              <a:rPr lang="en-US" smtClean="0"/>
              <a:t>8</a:t>
            </a:fld>
            <a:endParaRPr lang="en-US" dirty="0"/>
          </a:p>
        </p:txBody>
      </p:sp>
      <p:sp>
        <p:nvSpPr>
          <p:cNvPr id="4" name="Title 3">
            <a:extLst>
              <a:ext uri="{FF2B5EF4-FFF2-40B4-BE49-F238E27FC236}">
                <a16:creationId xmlns:a16="http://schemas.microsoft.com/office/drawing/2014/main" id="{4BC1CBF0-C15E-98AD-792E-705A1EFED9C3}"/>
              </a:ext>
            </a:extLst>
          </p:cNvPr>
          <p:cNvSpPr>
            <a:spLocks noGrp="1"/>
          </p:cNvSpPr>
          <p:nvPr>
            <p:ph type="title"/>
          </p:nvPr>
        </p:nvSpPr>
        <p:spPr>
          <a:xfrm>
            <a:off x="547007" y="-276"/>
            <a:ext cx="8139793" cy="783771"/>
          </a:xfrm>
        </p:spPr>
        <p:txBody>
          <a:bodyPr/>
          <a:lstStyle/>
          <a:p>
            <a:r>
              <a:rPr lang="en-US" u="sng" dirty="0">
                <a:latin typeface="Calibri" panose="020F0502020204030204" pitchFamily="34" charset="0"/>
                <a:ea typeface="Calibri" panose="020F0502020204030204" pitchFamily="34" charset="0"/>
                <a:cs typeface="Calibri" panose="020F0502020204030204" pitchFamily="34" charset="0"/>
              </a:rPr>
              <a:t>Code Snippets</a:t>
            </a:r>
          </a:p>
        </p:txBody>
      </p:sp>
      <p:sp>
        <p:nvSpPr>
          <p:cNvPr id="9" name="TextBox 8">
            <a:extLst>
              <a:ext uri="{FF2B5EF4-FFF2-40B4-BE49-F238E27FC236}">
                <a16:creationId xmlns:a16="http://schemas.microsoft.com/office/drawing/2014/main" id="{79C6C03A-EB2C-C482-9904-FB1161802E48}"/>
              </a:ext>
            </a:extLst>
          </p:cNvPr>
          <p:cNvSpPr txBox="1"/>
          <p:nvPr/>
        </p:nvSpPr>
        <p:spPr>
          <a:xfrm>
            <a:off x="3233058" y="4563556"/>
            <a:ext cx="2865664" cy="307777"/>
          </a:xfrm>
          <a:prstGeom prst="rect">
            <a:avLst/>
          </a:prstGeom>
          <a:noFill/>
        </p:spPr>
        <p:txBody>
          <a:bodyPr wrap="square" rtlCol="0">
            <a:spAutoFit/>
          </a:bodyPr>
          <a:lstStyle/>
          <a:p>
            <a:pPr algn="ctr"/>
            <a:r>
              <a:rPr lang="en-US" u="sng" dirty="0">
                <a:latin typeface="Calibri" panose="020F0502020204030204" pitchFamily="34" charset="0"/>
                <a:ea typeface="Calibri" panose="020F0502020204030204" pitchFamily="34" charset="0"/>
                <a:cs typeface="Calibri" panose="020F0502020204030204" pitchFamily="34" charset="0"/>
              </a:rPr>
              <a:t>Fig 2: Fusible loops detector code  </a:t>
            </a:r>
          </a:p>
        </p:txBody>
      </p:sp>
      <p:pic>
        <p:nvPicPr>
          <p:cNvPr id="12" name="Picture 11" descr="A computer screen shot of a program&#10;&#10;Description automatically generated">
            <a:extLst>
              <a:ext uri="{FF2B5EF4-FFF2-40B4-BE49-F238E27FC236}">
                <a16:creationId xmlns:a16="http://schemas.microsoft.com/office/drawing/2014/main" id="{722E8567-F875-11A0-04D6-9FDA941AF5B9}"/>
              </a:ext>
            </a:extLst>
          </p:cNvPr>
          <p:cNvPicPr>
            <a:picLocks noChangeAspect="1"/>
          </p:cNvPicPr>
          <p:nvPr/>
        </p:nvPicPr>
        <p:blipFill>
          <a:blip r:embed="rId2"/>
          <a:stretch>
            <a:fillRect/>
          </a:stretch>
        </p:blipFill>
        <p:spPr>
          <a:xfrm>
            <a:off x="2015370" y="683894"/>
            <a:ext cx="5005915" cy="3915029"/>
          </a:xfrm>
          <a:prstGeom prst="rect">
            <a:avLst/>
          </a:prstGeom>
        </p:spPr>
      </p:pic>
    </p:spTree>
    <p:extLst>
      <p:ext uri="{BB962C8B-B14F-4D97-AF65-F5344CB8AC3E}">
        <p14:creationId xmlns:p14="http://schemas.microsoft.com/office/powerpoint/2010/main" val="1769949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1C3FB6-50B8-F2D8-028D-2E11117B0892}"/>
              </a:ext>
            </a:extLst>
          </p:cNvPr>
          <p:cNvSpPr>
            <a:spLocks noGrp="1"/>
          </p:cNvSpPr>
          <p:nvPr>
            <p:ph type="body" idx="1"/>
          </p:nvPr>
        </p:nvSpPr>
        <p:spPr>
          <a:xfrm>
            <a:off x="457199" y="808264"/>
            <a:ext cx="8556171" cy="4265114"/>
          </a:xfrm>
        </p:spPr>
        <p:txBody>
          <a:bodyPr>
            <a:normAutofit fontScale="40000" lnSpcReduction="20000"/>
          </a:bodyPr>
          <a:lstStyle/>
          <a:p>
            <a:pPr marL="3771900" lvl="8" indent="0">
              <a:buNone/>
            </a:pPr>
            <a:r>
              <a:rPr lang="en-US" dirty="0"/>
              <a:t>																																																																																																																																																																																																																																											</a:t>
            </a:r>
            <a:fld id="{7D078705-5A5E-4E40-80EB-F69DCE063078}" type="slidenum">
              <a:rPr lang="en-US" sz="3500" smtClean="0">
                <a:latin typeface="+mj-lt"/>
                <a:ea typeface="Calibri" panose="020F0502020204030204" pitchFamily="34" charset="0"/>
                <a:cs typeface="Calibri" panose="020F0502020204030204" pitchFamily="34" charset="0"/>
              </a:rPr>
              <a:t>9</a:t>
            </a:fld>
            <a:endParaRPr lang="en-US" sz="3500" dirty="0">
              <a:latin typeface="+mj-lt"/>
              <a:ea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3B407A50-308D-14BA-7F34-3C72177CDD83}"/>
              </a:ext>
            </a:extLst>
          </p:cNvPr>
          <p:cNvSpPr>
            <a:spLocks noGrp="1"/>
          </p:cNvSpPr>
          <p:nvPr>
            <p:ph type="title"/>
          </p:nvPr>
        </p:nvSpPr>
        <p:spPr>
          <a:xfrm>
            <a:off x="457200" y="70122"/>
            <a:ext cx="8229600" cy="857250"/>
          </a:xfrm>
        </p:spPr>
        <p:txBody>
          <a:bodyPr/>
          <a:lstStyle/>
          <a:p>
            <a:r>
              <a:rPr lang="en-US" u="sng" dirty="0">
                <a:latin typeface="Calibri" panose="020F0502020204030204" pitchFamily="34" charset="0"/>
                <a:ea typeface="Calibri" panose="020F0502020204030204" pitchFamily="34" charset="0"/>
                <a:cs typeface="Calibri" panose="020F0502020204030204" pitchFamily="34" charset="0"/>
              </a:rPr>
              <a:t>Smart Contract to Test</a:t>
            </a:r>
          </a:p>
        </p:txBody>
      </p:sp>
      <p:pic>
        <p:nvPicPr>
          <p:cNvPr id="6" name="Picture 5" descr="A screen shot of a computer program&#10;&#10;Description automatically generated">
            <a:extLst>
              <a:ext uri="{FF2B5EF4-FFF2-40B4-BE49-F238E27FC236}">
                <a16:creationId xmlns:a16="http://schemas.microsoft.com/office/drawing/2014/main" id="{FC073D91-330A-73AE-F779-307F94F9FA6E}"/>
              </a:ext>
            </a:extLst>
          </p:cNvPr>
          <p:cNvPicPr>
            <a:picLocks noChangeAspect="1"/>
          </p:cNvPicPr>
          <p:nvPr/>
        </p:nvPicPr>
        <p:blipFill>
          <a:blip r:embed="rId2"/>
          <a:stretch>
            <a:fillRect/>
          </a:stretch>
        </p:blipFill>
        <p:spPr>
          <a:xfrm>
            <a:off x="2374809" y="808264"/>
            <a:ext cx="4316851" cy="3864556"/>
          </a:xfrm>
          <a:prstGeom prst="rect">
            <a:avLst/>
          </a:prstGeom>
        </p:spPr>
      </p:pic>
      <p:sp>
        <p:nvSpPr>
          <p:cNvPr id="7" name="TextBox 6">
            <a:extLst>
              <a:ext uri="{FF2B5EF4-FFF2-40B4-BE49-F238E27FC236}">
                <a16:creationId xmlns:a16="http://schemas.microsoft.com/office/drawing/2014/main" id="{956FC406-5EBB-6303-79FC-BCFC6F8FFF0B}"/>
              </a:ext>
            </a:extLst>
          </p:cNvPr>
          <p:cNvSpPr txBox="1"/>
          <p:nvPr/>
        </p:nvSpPr>
        <p:spPr>
          <a:xfrm>
            <a:off x="2990576" y="4672820"/>
            <a:ext cx="3162846" cy="307777"/>
          </a:xfrm>
          <a:prstGeom prst="rect">
            <a:avLst/>
          </a:prstGeom>
          <a:noFill/>
        </p:spPr>
        <p:txBody>
          <a:bodyPr wrap="square" rtlCol="0">
            <a:spAutoFit/>
          </a:bodyPr>
          <a:lstStyle/>
          <a:p>
            <a:r>
              <a:rPr lang="en-US" u="sng" dirty="0">
                <a:latin typeface="Calibri" panose="020F0502020204030204" pitchFamily="34" charset="0"/>
                <a:ea typeface="Calibri" panose="020F0502020204030204" pitchFamily="34" charset="0"/>
                <a:cs typeface="Calibri" panose="020F0502020204030204" pitchFamily="34" charset="0"/>
              </a:rPr>
              <a:t>Fig 3: Smart Contract to test </a:t>
            </a:r>
            <a:r>
              <a:rPr lang="en-US" u="sng" dirty="0" err="1">
                <a:latin typeface="Calibri" panose="020F0502020204030204" pitchFamily="34" charset="0"/>
                <a:ea typeface="Calibri" panose="020F0502020204030204" pitchFamily="34" charset="0"/>
                <a:cs typeface="Calibri" panose="020F0502020204030204" pitchFamily="34" charset="0"/>
              </a:rPr>
              <a:t>detetctor</a:t>
            </a:r>
            <a:endParaRPr lang="en-US" u="sng"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6906583"/>
      </p:ext>
    </p:extLst>
  </p:cSld>
  <p:clrMapOvr>
    <a:masterClrMapping/>
  </p:clrMapOvr>
</p:sld>
</file>

<file path=ppt/theme/theme1.xml><?xml version="1.0" encoding="utf-8"?>
<a:theme xmlns:a="http://schemas.openxmlformats.org/drawingml/2006/main" name="UTA Accessible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2343</Words>
  <Application>Microsoft Office PowerPoint</Application>
  <PresentationFormat>On-screen Show (16:9)</PresentationFormat>
  <Paragraphs>117</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Helvetica Neue</vt:lpstr>
      <vt:lpstr>Arial</vt:lpstr>
      <vt:lpstr>Noto Sans Symbols</vt:lpstr>
      <vt:lpstr>Times New Roman</vt:lpstr>
      <vt:lpstr>UTA Accessible Template</vt:lpstr>
      <vt:lpstr>CSE 6324  Advanced Topics in Software Engineering</vt:lpstr>
      <vt:lpstr>Team Members</vt:lpstr>
      <vt:lpstr>Project Vision</vt:lpstr>
      <vt:lpstr>Proposed Features</vt:lpstr>
      <vt:lpstr>Project Features </vt:lpstr>
      <vt:lpstr>  Software Development Plan    </vt:lpstr>
      <vt:lpstr>Code Snippets</vt:lpstr>
      <vt:lpstr>Code Snippets</vt:lpstr>
      <vt:lpstr>Smart Contract to Test</vt:lpstr>
      <vt:lpstr>Terminal Snippet</vt:lpstr>
      <vt:lpstr>Gas Calculations</vt:lpstr>
      <vt:lpstr>Gas Calculations</vt:lpstr>
      <vt:lpstr>Risks</vt:lpstr>
      <vt:lpstr>Future Risks</vt:lpstr>
      <vt:lpstr>Repository</vt:lpstr>
      <vt:lpstr>References</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6324  Advanced Topics in Software Engineering</dc:title>
  <cp:lastModifiedBy>Akshata Raikar</cp:lastModifiedBy>
  <cp:revision>36</cp:revision>
  <dcterms:modified xsi:type="dcterms:W3CDTF">2023-10-17T04:43:33Z</dcterms:modified>
</cp:coreProperties>
</file>