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1"/>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9144000" cy="5143500" type="screen16x9"/>
  <p:notesSz cx="6858000" cy="9144000"/>
  <p:embeddedFontLst>
    <p:embeddedFont>
      <p:font typeface="DM Sans" panose="020B0604020202020204" charset="0"/>
      <p:regular r:id="rId42"/>
      <p:bold r:id="rId43"/>
      <p:italic r:id="rId44"/>
      <p:boldItalic r:id="rId45"/>
    </p:embeddedFont>
    <p:embeddedFont>
      <p:font typeface="proxima nova bold" panose="02000506030000020004" charset="0"/>
      <p:bold r:id="rId46"/>
    </p:embeddedFont>
    <p:embeddedFont>
      <p:font typeface="proxima nova rg" panose="02000506030000020004" charset="0"/>
      <p:regular r:id="rId47"/>
      <p:bold r:id="rId48"/>
      <p:italic r:id="rId49"/>
      <p:boldItalic r:id="rId50"/>
    </p:embeddedFont>
    <p:embeddedFont>
      <p:font typeface="Viga"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guide id="6" orient="horz" pos="439">
          <p15:clr>
            <a:srgbClr val="A4A3A4"/>
          </p15:clr>
        </p15:guide>
        <p15:guide id="7" orient="horz" pos="1726">
          <p15:clr>
            <a:srgbClr val="A4A3A4"/>
          </p15:clr>
        </p15:guide>
        <p15:guide id="8" pos="5352">
          <p15:clr>
            <a:srgbClr val="A4A3A4"/>
          </p15:clr>
        </p15:guide>
        <p15:guide id="9" pos="3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658367-1752-4BCB-99D9-0009F8CEB734}">
  <a:tblStyle styleId="{D5658367-1752-4BCB-99D9-0009F8CEB7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guide orient="horz" pos="461"/>
        <p:guide pos="2880"/>
        <p:guide pos="456"/>
        <p:guide orient="horz" pos="1732"/>
        <p:guide orient="horz" pos="2664"/>
        <p:guide orient="horz" pos="439"/>
        <p:guide orient="horz" pos="1726"/>
        <p:guide pos="5352"/>
        <p:guide pos="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53423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2451716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 y="0"/>
            <a:ext cx="9142096" cy="5143500"/>
          </a:xfrm>
          <a:prstGeom prst="rect">
            <a:avLst/>
          </a:prstGeom>
        </p:spPr>
      </p:pic>
      <p:sp>
        <p:nvSpPr>
          <p:cNvPr id="159" name="Google Shape;159;p29"/>
          <p:cNvSpPr txBox="1">
            <a:spLocks noGrp="1"/>
          </p:cNvSpPr>
          <p:nvPr>
            <p:ph type="ctrTitle"/>
          </p:nvPr>
        </p:nvSpPr>
        <p:spPr>
          <a:xfrm>
            <a:off x="481264" y="1202058"/>
            <a:ext cx="5498622" cy="2890969"/>
          </a:xfrm>
          <a:prstGeom prst="rect">
            <a:avLst/>
          </a:prstGeom>
        </p:spPr>
        <p:txBody>
          <a:bodyPr spcFirstLastPara="1" wrap="square" lIns="91425" tIns="91425" rIns="91425" bIns="91425" anchor="b" anchorCtr="0">
            <a:noAutofit/>
          </a:bodyPr>
          <a:lstStyle/>
          <a:p>
            <a:pPr lvl="0"/>
            <a:r>
              <a:rPr lang="ru-RU" sz="4400" dirty="0">
                <a:solidFill>
                  <a:schemeClr val="bg1"/>
                </a:solidFill>
                <a:latin typeface="+mj-lt"/>
              </a:rPr>
              <a:t>Программирование на языке</a:t>
            </a:r>
            <a:br>
              <a:rPr lang="ru-RU" sz="4400" dirty="0">
                <a:solidFill>
                  <a:schemeClr val="bg1"/>
                </a:solidFill>
                <a:latin typeface="+mj-lt"/>
              </a:rPr>
            </a:br>
            <a:r>
              <a:rPr lang="en-US" sz="9600" dirty="0">
                <a:solidFill>
                  <a:schemeClr val="accent2"/>
                </a:solidFill>
                <a:latin typeface="+mj-lt"/>
              </a:rPr>
              <a:t>Python</a:t>
            </a:r>
            <a:endParaRPr sz="9600" dirty="0">
              <a:solidFill>
                <a:schemeClr val="accent2"/>
              </a:solidFill>
              <a:latin typeface="+mj-lt"/>
            </a:endParaRPr>
          </a:p>
        </p:txBody>
      </p:sp>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13" y="356490"/>
            <a:ext cx="1741715" cy="5902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8" name="Прямоугольник 17"/>
          <p:cNvSpPr/>
          <p:nvPr/>
        </p:nvSpPr>
        <p:spPr>
          <a:xfrm>
            <a:off x="0" y="1000664"/>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Функции для работы с кортежами</a:t>
            </a:r>
            <a:endParaRPr sz="3600" b="1" dirty="0">
              <a:solidFill>
                <a:schemeClr val="accent1"/>
              </a:solidFill>
              <a:latin typeface="+mn-lt"/>
            </a:endParaRPr>
          </a:p>
        </p:txBody>
      </p:sp>
      <p:grpSp>
        <p:nvGrpSpPr>
          <p:cNvPr id="13" name="Группа 12"/>
          <p:cNvGrpSpPr/>
          <p:nvPr/>
        </p:nvGrpSpPr>
        <p:grpSpPr>
          <a:xfrm>
            <a:off x="560687" y="1125741"/>
            <a:ext cx="836767" cy="836767"/>
            <a:chOff x="560687" y="3457246"/>
            <a:chExt cx="836767" cy="836767"/>
          </a:xfrm>
        </p:grpSpPr>
        <p:sp>
          <p:nvSpPr>
            <p:cNvPr id="14" name="Овал 13"/>
            <p:cNvSpPr/>
            <p:nvPr/>
          </p:nvSpPr>
          <p:spPr>
            <a:xfrm>
              <a:off x="560687" y="3457246"/>
              <a:ext cx="836767" cy="8367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5" name="Picture 2" descr="C:\Users\user\Downloads\-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59" y="3599118"/>
              <a:ext cx="553021" cy="55302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Прямоугольник 1"/>
          <p:cNvSpPr/>
          <p:nvPr/>
        </p:nvSpPr>
        <p:spPr>
          <a:xfrm>
            <a:off x="1690785" y="1251738"/>
            <a:ext cx="6814869" cy="584775"/>
          </a:xfrm>
          <a:prstGeom prst="rect">
            <a:avLst/>
          </a:prstGeom>
        </p:spPr>
        <p:txBody>
          <a:bodyPr wrap="square">
            <a:spAutoFit/>
          </a:bodyPr>
          <a:lstStyle/>
          <a:p>
            <a:pPr eaLnBrk="1" hangingPunct="1">
              <a:spcBef>
                <a:spcPct val="0"/>
              </a:spcBef>
              <a:buNone/>
            </a:pPr>
            <a:r>
              <a:rPr lang="ru-RU" sz="1600" dirty="0">
                <a:solidFill>
                  <a:schemeClr val="tx1"/>
                </a:solidFill>
                <a:latin typeface="+mn-lt"/>
              </a:rPr>
              <a:t>Ниже обобщены основные функции для работы с неизменяемыми последовательностями - кортежами</a:t>
            </a:r>
          </a:p>
        </p:txBody>
      </p:sp>
      <p:graphicFrame>
        <p:nvGraphicFramePr>
          <p:cNvPr id="16" name="Table 4"/>
          <p:cNvGraphicFramePr>
            <a:graphicFrameLocks noGrp="1"/>
          </p:cNvGraphicFramePr>
          <p:nvPr>
            <p:extLst>
              <p:ext uri="{D42A27DB-BD31-4B8C-83A1-F6EECF244321}">
                <p14:modId xmlns:p14="http://schemas.microsoft.com/office/powerpoint/2010/main" val="1882878306"/>
              </p:ext>
            </p:extLst>
          </p:nvPr>
        </p:nvGraphicFramePr>
        <p:xfrm>
          <a:off x="565021" y="2223070"/>
          <a:ext cx="8006549" cy="2770918"/>
        </p:xfrm>
        <a:graphic>
          <a:graphicData uri="http://schemas.openxmlformats.org/drawingml/2006/table">
            <a:tbl>
              <a:tblPr firstRow="1" firstCol="1" bandRow="1">
                <a:tableStyleId>{5C22544A-7EE6-4342-B048-85BDC9FD1C3A}</a:tableStyleId>
              </a:tblPr>
              <a:tblGrid>
                <a:gridCol w="1617706">
                  <a:extLst>
                    <a:ext uri="{9D8B030D-6E8A-4147-A177-3AD203B41FA5}">
                      <a16:colId xmlns:a16="http://schemas.microsoft.com/office/drawing/2014/main" val="4230744033"/>
                    </a:ext>
                  </a:extLst>
                </a:gridCol>
                <a:gridCol w="6388843">
                  <a:extLst>
                    <a:ext uri="{9D8B030D-6E8A-4147-A177-3AD203B41FA5}">
                      <a16:colId xmlns:a16="http://schemas.microsoft.com/office/drawing/2014/main" val="2000110398"/>
                    </a:ext>
                  </a:extLst>
                </a:gridCol>
              </a:tblGrid>
              <a:tr h="187055">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Функция</a:t>
                      </a:r>
                    </a:p>
                  </a:txBody>
                  <a:tcPr marL="60425" marR="60425"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60425" marR="60425"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30877">
                <a:tc>
                  <a:txBody>
                    <a:bodyPr/>
                    <a:lstStyle/>
                    <a:p>
                      <a:pPr algn="ctr"/>
                      <a:r>
                        <a:rPr lang="en-US" sz="1100" dirty="0">
                          <a:latin typeface="+mn-lt"/>
                          <a:cs typeface="Times New Roman" panose="02020603050405020304" pitchFamily="18" charset="0"/>
                        </a:rPr>
                        <a:t>len(s)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Длина последовательности </a:t>
                      </a:r>
                      <a:r>
                        <a:rPr lang="en-US" sz="1100" dirty="0">
                          <a:latin typeface="+mn-lt"/>
                          <a:cs typeface="Times New Roman" panose="02020603050405020304" pitchFamily="18" charset="0"/>
                        </a:rPr>
                        <a:t>s</a:t>
                      </a:r>
                      <a:r>
                        <a:rPr lang="ru-RU" sz="1100" dirty="0">
                          <a:latin typeface="+mn-lt"/>
                          <a:cs typeface="Times New Roman" panose="02020603050405020304" pitchFamily="18" charset="0"/>
                        </a:rPr>
                        <a:t>.</a:t>
                      </a:r>
                      <a:endParaRPr lang="en-US"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313349">
                <a:tc>
                  <a:txBody>
                    <a:bodyPr/>
                    <a:lstStyle/>
                    <a:p>
                      <a:pPr algn="ctr"/>
                      <a:r>
                        <a:rPr lang="en-US" sz="1100" dirty="0">
                          <a:latin typeface="+mn-lt"/>
                          <a:cs typeface="Times New Roman" panose="02020603050405020304" pitchFamily="18" charset="0"/>
                        </a:rPr>
                        <a:t>x in 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dirty="0">
                          <a:latin typeface="+mn-lt"/>
                          <a:cs typeface="Times New Roman" panose="02020603050405020304" pitchFamily="18" charset="0"/>
                        </a:rPr>
                        <a:t>Проверка принадлежности элемента последовательности. В новых версиях Python можно проверять принадлежность подстроки строке. Возвращает True или False.</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465341">
                <a:tc>
                  <a:txBody>
                    <a:bodyPr/>
                    <a:lstStyle/>
                    <a:p>
                      <a:pPr algn="ctr"/>
                      <a:r>
                        <a:rPr lang="en-US" sz="1100" dirty="0">
                          <a:latin typeface="+mn-lt"/>
                          <a:cs typeface="Times New Roman" panose="02020603050405020304" pitchFamily="18" charset="0"/>
                        </a:rPr>
                        <a:t>x not in 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en-US" sz="1100" dirty="0">
                          <a:latin typeface="+mn-lt"/>
                          <a:cs typeface="Times New Roman" panose="02020603050405020304" pitchFamily="18" charset="0"/>
                        </a:rPr>
                        <a:t>= not x in s </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313349">
                <a:tc>
                  <a:txBody>
                    <a:bodyPr/>
                    <a:lstStyle/>
                    <a:p>
                      <a:pPr algn="ctr"/>
                      <a:r>
                        <a:rPr lang="en-US" sz="1100" dirty="0">
                          <a:latin typeface="+mn-lt"/>
                          <a:cs typeface="Times New Roman" panose="02020603050405020304" pitchFamily="18" charset="0"/>
                        </a:rPr>
                        <a:t>s + s1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313349">
                <a:tc>
                  <a:txBody>
                    <a:bodyPr/>
                    <a:lstStyle/>
                    <a:p>
                      <a:pPr algn="ctr"/>
                      <a:r>
                        <a:rPr lang="en-US" sz="1100" dirty="0">
                          <a:latin typeface="+mn-lt"/>
                          <a:cs typeface="Times New Roman" panose="02020603050405020304" pitchFamily="18" charset="0"/>
                        </a:rPr>
                        <a:t>s*n </a:t>
                      </a:r>
                      <a:r>
                        <a:rPr lang="ru-RU" sz="1100" dirty="0">
                          <a:latin typeface="+mn-lt"/>
                          <a:cs typeface="Times New Roman" panose="02020603050405020304" pitchFamily="18" charset="0"/>
                        </a:rPr>
                        <a:t>или </a:t>
                      </a:r>
                      <a:r>
                        <a:rPr lang="en-US" sz="1100" dirty="0">
                          <a:latin typeface="+mn-lt"/>
                          <a:cs typeface="Times New Roman" panose="02020603050405020304" pitchFamily="18" charset="0"/>
                        </a:rPr>
                        <a:t>n*s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rtl="0"/>
                      <a:r>
                        <a:rPr lang="ru-RU" sz="1100" dirty="0">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206884">
                <a:tc>
                  <a:txBody>
                    <a:bodyPr/>
                    <a:lstStyle/>
                    <a:p>
                      <a:pPr algn="ctr"/>
                      <a:r>
                        <a:rPr lang="en-US" sz="1100" dirty="0">
                          <a:latin typeface="+mn-lt"/>
                          <a:cs typeface="Times New Roman" panose="02020603050405020304" pitchFamily="18" charset="0"/>
                        </a:rPr>
                        <a:t>s[</a:t>
                      </a:r>
                      <a:r>
                        <a:rPr lang="en-US" sz="1100" dirty="0" err="1">
                          <a:latin typeface="+mn-lt"/>
                          <a:cs typeface="Times New Roman" panose="02020603050405020304" pitchFamily="18" charset="0"/>
                        </a:rPr>
                        <a:t>i</a:t>
                      </a:r>
                      <a:r>
                        <a:rPr lang="en-US" sz="1100" dirty="0">
                          <a:latin typeface="+mn-lt"/>
                          <a:cs typeface="Times New Roman" panose="02020603050405020304" pitchFamily="18" charset="0"/>
                        </a:rPr>
                        <a:t>]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06884">
                <a:tc>
                  <a:txBody>
                    <a:bodyPr/>
                    <a:lstStyle/>
                    <a:p>
                      <a:pPr algn="ctr"/>
                      <a:r>
                        <a:rPr lang="en-US" sz="1100" dirty="0">
                          <a:latin typeface="+mn-lt"/>
                          <a:cs typeface="Times New Roman" panose="02020603050405020304" pitchFamily="18" charset="0"/>
                        </a:rPr>
                        <a:t>s[i:j:d]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Срез из последовательности s от i до j с шагом d. Так же как и</a:t>
                      </a:r>
                      <a:r>
                        <a:rPr lang="ru-RU" sz="1100" baseline="0" dirty="0">
                          <a:latin typeface="+mn-lt"/>
                          <a:cs typeface="Times New Roman" panose="02020603050405020304" pitchFamily="18" charset="0"/>
                        </a:rPr>
                        <a:t> для строк.</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06884">
                <a:tc>
                  <a:txBody>
                    <a:bodyPr/>
                    <a:lstStyle/>
                    <a:p>
                      <a:pPr algn="ctr"/>
                      <a:r>
                        <a:rPr lang="en-US" sz="1100" dirty="0">
                          <a:latin typeface="+mn-lt"/>
                          <a:cs typeface="Times New Roman" panose="02020603050405020304" pitchFamily="18" charset="0"/>
                        </a:rPr>
                        <a:t>min(s)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Наименьший элемент </a:t>
                      </a:r>
                      <a:r>
                        <a:rPr lang="en-US" sz="1100" dirty="0">
                          <a:latin typeface="+mn-lt"/>
                          <a:cs typeface="Times New Roman" panose="02020603050405020304" pitchFamily="18" charset="0"/>
                        </a:rPr>
                        <a:t>s </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06884">
                <a:tc>
                  <a:txBody>
                    <a:bodyPr/>
                    <a:lstStyle/>
                    <a:p>
                      <a:pPr algn="ctr"/>
                      <a:r>
                        <a:rPr lang="en-US" sz="1100" dirty="0">
                          <a:latin typeface="+mn-lt"/>
                          <a:cs typeface="Times New Roman" panose="02020603050405020304" pitchFamily="18" charset="0"/>
                        </a:rPr>
                        <a:t>max(s)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Наибольший элемент </a:t>
                      </a:r>
                      <a:r>
                        <a:rPr lang="en-US" sz="1100" dirty="0">
                          <a:latin typeface="+mn-lt"/>
                          <a:cs typeface="Times New Roman" panose="02020603050405020304" pitchFamily="18" charset="0"/>
                        </a:rPr>
                        <a:t>s </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0923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9" name="Text Box 10"/>
          <p:cNvSpPr txBox="1">
            <a:spLocks noChangeArrowheads="1"/>
          </p:cNvSpPr>
          <p:nvPr/>
        </p:nvSpPr>
        <p:spPr bwMode="auto">
          <a:xfrm>
            <a:off x="4456542" y="111705"/>
            <a:ext cx="1589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1800" dirty="0">
                <a:solidFill>
                  <a:schemeClr val="tx1"/>
                </a:solidFill>
                <a:latin typeface="+mn-lt"/>
              </a:rPr>
              <a:t>Примеры:</a:t>
            </a:r>
            <a:endParaRPr lang="en-US" sz="1800" dirty="0">
              <a:solidFill>
                <a:schemeClr val="tx1"/>
              </a:solidFill>
              <a:latin typeface="+mn-lt"/>
            </a:endParaRPr>
          </a:p>
        </p:txBody>
      </p:sp>
      <p:sp>
        <p:nvSpPr>
          <p:cNvPr id="13" name="Rectangle 4"/>
          <p:cNvSpPr/>
          <p:nvPr/>
        </p:nvSpPr>
        <p:spPr>
          <a:xfrm>
            <a:off x="4478293" y="415755"/>
            <a:ext cx="2404872" cy="4708981"/>
          </a:xfrm>
          <a:prstGeom prst="rect">
            <a:avLst/>
          </a:prstGeom>
        </p:spPr>
        <p:txBody>
          <a:bodyPr wrap="square">
            <a:spAutoFit/>
          </a:bodyPr>
          <a:lstStyle/>
          <a:p>
            <a:r>
              <a:rPr lang="en-US" sz="1000" b="1" dirty="0">
                <a:solidFill>
                  <a:srgbClr val="000080"/>
                </a:solidFill>
                <a:latin typeface="+mn-lt"/>
              </a:rPr>
              <a:t>&gt;&gt;&gt;</a:t>
            </a:r>
            <a:r>
              <a:rPr lang="en-US" sz="1000" dirty="0">
                <a:solidFill>
                  <a:srgbClr val="000000"/>
                </a:solidFill>
                <a:latin typeface="+mn-lt"/>
              </a:rPr>
              <a:t> t </a:t>
            </a:r>
            <a:r>
              <a:rPr lang="en-US" sz="1000" b="1" dirty="0">
                <a:solidFill>
                  <a:srgbClr val="000080"/>
                </a:solidFill>
                <a:latin typeface="+mn-lt"/>
              </a:rPr>
              <a:t>=</a:t>
            </a:r>
            <a:r>
              <a:rPr lang="en-US" sz="1000" dirty="0">
                <a:solidFill>
                  <a:srgbClr val="000000"/>
                </a:solidFill>
                <a:latin typeface="+mn-lt"/>
              </a:rPr>
              <a:t> </a:t>
            </a:r>
            <a:r>
              <a:rPr lang="en-US" sz="1000" b="1" dirty="0">
                <a:solidFill>
                  <a:srgbClr val="000080"/>
                </a:solidFill>
                <a:latin typeface="+mn-lt"/>
              </a:rPr>
              <a:t>(</a:t>
            </a:r>
            <a:r>
              <a:rPr lang="en-US" sz="1000" dirty="0">
                <a:solidFill>
                  <a:srgbClr val="FF0000"/>
                </a:solidFill>
                <a:latin typeface="+mn-lt"/>
              </a:rPr>
              <a:t>2</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2.05</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"Hello"</a:t>
            </a:r>
            <a:r>
              <a:rPr lang="en-US" sz="1000" b="1" dirty="0">
                <a:solidFill>
                  <a:srgbClr val="000080"/>
                </a:solidFill>
                <a:latin typeface="+mn-lt"/>
              </a:rPr>
              <a:t>)</a:t>
            </a:r>
            <a:r>
              <a:rPr lang="en-US" sz="1000" dirty="0">
                <a:solidFill>
                  <a:srgbClr val="000000"/>
                </a:solidFill>
                <a:latin typeface="+mn-lt"/>
              </a:rPr>
              <a:t> </a:t>
            </a:r>
          </a:p>
          <a:p>
            <a:r>
              <a:rPr lang="en-US" sz="1000" b="1" dirty="0">
                <a:solidFill>
                  <a:srgbClr val="000080"/>
                </a:solidFill>
                <a:latin typeface="+mn-lt"/>
              </a:rPr>
              <a:t>&gt;&gt;&gt;</a:t>
            </a:r>
            <a:r>
              <a:rPr lang="en-US" sz="1000" dirty="0">
                <a:solidFill>
                  <a:srgbClr val="000000"/>
                </a:solidFill>
                <a:latin typeface="+mn-lt"/>
              </a:rPr>
              <a:t> z</a:t>
            </a:r>
            <a:r>
              <a:rPr lang="en-US" sz="1000" b="1" dirty="0">
                <a:solidFill>
                  <a:srgbClr val="000080"/>
                </a:solidFill>
                <a:latin typeface="+mn-lt"/>
              </a:rPr>
              <a:t>,</a:t>
            </a:r>
            <a:r>
              <a:rPr lang="en-US" sz="1000" dirty="0">
                <a:solidFill>
                  <a:srgbClr val="000000"/>
                </a:solidFill>
                <a:latin typeface="+mn-lt"/>
              </a:rPr>
              <a:t> y</a:t>
            </a:r>
            <a:r>
              <a:rPr lang="en-US" sz="1000" b="1" dirty="0">
                <a:solidFill>
                  <a:srgbClr val="000080"/>
                </a:solidFill>
                <a:latin typeface="+mn-lt"/>
              </a:rPr>
              <a:t>,</a:t>
            </a:r>
            <a:r>
              <a:rPr lang="en-US" sz="1000" dirty="0">
                <a:solidFill>
                  <a:srgbClr val="000000"/>
                </a:solidFill>
                <a:latin typeface="+mn-lt"/>
              </a:rPr>
              <a:t> x </a:t>
            </a:r>
            <a:r>
              <a:rPr lang="en-US" sz="1000" b="1" dirty="0">
                <a:solidFill>
                  <a:srgbClr val="000080"/>
                </a:solidFill>
                <a:latin typeface="+mn-lt"/>
              </a:rPr>
              <a:t>=</a:t>
            </a:r>
            <a:r>
              <a:rPr lang="en-US" sz="1000" dirty="0">
                <a:solidFill>
                  <a:srgbClr val="000000"/>
                </a:solidFill>
                <a:latin typeface="+mn-lt"/>
              </a:rPr>
              <a:t> t </a:t>
            </a:r>
          </a:p>
          <a:p>
            <a:r>
              <a:rPr lang="en-US" sz="1000" b="1" dirty="0">
                <a:solidFill>
                  <a:srgbClr val="000080"/>
                </a:solidFill>
                <a:latin typeface="+mn-lt"/>
              </a:rPr>
              <a:t>&gt;&gt;&gt;</a:t>
            </a:r>
            <a:r>
              <a:rPr lang="en-US" sz="1000" dirty="0">
                <a:solidFill>
                  <a:srgbClr val="000000"/>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000000"/>
                </a:solidFill>
                <a:latin typeface="+mn-lt"/>
              </a:rPr>
              <a:t>z</a:t>
            </a:r>
            <a:r>
              <a:rPr lang="en-US" sz="1000" b="1" dirty="0">
                <a:solidFill>
                  <a:srgbClr val="000080"/>
                </a:solidFill>
                <a:latin typeface="+mn-lt"/>
              </a:rPr>
              <a:t>,</a:t>
            </a:r>
            <a:r>
              <a:rPr lang="en-US" sz="1000" dirty="0">
                <a:solidFill>
                  <a:srgbClr val="000000"/>
                </a:solidFill>
                <a:latin typeface="+mn-lt"/>
              </a:rPr>
              <a:t> y</a:t>
            </a:r>
            <a:r>
              <a:rPr lang="en-US" sz="1000" b="1" dirty="0">
                <a:solidFill>
                  <a:srgbClr val="000080"/>
                </a:solidFill>
                <a:latin typeface="+mn-lt"/>
              </a:rPr>
              <a:t>,</a:t>
            </a:r>
            <a:r>
              <a:rPr lang="en-US" sz="1000" dirty="0">
                <a:solidFill>
                  <a:srgbClr val="000000"/>
                </a:solidFill>
                <a:latin typeface="+mn-lt"/>
              </a:rPr>
              <a:t> x</a:t>
            </a:r>
            <a:r>
              <a:rPr lang="en-US" sz="1000" b="1" dirty="0">
                <a:solidFill>
                  <a:srgbClr val="000080"/>
                </a:solidFill>
                <a:latin typeface="+mn-lt"/>
              </a:rPr>
              <a:t>)</a:t>
            </a:r>
            <a:r>
              <a:rPr lang="en-US" sz="1000" dirty="0">
                <a:solidFill>
                  <a:srgbClr val="000000"/>
                </a:solidFill>
                <a:latin typeface="+mn-lt"/>
              </a:rPr>
              <a:t> </a:t>
            </a:r>
          </a:p>
          <a:p>
            <a:r>
              <a:rPr lang="en-US" sz="1000" dirty="0">
                <a:solidFill>
                  <a:srgbClr val="FF0000"/>
                </a:solidFill>
                <a:latin typeface="+mn-lt"/>
              </a:rPr>
              <a:t>2</a:t>
            </a:r>
            <a:r>
              <a:rPr lang="en-US" sz="1000" dirty="0">
                <a:solidFill>
                  <a:srgbClr val="000000"/>
                </a:solidFill>
                <a:latin typeface="+mn-lt"/>
              </a:rPr>
              <a:t> </a:t>
            </a:r>
            <a:r>
              <a:rPr lang="en-US" sz="1000" dirty="0">
                <a:solidFill>
                  <a:srgbClr val="FF0000"/>
                </a:solidFill>
                <a:latin typeface="+mn-lt"/>
              </a:rPr>
              <a:t>2.05</a:t>
            </a:r>
            <a:r>
              <a:rPr lang="en-US" sz="1000" dirty="0">
                <a:solidFill>
                  <a:srgbClr val="000000"/>
                </a:solidFill>
                <a:latin typeface="+mn-lt"/>
              </a:rPr>
              <a:t> Hello </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x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12</a:t>
            </a:r>
            <a:r>
              <a:rPr lang="en-US" sz="1000" b="1" dirty="0">
                <a:solidFill>
                  <a:srgbClr val="000080"/>
                </a:solidFill>
                <a:latin typeface="+mn-lt"/>
              </a:rPr>
              <a:t>,</a:t>
            </a:r>
            <a:r>
              <a:rPr lang="en-US" sz="1000" dirty="0">
                <a:solidFill>
                  <a:srgbClr val="000000"/>
                </a:solidFill>
                <a:latin typeface="+mn-lt"/>
              </a:rPr>
              <a:t> </a:t>
            </a:r>
          </a:p>
          <a:p>
            <a:r>
              <a:rPr lang="en-US" sz="1000" b="1" dirty="0">
                <a:solidFill>
                  <a:srgbClr val="000080"/>
                </a:solidFill>
                <a:latin typeface="+mn-lt"/>
              </a:rPr>
              <a:t>&gt;&gt;&gt;</a:t>
            </a:r>
            <a:r>
              <a:rPr lang="en-US" sz="1000" dirty="0">
                <a:solidFill>
                  <a:srgbClr val="000000"/>
                </a:solidFill>
                <a:latin typeface="+mn-lt"/>
              </a:rPr>
              <a:t> x </a:t>
            </a:r>
          </a:p>
          <a:p>
            <a:r>
              <a:rPr lang="en-US" sz="1000" b="1" dirty="0">
                <a:solidFill>
                  <a:srgbClr val="000080"/>
                </a:solidFill>
                <a:latin typeface="+mn-lt"/>
              </a:rPr>
              <a:t>(</a:t>
            </a:r>
            <a:r>
              <a:rPr lang="en-US" sz="1000" dirty="0">
                <a:solidFill>
                  <a:srgbClr val="FF0000"/>
                </a:solidFill>
                <a:latin typeface="+mn-lt"/>
              </a:rPr>
              <a:t>12</a:t>
            </a:r>
            <a:r>
              <a:rPr lang="en-US" sz="1000" b="1" dirty="0">
                <a:solidFill>
                  <a:srgbClr val="000080"/>
                </a:solidFill>
                <a:latin typeface="+mn-lt"/>
              </a:rPr>
              <a:t>,)</a:t>
            </a:r>
            <a:r>
              <a:rPr lang="en-US" sz="1000" dirty="0">
                <a:solidFill>
                  <a:srgbClr val="000000"/>
                </a:solidFill>
                <a:latin typeface="+mn-lt"/>
              </a:rPr>
              <a:t> </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t </a:t>
            </a:r>
            <a:r>
              <a:rPr lang="en-US" sz="1000" b="1" dirty="0">
                <a:solidFill>
                  <a:srgbClr val="000080"/>
                </a:solidFill>
                <a:latin typeface="+mn-lt"/>
              </a:rPr>
              <a:t>=</a:t>
            </a:r>
            <a:r>
              <a:rPr lang="en-US" sz="1000" dirty="0">
                <a:solidFill>
                  <a:srgbClr val="000000"/>
                </a:solidFill>
                <a:latin typeface="+mn-lt"/>
              </a:rPr>
              <a:t> tuple</a:t>
            </a:r>
            <a:r>
              <a:rPr lang="en-US" sz="1000" b="1" dirty="0">
                <a:solidFill>
                  <a:srgbClr val="000080"/>
                </a:solidFill>
                <a:latin typeface="+mn-lt"/>
              </a:rPr>
              <a:t>(</a:t>
            </a:r>
            <a:r>
              <a:rPr lang="en-US" sz="1000" dirty="0">
                <a:solidFill>
                  <a:srgbClr val="808080"/>
                </a:solidFill>
                <a:latin typeface="+mn-lt"/>
              </a:rPr>
              <a:t>'Hello!'</a:t>
            </a:r>
            <a:r>
              <a:rPr lang="en-US" sz="1000" b="1" dirty="0">
                <a:solidFill>
                  <a:srgbClr val="000080"/>
                </a:solidFill>
                <a:latin typeface="+mn-lt"/>
              </a:rPr>
              <a:t>)</a:t>
            </a:r>
            <a:r>
              <a:rPr lang="en-US" sz="1000" dirty="0">
                <a:solidFill>
                  <a:srgbClr val="000000"/>
                </a:solidFill>
                <a:latin typeface="+mn-lt"/>
              </a:rPr>
              <a:t> </a:t>
            </a:r>
          </a:p>
          <a:p>
            <a:r>
              <a:rPr lang="en-US" sz="1000" b="1" dirty="0">
                <a:solidFill>
                  <a:srgbClr val="000080"/>
                </a:solidFill>
                <a:latin typeface="+mn-lt"/>
              </a:rPr>
              <a:t>&gt;&gt;&gt;</a:t>
            </a:r>
            <a:r>
              <a:rPr lang="en-US" sz="1000" dirty="0">
                <a:solidFill>
                  <a:srgbClr val="000000"/>
                </a:solidFill>
                <a:latin typeface="+mn-lt"/>
              </a:rPr>
              <a:t> t </a:t>
            </a:r>
          </a:p>
          <a:p>
            <a:r>
              <a:rPr lang="en-US" sz="1000" b="1" dirty="0">
                <a:solidFill>
                  <a:srgbClr val="000080"/>
                </a:solidFill>
                <a:latin typeface="+mn-lt"/>
              </a:rPr>
              <a:t>(</a:t>
            </a:r>
            <a:r>
              <a:rPr lang="en-US" sz="1000" dirty="0">
                <a:solidFill>
                  <a:srgbClr val="808080"/>
                </a:solidFill>
                <a:latin typeface="+mn-lt"/>
              </a:rPr>
              <a:t>'H'</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'e'</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'l'</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'l'</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'o'</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a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1</a:t>
            </a:r>
            <a:r>
              <a:rPr lang="en-US" sz="1000" dirty="0">
                <a:solidFill>
                  <a:srgbClr val="000000"/>
                </a:solidFill>
                <a:latin typeface="+mn-lt"/>
              </a:rPr>
              <a:t> </a:t>
            </a:r>
          </a:p>
          <a:p>
            <a:r>
              <a:rPr lang="en-US" sz="1000" b="1" dirty="0">
                <a:solidFill>
                  <a:srgbClr val="000080"/>
                </a:solidFill>
                <a:latin typeface="+mn-lt"/>
              </a:rPr>
              <a:t>&gt;&gt;&gt;</a:t>
            </a:r>
            <a:r>
              <a:rPr lang="en-US" sz="1000" dirty="0">
                <a:solidFill>
                  <a:srgbClr val="000000"/>
                </a:solidFill>
                <a:latin typeface="+mn-lt"/>
              </a:rPr>
              <a:t> b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2</a:t>
            </a:r>
            <a:r>
              <a:rPr lang="en-US" sz="1000" dirty="0">
                <a:solidFill>
                  <a:srgbClr val="000000"/>
                </a:solidFill>
                <a:latin typeface="+mn-lt"/>
              </a:rPr>
              <a:t> </a:t>
            </a:r>
          </a:p>
          <a:p>
            <a:r>
              <a:rPr lang="en-US" sz="1000" b="1" dirty="0">
                <a:solidFill>
                  <a:srgbClr val="000080"/>
                </a:solidFill>
                <a:latin typeface="+mn-lt"/>
              </a:rPr>
              <a:t>&gt;&gt;&gt;</a:t>
            </a:r>
            <a:r>
              <a:rPr lang="en-US" sz="1000" dirty="0">
                <a:solidFill>
                  <a:srgbClr val="000000"/>
                </a:solidFill>
                <a:latin typeface="+mn-lt"/>
              </a:rPr>
              <a:t> a</a:t>
            </a:r>
            <a:r>
              <a:rPr lang="en-US" sz="1000" b="1" dirty="0">
                <a:solidFill>
                  <a:srgbClr val="000080"/>
                </a:solidFill>
                <a:latin typeface="+mn-lt"/>
              </a:rPr>
              <a:t>,</a:t>
            </a:r>
            <a:r>
              <a:rPr lang="en-US" sz="1000" dirty="0">
                <a:solidFill>
                  <a:srgbClr val="000000"/>
                </a:solidFill>
                <a:latin typeface="+mn-lt"/>
              </a:rPr>
              <a:t> b </a:t>
            </a:r>
            <a:r>
              <a:rPr lang="en-US" sz="1000" b="1" dirty="0">
                <a:solidFill>
                  <a:srgbClr val="000080"/>
                </a:solidFill>
                <a:latin typeface="+mn-lt"/>
              </a:rPr>
              <a:t>=</a:t>
            </a:r>
            <a:r>
              <a:rPr lang="en-US" sz="1000" dirty="0">
                <a:solidFill>
                  <a:srgbClr val="000000"/>
                </a:solidFill>
                <a:latin typeface="+mn-lt"/>
              </a:rPr>
              <a:t> b</a:t>
            </a:r>
            <a:r>
              <a:rPr lang="en-US" sz="1000" b="1" dirty="0">
                <a:solidFill>
                  <a:srgbClr val="000080"/>
                </a:solidFill>
                <a:latin typeface="+mn-lt"/>
              </a:rPr>
              <a:t>,</a:t>
            </a:r>
            <a:r>
              <a:rPr lang="en-US" sz="1000" dirty="0">
                <a:solidFill>
                  <a:srgbClr val="000000"/>
                </a:solidFill>
                <a:latin typeface="+mn-lt"/>
              </a:rPr>
              <a:t> a </a:t>
            </a:r>
          </a:p>
          <a:p>
            <a:r>
              <a:rPr lang="en-US" sz="1000" b="1" dirty="0">
                <a:solidFill>
                  <a:srgbClr val="000080"/>
                </a:solidFill>
                <a:latin typeface="+mn-lt"/>
              </a:rPr>
              <a:t>&gt;&gt;&gt;</a:t>
            </a:r>
            <a:r>
              <a:rPr lang="en-US" sz="1000" dirty="0">
                <a:solidFill>
                  <a:srgbClr val="000000"/>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000000"/>
                </a:solidFill>
                <a:latin typeface="+mn-lt"/>
              </a:rPr>
              <a:t>a</a:t>
            </a:r>
            <a:r>
              <a:rPr lang="en-US" sz="1000" b="1" dirty="0">
                <a:solidFill>
                  <a:srgbClr val="000080"/>
                </a:solidFill>
                <a:latin typeface="+mn-lt"/>
              </a:rPr>
              <a:t>,</a:t>
            </a:r>
            <a:r>
              <a:rPr lang="en-US" sz="1000" dirty="0">
                <a:solidFill>
                  <a:srgbClr val="000000"/>
                </a:solidFill>
                <a:latin typeface="+mn-lt"/>
              </a:rPr>
              <a:t> b</a:t>
            </a:r>
            <a:r>
              <a:rPr lang="en-US" sz="1000" b="1" dirty="0">
                <a:solidFill>
                  <a:srgbClr val="000080"/>
                </a:solidFill>
                <a:latin typeface="+mn-lt"/>
              </a:rPr>
              <a:t>)</a:t>
            </a:r>
            <a:r>
              <a:rPr lang="en-US" sz="1000" dirty="0">
                <a:solidFill>
                  <a:srgbClr val="000000"/>
                </a:solidFill>
                <a:latin typeface="+mn-lt"/>
              </a:rPr>
              <a:t> </a:t>
            </a:r>
          </a:p>
          <a:p>
            <a:r>
              <a:rPr lang="en-US" sz="1000" dirty="0">
                <a:solidFill>
                  <a:srgbClr val="FF0000"/>
                </a:solidFill>
                <a:latin typeface="+mn-lt"/>
              </a:rPr>
              <a:t>2</a:t>
            </a:r>
            <a:r>
              <a:rPr lang="en-US" sz="1000" dirty="0">
                <a:solidFill>
                  <a:srgbClr val="000000"/>
                </a:solidFill>
                <a:latin typeface="+mn-lt"/>
              </a:rPr>
              <a:t> </a:t>
            </a:r>
            <a:r>
              <a:rPr lang="en-US" sz="1000" dirty="0">
                <a:solidFill>
                  <a:srgbClr val="FF0000"/>
                </a:solidFill>
                <a:latin typeface="+mn-lt"/>
              </a:rPr>
              <a:t>1</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len</a:t>
            </a:r>
            <a:r>
              <a:rPr lang="en-US" sz="1000" b="1" dirty="0">
                <a:solidFill>
                  <a:srgbClr val="000080"/>
                </a:solidFill>
                <a:latin typeface="+mn-lt"/>
              </a:rPr>
              <a:t>((</a:t>
            </a:r>
            <a:r>
              <a:rPr lang="en-US" sz="1000" dirty="0">
                <a:solidFill>
                  <a:srgbClr val="FF0000"/>
                </a:solidFill>
                <a:latin typeface="+mn-lt"/>
              </a:rPr>
              <a:t>1</a:t>
            </a:r>
            <a:r>
              <a:rPr lang="en-US" sz="1000" b="1" dirty="0">
                <a:solidFill>
                  <a:srgbClr val="000080"/>
                </a:solidFill>
                <a:latin typeface="+mn-lt"/>
              </a:rPr>
              <a:t>,</a:t>
            </a:r>
            <a:r>
              <a:rPr lang="en-US" sz="1000" dirty="0">
                <a:solidFill>
                  <a:srgbClr val="FF0000"/>
                </a:solidFill>
                <a:latin typeface="+mn-lt"/>
              </a:rPr>
              <a:t>2</a:t>
            </a:r>
            <a:r>
              <a:rPr lang="en-US" sz="1000" b="1" dirty="0">
                <a:solidFill>
                  <a:srgbClr val="000080"/>
                </a:solidFill>
                <a:latin typeface="+mn-lt"/>
              </a:rPr>
              <a:t>,</a:t>
            </a:r>
            <a:r>
              <a:rPr lang="en-US" sz="1000" dirty="0">
                <a:solidFill>
                  <a:srgbClr val="FF0000"/>
                </a:solidFill>
                <a:latin typeface="+mn-lt"/>
              </a:rPr>
              <a:t>3</a:t>
            </a:r>
            <a:r>
              <a:rPr lang="en-US" sz="1000" b="1" dirty="0">
                <a:solidFill>
                  <a:srgbClr val="000080"/>
                </a:solidFill>
                <a:latin typeface="+mn-lt"/>
              </a:rPr>
              <a:t>))</a:t>
            </a:r>
            <a:r>
              <a:rPr lang="en-US" sz="1000" dirty="0">
                <a:solidFill>
                  <a:srgbClr val="000000"/>
                </a:solidFill>
                <a:latin typeface="+mn-lt"/>
              </a:rPr>
              <a:t> </a:t>
            </a:r>
          </a:p>
          <a:p>
            <a:r>
              <a:rPr lang="en-US" sz="1000" dirty="0">
                <a:solidFill>
                  <a:srgbClr val="FF0000"/>
                </a:solidFill>
                <a:latin typeface="+mn-lt"/>
              </a:rPr>
              <a:t>3</a:t>
            </a:r>
            <a:r>
              <a:rPr lang="en-US" sz="1000" dirty="0">
                <a:solidFill>
                  <a:srgbClr val="000000"/>
                </a:solidFill>
                <a:latin typeface="+mn-lt"/>
              </a:rPr>
              <a:t> </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a:t>
            </a:r>
            <a:r>
              <a:rPr lang="en-US" sz="1000" b="1" dirty="0">
                <a:solidFill>
                  <a:srgbClr val="000080"/>
                </a:solidFill>
                <a:latin typeface="+mn-lt"/>
              </a:rPr>
              <a:t>(</a:t>
            </a:r>
            <a:r>
              <a:rPr lang="en-US" sz="1000" dirty="0">
                <a:solidFill>
                  <a:srgbClr val="FF0000"/>
                </a:solidFill>
                <a:latin typeface="+mn-lt"/>
              </a:rPr>
              <a:t>1</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2</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3</a:t>
            </a:r>
            <a:r>
              <a:rPr lang="en-US" sz="1000" b="1" dirty="0">
                <a:solidFill>
                  <a:srgbClr val="000080"/>
                </a:solidFill>
                <a:latin typeface="+mn-lt"/>
              </a:rPr>
              <a:t>)</a:t>
            </a:r>
            <a:r>
              <a:rPr lang="en-US" sz="1000" dirty="0">
                <a:solidFill>
                  <a:srgbClr val="000000"/>
                </a:solidFill>
                <a:latin typeface="+mn-lt"/>
              </a:rPr>
              <a:t> </a:t>
            </a:r>
            <a:r>
              <a:rPr lang="en-US" sz="1000" b="1" dirty="0">
                <a:solidFill>
                  <a:srgbClr val="000080"/>
                </a:solidFill>
                <a:latin typeface="+mn-lt"/>
              </a:rPr>
              <a:t>+</a:t>
            </a:r>
            <a:r>
              <a:rPr lang="en-US" sz="1000" dirty="0">
                <a:solidFill>
                  <a:srgbClr val="000000"/>
                </a:solidFill>
                <a:latin typeface="+mn-lt"/>
              </a:rPr>
              <a:t> </a:t>
            </a:r>
            <a:r>
              <a:rPr lang="en-US" sz="1000" b="1" dirty="0">
                <a:solidFill>
                  <a:srgbClr val="000080"/>
                </a:solidFill>
                <a:latin typeface="+mn-lt"/>
              </a:rPr>
              <a:t>(</a:t>
            </a:r>
            <a:r>
              <a:rPr lang="en-US" sz="1000" dirty="0">
                <a:solidFill>
                  <a:srgbClr val="FF0000"/>
                </a:solidFill>
                <a:latin typeface="+mn-lt"/>
              </a:rPr>
              <a:t>4</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5</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6</a:t>
            </a:r>
            <a:r>
              <a:rPr lang="en-US" sz="1000" b="1" dirty="0">
                <a:solidFill>
                  <a:srgbClr val="000080"/>
                </a:solidFill>
                <a:latin typeface="+mn-lt"/>
              </a:rPr>
              <a:t>)</a:t>
            </a:r>
            <a:r>
              <a:rPr lang="en-US" sz="1000" dirty="0">
                <a:solidFill>
                  <a:srgbClr val="000000"/>
                </a:solidFill>
                <a:latin typeface="+mn-lt"/>
              </a:rPr>
              <a:t> </a:t>
            </a:r>
          </a:p>
          <a:p>
            <a:r>
              <a:rPr lang="en-US" sz="1000" b="1" dirty="0">
                <a:solidFill>
                  <a:srgbClr val="000080"/>
                </a:solidFill>
                <a:latin typeface="+mn-lt"/>
              </a:rPr>
              <a:t>(</a:t>
            </a:r>
            <a:r>
              <a:rPr lang="en-US" sz="1000" dirty="0">
                <a:solidFill>
                  <a:srgbClr val="FF0000"/>
                </a:solidFill>
                <a:latin typeface="+mn-lt"/>
              </a:rPr>
              <a:t>1</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2</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3</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4</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5</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6</a:t>
            </a:r>
            <a:r>
              <a:rPr lang="en-US" sz="1000" b="1" dirty="0">
                <a:solidFill>
                  <a:srgbClr val="000080"/>
                </a:solidFill>
                <a:latin typeface="+mn-lt"/>
              </a:rPr>
              <a:t>)</a:t>
            </a:r>
            <a:r>
              <a:rPr lang="en-US" sz="1000" dirty="0">
                <a:solidFill>
                  <a:srgbClr val="000000"/>
                </a:solidFill>
                <a:latin typeface="+mn-lt"/>
              </a:rPr>
              <a:t> </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a:t>
            </a:r>
            <a:r>
              <a:rPr lang="en-US" sz="1000" b="1" dirty="0">
                <a:solidFill>
                  <a:srgbClr val="000080"/>
                </a:solidFill>
                <a:latin typeface="+mn-lt"/>
              </a:rPr>
              <a:t>(</a:t>
            </a:r>
            <a:r>
              <a:rPr lang="en-US" sz="1000" dirty="0">
                <a:solidFill>
                  <a:srgbClr val="808080"/>
                </a:solidFill>
                <a:latin typeface="+mn-lt"/>
              </a:rPr>
              <a:t>'Hi!'</a:t>
            </a:r>
            <a:r>
              <a:rPr lang="en-US" sz="1000" b="1" dirty="0">
                <a:solidFill>
                  <a:srgbClr val="000080"/>
                </a:solidFill>
                <a:latin typeface="+mn-lt"/>
              </a:rPr>
              <a:t>,)</a:t>
            </a:r>
            <a:r>
              <a:rPr lang="en-US" sz="1000" dirty="0">
                <a:solidFill>
                  <a:srgbClr val="000000"/>
                </a:solidFill>
                <a:latin typeface="+mn-lt"/>
              </a:rPr>
              <a:t>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4</a:t>
            </a:r>
            <a:r>
              <a:rPr lang="en-US" sz="1000" dirty="0">
                <a:solidFill>
                  <a:srgbClr val="000000"/>
                </a:solidFill>
                <a:latin typeface="+mn-lt"/>
              </a:rPr>
              <a:t> </a:t>
            </a:r>
          </a:p>
          <a:p>
            <a:r>
              <a:rPr lang="en-US" sz="1000" b="1" dirty="0">
                <a:solidFill>
                  <a:srgbClr val="000080"/>
                </a:solidFill>
                <a:latin typeface="+mn-lt"/>
              </a:rPr>
              <a:t>(</a:t>
            </a:r>
            <a:r>
              <a:rPr lang="en-US" sz="1000" dirty="0">
                <a:solidFill>
                  <a:srgbClr val="808080"/>
                </a:solidFill>
                <a:latin typeface="+mn-lt"/>
              </a:rPr>
              <a:t>'Hi!'</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'Hi!'</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'Hi!'</a:t>
            </a:r>
            <a:r>
              <a:rPr lang="en-US" sz="1000" b="1" dirty="0">
                <a:solidFill>
                  <a:srgbClr val="000080"/>
                </a:solidFill>
                <a:latin typeface="+mn-lt"/>
              </a:rPr>
              <a:t>,</a:t>
            </a:r>
            <a:r>
              <a:rPr lang="en-US" sz="1000" dirty="0">
                <a:solidFill>
                  <a:srgbClr val="000000"/>
                </a:solidFill>
                <a:latin typeface="+mn-lt"/>
              </a:rPr>
              <a:t> </a:t>
            </a:r>
            <a:r>
              <a:rPr lang="en-US" sz="1000" dirty="0">
                <a:solidFill>
                  <a:srgbClr val="808080"/>
                </a:solidFill>
                <a:latin typeface="+mn-lt"/>
              </a:rPr>
              <a:t>'Hi!'</a:t>
            </a:r>
            <a:r>
              <a:rPr lang="en-US" sz="1000" b="1" dirty="0">
                <a:solidFill>
                  <a:srgbClr val="000080"/>
                </a:solidFill>
                <a:latin typeface="+mn-lt"/>
              </a:rPr>
              <a:t>)</a:t>
            </a:r>
            <a:r>
              <a:rPr lang="en-US" sz="1000" dirty="0">
                <a:solidFill>
                  <a:srgbClr val="000000"/>
                </a:solidFill>
                <a:latin typeface="+mn-lt"/>
              </a:rPr>
              <a:t> </a:t>
            </a:r>
          </a:p>
          <a:p>
            <a:endParaRPr lang="en-US" sz="1000" b="1" dirty="0">
              <a:solidFill>
                <a:srgbClr val="000080"/>
              </a:solidFill>
              <a:latin typeface="+mn-lt"/>
            </a:endParaRPr>
          </a:p>
          <a:p>
            <a:r>
              <a:rPr lang="en-US" sz="1000" b="1" dirty="0">
                <a:solidFill>
                  <a:srgbClr val="000080"/>
                </a:solidFill>
                <a:latin typeface="+mn-lt"/>
              </a:rPr>
              <a:t>&gt;&gt;&gt;</a:t>
            </a:r>
            <a:r>
              <a:rPr lang="en-US" sz="1000" dirty="0">
                <a:solidFill>
                  <a:srgbClr val="000000"/>
                </a:solidFill>
                <a:latin typeface="+mn-lt"/>
              </a:rPr>
              <a:t> </a:t>
            </a:r>
            <a:r>
              <a:rPr lang="en-US" sz="1000" b="1" dirty="0">
                <a:solidFill>
                  <a:srgbClr val="0000FF"/>
                </a:solidFill>
                <a:latin typeface="+mn-lt"/>
              </a:rPr>
              <a:t>for</a:t>
            </a:r>
            <a:r>
              <a:rPr lang="en-US" sz="1000" dirty="0">
                <a:solidFill>
                  <a:srgbClr val="000000"/>
                </a:solidFill>
                <a:latin typeface="+mn-lt"/>
              </a:rPr>
              <a:t> x </a:t>
            </a:r>
            <a:r>
              <a:rPr lang="en-US" sz="1000" b="1" dirty="0">
                <a:solidFill>
                  <a:srgbClr val="0000FF"/>
                </a:solidFill>
                <a:latin typeface="+mn-lt"/>
              </a:rPr>
              <a:t>in</a:t>
            </a:r>
            <a:r>
              <a:rPr lang="en-US" sz="1000" dirty="0">
                <a:solidFill>
                  <a:srgbClr val="000000"/>
                </a:solidFill>
                <a:latin typeface="+mn-lt"/>
              </a:rPr>
              <a:t> </a:t>
            </a:r>
            <a:r>
              <a:rPr lang="en-US" sz="1000" b="1" dirty="0">
                <a:solidFill>
                  <a:srgbClr val="000080"/>
                </a:solidFill>
                <a:latin typeface="+mn-lt"/>
              </a:rPr>
              <a:t>(</a:t>
            </a:r>
            <a:r>
              <a:rPr lang="en-US" sz="1000" dirty="0">
                <a:solidFill>
                  <a:srgbClr val="FF0000"/>
                </a:solidFill>
                <a:latin typeface="+mn-lt"/>
              </a:rPr>
              <a:t>1</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2</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3</a:t>
            </a:r>
            <a:r>
              <a:rPr lang="en-US" sz="1000" b="1" dirty="0">
                <a:solidFill>
                  <a:srgbClr val="000080"/>
                </a:solidFill>
                <a:latin typeface="+mn-lt"/>
              </a:rPr>
              <a:t>):</a:t>
            </a:r>
            <a:r>
              <a:rPr lang="en-US" sz="1000" dirty="0">
                <a:solidFill>
                  <a:srgbClr val="000000"/>
                </a:solidFill>
                <a:latin typeface="+mn-lt"/>
              </a:rPr>
              <a:t> </a:t>
            </a:r>
            <a:r>
              <a:rPr lang="en-US" sz="1000" b="1" dirty="0">
                <a:solidFill>
                  <a:srgbClr val="0000FF"/>
                </a:solidFill>
                <a:latin typeface="+mn-lt"/>
              </a:rPr>
              <a:t>print</a:t>
            </a:r>
            <a:r>
              <a:rPr lang="ru-RU" sz="1000" b="1" dirty="0">
                <a:solidFill>
                  <a:srgbClr val="000080"/>
                </a:solidFill>
                <a:latin typeface="+mn-lt"/>
              </a:rPr>
              <a:t>(</a:t>
            </a:r>
            <a:r>
              <a:rPr lang="en-US" sz="1000" dirty="0">
                <a:solidFill>
                  <a:srgbClr val="000000"/>
                </a:solidFill>
                <a:latin typeface="+mn-lt"/>
              </a:rPr>
              <a:t>x</a:t>
            </a:r>
            <a:r>
              <a:rPr lang="ru-RU" sz="1000" b="1" dirty="0">
                <a:solidFill>
                  <a:srgbClr val="000080"/>
                </a:solidFill>
                <a:latin typeface="+mn-lt"/>
              </a:rPr>
              <a:t>)</a:t>
            </a:r>
            <a:r>
              <a:rPr lang="en-US" sz="1000" b="1" dirty="0">
                <a:solidFill>
                  <a:srgbClr val="000080"/>
                </a:solidFill>
                <a:latin typeface="+mn-lt"/>
              </a:rPr>
              <a:t>,</a:t>
            </a:r>
            <a:r>
              <a:rPr lang="en-US" sz="1000" dirty="0">
                <a:solidFill>
                  <a:srgbClr val="000000"/>
                </a:solidFill>
                <a:latin typeface="+mn-lt"/>
              </a:rPr>
              <a:t> </a:t>
            </a:r>
          </a:p>
          <a:p>
            <a:r>
              <a:rPr lang="en-US" sz="1000" dirty="0">
                <a:solidFill>
                  <a:srgbClr val="FF0000"/>
                </a:solidFill>
                <a:latin typeface="+mn-lt"/>
              </a:rPr>
              <a:t>1</a:t>
            </a:r>
            <a:r>
              <a:rPr lang="en-US" sz="1000" dirty="0">
                <a:solidFill>
                  <a:srgbClr val="000000"/>
                </a:solidFill>
                <a:latin typeface="+mn-lt"/>
              </a:rPr>
              <a:t> </a:t>
            </a:r>
            <a:r>
              <a:rPr lang="en-US" sz="1000" dirty="0">
                <a:solidFill>
                  <a:srgbClr val="FF0000"/>
                </a:solidFill>
                <a:latin typeface="+mn-lt"/>
              </a:rPr>
              <a:t>2</a:t>
            </a:r>
            <a:r>
              <a:rPr lang="en-US" sz="1000" dirty="0">
                <a:solidFill>
                  <a:srgbClr val="000000"/>
                </a:solidFill>
                <a:latin typeface="+mn-lt"/>
              </a:rPr>
              <a:t> </a:t>
            </a:r>
            <a:r>
              <a:rPr lang="en-US" sz="1000" dirty="0">
                <a:solidFill>
                  <a:srgbClr val="FF0000"/>
                </a:solidFill>
                <a:latin typeface="+mn-lt"/>
              </a:rPr>
              <a:t>3</a:t>
            </a:r>
            <a:endParaRPr lang="en-US" sz="1000" dirty="0">
              <a:latin typeface="+mn-lt"/>
            </a:endParaRPr>
          </a:p>
        </p:txBody>
      </p:sp>
      <p:pic>
        <p:nvPicPr>
          <p:cNvPr id="174" name="Picture 2" descr="https://blog.rubrain.com/wp-content/uploads/2020/08/3-1.jpg"/>
          <p:cNvPicPr>
            <a:picLocks noChangeAspect="1" noChangeArrowheads="1"/>
          </p:cNvPicPr>
          <p:nvPr/>
        </p:nvPicPr>
        <p:blipFill rotWithShape="1">
          <a:blip r:embed="rId3">
            <a:extLst>
              <a:ext uri="{28A0092B-C50C-407E-A947-70E740481C1C}">
                <a14:useLocalDpi xmlns:a14="http://schemas.microsoft.com/office/drawing/2010/main" val="0"/>
              </a:ext>
            </a:extLst>
          </a:blip>
          <a:srcRect l="27841" r="25528"/>
          <a:stretch/>
        </p:blipFill>
        <p:spPr bwMode="auto">
          <a:xfrm>
            <a:off x="-1" y="0"/>
            <a:ext cx="4155743" cy="5143500"/>
          </a:xfrm>
          <a:prstGeom prst="rect">
            <a:avLst/>
          </a:prstGeom>
          <a:noFill/>
          <a:extLst>
            <a:ext uri="{909E8E84-426E-40DD-AFC4-6F175D3DCCD1}">
              <a14:hiddenFill xmlns:a14="http://schemas.microsoft.com/office/drawing/2010/main">
                <a:solidFill>
                  <a:srgbClr val="FFFFFF"/>
                </a:solidFill>
              </a14:hiddenFill>
            </a:ext>
          </a:extLst>
        </p:spPr>
      </p:pic>
      <p:sp>
        <p:nvSpPr>
          <p:cNvPr id="175" name="Прямоугольник 174"/>
          <p:cNvSpPr/>
          <p:nvPr/>
        </p:nvSpPr>
        <p:spPr>
          <a:xfrm>
            <a:off x="1801" y="0"/>
            <a:ext cx="4162567" cy="5143500"/>
          </a:xfrm>
          <a:prstGeom prst="rect">
            <a:avLst/>
          </a:prstGeom>
          <a:gradFill>
            <a:gsLst>
              <a:gs pos="0">
                <a:schemeClr val="accent1">
                  <a:alpha val="60000"/>
                </a:schemeClr>
              </a:gs>
              <a:gs pos="100000">
                <a:schemeClr val="tx2">
                  <a:alpha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10690" y="1684725"/>
            <a:ext cx="4057794" cy="694146"/>
          </a:xfrm>
          <a:prstGeom prst="rect">
            <a:avLst/>
          </a:prstGeom>
        </p:spPr>
        <p:txBody>
          <a:bodyPr spcFirstLastPara="1" wrap="square" lIns="91425" tIns="91425" rIns="91425" bIns="91425" anchor="t" anchorCtr="0">
            <a:noAutofit/>
          </a:bodyPr>
          <a:lstStyle/>
          <a:p>
            <a:pPr lvl="0"/>
            <a:r>
              <a:rPr lang="ru-RU" sz="4000" b="1" dirty="0">
                <a:solidFill>
                  <a:schemeClr val="bg1"/>
                </a:solidFill>
                <a:latin typeface="+mn-lt"/>
              </a:rPr>
              <a:t>Примеры работы с кортежами</a:t>
            </a:r>
            <a:endParaRPr sz="4000" b="1" dirty="0">
              <a:solidFill>
                <a:schemeClr val="bg1"/>
              </a:solidFill>
              <a:latin typeface="+mn-lt"/>
            </a:endParaRPr>
          </a:p>
        </p:txBody>
      </p:sp>
    </p:spTree>
    <p:extLst>
      <p:ext uri="{BB962C8B-B14F-4D97-AF65-F5344CB8AC3E}">
        <p14:creationId xmlns:p14="http://schemas.microsoft.com/office/powerpoint/2010/main" val="109814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Множество (</a:t>
            </a:r>
            <a:r>
              <a:rPr lang="en-US" sz="3600" b="1" dirty="0">
                <a:solidFill>
                  <a:schemeClr val="accent1"/>
                </a:solidFill>
                <a:latin typeface="+mn-lt"/>
              </a:rPr>
              <a:t>set) - mutable</a:t>
            </a:r>
            <a:endParaRPr sz="3600" b="1" dirty="0">
              <a:solidFill>
                <a:schemeClr val="accent1"/>
              </a:solidFill>
              <a:latin typeface="+mn-lt"/>
            </a:endParaRPr>
          </a:p>
        </p:txBody>
      </p:sp>
      <p:sp>
        <p:nvSpPr>
          <p:cNvPr id="2" name="Прямоугольник 1"/>
          <p:cNvSpPr/>
          <p:nvPr/>
        </p:nvSpPr>
        <p:spPr>
          <a:xfrm>
            <a:off x="1293961" y="929437"/>
            <a:ext cx="7293292" cy="600164"/>
          </a:xfrm>
          <a:prstGeom prst="rect">
            <a:avLst/>
          </a:prstGeom>
        </p:spPr>
        <p:txBody>
          <a:bodyPr wrap="square">
            <a:spAutoFit/>
          </a:bodyPr>
          <a:lstStyle/>
          <a:p>
            <a:r>
              <a:rPr lang="ru-RU" sz="1100" dirty="0">
                <a:solidFill>
                  <a:schemeClr val="tx1"/>
                </a:solidFill>
                <a:latin typeface="+mn-lt"/>
              </a:rPr>
              <a:t>Множество – это неупорядоченная коллекция уникальных хэшируемых объектов. Варианты использования: проверка на включение</a:t>
            </a:r>
            <a:r>
              <a:rPr lang="en-US" sz="1100" dirty="0">
                <a:solidFill>
                  <a:schemeClr val="tx1"/>
                </a:solidFill>
                <a:latin typeface="+mn-lt"/>
              </a:rPr>
              <a:t>, </a:t>
            </a:r>
            <a:r>
              <a:rPr lang="ru-RU" sz="1100" dirty="0">
                <a:solidFill>
                  <a:schemeClr val="tx1"/>
                </a:solidFill>
                <a:latin typeface="+mn-lt"/>
              </a:rPr>
              <a:t>удаление дубликатов из последовательностей</a:t>
            </a:r>
            <a:r>
              <a:rPr lang="en-US" sz="1100" dirty="0">
                <a:solidFill>
                  <a:schemeClr val="tx1"/>
                </a:solidFill>
                <a:latin typeface="+mn-lt"/>
              </a:rPr>
              <a:t>, </a:t>
            </a:r>
            <a:r>
              <a:rPr lang="ru-RU" sz="1100" dirty="0">
                <a:solidFill>
                  <a:schemeClr val="tx1"/>
                </a:solidFill>
                <a:latin typeface="+mn-lt"/>
              </a:rPr>
              <a:t>выполнение математических операций (пересечение</a:t>
            </a:r>
            <a:r>
              <a:rPr lang="en-US" sz="1100" dirty="0">
                <a:solidFill>
                  <a:schemeClr val="tx1"/>
                </a:solidFill>
                <a:latin typeface="+mn-lt"/>
              </a:rPr>
              <a:t>, </a:t>
            </a:r>
            <a:r>
              <a:rPr lang="ru-RU" sz="1100" dirty="0">
                <a:solidFill>
                  <a:schemeClr val="tx1"/>
                </a:solidFill>
                <a:latin typeface="+mn-lt"/>
              </a:rPr>
              <a:t>объединение</a:t>
            </a:r>
            <a:r>
              <a:rPr lang="en-US" sz="1100" dirty="0">
                <a:solidFill>
                  <a:schemeClr val="tx1"/>
                </a:solidFill>
                <a:latin typeface="+mn-lt"/>
              </a:rPr>
              <a:t>, </a:t>
            </a:r>
            <a:r>
              <a:rPr lang="ru-RU" sz="1100" dirty="0">
                <a:solidFill>
                  <a:schemeClr val="tx1"/>
                </a:solidFill>
                <a:latin typeface="+mn-lt"/>
              </a:rPr>
              <a:t>разность множеств и строгая дизъюнкция)</a:t>
            </a:r>
          </a:p>
        </p:txBody>
      </p:sp>
      <p:sp>
        <p:nvSpPr>
          <p:cNvPr id="3" name="Прямоугольник 2"/>
          <p:cNvSpPr/>
          <p:nvPr/>
        </p:nvSpPr>
        <p:spPr>
          <a:xfrm>
            <a:off x="1293960" y="1631653"/>
            <a:ext cx="7293292" cy="261610"/>
          </a:xfrm>
          <a:prstGeom prst="rect">
            <a:avLst/>
          </a:prstGeom>
        </p:spPr>
        <p:txBody>
          <a:bodyPr wrap="square">
            <a:spAutoFit/>
          </a:bodyPr>
          <a:lstStyle/>
          <a:p>
            <a:r>
              <a:rPr lang="ru-RU" sz="1100" dirty="0">
                <a:solidFill>
                  <a:schemeClr val="tx1"/>
                </a:solidFill>
                <a:latin typeface="+mn-lt"/>
              </a:rPr>
              <a:t>Как и другие коллекции множества поддерживают операции: </a:t>
            </a:r>
            <a:r>
              <a:rPr lang="en-US" sz="1100" dirty="0">
                <a:solidFill>
                  <a:schemeClr val="tx1"/>
                </a:solidFill>
                <a:latin typeface="+mn-lt"/>
              </a:rPr>
              <a:t>x in set, len(set), </a:t>
            </a:r>
            <a:r>
              <a:rPr lang="ru-RU" sz="1100" dirty="0">
                <a:solidFill>
                  <a:schemeClr val="tx1"/>
                </a:solidFill>
                <a:latin typeface="+mn-lt"/>
              </a:rPr>
              <a:t>и</a:t>
            </a:r>
            <a:r>
              <a:rPr lang="en-US" sz="1100" dirty="0">
                <a:solidFill>
                  <a:schemeClr val="tx1"/>
                </a:solidFill>
                <a:latin typeface="+mn-lt"/>
              </a:rPr>
              <a:t> for x in set</a:t>
            </a:r>
            <a:endParaRPr lang="ru-RU" sz="1100" dirty="0">
              <a:solidFill>
                <a:schemeClr val="tx1"/>
              </a:solidFill>
              <a:latin typeface="+mn-lt"/>
            </a:endParaRPr>
          </a:p>
        </p:txBody>
      </p:sp>
      <p:sp>
        <p:nvSpPr>
          <p:cNvPr id="4" name="Прямоугольник 3"/>
          <p:cNvSpPr/>
          <p:nvPr/>
        </p:nvSpPr>
        <p:spPr>
          <a:xfrm>
            <a:off x="1293960" y="2199922"/>
            <a:ext cx="7293292" cy="600164"/>
          </a:xfrm>
          <a:prstGeom prst="rect">
            <a:avLst/>
          </a:prstGeom>
        </p:spPr>
        <p:txBody>
          <a:bodyPr wrap="square">
            <a:spAutoFit/>
          </a:bodyPr>
          <a:lstStyle/>
          <a:p>
            <a:r>
              <a:rPr lang="ru-RU" sz="1100" dirty="0">
                <a:solidFill>
                  <a:schemeClr val="tx1"/>
                </a:solidFill>
                <a:latin typeface="+mn-lt"/>
              </a:rPr>
              <a:t>Будучи неупорядоченной коллекцией, множество не содержит информации о позиции элемента или порядке его добавления. Соответственно, множество не поддерживает индексирование, срезы и другие операции свойственные последовательностям</a:t>
            </a:r>
          </a:p>
        </p:txBody>
      </p:sp>
      <p:sp>
        <p:nvSpPr>
          <p:cNvPr id="5" name="Прямоугольник 4"/>
          <p:cNvSpPr/>
          <p:nvPr/>
        </p:nvSpPr>
        <p:spPr>
          <a:xfrm>
            <a:off x="1293960" y="3102067"/>
            <a:ext cx="7293292" cy="600164"/>
          </a:xfrm>
          <a:prstGeom prst="rect">
            <a:avLst/>
          </a:prstGeom>
        </p:spPr>
        <p:txBody>
          <a:bodyPr wrap="square">
            <a:spAutoFit/>
          </a:bodyPr>
          <a:lstStyle/>
          <a:p>
            <a:pPr eaLnBrk="1" hangingPunct="1">
              <a:spcBef>
                <a:spcPct val="0"/>
              </a:spcBef>
              <a:buNone/>
            </a:pPr>
            <a:r>
              <a:rPr lang="ru-RU" sz="1100" dirty="0">
                <a:solidFill>
                  <a:schemeClr val="tx1"/>
                </a:solidFill>
                <a:latin typeface="+mn-lt"/>
              </a:rPr>
              <a:t>Т.к. множество – изменяемый тип, содержимое его может изменяться посредством методов </a:t>
            </a:r>
            <a:r>
              <a:rPr lang="en-US" sz="1100" dirty="0">
                <a:solidFill>
                  <a:schemeClr val="tx1"/>
                </a:solidFill>
                <a:latin typeface="+mn-lt"/>
              </a:rPr>
              <a:t>add() </a:t>
            </a:r>
            <a:r>
              <a:rPr lang="ru-RU" sz="1100" dirty="0">
                <a:solidFill>
                  <a:schemeClr val="tx1"/>
                </a:solidFill>
                <a:latin typeface="+mn-lt"/>
              </a:rPr>
              <a:t>и</a:t>
            </a:r>
            <a:r>
              <a:rPr lang="en-US" sz="1100" dirty="0">
                <a:solidFill>
                  <a:schemeClr val="tx1"/>
                </a:solidFill>
                <a:latin typeface="+mn-lt"/>
              </a:rPr>
              <a:t> remove(). </a:t>
            </a:r>
            <a:r>
              <a:rPr lang="ru-RU" sz="1100" dirty="0">
                <a:solidFill>
                  <a:schemeClr val="tx1"/>
                </a:solidFill>
                <a:latin typeface="+mn-lt"/>
              </a:rPr>
              <a:t>По той же причине для него не рассчитывается</a:t>
            </a:r>
            <a:r>
              <a:rPr lang="en-US" sz="1100" dirty="0">
                <a:solidFill>
                  <a:schemeClr val="tx1"/>
                </a:solidFill>
                <a:latin typeface="+mn-lt"/>
              </a:rPr>
              <a:t> </a:t>
            </a:r>
            <a:r>
              <a:rPr lang="ru-RU" sz="1100" dirty="0">
                <a:solidFill>
                  <a:schemeClr val="tx1"/>
                </a:solidFill>
                <a:latin typeface="+mn-lt"/>
              </a:rPr>
              <a:t>хэш,</a:t>
            </a:r>
            <a:r>
              <a:rPr lang="en-US" sz="1100" dirty="0">
                <a:solidFill>
                  <a:schemeClr val="tx1"/>
                </a:solidFill>
                <a:latin typeface="+mn-lt"/>
              </a:rPr>
              <a:t> </a:t>
            </a:r>
            <a:r>
              <a:rPr lang="ru-RU" sz="1100" dirty="0">
                <a:solidFill>
                  <a:schemeClr val="tx1"/>
                </a:solidFill>
                <a:latin typeface="+mn-lt"/>
              </a:rPr>
              <a:t>и оно не может быть ключом словаря или элементом другого множества</a:t>
            </a:r>
          </a:p>
        </p:txBody>
      </p:sp>
      <p:pic>
        <p:nvPicPr>
          <p:cNvPr id="174" name="Рисунок 1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904227"/>
            <a:ext cx="364793" cy="364793"/>
          </a:xfrm>
          <a:prstGeom prst="rect">
            <a:avLst/>
          </a:prstGeom>
        </p:spPr>
      </p:pic>
      <p:pic>
        <p:nvPicPr>
          <p:cNvPr id="175" name="Рисунок 1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1597752"/>
            <a:ext cx="364793" cy="364793"/>
          </a:xfrm>
          <a:prstGeom prst="rect">
            <a:avLst/>
          </a:prstGeom>
        </p:spPr>
      </p:pic>
      <p:pic>
        <p:nvPicPr>
          <p:cNvPr id="176" name="Рисунок 1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2159922"/>
            <a:ext cx="364793" cy="364793"/>
          </a:xfrm>
          <a:prstGeom prst="rect">
            <a:avLst/>
          </a:prstGeom>
        </p:spPr>
      </p:pic>
      <p:pic>
        <p:nvPicPr>
          <p:cNvPr id="177" name="Рисунок 1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3055761"/>
            <a:ext cx="364793" cy="364793"/>
          </a:xfrm>
          <a:prstGeom prst="rect">
            <a:avLst/>
          </a:prstGeom>
        </p:spPr>
      </p:pic>
      <p:sp>
        <p:nvSpPr>
          <p:cNvPr id="178" name="Прямоугольник 177"/>
          <p:cNvSpPr/>
          <p:nvPr/>
        </p:nvSpPr>
        <p:spPr>
          <a:xfrm>
            <a:off x="0" y="3830198"/>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79" name="Группа 178"/>
          <p:cNvGrpSpPr/>
          <p:nvPr/>
        </p:nvGrpSpPr>
        <p:grpSpPr>
          <a:xfrm>
            <a:off x="560687" y="3955275"/>
            <a:ext cx="836767" cy="836767"/>
            <a:chOff x="560687" y="3457246"/>
            <a:chExt cx="836767" cy="836767"/>
          </a:xfrm>
        </p:grpSpPr>
        <p:sp>
          <p:nvSpPr>
            <p:cNvPr id="180" name="Овал 179"/>
            <p:cNvSpPr/>
            <p:nvPr/>
          </p:nvSpPr>
          <p:spPr>
            <a:xfrm>
              <a:off x="560687" y="3457246"/>
              <a:ext cx="836767" cy="8367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1" name="Picture 2" descr="C:\Users\user\Downloads\- (1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559" y="3599118"/>
              <a:ext cx="553021" cy="55302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Прямоугольник 5"/>
          <p:cNvSpPr/>
          <p:nvPr/>
        </p:nvSpPr>
        <p:spPr>
          <a:xfrm>
            <a:off x="1690777" y="4112049"/>
            <a:ext cx="6426679" cy="523220"/>
          </a:xfrm>
          <a:prstGeom prst="rect">
            <a:avLst/>
          </a:prstGeom>
        </p:spPr>
        <p:txBody>
          <a:bodyPr wrap="square">
            <a:spAutoFit/>
          </a:bodyPr>
          <a:lstStyle/>
          <a:p>
            <a:r>
              <a:rPr lang="ru-RU" dirty="0">
                <a:solidFill>
                  <a:schemeClr val="tx1"/>
                </a:solidFill>
                <a:latin typeface="+mn-lt"/>
              </a:rPr>
              <a:t>Однако, есть и неизменяемый аналог множества – тип </a:t>
            </a:r>
            <a:r>
              <a:rPr lang="en-US" dirty="0">
                <a:solidFill>
                  <a:schemeClr val="tx1"/>
                </a:solidFill>
                <a:latin typeface="+mn-lt"/>
              </a:rPr>
              <a:t>frozenset</a:t>
            </a:r>
            <a:r>
              <a:rPr lang="ru-RU" dirty="0">
                <a:solidFill>
                  <a:schemeClr val="tx1"/>
                </a:solidFill>
                <a:latin typeface="+mn-lt"/>
              </a:rPr>
              <a:t> (неизменяемое множество)</a:t>
            </a:r>
          </a:p>
        </p:txBody>
      </p:sp>
    </p:spTree>
    <p:extLst>
      <p:ext uri="{BB962C8B-B14F-4D97-AF65-F5344CB8AC3E}">
        <p14:creationId xmlns:p14="http://schemas.microsoft.com/office/powerpoint/2010/main" val="317711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Операции над множествами</a:t>
            </a:r>
          </a:p>
        </p:txBody>
      </p:sp>
      <p:graphicFrame>
        <p:nvGraphicFramePr>
          <p:cNvPr id="10" name="Table 4"/>
          <p:cNvGraphicFramePr>
            <a:graphicFrameLocks noGrp="1"/>
          </p:cNvGraphicFramePr>
          <p:nvPr>
            <p:extLst>
              <p:ext uri="{D42A27DB-BD31-4B8C-83A1-F6EECF244321}">
                <p14:modId xmlns:p14="http://schemas.microsoft.com/office/powerpoint/2010/main" val="1702444425"/>
              </p:ext>
            </p:extLst>
          </p:nvPr>
        </p:nvGraphicFramePr>
        <p:xfrm>
          <a:off x="566738" y="828140"/>
          <a:ext cx="8034569" cy="4251960"/>
        </p:xfrm>
        <a:graphic>
          <a:graphicData uri="http://schemas.openxmlformats.org/drawingml/2006/table">
            <a:tbl>
              <a:tblPr firstRow="1" firstCol="1" bandRow="1">
                <a:tableStyleId>{5C22544A-7EE6-4342-B048-85BDC9FD1C3A}</a:tableStyleId>
              </a:tblPr>
              <a:tblGrid>
                <a:gridCol w="1580296">
                  <a:extLst>
                    <a:ext uri="{9D8B030D-6E8A-4147-A177-3AD203B41FA5}">
                      <a16:colId xmlns:a16="http://schemas.microsoft.com/office/drawing/2014/main" val="4230744033"/>
                    </a:ext>
                  </a:extLst>
                </a:gridCol>
                <a:gridCol w="6454273">
                  <a:extLst>
                    <a:ext uri="{9D8B030D-6E8A-4147-A177-3AD203B41FA5}">
                      <a16:colId xmlns:a16="http://schemas.microsoft.com/office/drawing/2014/main" val="2000110398"/>
                    </a:ext>
                  </a:extLst>
                </a:gridCol>
              </a:tblGrid>
              <a:tr h="146719">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Методы</a:t>
                      </a:r>
                      <a:r>
                        <a:rPr lang="en-US" sz="1100" b="1" i="0" u="none" strike="noStrike" kern="1200" cap="none" dirty="0">
                          <a:solidFill>
                            <a:schemeClr val="bg1"/>
                          </a:solidFill>
                          <a:latin typeface="+mn-lt"/>
                          <a:ea typeface="+mn-ea"/>
                          <a:cs typeface="+mn-cs"/>
                          <a:sym typeface="Arial"/>
                        </a:rPr>
                        <a:t> </a:t>
                      </a:r>
                      <a:r>
                        <a:rPr lang="ru-RU" sz="1100" b="1" i="0" u="none" strike="noStrike" kern="1200" cap="none" dirty="0">
                          <a:solidFill>
                            <a:schemeClr val="bg1"/>
                          </a:solidFill>
                          <a:latin typeface="+mn-lt"/>
                          <a:ea typeface="+mn-ea"/>
                          <a:cs typeface="+mn-cs"/>
                          <a:sym typeface="Arial"/>
                        </a:rPr>
                        <a:t>и функции</a:t>
                      </a:r>
                    </a:p>
                  </a:txBody>
                  <a:tcPr marL="51708" marR="51708"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Описание</a:t>
                      </a:r>
                    </a:p>
                  </a:txBody>
                  <a:tcPr marL="51708" marR="51708"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170304">
                <a:tc>
                  <a:txBody>
                    <a:bodyPr/>
                    <a:lstStyle/>
                    <a:p>
                      <a:pPr algn="ctr"/>
                      <a:r>
                        <a:rPr lang="en-US" sz="1050" dirty="0">
                          <a:latin typeface="+mn-lt"/>
                          <a:cs typeface="Times New Roman" panose="02020603050405020304" pitchFamily="18" charset="0"/>
                        </a:rPr>
                        <a:t>len(s)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050" i="0" dirty="0">
                          <a:latin typeface="+mn-lt"/>
                          <a:cs typeface="Times New Roman" panose="02020603050405020304" pitchFamily="18" charset="0"/>
                        </a:rPr>
                        <a:t>Возвращает</a:t>
                      </a:r>
                      <a:r>
                        <a:rPr lang="ru-RU" sz="1050" i="0" baseline="0" dirty="0">
                          <a:latin typeface="+mn-lt"/>
                          <a:cs typeface="Times New Roman" panose="02020603050405020304" pitchFamily="18" charset="0"/>
                        </a:rPr>
                        <a:t> мощность множества </a:t>
                      </a:r>
                      <a:r>
                        <a:rPr lang="en-US" sz="1050" i="1" dirty="0">
                          <a:latin typeface="+mn-lt"/>
                          <a:cs typeface="Times New Roman" panose="02020603050405020304" pitchFamily="18" charset="0"/>
                        </a:rPr>
                        <a:t>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530924"/>
                  </a:ext>
                </a:extLst>
              </a:tr>
              <a:tr h="170304">
                <a:tc>
                  <a:txBody>
                    <a:bodyPr/>
                    <a:lstStyle/>
                    <a:p>
                      <a:pPr algn="ctr"/>
                      <a:r>
                        <a:rPr lang="en-US" sz="1050" dirty="0">
                          <a:latin typeface="+mn-lt"/>
                          <a:cs typeface="Times New Roman" panose="02020603050405020304" pitchFamily="18" charset="0"/>
                        </a:rPr>
                        <a:t>x in s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050" dirty="0">
                          <a:latin typeface="+mn-lt"/>
                          <a:cs typeface="Times New Roman" panose="02020603050405020304" pitchFamily="18" charset="0"/>
                        </a:rPr>
                        <a:t>Проверяет</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x</a:t>
                      </a:r>
                      <a:r>
                        <a:rPr lang="en-US" sz="1050" dirty="0">
                          <a:latin typeface="+mn-lt"/>
                          <a:cs typeface="Times New Roman" panose="02020603050405020304" pitchFamily="18" charset="0"/>
                        </a:rPr>
                        <a:t> </a:t>
                      </a:r>
                      <a:r>
                        <a:rPr lang="ru-RU" sz="1050" dirty="0">
                          <a:latin typeface="+mn-lt"/>
                          <a:cs typeface="Times New Roman" panose="02020603050405020304" pitchFamily="18" charset="0"/>
                        </a:rPr>
                        <a:t>на включение в</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170304">
                <a:tc>
                  <a:txBody>
                    <a:bodyPr/>
                    <a:lstStyle/>
                    <a:p>
                      <a:pPr algn="ctr"/>
                      <a:r>
                        <a:rPr lang="en-US" sz="1050" dirty="0">
                          <a:latin typeface="+mn-lt"/>
                          <a:cs typeface="Times New Roman" panose="02020603050405020304" pitchFamily="18" charset="0"/>
                        </a:rPr>
                        <a:t>x not in 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050" dirty="0">
                          <a:latin typeface="+mn-lt"/>
                          <a:cs typeface="Times New Roman" panose="02020603050405020304" pitchFamily="18" charset="0"/>
                        </a:rPr>
                        <a:t>Проверяет, что</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x</a:t>
                      </a:r>
                      <a:r>
                        <a:rPr lang="en-US" sz="1050" dirty="0">
                          <a:latin typeface="+mn-lt"/>
                          <a:cs typeface="Times New Roman" panose="02020603050405020304" pitchFamily="18" charset="0"/>
                        </a:rPr>
                        <a:t> </a:t>
                      </a:r>
                      <a:r>
                        <a:rPr lang="ru-RU" sz="1050" dirty="0">
                          <a:latin typeface="+mn-lt"/>
                          <a:cs typeface="Times New Roman" panose="02020603050405020304" pitchFamily="18" charset="0"/>
                        </a:rPr>
                        <a:t>не входит в</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307857">
                <a:tc>
                  <a:txBody>
                    <a:bodyPr/>
                    <a:lstStyle/>
                    <a:p>
                      <a:pPr algn="ctr"/>
                      <a:r>
                        <a:rPr lang="en-US" sz="1050" dirty="0">
                          <a:latin typeface="+mn-lt"/>
                          <a:cs typeface="Times New Roman" panose="02020603050405020304" pitchFamily="18" charset="0"/>
                        </a:rPr>
                        <a:t>.isdisjoint(</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050" dirty="0">
                          <a:latin typeface="+mn-lt"/>
                          <a:cs typeface="Times New Roman" panose="02020603050405020304" pitchFamily="18" charset="0"/>
                        </a:rPr>
                        <a:t>Возвращает</a:t>
                      </a:r>
                      <a:r>
                        <a:rPr lang="en-US" sz="1050" dirty="0">
                          <a:latin typeface="+mn-lt"/>
                          <a:cs typeface="Times New Roman" panose="02020603050405020304" pitchFamily="18" charset="0"/>
                        </a:rPr>
                        <a:t> True</a:t>
                      </a:r>
                      <a:r>
                        <a:rPr lang="ru-RU" sz="1050" dirty="0">
                          <a:latin typeface="+mn-lt"/>
                          <a:cs typeface="Times New Roman" panose="02020603050405020304" pitchFamily="18" charset="0"/>
                        </a:rPr>
                        <a:t>,</a:t>
                      </a:r>
                      <a:r>
                        <a:rPr lang="en-US" sz="1050" dirty="0">
                          <a:latin typeface="+mn-lt"/>
                          <a:cs typeface="Times New Roman" panose="02020603050405020304" pitchFamily="18" charset="0"/>
                        </a:rPr>
                        <a:t> </a:t>
                      </a:r>
                      <a:r>
                        <a:rPr lang="ru-RU" sz="1050" dirty="0">
                          <a:latin typeface="+mn-lt"/>
                          <a:cs typeface="Times New Roman" panose="02020603050405020304" pitchFamily="18" charset="0"/>
                        </a:rPr>
                        <a:t>если</a:t>
                      </a:r>
                      <a:r>
                        <a:rPr lang="en-US" sz="1050" dirty="0">
                          <a:latin typeface="+mn-lt"/>
                          <a:cs typeface="Times New Roman" panose="02020603050405020304" pitchFamily="18" charset="0"/>
                        </a:rPr>
                        <a:t> set </a:t>
                      </a:r>
                      <a:r>
                        <a:rPr lang="ru-RU" sz="1050" dirty="0">
                          <a:latin typeface="+mn-lt"/>
                          <a:cs typeface="Times New Roman" panose="02020603050405020304" pitchFamily="18" charset="0"/>
                        </a:rPr>
                        <a:t>не имеет общих элементов с</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 </a:t>
                      </a:r>
                      <a:r>
                        <a:rPr lang="ru-RU" sz="1050" dirty="0">
                          <a:latin typeface="+mn-lt"/>
                          <a:cs typeface="Times New Roman" panose="02020603050405020304" pitchFamily="18" charset="0"/>
                        </a:rPr>
                        <a:t>Множества считаются непересекающимися, если и только если их пересечением является пустое множество</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170304">
                <a:tc>
                  <a:txBody>
                    <a:bodyPr/>
                    <a:lstStyle/>
                    <a:p>
                      <a:pPr algn="ctr"/>
                      <a:r>
                        <a:rPr lang="en-US" sz="1050" dirty="0">
                          <a:latin typeface="+mn-lt"/>
                          <a:cs typeface="Times New Roman" panose="02020603050405020304" pitchFamily="18" charset="0"/>
                        </a:rPr>
                        <a:t>.issubset(</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pPr marL="0" indent="85725"/>
                      <a:r>
                        <a:rPr lang="ru-RU" sz="1050" dirty="0">
                          <a:latin typeface="+mn-lt"/>
                          <a:cs typeface="Times New Roman" panose="02020603050405020304" pitchFamily="18" charset="0"/>
                        </a:rPr>
                        <a:t>Проверяет, что каждый элемент</a:t>
                      </a:r>
                      <a:r>
                        <a:rPr lang="en-US" sz="1050" dirty="0">
                          <a:latin typeface="+mn-lt"/>
                          <a:cs typeface="Times New Roman" panose="02020603050405020304" pitchFamily="18" charset="0"/>
                        </a:rPr>
                        <a:t> set </a:t>
                      </a:r>
                      <a:r>
                        <a:rPr lang="ru-RU" sz="1050" dirty="0">
                          <a:latin typeface="+mn-lt"/>
                          <a:cs typeface="Times New Roman" panose="02020603050405020304" pitchFamily="18" charset="0"/>
                        </a:rPr>
                        <a:t>содержится также и в</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other</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170304">
                <a:tc>
                  <a:txBody>
                    <a:bodyPr/>
                    <a:lstStyle/>
                    <a:p>
                      <a:pPr marL="0" lvl="2" algn="ctr"/>
                      <a:r>
                        <a:rPr lang="en-US" sz="1050" dirty="0">
                          <a:latin typeface="+mn-lt"/>
                          <a:cs typeface="Times New Roman" panose="02020603050405020304" pitchFamily="18" charset="0"/>
                        </a:rPr>
                        <a:t>set &lt;= other</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170304">
                <a:tc>
                  <a:txBody>
                    <a:bodyPr/>
                    <a:lstStyle/>
                    <a:p>
                      <a:pPr algn="ctr"/>
                      <a:r>
                        <a:rPr lang="en-US" sz="1050" dirty="0">
                          <a:latin typeface="+mn-lt"/>
                          <a:cs typeface="Times New Roman" panose="02020603050405020304" pitchFamily="18" charset="0"/>
                        </a:rPr>
                        <a:t>set &lt; other</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050" dirty="0">
                          <a:latin typeface="+mn-lt"/>
                          <a:cs typeface="Times New Roman" panose="02020603050405020304" pitchFamily="18" charset="0"/>
                        </a:rPr>
                        <a:t>Проверяет, что</a:t>
                      </a:r>
                      <a:r>
                        <a:rPr lang="en-US" sz="1050" dirty="0">
                          <a:latin typeface="+mn-lt"/>
                          <a:cs typeface="Times New Roman" panose="02020603050405020304" pitchFamily="18" charset="0"/>
                        </a:rPr>
                        <a:t> set </a:t>
                      </a:r>
                      <a:r>
                        <a:rPr lang="ru-RU" sz="1050" dirty="0">
                          <a:latin typeface="+mn-lt"/>
                          <a:cs typeface="Times New Roman" panose="02020603050405020304" pitchFamily="18" charset="0"/>
                        </a:rPr>
                        <a:t>– правильное подмножество</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other</a:t>
                      </a:r>
                      <a:r>
                        <a:rPr lang="ru-RU" sz="1050" dirty="0">
                          <a:latin typeface="+mn-lt"/>
                          <a:cs typeface="Times New Roman" panose="02020603050405020304" pitchFamily="18" charset="0"/>
                        </a:rPr>
                        <a:t>, т.е.</a:t>
                      </a:r>
                      <a:r>
                        <a:rPr lang="en-US" sz="1050" dirty="0">
                          <a:latin typeface="+mn-lt"/>
                          <a:cs typeface="Times New Roman" panose="02020603050405020304" pitchFamily="18" charset="0"/>
                        </a:rPr>
                        <a:t> set &lt;= other </a:t>
                      </a:r>
                      <a:r>
                        <a:rPr lang="ru-RU" sz="1050" dirty="0">
                          <a:latin typeface="+mn-lt"/>
                          <a:cs typeface="Times New Roman" panose="02020603050405020304" pitchFamily="18" charset="0"/>
                        </a:rPr>
                        <a:t>и</a:t>
                      </a:r>
                      <a:r>
                        <a:rPr lang="en-US" sz="1050" dirty="0">
                          <a:latin typeface="+mn-lt"/>
                          <a:cs typeface="Times New Roman" panose="02020603050405020304" pitchFamily="18" charset="0"/>
                        </a:rPr>
                        <a:t> set != other</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70304">
                <a:tc>
                  <a:txBody>
                    <a:bodyPr/>
                    <a:lstStyle/>
                    <a:p>
                      <a:pPr algn="ctr"/>
                      <a:r>
                        <a:rPr lang="en-US" sz="1050" dirty="0">
                          <a:latin typeface="+mn-lt"/>
                          <a:cs typeface="Times New Roman" panose="02020603050405020304" pitchFamily="18" charset="0"/>
                        </a:rPr>
                        <a:t>.issuperset(</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pPr marL="0" indent="85725"/>
                      <a:r>
                        <a:rPr lang="ru-RU" sz="1050" dirty="0">
                          <a:latin typeface="+mn-lt"/>
                          <a:cs typeface="Times New Roman" panose="02020603050405020304" pitchFamily="18" charset="0"/>
                        </a:rPr>
                        <a:t>Проверяет, что каждый элемент</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 </a:t>
                      </a:r>
                      <a:r>
                        <a:rPr lang="ru-RU" sz="1050" dirty="0">
                          <a:latin typeface="+mn-lt"/>
                          <a:cs typeface="Times New Roman" panose="02020603050405020304" pitchFamily="18" charset="0"/>
                        </a:rPr>
                        <a:t>содержится также и в</a:t>
                      </a:r>
                      <a:r>
                        <a:rPr lang="en-US" sz="1050" dirty="0">
                          <a:latin typeface="+mn-lt"/>
                          <a:cs typeface="Times New Roman" panose="02020603050405020304" pitchFamily="18" charset="0"/>
                        </a:rPr>
                        <a:t> set</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170304">
                <a:tc>
                  <a:txBody>
                    <a:bodyPr/>
                    <a:lstStyle/>
                    <a:p>
                      <a:pPr algn="ctr"/>
                      <a:r>
                        <a:rPr lang="en-US" sz="1050" dirty="0">
                          <a:latin typeface="+mn-lt"/>
                          <a:cs typeface="Times New Roman" panose="02020603050405020304" pitchFamily="18" charset="0"/>
                        </a:rPr>
                        <a:t>set &gt;= other</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70304">
                <a:tc>
                  <a:txBody>
                    <a:bodyPr/>
                    <a:lstStyle/>
                    <a:p>
                      <a:pPr algn="ctr"/>
                      <a:r>
                        <a:rPr lang="en-US" sz="1050" dirty="0">
                          <a:latin typeface="+mn-lt"/>
                          <a:cs typeface="Times New Roman" panose="02020603050405020304" pitchFamily="18" charset="0"/>
                        </a:rPr>
                        <a:t>set &gt; other</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050" dirty="0">
                          <a:latin typeface="+mn-lt"/>
                          <a:cs typeface="Times New Roman" panose="02020603050405020304" pitchFamily="18" charset="0"/>
                        </a:rPr>
                        <a:t>Проверяет, что</a:t>
                      </a:r>
                      <a:r>
                        <a:rPr lang="en-US" sz="1050" dirty="0">
                          <a:latin typeface="+mn-lt"/>
                          <a:cs typeface="Times New Roman" panose="02020603050405020304" pitchFamily="18" charset="0"/>
                        </a:rPr>
                        <a:t> set</a:t>
                      </a:r>
                      <a:r>
                        <a:rPr lang="ru-RU" sz="1050" dirty="0">
                          <a:latin typeface="+mn-lt"/>
                          <a:cs typeface="Times New Roman" panose="02020603050405020304" pitchFamily="18" charset="0"/>
                        </a:rPr>
                        <a:t> – правильное надмножество</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 </a:t>
                      </a:r>
                      <a:r>
                        <a:rPr lang="ru-RU" sz="1050" dirty="0">
                          <a:latin typeface="+mn-lt"/>
                          <a:cs typeface="Times New Roman" panose="02020603050405020304" pitchFamily="18" charset="0"/>
                        </a:rPr>
                        <a:t>т.е.</a:t>
                      </a:r>
                      <a:r>
                        <a:rPr lang="en-US" sz="1050" dirty="0">
                          <a:latin typeface="+mn-lt"/>
                          <a:cs typeface="Times New Roman" panose="02020603050405020304" pitchFamily="18" charset="0"/>
                        </a:rPr>
                        <a:t>, set &gt;= other </a:t>
                      </a:r>
                      <a:r>
                        <a:rPr lang="ru-RU" sz="1050" dirty="0">
                          <a:latin typeface="+mn-lt"/>
                          <a:cs typeface="Times New Roman" panose="02020603050405020304" pitchFamily="18" charset="0"/>
                        </a:rPr>
                        <a:t>и</a:t>
                      </a:r>
                      <a:r>
                        <a:rPr lang="en-US" sz="1050" dirty="0">
                          <a:latin typeface="+mn-lt"/>
                          <a:cs typeface="Times New Roman" panose="02020603050405020304" pitchFamily="18" charset="0"/>
                        </a:rPr>
                        <a:t> set != other</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170304">
                <a:tc>
                  <a:txBody>
                    <a:bodyPr/>
                    <a:lstStyle/>
                    <a:p>
                      <a:pPr algn="ctr"/>
                      <a:r>
                        <a:rPr lang="en-US" sz="1050" dirty="0">
                          <a:latin typeface="+mn-lt"/>
                          <a:cs typeface="Times New Roman" panose="02020603050405020304" pitchFamily="18" charset="0"/>
                        </a:rPr>
                        <a:t>.union(</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pPr marL="0" indent="85725"/>
                      <a:r>
                        <a:rPr lang="ru-RU" sz="1050" dirty="0">
                          <a:latin typeface="+mn-lt"/>
                          <a:cs typeface="Times New Roman" panose="02020603050405020304" pitchFamily="18" charset="0"/>
                        </a:rPr>
                        <a:t>Возвращает новое множество, состоящее из элементов</a:t>
                      </a:r>
                      <a:r>
                        <a:rPr lang="en-US" sz="1050" dirty="0">
                          <a:latin typeface="+mn-lt"/>
                          <a:cs typeface="Times New Roman" panose="02020603050405020304" pitchFamily="18" charset="0"/>
                        </a:rPr>
                        <a:t> set </a:t>
                      </a:r>
                      <a:r>
                        <a:rPr lang="ru-RU" sz="1050" dirty="0">
                          <a:latin typeface="+mn-lt"/>
                          <a:cs typeface="Times New Roman" panose="02020603050405020304" pitchFamily="18" charset="0"/>
                        </a:rPr>
                        <a:t>и всех </a:t>
                      </a:r>
                      <a:r>
                        <a:rPr lang="en-US" sz="1050" dirty="0">
                          <a:latin typeface="+mn-lt"/>
                          <a:cs typeface="Times New Roman" panose="02020603050405020304" pitchFamily="18" charset="0"/>
                        </a:rPr>
                        <a:t>others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170304">
                <a:tc>
                  <a:txBody>
                    <a:bodyPr/>
                    <a:lstStyle/>
                    <a:p>
                      <a:pPr algn="ctr"/>
                      <a:r>
                        <a:rPr lang="en-US" sz="1050" dirty="0">
                          <a:latin typeface="+mn-lt"/>
                          <a:cs typeface="Times New Roman" panose="02020603050405020304" pitchFamily="18" charset="0"/>
                        </a:rPr>
                        <a:t>set | other |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170304">
                <a:tc>
                  <a:txBody>
                    <a:bodyPr/>
                    <a:lstStyle/>
                    <a:p>
                      <a:pPr algn="ctr"/>
                      <a:r>
                        <a:rPr lang="en-US" sz="1050" dirty="0">
                          <a:latin typeface="+mn-lt"/>
                          <a:cs typeface="Times New Roman" panose="02020603050405020304" pitchFamily="18" charset="0"/>
                        </a:rPr>
                        <a:t>intersection(</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pPr marL="0" indent="85725"/>
                      <a:r>
                        <a:rPr lang="ru-RU" sz="1050" dirty="0">
                          <a:latin typeface="+mn-lt"/>
                          <a:cs typeface="Times New Roman" panose="02020603050405020304" pitchFamily="18" charset="0"/>
                        </a:rPr>
                        <a:t>Возвращает новое множество, состоящее из общих элементов</a:t>
                      </a:r>
                      <a:r>
                        <a:rPr lang="en-US" sz="1050" dirty="0">
                          <a:latin typeface="+mn-lt"/>
                          <a:cs typeface="Times New Roman" panose="02020603050405020304" pitchFamily="18" charset="0"/>
                        </a:rPr>
                        <a:t> set </a:t>
                      </a:r>
                      <a:r>
                        <a:rPr lang="ru-RU" sz="1050" dirty="0">
                          <a:latin typeface="+mn-lt"/>
                          <a:cs typeface="Times New Roman" panose="02020603050405020304" pitchFamily="18" charset="0"/>
                        </a:rPr>
                        <a:t>и всех</a:t>
                      </a:r>
                      <a:r>
                        <a:rPr lang="en-US" sz="1050" dirty="0">
                          <a:latin typeface="+mn-lt"/>
                          <a:cs typeface="Times New Roman" panose="02020603050405020304" pitchFamily="18" charset="0"/>
                        </a:rPr>
                        <a:t> others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170304">
                <a:tc>
                  <a:txBody>
                    <a:bodyPr/>
                    <a:lstStyle/>
                    <a:p>
                      <a:pPr algn="ctr"/>
                      <a:r>
                        <a:rPr lang="en-US" sz="1050" dirty="0">
                          <a:latin typeface="+mn-lt"/>
                          <a:cs typeface="Times New Roman" panose="02020603050405020304" pitchFamily="18" charset="0"/>
                        </a:rPr>
                        <a:t>set &amp; other &amp;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170304">
                <a:tc>
                  <a:txBody>
                    <a:bodyPr/>
                    <a:lstStyle/>
                    <a:p>
                      <a:pPr algn="ctr"/>
                      <a:r>
                        <a:rPr lang="en-US" sz="1050" dirty="0">
                          <a:latin typeface="+mn-lt"/>
                          <a:cs typeface="Times New Roman" panose="02020603050405020304" pitchFamily="18" charset="0"/>
                        </a:rPr>
                        <a:t>.difference(</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pPr marL="0" indent="85725"/>
                      <a:r>
                        <a:rPr lang="ru-RU" sz="1050" dirty="0">
                          <a:latin typeface="+mn-lt"/>
                          <a:cs typeface="Times New Roman" panose="02020603050405020304" pitchFamily="18" charset="0"/>
                        </a:rPr>
                        <a:t>Возвращает новое множество, состоящее из элементов, которые есть только в</a:t>
                      </a:r>
                      <a:r>
                        <a:rPr lang="en-US" sz="1050" dirty="0">
                          <a:latin typeface="+mn-lt"/>
                          <a:cs typeface="Times New Roman" panose="02020603050405020304" pitchFamily="18" charset="0"/>
                        </a:rPr>
                        <a:t> set</a:t>
                      </a:r>
                      <a:r>
                        <a:rPr lang="ru-RU" sz="1050" dirty="0">
                          <a:latin typeface="+mn-lt"/>
                          <a:cs typeface="Times New Roman" panose="02020603050405020304" pitchFamily="18" charset="0"/>
                        </a:rPr>
                        <a:t>, но не в</a:t>
                      </a:r>
                      <a:r>
                        <a:rPr lang="en-US" sz="1050" dirty="0">
                          <a:latin typeface="+mn-lt"/>
                          <a:cs typeface="Times New Roman" panose="02020603050405020304" pitchFamily="18" charset="0"/>
                        </a:rPr>
                        <a:t> others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170304">
                <a:tc>
                  <a:txBody>
                    <a:bodyPr/>
                    <a:lstStyle/>
                    <a:p>
                      <a:pPr algn="ctr"/>
                      <a:r>
                        <a:rPr lang="en-US" sz="1050" dirty="0">
                          <a:latin typeface="+mn-lt"/>
                          <a:cs typeface="Times New Roman" panose="02020603050405020304" pitchFamily="18" charset="0"/>
                        </a:rPr>
                        <a:t>set - other - ...</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r h="307857">
                <a:tc>
                  <a:txBody>
                    <a:bodyPr/>
                    <a:lstStyle/>
                    <a:p>
                      <a:pPr algn="ctr"/>
                      <a:r>
                        <a:rPr lang="en-US" sz="1050" dirty="0">
                          <a:latin typeface="+mn-lt"/>
                          <a:cs typeface="Times New Roman" panose="02020603050405020304" pitchFamily="18" charset="0"/>
                        </a:rPr>
                        <a:t>.symmetric_difference(</a:t>
                      </a:r>
                      <a:r>
                        <a:rPr lang="en-US" sz="1050" i="1" dirty="0">
                          <a:latin typeface="+mn-lt"/>
                          <a:cs typeface="Times New Roman" panose="02020603050405020304" pitchFamily="18" charset="0"/>
                        </a:rPr>
                        <a:t>other</a:t>
                      </a:r>
                      <a:r>
                        <a:rPr lang="en-US" sz="105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rowSpan="2">
                  <a:txBody>
                    <a:bodyPr/>
                    <a:lstStyle/>
                    <a:p>
                      <a:pPr marL="85725" indent="0"/>
                      <a:r>
                        <a:rPr lang="ru-RU" sz="1050" dirty="0">
                          <a:latin typeface="+mn-lt"/>
                          <a:cs typeface="Times New Roman" panose="02020603050405020304" pitchFamily="18" charset="0"/>
                        </a:rPr>
                        <a:t>Возвращает новое множество, состоящее из элементов, которые есть либо в</a:t>
                      </a:r>
                      <a:r>
                        <a:rPr lang="en-US" sz="1050" dirty="0">
                          <a:latin typeface="+mn-lt"/>
                          <a:cs typeface="Times New Roman" panose="02020603050405020304" pitchFamily="18" charset="0"/>
                        </a:rPr>
                        <a:t> set</a:t>
                      </a:r>
                      <a:r>
                        <a:rPr lang="ru-RU" sz="1050" dirty="0">
                          <a:latin typeface="+mn-lt"/>
                          <a:cs typeface="Times New Roman" panose="02020603050405020304" pitchFamily="18" charset="0"/>
                        </a:rPr>
                        <a:t>, либо в</a:t>
                      </a:r>
                      <a:r>
                        <a:rPr lang="en-US" sz="1050" dirty="0">
                          <a:latin typeface="+mn-lt"/>
                          <a:cs typeface="Times New Roman" panose="02020603050405020304" pitchFamily="18" charset="0"/>
                        </a:rPr>
                        <a:t> other</a:t>
                      </a:r>
                      <a:r>
                        <a:rPr lang="ru-RU" sz="1050" dirty="0">
                          <a:latin typeface="+mn-lt"/>
                          <a:cs typeface="Times New Roman" panose="02020603050405020304" pitchFamily="18" charset="0"/>
                        </a:rPr>
                        <a:t>, но не в обоих сразу</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7"/>
                  </a:ext>
                </a:extLst>
              </a:tr>
              <a:tr h="170304">
                <a:tc>
                  <a:txBody>
                    <a:bodyPr/>
                    <a:lstStyle/>
                    <a:p>
                      <a:pPr algn="ctr"/>
                      <a:r>
                        <a:rPr lang="en-US" sz="1050" dirty="0">
                          <a:latin typeface="+mn-lt"/>
                          <a:cs typeface="Times New Roman" panose="02020603050405020304" pitchFamily="18" charset="0"/>
                        </a:rPr>
                        <a:t>set ^ other</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8"/>
                  </a:ext>
                </a:extLst>
              </a:tr>
              <a:tr h="170304">
                <a:tc>
                  <a:txBody>
                    <a:bodyPr/>
                    <a:lstStyle/>
                    <a:p>
                      <a:pPr algn="ctr"/>
                      <a:r>
                        <a:rPr lang="en-US" sz="1050" dirty="0">
                          <a:latin typeface="+mn-lt"/>
                          <a:cs typeface="Times New Roman" panose="02020603050405020304" pitchFamily="18" charset="0"/>
                        </a:rPr>
                        <a:t>.copy()</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050" dirty="0">
                          <a:latin typeface="+mn-lt"/>
                          <a:cs typeface="Times New Roman" panose="02020603050405020304" pitchFamily="18" charset="0"/>
                        </a:rPr>
                        <a:t>Возвращает новое множество – поверхностную копию</a:t>
                      </a:r>
                      <a:r>
                        <a:rPr lang="en-US" sz="1050" dirty="0">
                          <a:latin typeface="+mn-lt"/>
                          <a:cs typeface="Times New Roman" panose="02020603050405020304" pitchFamily="18" charset="0"/>
                        </a:rPr>
                        <a:t> </a:t>
                      </a:r>
                      <a:r>
                        <a:rPr lang="en-US" sz="1050" i="1" dirty="0">
                          <a:latin typeface="+mn-lt"/>
                          <a:cs typeface="Times New Roman" panose="02020603050405020304" pitchFamily="18" charset="0"/>
                        </a:rPr>
                        <a:t>s</a:t>
                      </a:r>
                      <a:endParaRPr lang="ru-RU" sz="105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97180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6" name="Rectangle 3"/>
          <p:cNvSpPr/>
          <p:nvPr/>
        </p:nvSpPr>
        <p:spPr>
          <a:xfrm>
            <a:off x="4482481" y="530628"/>
            <a:ext cx="3373838" cy="4339650"/>
          </a:xfrm>
          <a:prstGeom prst="rect">
            <a:avLst/>
          </a:prstGeom>
        </p:spPr>
        <p:txBody>
          <a:bodyPr wrap="square">
            <a:spAutoFit/>
          </a:bodyPr>
          <a:lstStyle/>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a:t>
            </a:r>
            <a:r>
              <a:rPr lang="en-US" sz="1200" dirty="0">
                <a:solidFill>
                  <a:srgbClr val="000000"/>
                </a:solidFill>
                <a:latin typeface="+mn-lt"/>
              </a:rPr>
              <a:t> set</a:t>
            </a:r>
            <a:r>
              <a:rPr lang="en-US" sz="1200" b="1" dirty="0">
                <a:solidFill>
                  <a:srgbClr val="000080"/>
                </a:solidFill>
                <a:latin typeface="+mn-lt"/>
              </a:rPr>
              <a:t>(</a:t>
            </a:r>
            <a:r>
              <a:rPr lang="en-US" sz="1200" dirty="0">
                <a:solidFill>
                  <a:srgbClr val="808080"/>
                </a:solidFill>
                <a:latin typeface="+mn-lt"/>
              </a:rPr>
              <a:t>'hello'</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a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808080"/>
                </a:solidFill>
                <a:latin typeface="+mn-lt"/>
              </a:rPr>
              <a:t>'h'</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'o'</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'l'</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'e'</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808080"/>
                </a:solidFill>
                <a:latin typeface="+mn-lt"/>
              </a:rPr>
              <a:t>'a'</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'b'</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'c'</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'd'</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a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808080"/>
                </a:solidFill>
                <a:latin typeface="+mn-lt"/>
              </a:rPr>
              <a:t>'b'</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'c'</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'a'</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'd'</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 </a:t>
            </a:r>
            <a:r>
              <a:rPr lang="en-US" sz="1200" dirty="0">
                <a:solidFill>
                  <a:srgbClr val="000000"/>
                </a:solidFill>
                <a:latin typeface="+mn-lt"/>
              </a:rPr>
              <a:t>a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i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dirty="0">
                <a:solidFill>
                  <a:srgbClr val="000000"/>
                </a:solidFill>
                <a:latin typeface="+mn-lt"/>
              </a:rPr>
              <a:t> </a:t>
            </a:r>
            <a:r>
              <a:rPr lang="en-US" sz="1200" b="1" dirty="0">
                <a:solidFill>
                  <a:srgbClr val="0000FF"/>
                </a:solidFill>
                <a:latin typeface="+mn-lt"/>
              </a:rPr>
              <a:t>for</a:t>
            </a:r>
            <a:r>
              <a:rPr lang="en-US" sz="1200" dirty="0">
                <a:solidFill>
                  <a:srgbClr val="000000"/>
                </a:solidFill>
                <a:latin typeface="+mn-lt"/>
              </a:rPr>
              <a:t> i </a:t>
            </a:r>
            <a:r>
              <a:rPr lang="en-US" sz="1200" b="1" dirty="0">
                <a:solidFill>
                  <a:srgbClr val="0000FF"/>
                </a:solidFill>
                <a:latin typeface="+mn-lt"/>
              </a:rPr>
              <a:t>in</a:t>
            </a:r>
            <a:r>
              <a:rPr lang="en-US" sz="1200" dirty="0">
                <a:solidFill>
                  <a:srgbClr val="000000"/>
                </a:solidFill>
                <a:latin typeface="+mn-lt"/>
              </a:rPr>
              <a:t> range</a:t>
            </a:r>
            <a:r>
              <a:rPr lang="en-US" sz="1200" b="1" dirty="0">
                <a:solidFill>
                  <a:srgbClr val="000080"/>
                </a:solidFill>
                <a:latin typeface="+mn-lt"/>
              </a:rPr>
              <a:t>(</a:t>
            </a:r>
            <a:r>
              <a:rPr lang="en-US" sz="1200" dirty="0">
                <a:solidFill>
                  <a:srgbClr val="FF0000"/>
                </a:solidFill>
                <a:latin typeface="+mn-lt"/>
              </a:rPr>
              <a:t>10</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a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81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64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16</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49</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25</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36</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008000"/>
                </a:solidFill>
                <a:latin typeface="+mn-lt"/>
              </a:rPr>
              <a:t># </a:t>
            </a:r>
            <a:r>
              <a:rPr lang="ru-RU" sz="1200" dirty="0">
                <a:solidFill>
                  <a:srgbClr val="008000"/>
                </a:solidFill>
                <a:latin typeface="+mn-lt"/>
              </a:rPr>
              <a:t>а так нельзя, получается словарь</a:t>
            </a:r>
            <a:r>
              <a:rPr lang="ru-RU" sz="1200" dirty="0">
                <a:solidFill>
                  <a:srgbClr val="000000"/>
                </a:solidFill>
                <a:latin typeface="+mn-lt"/>
              </a:rPr>
              <a:t> </a:t>
            </a:r>
          </a:p>
          <a:p>
            <a:r>
              <a:rPr lang="ru-RU" sz="1200" b="1" dirty="0">
                <a:solidFill>
                  <a:srgbClr val="000080"/>
                </a:solidFill>
                <a:latin typeface="+mn-lt"/>
              </a:rPr>
              <a:t>&gt;&gt;&gt;</a:t>
            </a:r>
            <a:r>
              <a:rPr lang="ru-RU" sz="1200" dirty="0">
                <a:solidFill>
                  <a:srgbClr val="000000"/>
                </a:solidFill>
                <a:latin typeface="+mn-lt"/>
              </a:rPr>
              <a:t> </a:t>
            </a:r>
            <a:r>
              <a:rPr lang="en-US" sz="1200" dirty="0">
                <a:solidFill>
                  <a:srgbClr val="000000"/>
                </a:solidFill>
                <a:latin typeface="+mn-lt"/>
              </a:rPr>
              <a:t>type</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&lt;</a:t>
            </a:r>
            <a:r>
              <a:rPr lang="en-US" sz="1200" b="1" dirty="0">
                <a:solidFill>
                  <a:srgbClr val="0000FF"/>
                </a:solidFill>
                <a:latin typeface="+mn-lt"/>
              </a:rPr>
              <a:t>class</a:t>
            </a:r>
            <a:r>
              <a:rPr lang="en-US" sz="1200" dirty="0">
                <a:solidFill>
                  <a:srgbClr val="000000"/>
                </a:solidFill>
                <a:latin typeface="+mn-lt"/>
              </a:rPr>
              <a:t> </a:t>
            </a:r>
            <a:r>
              <a:rPr lang="en-US" sz="1200" dirty="0">
                <a:solidFill>
                  <a:srgbClr val="808080"/>
                </a:solidFill>
                <a:latin typeface="+mn-lt"/>
              </a:rPr>
              <a:t>'dict'</a:t>
            </a:r>
            <a:r>
              <a:rPr lang="en-US" sz="1200" b="1" dirty="0">
                <a:solidFill>
                  <a:srgbClr val="000080"/>
                </a:solidFill>
                <a:latin typeface="+mn-lt"/>
              </a:rPr>
              <a:t>&gt;</a:t>
            </a: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80"/>
                </a:solidFill>
                <a:latin typeface="+mn-lt"/>
              </a:rPr>
              <a:t>&gt;&gt;&gt;</a:t>
            </a:r>
            <a:r>
              <a:rPr lang="en-US" sz="1200" dirty="0">
                <a:solidFill>
                  <a:srgbClr val="000000"/>
                </a:solidFill>
                <a:latin typeface="+mn-lt"/>
              </a:rPr>
              <a:t> b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5</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&lt;=</a:t>
            </a:r>
            <a:r>
              <a:rPr lang="en-US" sz="1200" dirty="0">
                <a:solidFill>
                  <a:srgbClr val="000000"/>
                </a:solidFill>
                <a:latin typeface="+mn-lt"/>
              </a:rPr>
              <a:t> b </a:t>
            </a:r>
          </a:p>
          <a:p>
            <a:r>
              <a:rPr lang="en-US" sz="1200" b="1" dirty="0">
                <a:solidFill>
                  <a:srgbClr val="0000FF"/>
                </a:solidFill>
                <a:latin typeface="+mn-lt"/>
              </a:rPr>
              <a:t>False</a:t>
            </a:r>
            <a:r>
              <a:rPr lang="en-US" sz="1200" dirty="0">
                <a:solidFill>
                  <a:srgbClr val="000000"/>
                </a:solidFill>
                <a:latin typeface="+mn-lt"/>
              </a:rPr>
              <a:t> </a:t>
            </a:r>
          </a:p>
          <a:p>
            <a:r>
              <a:rPr lang="en-US" sz="1200" b="1" dirty="0">
                <a:solidFill>
                  <a:srgbClr val="000080"/>
                </a:solidFill>
                <a:latin typeface="+mn-lt"/>
              </a:rPr>
              <a:t>&gt;&gt;&gt;</a:t>
            </a:r>
            <a:r>
              <a:rPr lang="en-US" sz="1200" dirty="0">
                <a:solidFill>
                  <a:srgbClr val="000000"/>
                </a:solidFill>
                <a:latin typeface="+mn-lt"/>
              </a:rPr>
              <a:t> a</a:t>
            </a:r>
            <a:r>
              <a:rPr lang="en-US" sz="1200" b="1" dirty="0">
                <a:solidFill>
                  <a:srgbClr val="000080"/>
                </a:solidFill>
                <a:latin typeface="+mn-lt"/>
              </a:rPr>
              <a:t>.</a:t>
            </a:r>
            <a:r>
              <a:rPr lang="en-US" sz="1200" dirty="0">
                <a:solidFill>
                  <a:srgbClr val="000000"/>
                </a:solidFill>
                <a:latin typeface="+mn-lt"/>
              </a:rPr>
              <a:t>intersection</a:t>
            </a:r>
            <a:r>
              <a:rPr lang="en-US" sz="1200" b="1" dirty="0">
                <a:solidFill>
                  <a:srgbClr val="000080"/>
                </a:solidFill>
                <a:latin typeface="+mn-lt"/>
              </a:rPr>
              <a:t>(</a:t>
            </a:r>
            <a:r>
              <a:rPr lang="en-US" sz="1200" dirty="0">
                <a:solidFill>
                  <a:srgbClr val="000000"/>
                </a:solidFill>
                <a:latin typeface="+mn-lt"/>
              </a:rPr>
              <a:t>b</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endParaRPr lang="en-US" sz="1200" dirty="0">
              <a:latin typeface="+mn-lt"/>
            </a:endParaRPr>
          </a:p>
          <a:p>
            <a:endParaRPr lang="en-US" sz="1200" dirty="0">
              <a:latin typeface="+mn-lt"/>
            </a:endParaRPr>
          </a:p>
        </p:txBody>
      </p:sp>
      <p:pic>
        <p:nvPicPr>
          <p:cNvPr id="203" name="Picture 2" descr="https://blog.rubrain.com/wp-content/uploads/2020/08/3-1.jpg"/>
          <p:cNvPicPr>
            <a:picLocks noChangeAspect="1" noChangeArrowheads="1"/>
          </p:cNvPicPr>
          <p:nvPr/>
        </p:nvPicPr>
        <p:blipFill rotWithShape="1">
          <a:blip r:embed="rId3">
            <a:extLst>
              <a:ext uri="{28A0092B-C50C-407E-A947-70E740481C1C}">
                <a14:useLocalDpi xmlns:a14="http://schemas.microsoft.com/office/drawing/2010/main" val="0"/>
              </a:ext>
            </a:extLst>
          </a:blip>
          <a:srcRect l="27841" r="25528"/>
          <a:stretch/>
        </p:blipFill>
        <p:spPr bwMode="auto">
          <a:xfrm>
            <a:off x="-1" y="0"/>
            <a:ext cx="4155743" cy="5143500"/>
          </a:xfrm>
          <a:prstGeom prst="rect">
            <a:avLst/>
          </a:prstGeom>
          <a:noFill/>
          <a:extLst>
            <a:ext uri="{909E8E84-426E-40DD-AFC4-6F175D3DCCD1}">
              <a14:hiddenFill xmlns:a14="http://schemas.microsoft.com/office/drawing/2010/main">
                <a:solidFill>
                  <a:srgbClr val="FFFFFF"/>
                </a:solidFill>
              </a14:hiddenFill>
            </a:ext>
          </a:extLst>
        </p:spPr>
      </p:pic>
      <p:sp>
        <p:nvSpPr>
          <p:cNvPr id="204" name="Прямоугольник 203"/>
          <p:cNvSpPr/>
          <p:nvPr/>
        </p:nvSpPr>
        <p:spPr>
          <a:xfrm>
            <a:off x="-8627" y="2804"/>
            <a:ext cx="4162567" cy="5143500"/>
          </a:xfrm>
          <a:prstGeom prst="rect">
            <a:avLst/>
          </a:prstGeom>
          <a:gradFill>
            <a:gsLst>
              <a:gs pos="0">
                <a:schemeClr val="accent1">
                  <a:alpha val="60000"/>
                </a:schemeClr>
              </a:gs>
              <a:gs pos="100000">
                <a:schemeClr val="tx2">
                  <a:alpha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6" y="1672586"/>
            <a:ext cx="3719172" cy="694146"/>
          </a:xfrm>
          <a:prstGeom prst="rect">
            <a:avLst/>
          </a:prstGeom>
        </p:spPr>
        <p:txBody>
          <a:bodyPr spcFirstLastPara="1" wrap="square" lIns="91425" tIns="91425" rIns="91425" bIns="91425" anchor="t" anchorCtr="0">
            <a:noAutofit/>
          </a:bodyPr>
          <a:lstStyle/>
          <a:p>
            <a:pPr lvl="0"/>
            <a:r>
              <a:rPr lang="ru-RU" sz="4000" b="1" dirty="0">
                <a:solidFill>
                  <a:schemeClr val="bg1"/>
                </a:solidFill>
                <a:latin typeface="+mn-lt"/>
              </a:rPr>
              <a:t>Примеры работы с множествами</a:t>
            </a:r>
            <a:endParaRPr sz="4000" b="1" dirty="0">
              <a:solidFill>
                <a:schemeClr val="bg1"/>
              </a:solidFill>
              <a:latin typeface="+mn-lt"/>
            </a:endParaRPr>
          </a:p>
        </p:txBody>
      </p:sp>
    </p:spTree>
    <p:extLst>
      <p:ext uri="{BB962C8B-B14F-4D97-AF65-F5344CB8AC3E}">
        <p14:creationId xmlns:p14="http://schemas.microsoft.com/office/powerpoint/2010/main" val="86936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06" name="Прямоугольник 105"/>
          <p:cNvSpPr/>
          <p:nvPr/>
        </p:nvSpPr>
        <p:spPr>
          <a:xfrm>
            <a:off x="4572000" y="1112808"/>
            <a:ext cx="4572000" cy="4030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p:cNvSpPr/>
          <p:nvPr/>
        </p:nvSpPr>
        <p:spPr>
          <a:xfrm>
            <a:off x="0" y="1112808"/>
            <a:ext cx="4572000" cy="403069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Различие между set и frozenset</a:t>
            </a:r>
            <a:endParaRPr sz="3600" b="1" dirty="0">
              <a:solidFill>
                <a:schemeClr val="accent1"/>
              </a:solidFill>
              <a:latin typeface="+mn-lt"/>
            </a:endParaRPr>
          </a:p>
        </p:txBody>
      </p:sp>
      <p:sp>
        <p:nvSpPr>
          <p:cNvPr id="2" name="Прямоугольник 1"/>
          <p:cNvSpPr/>
          <p:nvPr/>
        </p:nvSpPr>
        <p:spPr>
          <a:xfrm>
            <a:off x="465837" y="2343323"/>
            <a:ext cx="3424686" cy="1569660"/>
          </a:xfrm>
          <a:prstGeom prst="rect">
            <a:avLst/>
          </a:prstGeom>
        </p:spPr>
        <p:txBody>
          <a:bodyPr wrap="square">
            <a:spAutoFit/>
          </a:bodyPr>
          <a:lstStyle/>
          <a:p>
            <a:r>
              <a:rPr lang="ru-RU" sz="1600" dirty="0">
                <a:solidFill>
                  <a:schemeClr val="tx1"/>
                </a:solidFill>
                <a:latin typeface="+mn-lt"/>
              </a:rPr>
              <a:t>Единственное отличие set от frozenset заключается в том, что set - изменяемый тип данных, а frozenset - нет. Примерно похожая ситуация со списками и кортежами</a:t>
            </a:r>
          </a:p>
        </p:txBody>
      </p:sp>
      <p:sp>
        <p:nvSpPr>
          <p:cNvPr id="108" name="Rectangle 4"/>
          <p:cNvSpPr/>
          <p:nvPr/>
        </p:nvSpPr>
        <p:spPr>
          <a:xfrm>
            <a:off x="5029188" y="1881658"/>
            <a:ext cx="4511615" cy="2492990"/>
          </a:xfrm>
          <a:prstGeom prst="rect">
            <a:avLst/>
          </a:prstGeom>
        </p:spPr>
        <p:txBody>
          <a:bodyPr wrap="square">
            <a:spAutoFit/>
          </a:bodyPr>
          <a:lstStyle/>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a:t>
            </a:r>
            <a:r>
              <a:rPr lang="en-US" sz="1200" dirty="0">
                <a:solidFill>
                  <a:srgbClr val="000000"/>
                </a:solidFill>
                <a:latin typeface="+mn-lt"/>
              </a:rPr>
              <a:t> set</a:t>
            </a:r>
            <a:r>
              <a:rPr lang="en-US" sz="1200" b="1" dirty="0">
                <a:solidFill>
                  <a:srgbClr val="000080"/>
                </a:solidFill>
                <a:latin typeface="+mn-lt"/>
              </a:rPr>
              <a:t>(</a:t>
            </a:r>
            <a:r>
              <a:rPr lang="en-US" sz="1200" dirty="0">
                <a:solidFill>
                  <a:srgbClr val="808080"/>
                </a:solidFill>
                <a:latin typeface="+mn-lt"/>
              </a:rPr>
              <a:t>'qwerty'</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b </a:t>
            </a:r>
            <a:r>
              <a:rPr lang="en-US" sz="1200" b="1" dirty="0">
                <a:solidFill>
                  <a:srgbClr val="000080"/>
                </a:solidFill>
                <a:latin typeface="+mn-lt"/>
              </a:rPr>
              <a:t>=</a:t>
            </a:r>
            <a:r>
              <a:rPr lang="en-US" sz="1200" dirty="0">
                <a:solidFill>
                  <a:srgbClr val="000000"/>
                </a:solidFill>
                <a:latin typeface="+mn-lt"/>
              </a:rPr>
              <a:t> frozenset</a:t>
            </a:r>
            <a:r>
              <a:rPr lang="en-US" sz="1200" b="1" dirty="0">
                <a:solidFill>
                  <a:srgbClr val="000080"/>
                </a:solidFill>
                <a:latin typeface="+mn-lt"/>
              </a:rPr>
              <a:t>(</a:t>
            </a:r>
            <a:r>
              <a:rPr lang="en-US" sz="1200" dirty="0">
                <a:solidFill>
                  <a:srgbClr val="808080"/>
                </a:solidFill>
                <a:latin typeface="+mn-lt"/>
              </a:rPr>
              <a:t>'qwerty'</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a </a:t>
            </a:r>
            <a:r>
              <a:rPr lang="en-US" sz="1200" b="1" dirty="0">
                <a:solidFill>
                  <a:srgbClr val="000080"/>
                </a:solidFill>
                <a:latin typeface="+mn-lt"/>
              </a:rPr>
              <a:t>==</a:t>
            </a:r>
            <a:r>
              <a:rPr lang="en-US" sz="1200" dirty="0">
                <a:solidFill>
                  <a:srgbClr val="000000"/>
                </a:solidFill>
                <a:latin typeface="+mn-lt"/>
              </a:rPr>
              <a:t> b </a:t>
            </a:r>
            <a:endParaRPr lang="ru-RU" sz="1200" dirty="0">
              <a:solidFill>
                <a:srgbClr val="000000"/>
              </a:solidFill>
              <a:latin typeface="+mn-lt"/>
            </a:endParaRPr>
          </a:p>
          <a:p>
            <a:r>
              <a:rPr lang="en-US" sz="1200" b="1" dirty="0">
                <a:solidFill>
                  <a:srgbClr val="0000FF"/>
                </a:solidFill>
                <a:latin typeface="+mn-lt"/>
              </a:rPr>
              <a:t>True</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type</a:t>
            </a:r>
            <a:r>
              <a:rPr lang="en-US" sz="1200" b="1" dirty="0">
                <a:solidFill>
                  <a:srgbClr val="000080"/>
                </a:solidFill>
                <a:latin typeface="+mn-lt"/>
              </a:rPr>
              <a:t>(</a:t>
            </a:r>
            <a:r>
              <a:rPr lang="en-US" sz="1200" dirty="0">
                <a:solidFill>
                  <a:srgbClr val="000000"/>
                </a:solidFill>
                <a:latin typeface="+mn-lt"/>
              </a:rPr>
              <a:t>a </a:t>
            </a:r>
            <a:r>
              <a:rPr lang="en-US" sz="1200" b="1" dirty="0">
                <a:solidFill>
                  <a:srgbClr val="000080"/>
                </a:solidFill>
                <a:latin typeface="+mn-lt"/>
              </a:rPr>
              <a:t>-</a:t>
            </a:r>
            <a:r>
              <a:rPr lang="en-US" sz="1200" dirty="0">
                <a:solidFill>
                  <a:srgbClr val="000000"/>
                </a:solidFill>
                <a:latin typeface="+mn-lt"/>
              </a:rPr>
              <a:t> b</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&lt;</a:t>
            </a:r>
            <a:r>
              <a:rPr lang="en-US" sz="1200" b="1" dirty="0">
                <a:solidFill>
                  <a:srgbClr val="0000FF"/>
                </a:solidFill>
                <a:latin typeface="+mn-lt"/>
              </a:rPr>
              <a:t>class</a:t>
            </a:r>
            <a:r>
              <a:rPr lang="en-US" sz="1200" dirty="0">
                <a:solidFill>
                  <a:srgbClr val="000000"/>
                </a:solidFill>
                <a:latin typeface="+mn-lt"/>
              </a:rPr>
              <a:t> </a:t>
            </a:r>
            <a:r>
              <a:rPr lang="en-US" sz="1200" dirty="0">
                <a:solidFill>
                  <a:srgbClr val="808080"/>
                </a:solidFill>
                <a:latin typeface="+mn-lt"/>
              </a:rPr>
              <a:t>'set'</a:t>
            </a:r>
            <a:r>
              <a:rPr lang="en-US" sz="1200" b="1" dirty="0">
                <a:solidFill>
                  <a:srgbClr val="000080"/>
                </a:solidFill>
                <a:latin typeface="+mn-lt"/>
              </a:rPr>
              <a:t>&gt;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type</a:t>
            </a:r>
            <a:r>
              <a:rPr lang="en-US" sz="1200" b="1" dirty="0">
                <a:solidFill>
                  <a:srgbClr val="000080"/>
                </a:solidFill>
                <a:latin typeface="+mn-lt"/>
              </a:rPr>
              <a:t>(</a:t>
            </a:r>
            <a:r>
              <a:rPr lang="en-US" sz="1200" dirty="0">
                <a:solidFill>
                  <a:srgbClr val="000000"/>
                </a:solidFill>
                <a:latin typeface="+mn-lt"/>
              </a:rPr>
              <a:t>a </a:t>
            </a:r>
            <a:r>
              <a:rPr lang="en-US" sz="1200" b="1" dirty="0">
                <a:solidFill>
                  <a:srgbClr val="000080"/>
                </a:solidFill>
                <a:latin typeface="+mn-lt"/>
              </a:rPr>
              <a:t>|</a:t>
            </a:r>
            <a:r>
              <a:rPr lang="en-US" sz="1200" dirty="0">
                <a:solidFill>
                  <a:srgbClr val="000000"/>
                </a:solidFill>
                <a:latin typeface="+mn-lt"/>
              </a:rPr>
              <a:t> b</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&lt;</a:t>
            </a:r>
            <a:r>
              <a:rPr lang="en-US" sz="1200" b="1" dirty="0">
                <a:solidFill>
                  <a:srgbClr val="0000FF"/>
                </a:solidFill>
                <a:latin typeface="+mn-lt"/>
              </a:rPr>
              <a:t>class</a:t>
            </a:r>
            <a:r>
              <a:rPr lang="en-US" sz="1200" dirty="0">
                <a:solidFill>
                  <a:srgbClr val="000000"/>
                </a:solidFill>
                <a:latin typeface="+mn-lt"/>
              </a:rPr>
              <a:t> </a:t>
            </a:r>
            <a:r>
              <a:rPr lang="en-US" sz="1200" dirty="0">
                <a:solidFill>
                  <a:srgbClr val="808080"/>
                </a:solidFill>
                <a:latin typeface="+mn-lt"/>
              </a:rPr>
              <a:t>'set'</a:t>
            </a:r>
            <a:r>
              <a:rPr lang="en-US" sz="1200" b="1" dirty="0">
                <a:solidFill>
                  <a:srgbClr val="000080"/>
                </a:solidFill>
                <a:latin typeface="+mn-lt"/>
              </a:rPr>
              <a:t>&gt;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a</a:t>
            </a:r>
            <a:r>
              <a:rPr lang="en-US" sz="1200" b="1" dirty="0">
                <a:solidFill>
                  <a:srgbClr val="000080"/>
                </a:solidFill>
                <a:latin typeface="+mn-lt"/>
              </a:rPr>
              <a:t>.</a:t>
            </a:r>
            <a:r>
              <a:rPr lang="en-US" sz="1200" dirty="0">
                <a:solidFill>
                  <a:srgbClr val="000000"/>
                </a:solidFill>
                <a:latin typeface="+mn-lt"/>
              </a:rPr>
              <a:t>add</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b</a:t>
            </a:r>
            <a:r>
              <a:rPr lang="en-US" sz="1200" b="1" dirty="0">
                <a:solidFill>
                  <a:srgbClr val="000080"/>
                </a:solidFill>
                <a:latin typeface="+mn-lt"/>
              </a:rPr>
              <a:t>.</a:t>
            </a:r>
            <a:r>
              <a:rPr lang="en-US" sz="1200" dirty="0">
                <a:solidFill>
                  <a:srgbClr val="000000"/>
                </a:solidFill>
                <a:latin typeface="+mn-lt"/>
              </a:rPr>
              <a:t>add</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dirty="0">
                <a:solidFill>
                  <a:srgbClr val="000000"/>
                </a:solidFill>
                <a:latin typeface="+mn-lt"/>
              </a:rPr>
              <a:t>Traceback </a:t>
            </a:r>
            <a:r>
              <a:rPr lang="en-US" sz="1200" b="1" dirty="0">
                <a:solidFill>
                  <a:srgbClr val="000080"/>
                </a:solidFill>
                <a:latin typeface="+mn-lt"/>
              </a:rPr>
              <a:t>(</a:t>
            </a:r>
            <a:r>
              <a:rPr lang="en-US" sz="1200" dirty="0">
                <a:solidFill>
                  <a:srgbClr val="000000"/>
                </a:solidFill>
                <a:latin typeface="+mn-lt"/>
              </a:rPr>
              <a:t>most recent call last</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dirty="0">
                <a:solidFill>
                  <a:srgbClr val="000000"/>
                </a:solidFill>
                <a:latin typeface="+mn-lt"/>
              </a:rPr>
              <a:t>    </a:t>
            </a:r>
            <a:r>
              <a:rPr lang="en-US" sz="1200" dirty="0">
                <a:solidFill>
                  <a:srgbClr val="000000"/>
                </a:solidFill>
                <a:latin typeface="+mn-lt"/>
              </a:rPr>
              <a:t>File </a:t>
            </a:r>
            <a:r>
              <a:rPr lang="en-US" sz="1200" dirty="0">
                <a:solidFill>
                  <a:srgbClr val="808080"/>
                </a:solidFill>
                <a:latin typeface="+mn-lt"/>
              </a:rPr>
              <a:t>"&lt;stdin&gt;"</a:t>
            </a:r>
            <a:r>
              <a:rPr lang="en-US" sz="1200" b="1" dirty="0">
                <a:solidFill>
                  <a:srgbClr val="000080"/>
                </a:solidFill>
                <a:latin typeface="+mn-lt"/>
              </a:rPr>
              <a:t>,</a:t>
            </a:r>
            <a:r>
              <a:rPr lang="en-US" sz="1200" dirty="0">
                <a:solidFill>
                  <a:srgbClr val="000000"/>
                </a:solidFill>
                <a:latin typeface="+mn-lt"/>
              </a:rPr>
              <a:t> line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FF"/>
                </a:solidFill>
                <a:latin typeface="+mn-lt"/>
              </a:rPr>
              <a:t>in</a:t>
            </a:r>
            <a:r>
              <a:rPr lang="en-US" sz="1200" dirty="0">
                <a:solidFill>
                  <a:srgbClr val="000000"/>
                </a:solidFill>
                <a:latin typeface="+mn-lt"/>
              </a:rPr>
              <a:t> </a:t>
            </a:r>
            <a:r>
              <a:rPr lang="en-US" sz="1200" b="1" dirty="0">
                <a:solidFill>
                  <a:srgbClr val="000080"/>
                </a:solidFill>
                <a:latin typeface="+mn-lt"/>
              </a:rPr>
              <a:t>&lt;</a:t>
            </a:r>
            <a:r>
              <a:rPr lang="en-US" sz="1200" dirty="0">
                <a:solidFill>
                  <a:srgbClr val="000000"/>
                </a:solidFill>
                <a:latin typeface="+mn-lt"/>
              </a:rPr>
              <a:t>module</a:t>
            </a:r>
            <a:r>
              <a:rPr lang="en-US" sz="1200" b="1" dirty="0">
                <a:solidFill>
                  <a:srgbClr val="000080"/>
                </a:solidFill>
                <a:latin typeface="+mn-lt"/>
              </a:rPr>
              <a:t>&gt;</a:t>
            </a:r>
            <a:endParaRPr lang="ru-RU" sz="1200" b="1" dirty="0">
              <a:solidFill>
                <a:srgbClr val="000080"/>
              </a:solidFill>
              <a:latin typeface="+mn-lt"/>
            </a:endParaRPr>
          </a:p>
          <a:p>
            <a:r>
              <a:rPr lang="en-US" sz="1200" dirty="0">
                <a:solidFill>
                  <a:srgbClr val="000000"/>
                </a:solidFill>
                <a:latin typeface="+mn-lt"/>
              </a:rPr>
              <a:t>AttributeError</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'frozenset'</a:t>
            </a:r>
            <a:r>
              <a:rPr lang="en-US" sz="1200" dirty="0">
                <a:solidFill>
                  <a:srgbClr val="000000"/>
                </a:solidFill>
                <a:latin typeface="+mn-lt"/>
              </a:rPr>
              <a:t> object has no attribute </a:t>
            </a:r>
            <a:r>
              <a:rPr lang="en-US" sz="1200" dirty="0">
                <a:solidFill>
                  <a:srgbClr val="808080"/>
                </a:solidFill>
                <a:latin typeface="+mn-lt"/>
              </a:rPr>
              <a:t>'add'</a:t>
            </a:r>
            <a:endParaRPr lang="en-US" sz="1200" dirty="0">
              <a:effectLst/>
              <a:latin typeface="+mn-lt"/>
            </a:endParaRPr>
          </a:p>
        </p:txBody>
      </p:sp>
    </p:spTree>
    <p:extLst>
      <p:ext uri="{BB962C8B-B14F-4D97-AF65-F5344CB8AC3E}">
        <p14:creationId xmlns:p14="http://schemas.microsoft.com/office/powerpoint/2010/main" val="408171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Словарь (</a:t>
            </a:r>
            <a:r>
              <a:rPr lang="en-US" sz="3600" b="1" dirty="0">
                <a:solidFill>
                  <a:schemeClr val="accent1"/>
                </a:solidFill>
                <a:latin typeface="+mn-lt"/>
              </a:rPr>
              <a:t>dictionary) - mutable</a:t>
            </a:r>
            <a:endParaRPr sz="3600" b="1" dirty="0">
              <a:solidFill>
                <a:schemeClr val="accent1"/>
              </a:solidFill>
              <a:latin typeface="+mn-lt"/>
            </a:endParaRPr>
          </a:p>
        </p:txBody>
      </p:sp>
      <p:sp>
        <p:nvSpPr>
          <p:cNvPr id="7" name="Text Box 10"/>
          <p:cNvSpPr txBox="1">
            <a:spLocks noChangeArrowheads="1"/>
          </p:cNvSpPr>
          <p:nvPr/>
        </p:nvSpPr>
        <p:spPr bwMode="auto">
          <a:xfrm>
            <a:off x="1222281" y="1137122"/>
            <a:ext cx="736497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300" dirty="0">
                <a:solidFill>
                  <a:schemeClr val="tx1"/>
                </a:solidFill>
                <a:latin typeface="+mn-lt"/>
              </a:rPr>
              <a:t>Одним из сложных типов данных (наряду со строками и списками) в языке программирования Python являются словари.</a:t>
            </a:r>
            <a:r>
              <a:rPr lang="en-US" sz="1300" dirty="0">
                <a:solidFill>
                  <a:schemeClr val="tx1"/>
                </a:solidFill>
                <a:latin typeface="+mn-lt"/>
              </a:rPr>
              <a:t> </a:t>
            </a:r>
            <a:r>
              <a:rPr lang="ru-RU" sz="1300" dirty="0">
                <a:solidFill>
                  <a:schemeClr val="tx1"/>
                </a:solidFill>
                <a:latin typeface="+mn-lt"/>
              </a:rPr>
              <a:t>Словарь это изменяемый (как список) неупорядоченный (в отличие от строк и списков) набор пар "ключ:значение"</a:t>
            </a:r>
            <a:r>
              <a:rPr lang="en-US" sz="1300" dirty="0">
                <a:solidFill>
                  <a:schemeClr val="tx1"/>
                </a:solidFill>
                <a:latin typeface="+mn-lt"/>
              </a:rPr>
              <a:t>, </a:t>
            </a:r>
            <a:r>
              <a:rPr lang="ru-RU" sz="1300" dirty="0">
                <a:solidFill>
                  <a:schemeClr val="tx1"/>
                </a:solidFill>
                <a:latin typeface="+mn-lt"/>
              </a:rPr>
              <a:t>где значение однозначно определяется по ключу</a:t>
            </a:r>
          </a:p>
          <a:p>
            <a:pPr eaLnBrk="1" hangingPunct="1">
              <a:spcBef>
                <a:spcPct val="0"/>
              </a:spcBef>
              <a:buNone/>
            </a:pPr>
            <a:endParaRPr lang="ru-RU" sz="1300" dirty="0">
              <a:solidFill>
                <a:schemeClr val="tx1"/>
              </a:solidFill>
              <a:latin typeface="+mn-lt"/>
            </a:endParaRPr>
          </a:p>
          <a:p>
            <a:pPr eaLnBrk="1" hangingPunct="1">
              <a:spcBef>
                <a:spcPct val="0"/>
              </a:spcBef>
              <a:buNone/>
            </a:pPr>
            <a:endParaRPr lang="ru-RU" sz="1300" dirty="0">
              <a:solidFill>
                <a:schemeClr val="tx1"/>
              </a:solidFill>
              <a:latin typeface="+mn-lt"/>
            </a:endParaRPr>
          </a:p>
          <a:p>
            <a:pPr eaLnBrk="1" hangingPunct="1">
              <a:spcBef>
                <a:spcPct val="0"/>
              </a:spcBef>
              <a:buNone/>
            </a:pPr>
            <a:r>
              <a:rPr lang="ru-RU" sz="1300" dirty="0">
                <a:solidFill>
                  <a:schemeClr val="tx1"/>
                </a:solidFill>
                <a:latin typeface="+mn-lt"/>
              </a:rPr>
              <a:t>Поскольку словарь является ассоциативным хэш-массивом, и хэш вычисляется для ключа при добавлении в словарь очередной пары - в качестве ключа должен использоваться неизменяемый (</a:t>
            </a:r>
            <a:r>
              <a:rPr lang="en-US" sz="1300" dirty="0">
                <a:solidFill>
                  <a:schemeClr val="tx1"/>
                </a:solidFill>
                <a:latin typeface="+mn-lt"/>
              </a:rPr>
              <a:t>immutable) </a:t>
            </a:r>
            <a:r>
              <a:rPr lang="ru-RU" sz="1300" dirty="0">
                <a:solidFill>
                  <a:schemeClr val="tx1"/>
                </a:solidFill>
                <a:latin typeface="+mn-lt"/>
              </a:rPr>
              <a:t>тип, чтоб не было необходимости в пересчете хэша при возможном изменении ключа</a:t>
            </a:r>
          </a:p>
          <a:p>
            <a:pPr eaLnBrk="1" hangingPunct="1">
              <a:spcBef>
                <a:spcPct val="0"/>
              </a:spcBef>
              <a:buNone/>
            </a:pPr>
            <a:endParaRPr lang="ru-RU" sz="1300" dirty="0">
              <a:solidFill>
                <a:schemeClr val="tx1"/>
              </a:solidFill>
              <a:latin typeface="+mn-lt"/>
            </a:endParaRPr>
          </a:p>
          <a:p>
            <a:pPr eaLnBrk="1" hangingPunct="1">
              <a:spcBef>
                <a:spcPct val="0"/>
              </a:spcBef>
              <a:buNone/>
            </a:pPr>
            <a:endParaRPr lang="ru-RU" sz="1300" dirty="0">
              <a:solidFill>
                <a:schemeClr val="tx1"/>
              </a:solidFill>
              <a:latin typeface="+mn-lt"/>
            </a:endParaRPr>
          </a:p>
          <a:p>
            <a:pPr eaLnBrk="1" hangingPunct="1">
              <a:spcBef>
                <a:spcPct val="0"/>
              </a:spcBef>
              <a:buNone/>
            </a:pPr>
            <a:r>
              <a:rPr lang="ru-RU" sz="1300" dirty="0">
                <a:solidFill>
                  <a:schemeClr val="tx1"/>
                </a:solidFill>
                <a:latin typeface="+mn-lt"/>
              </a:rPr>
              <a:t>Чтобы представление о словаре стало более понятным, можно провести аналогию с обычным словарем, например, англо-русским. На каждое английское слово в таком словаре есть русское слово-перевод: cat – кошка, dog – собака, table – стол и т.д. Если англо-русский словарь описывать с помощью Python, то английские слова будут ключами, а русские — их значениями:</a:t>
            </a:r>
          </a:p>
          <a:p>
            <a:pPr eaLnBrk="1" hangingPunct="1">
              <a:spcBef>
                <a:spcPct val="0"/>
              </a:spcBef>
              <a:buNone/>
            </a:pPr>
            <a:r>
              <a:rPr lang="ru-RU" sz="1300" dirty="0">
                <a:solidFill>
                  <a:schemeClr val="tx1"/>
                </a:solidFill>
                <a:latin typeface="+mn-lt"/>
              </a:rPr>
              <a:t>{'cat':'кошка', 'dog':'собака', 'bird':'птица', 'mouse':'мышь'}</a:t>
            </a:r>
            <a:endParaRPr lang="en-US" sz="1300" dirty="0">
              <a:solidFill>
                <a:schemeClr val="tx1"/>
              </a:solidFill>
              <a:latin typeface="+mn-lt"/>
            </a:endParaRP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1074433"/>
            <a:ext cx="364793" cy="364793"/>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2279140"/>
            <a:ext cx="364793" cy="364793"/>
          </a:xfrm>
          <a:prstGeom prst="rect">
            <a:avLst/>
          </a:prstGeo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3483847"/>
            <a:ext cx="364793" cy="364793"/>
          </a:xfrm>
          <a:prstGeom prst="rect">
            <a:avLst/>
          </a:prstGeom>
        </p:spPr>
      </p:pic>
    </p:spTree>
    <p:extLst>
      <p:ext uri="{BB962C8B-B14F-4D97-AF65-F5344CB8AC3E}">
        <p14:creationId xmlns:p14="http://schemas.microsoft.com/office/powerpoint/2010/main" val="2931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Способы задания словарей</a:t>
            </a:r>
            <a:endParaRPr sz="3600" b="1" dirty="0">
              <a:solidFill>
                <a:schemeClr val="accent1"/>
              </a:solidFill>
              <a:latin typeface="+mn-lt"/>
            </a:endParaRPr>
          </a:p>
        </p:txBody>
      </p:sp>
      <p:sp>
        <p:nvSpPr>
          <p:cNvPr id="2" name="Прямоугольник 1"/>
          <p:cNvSpPr/>
          <p:nvPr/>
        </p:nvSpPr>
        <p:spPr>
          <a:xfrm>
            <a:off x="450889" y="1209775"/>
            <a:ext cx="3807453" cy="307777"/>
          </a:xfrm>
          <a:prstGeom prst="rect">
            <a:avLst/>
          </a:prstGeom>
        </p:spPr>
        <p:txBody>
          <a:bodyPr wrap="none">
            <a:spAutoFit/>
          </a:bodyPr>
          <a:lstStyle/>
          <a:p>
            <a:r>
              <a:rPr lang="ru-RU" dirty="0">
                <a:solidFill>
                  <a:schemeClr val="tx1"/>
                </a:solidFill>
                <a:latin typeface="+mn-lt"/>
              </a:rPr>
              <a:t>Словарь можно задать разными способами</a:t>
            </a:r>
          </a:p>
        </p:txBody>
      </p:sp>
      <p:sp>
        <p:nvSpPr>
          <p:cNvPr id="3" name="Прямоугольник 2"/>
          <p:cNvSpPr/>
          <p:nvPr/>
        </p:nvSpPr>
        <p:spPr>
          <a:xfrm>
            <a:off x="450889" y="1560682"/>
            <a:ext cx="4572000" cy="584775"/>
          </a:xfrm>
          <a:prstGeom prst="rect">
            <a:avLst/>
          </a:prstGeom>
        </p:spPr>
        <p:txBody>
          <a:bodyPr>
            <a:spAutoFit/>
          </a:bodyPr>
          <a:lstStyle/>
          <a:p>
            <a:pPr eaLnBrk="1" hangingPunct="1">
              <a:spcBef>
                <a:spcPct val="0"/>
              </a:spcBef>
              <a:buNone/>
            </a:pPr>
            <a:r>
              <a:rPr lang="ru-RU" sz="1600" b="1" dirty="0">
                <a:solidFill>
                  <a:schemeClr val="accent1"/>
                </a:solidFill>
                <a:latin typeface="+mn-lt"/>
              </a:rPr>
              <a:t>Что выведется на экран в результате выполнения следующего кода?</a:t>
            </a:r>
          </a:p>
        </p:txBody>
      </p:sp>
      <p:sp>
        <p:nvSpPr>
          <p:cNvPr id="11" name="Rectangle 1"/>
          <p:cNvSpPr/>
          <p:nvPr/>
        </p:nvSpPr>
        <p:spPr>
          <a:xfrm>
            <a:off x="450889" y="2200242"/>
            <a:ext cx="3939457" cy="1954381"/>
          </a:xfrm>
          <a:prstGeom prst="rect">
            <a:avLst/>
          </a:prstGeom>
        </p:spPr>
        <p:txBody>
          <a:bodyPr wrap="square">
            <a:spAutoFit/>
          </a:bodyPr>
          <a:lstStyle/>
          <a:p>
            <a:pPr>
              <a:spcAft>
                <a:spcPts val="600"/>
              </a:spcAft>
            </a:pPr>
            <a:r>
              <a:rPr lang="en-US" sz="1600" dirty="0">
                <a:solidFill>
                  <a:srgbClr val="000000"/>
                </a:solidFill>
                <a:latin typeface="+mn-lt"/>
              </a:rPr>
              <a:t>a </a:t>
            </a:r>
            <a:r>
              <a:rPr lang="en-US" sz="1600" b="1" dirty="0">
                <a:solidFill>
                  <a:srgbClr val="000080"/>
                </a:solidFill>
                <a:latin typeface="+mn-lt"/>
              </a:rPr>
              <a:t>=</a:t>
            </a:r>
            <a:r>
              <a:rPr lang="en-US" sz="1600" dirty="0">
                <a:solidFill>
                  <a:srgbClr val="000000"/>
                </a:solidFill>
                <a:latin typeface="+mn-lt"/>
              </a:rPr>
              <a:t> dict</a:t>
            </a:r>
            <a:r>
              <a:rPr lang="en-US" sz="1600" b="1" dirty="0">
                <a:solidFill>
                  <a:srgbClr val="000080"/>
                </a:solidFill>
                <a:latin typeface="+mn-lt"/>
              </a:rPr>
              <a:t>(</a:t>
            </a:r>
            <a:r>
              <a:rPr lang="en-US" sz="1600" dirty="0">
                <a:solidFill>
                  <a:srgbClr val="000000"/>
                </a:solidFill>
                <a:latin typeface="+mn-lt"/>
              </a:rPr>
              <a:t>one</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two</a:t>
            </a:r>
            <a:r>
              <a:rPr lang="en-US" sz="1600" b="1" dirty="0">
                <a:solidFill>
                  <a:srgbClr val="000080"/>
                </a:solidFill>
                <a:latin typeface="+mn-lt"/>
              </a:rPr>
              <a:t>=</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three</a:t>
            </a:r>
            <a:r>
              <a:rPr lang="en-US" sz="1600" b="1" dirty="0">
                <a:solidFill>
                  <a:srgbClr val="000080"/>
                </a:solidFill>
                <a:latin typeface="+mn-lt"/>
              </a:rPr>
              <a:t>=</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p>
          <a:p>
            <a:pPr>
              <a:spcAft>
                <a:spcPts val="600"/>
              </a:spcAft>
            </a:pPr>
            <a:r>
              <a:rPr lang="en-US" sz="1600" dirty="0">
                <a:solidFill>
                  <a:srgbClr val="000000"/>
                </a:solidFill>
                <a:latin typeface="+mn-lt"/>
              </a:rPr>
              <a:t>b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808080"/>
                </a:solidFill>
                <a:latin typeface="+mn-lt"/>
              </a:rPr>
              <a:t>'one'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'two'</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'three'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p>
          <a:p>
            <a:pPr>
              <a:spcAft>
                <a:spcPts val="600"/>
              </a:spcAft>
            </a:pPr>
            <a:r>
              <a:rPr lang="en-US" sz="1600" dirty="0">
                <a:solidFill>
                  <a:srgbClr val="000000"/>
                </a:solidFill>
                <a:latin typeface="+mn-lt"/>
              </a:rPr>
              <a:t>c </a:t>
            </a:r>
            <a:r>
              <a:rPr lang="en-US" sz="1600" b="1" dirty="0">
                <a:solidFill>
                  <a:srgbClr val="000080"/>
                </a:solidFill>
                <a:latin typeface="+mn-lt"/>
              </a:rPr>
              <a:t>=</a:t>
            </a:r>
            <a:r>
              <a:rPr lang="en-US" sz="1600" dirty="0">
                <a:solidFill>
                  <a:srgbClr val="000000"/>
                </a:solidFill>
                <a:latin typeface="+mn-lt"/>
              </a:rPr>
              <a:t> dict</a:t>
            </a:r>
            <a:r>
              <a:rPr lang="en-US" sz="1600" b="1" dirty="0">
                <a:solidFill>
                  <a:srgbClr val="000080"/>
                </a:solidFill>
                <a:latin typeface="+mn-lt"/>
              </a:rPr>
              <a:t>(</a:t>
            </a:r>
            <a:r>
              <a:rPr lang="en-US" sz="1600" dirty="0">
                <a:solidFill>
                  <a:srgbClr val="000000"/>
                </a:solidFill>
                <a:latin typeface="+mn-lt"/>
              </a:rPr>
              <a:t>zip</a:t>
            </a:r>
            <a:r>
              <a:rPr lang="en-US" sz="1600" b="1" dirty="0">
                <a:solidFill>
                  <a:srgbClr val="000080"/>
                </a:solidFill>
                <a:latin typeface="+mn-lt"/>
              </a:rPr>
              <a:t>([</a:t>
            </a:r>
            <a:r>
              <a:rPr lang="en-US" sz="1600" dirty="0">
                <a:solidFill>
                  <a:srgbClr val="808080"/>
                </a:solidFill>
                <a:latin typeface="+mn-lt"/>
              </a:rPr>
              <a:t>'one'</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'two'</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'three'</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p>
          <a:p>
            <a:pPr>
              <a:spcAft>
                <a:spcPts val="600"/>
              </a:spcAft>
            </a:pPr>
            <a:r>
              <a:rPr lang="en-US" sz="1600" dirty="0">
                <a:solidFill>
                  <a:srgbClr val="000000"/>
                </a:solidFill>
                <a:latin typeface="+mn-lt"/>
              </a:rPr>
              <a:t>d </a:t>
            </a:r>
            <a:r>
              <a:rPr lang="en-US" sz="1600" b="1" dirty="0">
                <a:solidFill>
                  <a:srgbClr val="000080"/>
                </a:solidFill>
                <a:latin typeface="+mn-lt"/>
              </a:rPr>
              <a:t>=</a:t>
            </a:r>
            <a:r>
              <a:rPr lang="en-US" sz="1600" dirty="0">
                <a:solidFill>
                  <a:srgbClr val="000000"/>
                </a:solidFill>
                <a:latin typeface="+mn-lt"/>
              </a:rPr>
              <a:t> dict</a:t>
            </a:r>
            <a:r>
              <a:rPr lang="en-US" sz="1600" b="1" dirty="0">
                <a:solidFill>
                  <a:srgbClr val="000080"/>
                </a:solidFill>
                <a:latin typeface="+mn-lt"/>
              </a:rPr>
              <a:t>([(</a:t>
            </a:r>
            <a:r>
              <a:rPr lang="en-US" sz="1600" dirty="0">
                <a:solidFill>
                  <a:srgbClr val="808080"/>
                </a:solidFill>
                <a:latin typeface="+mn-lt"/>
              </a:rPr>
              <a:t>'two'</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808080"/>
                </a:solidFill>
                <a:latin typeface="+mn-lt"/>
              </a:rPr>
              <a:t>'one'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808080"/>
                </a:solidFill>
                <a:latin typeface="+mn-lt"/>
              </a:rPr>
              <a:t>'three'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p>
          <a:p>
            <a:pPr>
              <a:spcAft>
                <a:spcPts val="600"/>
              </a:spcAft>
            </a:pPr>
            <a:r>
              <a:rPr lang="en-US" sz="1600" dirty="0">
                <a:solidFill>
                  <a:srgbClr val="000000"/>
                </a:solidFill>
                <a:latin typeface="+mn-lt"/>
              </a:rPr>
              <a:t>e </a:t>
            </a:r>
            <a:r>
              <a:rPr lang="en-US" sz="1600" b="1" dirty="0">
                <a:solidFill>
                  <a:srgbClr val="000080"/>
                </a:solidFill>
                <a:latin typeface="+mn-lt"/>
              </a:rPr>
              <a:t>=</a:t>
            </a:r>
            <a:r>
              <a:rPr lang="en-US" sz="1600" dirty="0">
                <a:solidFill>
                  <a:srgbClr val="000000"/>
                </a:solidFill>
                <a:latin typeface="+mn-lt"/>
              </a:rPr>
              <a:t> dict</a:t>
            </a:r>
            <a:r>
              <a:rPr lang="en-US" sz="1600" b="1" dirty="0">
                <a:solidFill>
                  <a:srgbClr val="000080"/>
                </a:solidFill>
                <a:latin typeface="+mn-lt"/>
              </a:rPr>
              <a:t>({</a:t>
            </a:r>
            <a:r>
              <a:rPr lang="en-US" sz="1600" dirty="0">
                <a:solidFill>
                  <a:srgbClr val="808080"/>
                </a:solidFill>
                <a:latin typeface="+mn-lt"/>
              </a:rPr>
              <a:t>'three'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'one'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'two'</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p>
          <a:p>
            <a:pPr>
              <a:spcAft>
                <a:spcPts val="600"/>
              </a:spcAft>
            </a:pPr>
            <a:r>
              <a:rPr lang="en-US" sz="1600" b="1" dirty="0">
                <a:solidFill>
                  <a:srgbClr val="0000FF"/>
                </a:solidFill>
                <a:latin typeface="+mn-lt"/>
              </a:rPr>
              <a:t>print</a:t>
            </a:r>
            <a:r>
              <a:rPr lang="en-US" sz="1600" b="1" dirty="0">
                <a:solidFill>
                  <a:srgbClr val="000080"/>
                </a:solidFill>
                <a:latin typeface="+mn-lt"/>
              </a:rPr>
              <a:t>(</a:t>
            </a:r>
            <a:r>
              <a:rPr lang="en-US" sz="1600" dirty="0">
                <a:solidFill>
                  <a:srgbClr val="000000"/>
                </a:solidFill>
                <a:latin typeface="+mn-lt"/>
              </a:rPr>
              <a:t>a </a:t>
            </a:r>
            <a:r>
              <a:rPr lang="en-US" sz="1600" b="1" dirty="0">
                <a:solidFill>
                  <a:srgbClr val="000080"/>
                </a:solidFill>
                <a:latin typeface="+mn-lt"/>
              </a:rPr>
              <a:t>==</a:t>
            </a:r>
            <a:r>
              <a:rPr lang="en-US" sz="1600" dirty="0">
                <a:solidFill>
                  <a:srgbClr val="000000"/>
                </a:solidFill>
                <a:latin typeface="+mn-lt"/>
              </a:rPr>
              <a:t> b </a:t>
            </a:r>
            <a:r>
              <a:rPr lang="en-US" sz="1600" b="1" dirty="0">
                <a:solidFill>
                  <a:srgbClr val="000080"/>
                </a:solidFill>
                <a:latin typeface="+mn-lt"/>
              </a:rPr>
              <a:t>==</a:t>
            </a:r>
            <a:r>
              <a:rPr lang="en-US" sz="1600" dirty="0">
                <a:solidFill>
                  <a:srgbClr val="000000"/>
                </a:solidFill>
                <a:latin typeface="+mn-lt"/>
              </a:rPr>
              <a:t> c </a:t>
            </a:r>
            <a:r>
              <a:rPr lang="en-US" sz="1600" b="1" dirty="0">
                <a:solidFill>
                  <a:srgbClr val="000080"/>
                </a:solidFill>
                <a:latin typeface="+mn-lt"/>
              </a:rPr>
              <a:t>==</a:t>
            </a:r>
            <a:r>
              <a:rPr lang="en-US" sz="1600" dirty="0">
                <a:solidFill>
                  <a:srgbClr val="000000"/>
                </a:solidFill>
                <a:latin typeface="+mn-lt"/>
              </a:rPr>
              <a:t> d </a:t>
            </a:r>
            <a:r>
              <a:rPr lang="en-US" sz="1600" b="1" dirty="0">
                <a:solidFill>
                  <a:srgbClr val="000080"/>
                </a:solidFill>
                <a:latin typeface="+mn-lt"/>
              </a:rPr>
              <a:t>==</a:t>
            </a:r>
            <a:r>
              <a:rPr lang="en-US" sz="1600" dirty="0">
                <a:solidFill>
                  <a:srgbClr val="000000"/>
                </a:solidFill>
                <a:latin typeface="+mn-lt"/>
              </a:rPr>
              <a:t> e</a:t>
            </a:r>
            <a:r>
              <a:rPr lang="ru-RU" sz="1600" b="1" dirty="0">
                <a:solidFill>
                  <a:srgbClr val="000080"/>
                </a:solidFill>
                <a:latin typeface="+mn-lt"/>
              </a:rPr>
              <a:t>)</a:t>
            </a:r>
            <a:endParaRPr lang="en-US" sz="1600" dirty="0">
              <a:effectLst/>
              <a:latin typeface="+mn-lt"/>
            </a:endParaRPr>
          </a:p>
        </p:txBody>
      </p:sp>
      <p:sp>
        <p:nvSpPr>
          <p:cNvPr id="12" name="Прямоугольник 11"/>
          <p:cNvSpPr/>
          <p:nvPr/>
        </p:nvSpPr>
        <p:spPr>
          <a:xfrm>
            <a:off x="4502989" y="1181817"/>
            <a:ext cx="4641011" cy="34246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 Box 10"/>
          <p:cNvSpPr txBox="1">
            <a:spLocks noChangeArrowheads="1"/>
          </p:cNvSpPr>
          <p:nvPr/>
        </p:nvSpPr>
        <p:spPr bwMode="auto">
          <a:xfrm>
            <a:off x="4763570" y="1805490"/>
            <a:ext cx="1913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1600" b="1" dirty="0">
                <a:solidFill>
                  <a:schemeClr val="accent1"/>
                </a:solidFill>
                <a:latin typeface="+mn-lt"/>
              </a:rPr>
              <a:t>Еще способы:</a:t>
            </a:r>
          </a:p>
        </p:txBody>
      </p:sp>
      <p:sp>
        <p:nvSpPr>
          <p:cNvPr id="15" name="Rectangle 3"/>
          <p:cNvSpPr/>
          <p:nvPr/>
        </p:nvSpPr>
        <p:spPr>
          <a:xfrm>
            <a:off x="4763570" y="2227831"/>
            <a:ext cx="4007206" cy="2277547"/>
          </a:xfrm>
          <a:prstGeom prst="rect">
            <a:avLst/>
          </a:prstGeom>
        </p:spPr>
        <p:txBody>
          <a:bodyPr wrap="square">
            <a:spAutoFit/>
          </a:bodyPr>
          <a:lstStyle/>
          <a:p>
            <a:pPr>
              <a:spcAft>
                <a:spcPts val="600"/>
              </a:spcAft>
            </a:pPr>
            <a:r>
              <a:rPr lang="en-US" sz="1600" b="1" dirty="0">
                <a:solidFill>
                  <a:srgbClr val="000080"/>
                </a:solidFill>
                <a:latin typeface="+mn-lt"/>
              </a:rPr>
              <a:t>&gt;&gt;&gt;</a:t>
            </a:r>
            <a:r>
              <a:rPr lang="en-US" sz="1600" dirty="0">
                <a:solidFill>
                  <a:srgbClr val="000000"/>
                </a:solidFill>
                <a:latin typeface="+mn-lt"/>
              </a:rPr>
              <a:t> f </a:t>
            </a:r>
            <a:r>
              <a:rPr lang="en-US" sz="1600" b="1" dirty="0">
                <a:solidFill>
                  <a:srgbClr val="000080"/>
                </a:solidFill>
                <a:latin typeface="+mn-lt"/>
              </a:rPr>
              <a:t>=</a:t>
            </a:r>
            <a:r>
              <a:rPr lang="en-US" sz="1600" dirty="0">
                <a:solidFill>
                  <a:srgbClr val="000000"/>
                </a:solidFill>
                <a:latin typeface="+mn-lt"/>
              </a:rPr>
              <a:t> dict</a:t>
            </a:r>
            <a:r>
              <a:rPr lang="en-US" sz="1600" b="1" dirty="0">
                <a:solidFill>
                  <a:srgbClr val="000080"/>
                </a:solidFill>
                <a:latin typeface="+mn-lt"/>
              </a:rPr>
              <a:t>.</a:t>
            </a:r>
            <a:r>
              <a:rPr lang="en-US" sz="1600" dirty="0">
                <a:solidFill>
                  <a:srgbClr val="000000"/>
                </a:solidFill>
                <a:latin typeface="+mn-lt"/>
              </a:rPr>
              <a:t>fromkeys</a:t>
            </a:r>
            <a:r>
              <a:rPr lang="en-US" sz="1600" b="1" dirty="0">
                <a:solidFill>
                  <a:srgbClr val="000080"/>
                </a:solidFill>
                <a:latin typeface="+mn-lt"/>
              </a:rPr>
              <a:t>([</a:t>
            </a:r>
            <a:r>
              <a:rPr lang="en-US" sz="1600" dirty="0">
                <a:solidFill>
                  <a:srgbClr val="808080"/>
                </a:solidFill>
                <a:latin typeface="+mn-lt"/>
              </a:rPr>
              <a:t>'a'</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'b'</a:t>
            </a:r>
            <a:r>
              <a:rPr lang="en-US" sz="1600" b="1" dirty="0">
                <a:solidFill>
                  <a:srgbClr val="000080"/>
                </a:solidFill>
                <a:latin typeface="+mn-lt"/>
              </a:rPr>
              <a:t>])</a:t>
            </a:r>
            <a:r>
              <a:rPr lang="en-US" sz="1600" dirty="0">
                <a:solidFill>
                  <a:srgbClr val="000000"/>
                </a:solidFill>
                <a:latin typeface="+mn-lt"/>
              </a:rPr>
              <a:t> </a:t>
            </a:r>
            <a:endParaRPr lang="ru-RU" sz="1600" dirty="0">
              <a:solidFill>
                <a:srgbClr val="000000"/>
              </a:solidFill>
              <a:latin typeface="+mn-lt"/>
            </a:endParaRPr>
          </a:p>
          <a:p>
            <a:pPr>
              <a:spcAft>
                <a:spcPts val="600"/>
              </a:spcAft>
            </a:pPr>
            <a:r>
              <a:rPr lang="en-US" sz="1600" b="1" dirty="0">
                <a:solidFill>
                  <a:srgbClr val="000080"/>
                </a:solidFill>
                <a:latin typeface="+mn-lt"/>
              </a:rPr>
              <a:t>&gt;&gt;&gt;</a:t>
            </a:r>
            <a:r>
              <a:rPr lang="en-US" sz="1600" dirty="0">
                <a:solidFill>
                  <a:srgbClr val="000000"/>
                </a:solidFill>
                <a:latin typeface="+mn-lt"/>
              </a:rPr>
              <a:t> f </a:t>
            </a:r>
            <a:endParaRPr lang="ru-RU" sz="1600" dirty="0">
              <a:solidFill>
                <a:srgbClr val="000000"/>
              </a:solidFill>
              <a:latin typeface="+mn-lt"/>
            </a:endParaRPr>
          </a:p>
          <a:p>
            <a:pPr>
              <a:spcAft>
                <a:spcPts val="600"/>
              </a:spcAft>
            </a:pPr>
            <a:r>
              <a:rPr lang="en-US" sz="1600" b="1" dirty="0">
                <a:solidFill>
                  <a:srgbClr val="000080"/>
                </a:solidFill>
                <a:latin typeface="+mn-lt"/>
              </a:rPr>
              <a:t>{</a:t>
            </a:r>
            <a:r>
              <a:rPr lang="en-US" sz="1600" dirty="0">
                <a:solidFill>
                  <a:srgbClr val="808080"/>
                </a:solidFill>
                <a:latin typeface="+mn-lt"/>
              </a:rPr>
              <a:t>'a'</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FF"/>
                </a:solidFill>
                <a:latin typeface="+mn-lt"/>
              </a:rPr>
              <a:t>None</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'b'</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FF"/>
                </a:solidFill>
                <a:latin typeface="+mn-lt"/>
              </a:rPr>
              <a:t>None</a:t>
            </a:r>
            <a:r>
              <a:rPr lang="en-US" sz="1600" b="1" dirty="0">
                <a:solidFill>
                  <a:srgbClr val="000080"/>
                </a:solidFill>
                <a:latin typeface="+mn-lt"/>
              </a:rPr>
              <a:t>}</a:t>
            </a:r>
            <a:r>
              <a:rPr lang="en-US" sz="1600" dirty="0">
                <a:solidFill>
                  <a:srgbClr val="000000"/>
                </a:solidFill>
                <a:latin typeface="+mn-lt"/>
              </a:rPr>
              <a:t> </a:t>
            </a:r>
            <a:endParaRPr lang="ru-RU" sz="1600" dirty="0">
              <a:solidFill>
                <a:srgbClr val="000000"/>
              </a:solidFill>
              <a:latin typeface="+mn-lt"/>
            </a:endParaRPr>
          </a:p>
          <a:p>
            <a:pPr>
              <a:spcAft>
                <a:spcPts val="600"/>
              </a:spcAft>
            </a:pPr>
            <a:endParaRPr lang="en-US" sz="1600" b="1" dirty="0">
              <a:solidFill>
                <a:srgbClr val="000080"/>
              </a:solidFill>
              <a:latin typeface="+mn-lt"/>
            </a:endParaRPr>
          </a:p>
          <a:p>
            <a:pPr>
              <a:spcAft>
                <a:spcPts val="600"/>
              </a:spcAft>
            </a:pPr>
            <a:r>
              <a:rPr lang="en-US" sz="1600" b="1" dirty="0">
                <a:solidFill>
                  <a:srgbClr val="000080"/>
                </a:solidFill>
                <a:latin typeface="+mn-lt"/>
              </a:rPr>
              <a:t>&gt;&gt;&gt;</a:t>
            </a:r>
            <a:r>
              <a:rPr lang="en-US" sz="1600" dirty="0">
                <a:solidFill>
                  <a:srgbClr val="000000"/>
                </a:solidFill>
                <a:latin typeface="+mn-lt"/>
              </a:rPr>
              <a:t> g </a:t>
            </a:r>
            <a:r>
              <a:rPr lang="en-US" sz="1600" b="1" dirty="0">
                <a:solidFill>
                  <a:srgbClr val="000080"/>
                </a:solidFill>
                <a:latin typeface="+mn-lt"/>
              </a:rPr>
              <a:t>=</a:t>
            </a:r>
            <a:r>
              <a:rPr lang="en-US" sz="1600" dirty="0">
                <a:solidFill>
                  <a:srgbClr val="000000"/>
                </a:solidFill>
                <a:latin typeface="+mn-lt"/>
              </a:rPr>
              <a:t> dict</a:t>
            </a:r>
            <a:r>
              <a:rPr lang="en-US" sz="1600" b="1" dirty="0">
                <a:solidFill>
                  <a:srgbClr val="000080"/>
                </a:solidFill>
                <a:latin typeface="+mn-lt"/>
              </a:rPr>
              <a:t>.</a:t>
            </a:r>
            <a:r>
              <a:rPr lang="en-US" sz="1600" dirty="0">
                <a:solidFill>
                  <a:srgbClr val="000000"/>
                </a:solidFill>
                <a:latin typeface="+mn-lt"/>
              </a:rPr>
              <a:t>fromkeys</a:t>
            </a:r>
            <a:r>
              <a:rPr lang="en-US" sz="1600" b="1" dirty="0">
                <a:solidFill>
                  <a:srgbClr val="000080"/>
                </a:solidFill>
                <a:latin typeface="+mn-lt"/>
              </a:rPr>
              <a:t>([</a:t>
            </a:r>
            <a:r>
              <a:rPr lang="en-US" sz="1600" dirty="0">
                <a:solidFill>
                  <a:srgbClr val="808080"/>
                </a:solidFill>
                <a:latin typeface="+mn-lt"/>
              </a:rPr>
              <a:t>'a'</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'b'</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endParaRPr lang="ru-RU" sz="1600" dirty="0">
              <a:solidFill>
                <a:srgbClr val="000000"/>
              </a:solidFill>
              <a:latin typeface="+mn-lt"/>
            </a:endParaRPr>
          </a:p>
          <a:p>
            <a:pPr>
              <a:spcAft>
                <a:spcPts val="600"/>
              </a:spcAft>
            </a:pPr>
            <a:r>
              <a:rPr lang="en-US" sz="1600" b="1" dirty="0">
                <a:solidFill>
                  <a:srgbClr val="000080"/>
                </a:solidFill>
                <a:latin typeface="+mn-lt"/>
              </a:rPr>
              <a:t>&gt;&gt;&gt;</a:t>
            </a:r>
            <a:r>
              <a:rPr lang="en-US" sz="1600" dirty="0">
                <a:solidFill>
                  <a:srgbClr val="000000"/>
                </a:solidFill>
                <a:latin typeface="+mn-lt"/>
              </a:rPr>
              <a:t> g </a:t>
            </a:r>
            <a:endParaRPr lang="ru-RU" sz="1600" dirty="0">
              <a:solidFill>
                <a:srgbClr val="000000"/>
              </a:solidFill>
              <a:latin typeface="+mn-lt"/>
            </a:endParaRPr>
          </a:p>
          <a:p>
            <a:pPr>
              <a:spcAft>
                <a:spcPts val="600"/>
              </a:spcAft>
            </a:pPr>
            <a:r>
              <a:rPr lang="en-US" sz="1600" b="1" dirty="0">
                <a:solidFill>
                  <a:srgbClr val="000080"/>
                </a:solidFill>
                <a:latin typeface="+mn-lt"/>
              </a:rPr>
              <a:t>{</a:t>
            </a:r>
            <a:r>
              <a:rPr lang="en-US" sz="1600" dirty="0">
                <a:solidFill>
                  <a:srgbClr val="808080"/>
                </a:solidFill>
                <a:latin typeface="+mn-lt"/>
              </a:rPr>
              <a:t>'a'</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'b'</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endParaRPr lang="en-US" sz="1600" dirty="0">
              <a:effectLst/>
              <a:latin typeface="+mn-lt"/>
            </a:endParaRPr>
          </a:p>
        </p:txBody>
      </p:sp>
    </p:spTree>
    <p:extLst>
      <p:ext uri="{BB962C8B-B14F-4D97-AF65-F5344CB8AC3E}">
        <p14:creationId xmlns:p14="http://schemas.microsoft.com/office/powerpoint/2010/main" val="187579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6" y="183729"/>
            <a:ext cx="6921762" cy="694146"/>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Функции и методы для работы со словарями</a:t>
            </a:r>
            <a:endParaRPr sz="3600" b="1" dirty="0">
              <a:solidFill>
                <a:schemeClr val="accent1"/>
              </a:solidFill>
              <a:latin typeface="+mn-lt"/>
            </a:endParaRPr>
          </a:p>
        </p:txBody>
      </p:sp>
      <p:graphicFrame>
        <p:nvGraphicFramePr>
          <p:cNvPr id="4" name="Table 4"/>
          <p:cNvGraphicFramePr>
            <a:graphicFrameLocks noGrp="1"/>
          </p:cNvGraphicFramePr>
          <p:nvPr>
            <p:extLst>
              <p:ext uri="{D42A27DB-BD31-4B8C-83A1-F6EECF244321}">
                <p14:modId xmlns:p14="http://schemas.microsoft.com/office/powerpoint/2010/main" val="4251072183"/>
              </p:ext>
            </p:extLst>
          </p:nvPr>
        </p:nvGraphicFramePr>
        <p:xfrm>
          <a:off x="566737" y="1273237"/>
          <a:ext cx="8012267" cy="3695579"/>
        </p:xfrm>
        <a:graphic>
          <a:graphicData uri="http://schemas.openxmlformats.org/drawingml/2006/table">
            <a:tbl>
              <a:tblPr firstRow="1" firstCol="1" bandRow="1">
                <a:tableStyleId>{5C22544A-7EE6-4342-B048-85BDC9FD1C3A}</a:tableStyleId>
              </a:tblPr>
              <a:tblGrid>
                <a:gridCol w="1618862">
                  <a:extLst>
                    <a:ext uri="{9D8B030D-6E8A-4147-A177-3AD203B41FA5}">
                      <a16:colId xmlns:a16="http://schemas.microsoft.com/office/drawing/2014/main" val="4230744033"/>
                    </a:ext>
                  </a:extLst>
                </a:gridCol>
                <a:gridCol w="6393405">
                  <a:extLst>
                    <a:ext uri="{9D8B030D-6E8A-4147-A177-3AD203B41FA5}">
                      <a16:colId xmlns:a16="http://schemas.microsoft.com/office/drawing/2014/main" val="2000110398"/>
                    </a:ext>
                  </a:extLst>
                </a:gridCol>
              </a:tblGrid>
              <a:tr h="177905">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Методы</a:t>
                      </a:r>
                      <a:r>
                        <a:rPr lang="en-US" sz="1100" b="1" i="0" u="none" strike="noStrike" kern="1200" cap="none" dirty="0">
                          <a:solidFill>
                            <a:schemeClr val="bg1"/>
                          </a:solidFill>
                          <a:latin typeface="+mn-lt"/>
                          <a:ea typeface="+mn-ea"/>
                          <a:cs typeface="+mn-cs"/>
                          <a:sym typeface="Arial"/>
                        </a:rPr>
                        <a:t> </a:t>
                      </a:r>
                      <a:r>
                        <a:rPr lang="ru-RU" sz="1100" b="1" i="0" u="none" strike="noStrike" kern="1200" cap="none" dirty="0">
                          <a:solidFill>
                            <a:schemeClr val="bg1"/>
                          </a:solidFill>
                          <a:latin typeface="+mn-lt"/>
                          <a:ea typeface="+mn-ea"/>
                          <a:cs typeface="+mn-cs"/>
                          <a:sym typeface="Arial"/>
                        </a:rPr>
                        <a:t>и функции</a:t>
                      </a:r>
                    </a:p>
                  </a:txBody>
                  <a:tcPr marL="60425" marR="60425"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60425" marR="60425"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18338">
                <a:tc>
                  <a:txBody>
                    <a:bodyPr/>
                    <a:lstStyle/>
                    <a:p>
                      <a:pPr algn="ctr"/>
                      <a:r>
                        <a:rPr lang="en-US" sz="1100" dirty="0">
                          <a:solidFill>
                            <a:schemeClr val="bg1"/>
                          </a:solidFill>
                          <a:latin typeface="+mn-lt"/>
                          <a:cs typeface="Times New Roman" panose="02020603050405020304" pitchFamily="18" charset="0"/>
                        </a:rPr>
                        <a:t>len(d)</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dirty="0">
                          <a:latin typeface="+mn-lt"/>
                          <a:cs typeface="Times New Roman" panose="02020603050405020304" pitchFamily="18" charset="0"/>
                        </a:rPr>
                        <a:t>Возвращает</a:t>
                      </a:r>
                      <a:r>
                        <a:rPr lang="ru-RU" sz="1100" baseline="0" dirty="0">
                          <a:latin typeface="+mn-lt"/>
                          <a:cs typeface="Times New Roman" panose="02020603050405020304" pitchFamily="18" charset="0"/>
                        </a:rPr>
                        <a:t> количество элементов в словаре </a:t>
                      </a:r>
                      <a:r>
                        <a:rPr lang="en-US" sz="1100" dirty="0">
                          <a:latin typeface="+mn-lt"/>
                          <a:cs typeface="Times New Roman" panose="02020603050405020304" pitchFamily="18" charset="0"/>
                        </a:rPr>
                        <a:t>d</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396242">
                <a:tc>
                  <a:txBody>
                    <a:bodyPr/>
                    <a:lstStyle/>
                    <a:p>
                      <a:pPr algn="ctr"/>
                      <a:r>
                        <a:rPr lang="en-US" sz="1100" dirty="0">
                          <a:solidFill>
                            <a:schemeClr val="bg1"/>
                          </a:solidFill>
                          <a:latin typeface="+mn-lt"/>
                          <a:cs typeface="Times New Roman" panose="02020603050405020304" pitchFamily="18" charset="0"/>
                        </a:rPr>
                        <a:t>d[key]</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dirty="0">
                          <a:latin typeface="+mn-lt"/>
                          <a:cs typeface="Times New Roman" panose="02020603050405020304" pitchFamily="18" charset="0"/>
                        </a:rPr>
                        <a:t>Возвращает</a:t>
                      </a:r>
                      <a:r>
                        <a:rPr lang="ru-RU" sz="1100" baseline="0" dirty="0">
                          <a:latin typeface="+mn-lt"/>
                          <a:cs typeface="Times New Roman" panose="02020603050405020304" pitchFamily="18" charset="0"/>
                        </a:rPr>
                        <a:t> элемент словаря </a:t>
                      </a:r>
                      <a:r>
                        <a:rPr lang="en-US" sz="1100" dirty="0">
                          <a:latin typeface="+mn-lt"/>
                          <a:cs typeface="Times New Roman" panose="02020603050405020304" pitchFamily="18" charset="0"/>
                        </a:rPr>
                        <a:t>d </a:t>
                      </a:r>
                      <a:r>
                        <a:rPr lang="ru-RU" sz="1100" dirty="0">
                          <a:latin typeface="+mn-lt"/>
                          <a:cs typeface="Times New Roman" panose="02020603050405020304" pitchFamily="18" charset="0"/>
                        </a:rPr>
                        <a:t>с ключом</a:t>
                      </a:r>
                      <a:r>
                        <a:rPr lang="en-US" sz="1100" dirty="0">
                          <a:latin typeface="+mn-lt"/>
                          <a:cs typeface="Times New Roman" panose="02020603050405020304" pitchFamily="18" charset="0"/>
                        </a:rPr>
                        <a:t> key. </a:t>
                      </a:r>
                      <a:r>
                        <a:rPr lang="ru-RU" sz="1100" dirty="0">
                          <a:latin typeface="+mn-lt"/>
                          <a:cs typeface="Times New Roman" panose="02020603050405020304" pitchFamily="18" charset="0"/>
                        </a:rPr>
                        <a:t>Выбрасывает исключение</a:t>
                      </a:r>
                      <a:r>
                        <a:rPr lang="en-US" sz="1100" dirty="0">
                          <a:latin typeface="+mn-lt"/>
                          <a:cs typeface="Times New Roman" panose="02020603050405020304" pitchFamily="18" charset="0"/>
                        </a:rPr>
                        <a:t> KeyError</a:t>
                      </a:r>
                      <a:r>
                        <a:rPr lang="ru-RU" sz="1100" dirty="0">
                          <a:latin typeface="+mn-lt"/>
                          <a:cs typeface="Times New Roman" panose="02020603050405020304" pitchFamily="18" charset="0"/>
                        </a:rPr>
                        <a:t>,</a:t>
                      </a:r>
                      <a:r>
                        <a:rPr lang="ru-RU" sz="1100" baseline="0" dirty="0">
                          <a:latin typeface="+mn-lt"/>
                          <a:cs typeface="Times New Roman" panose="02020603050405020304" pitchFamily="18" charset="0"/>
                        </a:rPr>
                        <a:t> если ключа </a:t>
                      </a:r>
                      <a:r>
                        <a:rPr lang="en-US" sz="1100" baseline="0" dirty="0">
                          <a:latin typeface="+mn-lt"/>
                          <a:cs typeface="Times New Roman" panose="02020603050405020304" pitchFamily="18" charset="0"/>
                        </a:rPr>
                        <a:t>key</a:t>
                      </a:r>
                      <a:r>
                        <a:rPr lang="ru-RU" sz="1100" baseline="0" dirty="0">
                          <a:latin typeface="+mn-lt"/>
                          <a:cs typeface="Times New Roman" panose="02020603050405020304" pitchFamily="18" charset="0"/>
                        </a:rPr>
                        <a:t> в словаре нет</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220362">
                <a:tc>
                  <a:txBody>
                    <a:bodyPr/>
                    <a:lstStyle/>
                    <a:p>
                      <a:pPr algn="ctr"/>
                      <a:r>
                        <a:rPr lang="en-US" sz="1100" dirty="0">
                          <a:solidFill>
                            <a:schemeClr val="bg1"/>
                          </a:solidFill>
                          <a:latin typeface="+mn-lt"/>
                          <a:cs typeface="Times New Roman" panose="02020603050405020304" pitchFamily="18" charset="0"/>
                        </a:rPr>
                        <a:t>d[key] = value</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Записать</a:t>
                      </a:r>
                      <a:r>
                        <a:rPr lang="ru-RU" sz="1100" baseline="0" dirty="0">
                          <a:latin typeface="+mn-lt"/>
                          <a:cs typeface="Times New Roman" panose="02020603050405020304" pitchFamily="18" charset="0"/>
                        </a:rPr>
                        <a:t> в элемент</a:t>
                      </a:r>
                      <a:r>
                        <a:rPr lang="en-US" sz="1100" dirty="0">
                          <a:latin typeface="+mn-lt"/>
                          <a:cs typeface="Times New Roman" panose="02020603050405020304" pitchFamily="18" charset="0"/>
                        </a:rPr>
                        <a:t> d[key] </a:t>
                      </a:r>
                      <a:r>
                        <a:rPr lang="ru-RU" sz="1100" dirty="0">
                          <a:latin typeface="+mn-lt"/>
                          <a:cs typeface="Times New Roman" panose="02020603050405020304" pitchFamily="18" charset="0"/>
                        </a:rPr>
                        <a:t>значение</a:t>
                      </a:r>
                      <a:r>
                        <a:rPr lang="en-US" sz="1100" dirty="0">
                          <a:latin typeface="+mn-lt"/>
                          <a:cs typeface="Times New Roman" panose="02020603050405020304" pitchFamily="18" charset="0"/>
                        </a:rPr>
                        <a:t> value</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218338">
                <a:tc>
                  <a:txBody>
                    <a:bodyPr/>
                    <a:lstStyle/>
                    <a:p>
                      <a:pPr algn="ctr"/>
                      <a:r>
                        <a:rPr lang="en-US" sz="1100" dirty="0">
                          <a:solidFill>
                            <a:schemeClr val="bg1"/>
                          </a:solidFill>
                          <a:latin typeface="+mn-lt"/>
                          <a:cs typeface="Times New Roman" panose="02020603050405020304" pitchFamily="18" charset="0"/>
                        </a:rPr>
                        <a:t>del d[key]</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Удалить</a:t>
                      </a:r>
                      <a:r>
                        <a:rPr lang="en-US" sz="1100" dirty="0">
                          <a:latin typeface="+mn-lt"/>
                          <a:cs typeface="Times New Roman" panose="02020603050405020304" pitchFamily="18" charset="0"/>
                        </a:rPr>
                        <a:t> d[key] </a:t>
                      </a:r>
                      <a:r>
                        <a:rPr lang="ru-RU" sz="1100" dirty="0">
                          <a:latin typeface="+mn-lt"/>
                          <a:cs typeface="Times New Roman" panose="02020603050405020304" pitchFamily="18" charset="0"/>
                        </a:rPr>
                        <a:t>из</a:t>
                      </a:r>
                      <a:r>
                        <a:rPr lang="en-US" sz="1100" dirty="0">
                          <a:latin typeface="+mn-lt"/>
                          <a:cs typeface="Times New Roman" panose="02020603050405020304" pitchFamily="18" charset="0"/>
                        </a:rPr>
                        <a:t> d. </a:t>
                      </a:r>
                      <a:r>
                        <a:rPr lang="ru-RU" sz="1100" dirty="0">
                          <a:latin typeface="+mn-lt"/>
                          <a:cs typeface="Times New Roman" panose="02020603050405020304" pitchFamily="18" charset="0"/>
                        </a:rPr>
                        <a:t>Выбрасывает исключение</a:t>
                      </a:r>
                      <a:r>
                        <a:rPr lang="en-US" sz="1100" dirty="0">
                          <a:latin typeface="+mn-lt"/>
                          <a:cs typeface="Times New Roman" panose="02020603050405020304" pitchFamily="18" charset="0"/>
                        </a:rPr>
                        <a:t> KeyError</a:t>
                      </a:r>
                      <a:r>
                        <a:rPr lang="ru-RU" sz="1100" dirty="0">
                          <a:latin typeface="+mn-lt"/>
                          <a:cs typeface="Times New Roman" panose="02020603050405020304" pitchFamily="18" charset="0"/>
                        </a:rPr>
                        <a:t>,</a:t>
                      </a:r>
                      <a:r>
                        <a:rPr lang="ru-RU" sz="1100" baseline="0" dirty="0">
                          <a:latin typeface="+mn-lt"/>
                          <a:cs typeface="Times New Roman" panose="02020603050405020304" pitchFamily="18" charset="0"/>
                        </a:rPr>
                        <a:t> если ключа </a:t>
                      </a:r>
                      <a:r>
                        <a:rPr lang="en-US" sz="1100" baseline="0" dirty="0">
                          <a:latin typeface="+mn-lt"/>
                          <a:cs typeface="Times New Roman" panose="02020603050405020304" pitchFamily="18" charset="0"/>
                        </a:rPr>
                        <a:t>key</a:t>
                      </a:r>
                      <a:r>
                        <a:rPr lang="ru-RU" sz="1100" baseline="0" dirty="0">
                          <a:latin typeface="+mn-lt"/>
                          <a:cs typeface="Times New Roman" panose="02020603050405020304" pitchFamily="18" charset="0"/>
                        </a:rPr>
                        <a:t> в словаре нет</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218338">
                <a:tc>
                  <a:txBody>
                    <a:bodyPr/>
                    <a:lstStyle/>
                    <a:p>
                      <a:pPr algn="ctr"/>
                      <a:r>
                        <a:rPr lang="en-US" sz="1100" dirty="0">
                          <a:solidFill>
                            <a:schemeClr val="bg1"/>
                          </a:solidFill>
                          <a:latin typeface="+mn-lt"/>
                          <a:cs typeface="Times New Roman" panose="02020603050405020304" pitchFamily="18" charset="0"/>
                        </a:rPr>
                        <a:t>key in d</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Возвращает</a:t>
                      </a:r>
                      <a:r>
                        <a:rPr lang="en-US" sz="1100" dirty="0">
                          <a:latin typeface="+mn-lt"/>
                          <a:cs typeface="Times New Roman" panose="02020603050405020304" pitchFamily="18" charset="0"/>
                        </a:rPr>
                        <a:t> True </a:t>
                      </a:r>
                      <a:r>
                        <a:rPr lang="ru-RU" sz="1100" dirty="0">
                          <a:latin typeface="+mn-lt"/>
                          <a:cs typeface="Times New Roman" panose="02020603050405020304" pitchFamily="18" charset="0"/>
                        </a:rPr>
                        <a:t>если</a:t>
                      </a:r>
                      <a:r>
                        <a:rPr lang="en-US" sz="1100" dirty="0">
                          <a:latin typeface="+mn-lt"/>
                          <a:cs typeface="Times New Roman" panose="02020603050405020304" pitchFamily="18" charset="0"/>
                        </a:rPr>
                        <a:t> d </a:t>
                      </a:r>
                      <a:r>
                        <a:rPr lang="ru-RU" sz="1100" dirty="0">
                          <a:latin typeface="+mn-lt"/>
                          <a:cs typeface="Times New Roman" panose="02020603050405020304" pitchFamily="18" charset="0"/>
                        </a:rPr>
                        <a:t>содержит</a:t>
                      </a:r>
                      <a:r>
                        <a:rPr lang="ru-RU" sz="1100" baseline="0" dirty="0">
                          <a:latin typeface="+mn-lt"/>
                          <a:cs typeface="Times New Roman" panose="02020603050405020304" pitchFamily="18" charset="0"/>
                        </a:rPr>
                        <a:t> ключ</a:t>
                      </a:r>
                      <a:r>
                        <a:rPr lang="en-US" sz="1100" dirty="0">
                          <a:latin typeface="+mn-lt"/>
                          <a:cs typeface="Times New Roman" panose="02020603050405020304" pitchFamily="18" charset="0"/>
                        </a:rPr>
                        <a:t> key, </a:t>
                      </a:r>
                      <a:r>
                        <a:rPr lang="ru-RU" sz="1100" dirty="0">
                          <a:latin typeface="+mn-lt"/>
                          <a:cs typeface="Times New Roman" panose="02020603050405020304" pitchFamily="18" charset="0"/>
                        </a:rPr>
                        <a:t>иначе</a:t>
                      </a:r>
                      <a:r>
                        <a:rPr lang="en-US" sz="1100" dirty="0">
                          <a:latin typeface="+mn-lt"/>
                          <a:cs typeface="Times New Roman" panose="02020603050405020304" pitchFamily="18" charset="0"/>
                        </a:rPr>
                        <a:t> False</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218338">
                <a:tc>
                  <a:txBody>
                    <a:bodyPr/>
                    <a:lstStyle/>
                    <a:p>
                      <a:pPr algn="ctr"/>
                      <a:r>
                        <a:rPr lang="en-US" sz="1100" dirty="0">
                          <a:solidFill>
                            <a:schemeClr val="bg1"/>
                          </a:solidFill>
                          <a:latin typeface="+mn-lt"/>
                          <a:cs typeface="Times New Roman" panose="02020603050405020304" pitchFamily="18" charset="0"/>
                        </a:rPr>
                        <a:t>key not in d</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Эквивалентно</a:t>
                      </a:r>
                      <a:r>
                        <a:rPr lang="en-US" sz="1100" dirty="0">
                          <a:latin typeface="+mn-lt"/>
                          <a:cs typeface="Times New Roman" panose="02020603050405020304" pitchFamily="18" charset="0"/>
                        </a:rPr>
                        <a:t> not key in d</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20362">
                <a:tc>
                  <a:txBody>
                    <a:bodyPr/>
                    <a:lstStyle/>
                    <a:p>
                      <a:pPr algn="ctr"/>
                      <a:r>
                        <a:rPr lang="en-US" sz="1100" dirty="0">
                          <a:solidFill>
                            <a:schemeClr val="bg1"/>
                          </a:solidFill>
                          <a:latin typeface="+mn-lt"/>
                          <a:cs typeface="Times New Roman" panose="02020603050405020304" pitchFamily="18" charset="0"/>
                        </a:rPr>
                        <a:t>iter(d)</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Возвращает итератор по ключам словаря</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Сокращенная форма для </a:t>
                      </a:r>
                      <a:r>
                        <a:rPr lang="en-US" sz="1100" dirty="0">
                          <a:latin typeface="+mn-lt"/>
                          <a:cs typeface="Times New Roman" panose="02020603050405020304" pitchFamily="18" charset="0"/>
                        </a:rPr>
                        <a:t>iterkeys()</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96242">
                <a:tc>
                  <a:txBody>
                    <a:bodyPr/>
                    <a:lstStyle/>
                    <a:p>
                      <a:pPr algn="ctr"/>
                      <a:r>
                        <a:rPr lang="en-US" sz="1100" kern="1200" dirty="0">
                          <a:solidFill>
                            <a:schemeClr val="bg1"/>
                          </a:solidFill>
                          <a:latin typeface="+mn-lt"/>
                          <a:ea typeface="+mn-ea"/>
                          <a:cs typeface="Times New Roman" panose="02020603050405020304" pitchFamily="18" charset="0"/>
                        </a:rPr>
                        <a:t>.fromkeys(seq[, value])</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kern="1200" dirty="0">
                          <a:solidFill>
                            <a:schemeClr val="tx1"/>
                          </a:solidFill>
                          <a:latin typeface="+mn-lt"/>
                          <a:ea typeface="+mn-ea"/>
                          <a:cs typeface="Times New Roman" panose="02020603050405020304" pitchFamily="18" charset="0"/>
                        </a:rPr>
                        <a:t>Создает</a:t>
                      </a:r>
                      <a:r>
                        <a:rPr lang="ru-RU" sz="1100" kern="1200" baseline="0" dirty="0">
                          <a:solidFill>
                            <a:schemeClr val="tx1"/>
                          </a:solidFill>
                          <a:latin typeface="+mn-lt"/>
                          <a:ea typeface="+mn-ea"/>
                          <a:cs typeface="Times New Roman" panose="02020603050405020304" pitchFamily="18" charset="0"/>
                        </a:rPr>
                        <a:t> словарь с ключами из последовательности</a:t>
                      </a:r>
                      <a:r>
                        <a:rPr lang="en-US" sz="1100" kern="1200" dirty="0">
                          <a:solidFill>
                            <a:schemeClr val="tx1"/>
                          </a:solidFill>
                          <a:latin typeface="+mn-lt"/>
                          <a:ea typeface="+mn-ea"/>
                          <a:cs typeface="Times New Roman" panose="02020603050405020304" pitchFamily="18" charset="0"/>
                        </a:rPr>
                        <a:t> seq </a:t>
                      </a:r>
                      <a:r>
                        <a:rPr lang="ru-RU" sz="1100" kern="1200" dirty="0">
                          <a:solidFill>
                            <a:schemeClr val="tx1"/>
                          </a:solidFill>
                          <a:latin typeface="+mn-lt"/>
                          <a:ea typeface="+mn-ea"/>
                          <a:cs typeface="Times New Roman" panose="02020603050405020304" pitchFamily="18" charset="0"/>
                        </a:rPr>
                        <a:t>и</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значениями</a:t>
                      </a:r>
                      <a:r>
                        <a:rPr lang="en-US" sz="1100" kern="1200" dirty="0">
                          <a:solidFill>
                            <a:schemeClr val="tx1"/>
                          </a:solidFill>
                          <a:latin typeface="+mn-lt"/>
                          <a:ea typeface="+mn-ea"/>
                          <a:cs typeface="Times New Roman" panose="02020603050405020304" pitchFamily="18" charset="0"/>
                        </a:rPr>
                        <a:t> value.</a:t>
                      </a:r>
                    </a:p>
                    <a:p>
                      <a:pPr marL="0" indent="85725"/>
                      <a:r>
                        <a:rPr lang="en-US" sz="1100" kern="1200" dirty="0">
                          <a:solidFill>
                            <a:schemeClr val="tx1"/>
                          </a:solidFill>
                          <a:latin typeface="+mn-lt"/>
                          <a:ea typeface="+mn-ea"/>
                          <a:cs typeface="Times New Roman" panose="02020603050405020304" pitchFamily="18" charset="0"/>
                        </a:rPr>
                        <a:t>fromkeys() </a:t>
                      </a:r>
                      <a:r>
                        <a:rPr lang="ru-RU" sz="1100" kern="1200" dirty="0">
                          <a:solidFill>
                            <a:schemeClr val="tx1"/>
                          </a:solidFill>
                          <a:latin typeface="+mn-lt"/>
                          <a:ea typeface="+mn-ea"/>
                          <a:cs typeface="Times New Roman" panose="02020603050405020304" pitchFamily="18" charset="0"/>
                        </a:rPr>
                        <a:t>– метод словаря, возвращающий новый словарь</a:t>
                      </a:r>
                      <a:r>
                        <a:rPr lang="en-US" sz="1100" kern="1200" dirty="0">
                          <a:solidFill>
                            <a:schemeClr val="tx1"/>
                          </a:solidFill>
                          <a:latin typeface="+mn-lt"/>
                          <a:ea typeface="+mn-ea"/>
                          <a:cs typeface="Times New Roman" panose="02020603050405020304" pitchFamily="18" charset="0"/>
                        </a:rPr>
                        <a:t>. Value</a:t>
                      </a:r>
                      <a:r>
                        <a:rPr lang="ru-RU" sz="1100" kern="1200" dirty="0">
                          <a:solidFill>
                            <a:schemeClr val="tx1"/>
                          </a:solidFill>
                          <a:latin typeface="+mn-lt"/>
                          <a:ea typeface="+mn-ea"/>
                          <a:cs typeface="Times New Roman" panose="02020603050405020304" pitchFamily="18" charset="0"/>
                        </a:rPr>
                        <a:t>,</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по умолчанию, равно</a:t>
                      </a:r>
                      <a:r>
                        <a:rPr lang="en-US" sz="1100" kern="1200" dirty="0">
                          <a:solidFill>
                            <a:schemeClr val="tx1"/>
                          </a:solidFill>
                          <a:latin typeface="+mn-lt"/>
                          <a:ea typeface="+mn-ea"/>
                          <a:cs typeface="Times New Roman" panose="02020603050405020304" pitchFamily="18" charset="0"/>
                        </a:rPr>
                        <a:t> None</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574148">
                <a:tc>
                  <a:txBody>
                    <a:bodyPr/>
                    <a:lstStyle/>
                    <a:p>
                      <a:pPr algn="ctr"/>
                      <a:r>
                        <a:rPr lang="en-US" sz="1100" kern="1200" dirty="0">
                          <a:solidFill>
                            <a:schemeClr val="bg1"/>
                          </a:solidFill>
                          <a:latin typeface="+mn-lt"/>
                          <a:ea typeface="+mn-ea"/>
                          <a:cs typeface="Times New Roman" panose="02020603050405020304" pitchFamily="18" charset="0"/>
                        </a:rPr>
                        <a:t>.pop(key[, default])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kern="1200" dirty="0">
                          <a:solidFill>
                            <a:schemeClr val="tx1"/>
                          </a:solidFill>
                          <a:latin typeface="+mn-lt"/>
                          <a:ea typeface="+mn-ea"/>
                          <a:cs typeface="Times New Roman" panose="02020603050405020304" pitchFamily="18" charset="0"/>
                        </a:rPr>
                        <a:t>Если ключ в словаре – удалить соответствующий элемент и вернуть его значение</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иначе вернуть значение по умолчанию</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Если значение по умолчанию не дано</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и</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ключ в словаре не найден</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выбрасывается исключение</a:t>
                      </a:r>
                      <a:r>
                        <a:rPr lang="en-US" sz="1100" kern="1200" dirty="0">
                          <a:solidFill>
                            <a:schemeClr val="tx1"/>
                          </a:solidFill>
                          <a:latin typeface="+mn-lt"/>
                          <a:ea typeface="+mn-ea"/>
                          <a:cs typeface="Times New Roman" panose="02020603050405020304" pitchFamily="18" charset="0"/>
                        </a:rPr>
                        <a:t> KeyError</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96242">
                <a:tc>
                  <a:txBody>
                    <a:bodyPr/>
                    <a:lstStyle/>
                    <a:p>
                      <a:pPr algn="ctr"/>
                      <a:r>
                        <a:rPr lang="en-US" sz="1100" kern="1200" dirty="0">
                          <a:solidFill>
                            <a:schemeClr val="bg1"/>
                          </a:solidFill>
                          <a:latin typeface="+mn-lt"/>
                          <a:ea typeface="+mn-ea"/>
                          <a:cs typeface="Times New Roman" panose="02020603050405020304" pitchFamily="18" charset="0"/>
                        </a:rPr>
                        <a:t>.setdefault(key[, default])</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kern="1200" dirty="0">
                          <a:solidFill>
                            <a:schemeClr val="tx1"/>
                          </a:solidFill>
                          <a:latin typeface="+mn-lt"/>
                          <a:ea typeface="+mn-ea"/>
                          <a:cs typeface="Times New Roman" panose="02020603050405020304" pitchFamily="18" charset="0"/>
                        </a:rPr>
                        <a:t>Если ключ в словаре – вернуть его значение</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иначе добавить элемент</a:t>
                      </a:r>
                      <a:r>
                        <a:rPr lang="ru-RU" sz="1100" kern="1200" baseline="0" dirty="0">
                          <a:solidFill>
                            <a:schemeClr val="tx1"/>
                          </a:solidFill>
                          <a:latin typeface="+mn-lt"/>
                          <a:ea typeface="+mn-ea"/>
                          <a:cs typeface="Times New Roman" panose="02020603050405020304" pitchFamily="18" charset="0"/>
                        </a:rPr>
                        <a:t> с данным ключом и значением</a:t>
                      </a:r>
                      <a:r>
                        <a:rPr lang="en-US" sz="1100" kern="1200" dirty="0">
                          <a:solidFill>
                            <a:schemeClr val="tx1"/>
                          </a:solidFill>
                          <a:latin typeface="+mn-lt"/>
                          <a:ea typeface="+mn-ea"/>
                          <a:cs typeface="Times New Roman" panose="02020603050405020304" pitchFamily="18" charset="0"/>
                        </a:rPr>
                        <a:t> default </a:t>
                      </a:r>
                      <a:r>
                        <a:rPr lang="ru-RU" sz="1100" kern="1200" dirty="0">
                          <a:solidFill>
                            <a:schemeClr val="tx1"/>
                          </a:solidFill>
                          <a:latin typeface="+mn-lt"/>
                          <a:ea typeface="+mn-ea"/>
                          <a:cs typeface="Times New Roman" panose="02020603050405020304" pitchFamily="18" charset="0"/>
                        </a:rPr>
                        <a:t>и вернуть</a:t>
                      </a:r>
                      <a:r>
                        <a:rPr lang="en-US" sz="1100" kern="1200" dirty="0">
                          <a:solidFill>
                            <a:schemeClr val="tx1"/>
                          </a:solidFill>
                          <a:latin typeface="+mn-lt"/>
                          <a:ea typeface="+mn-ea"/>
                          <a:cs typeface="Times New Roman" panose="02020603050405020304" pitchFamily="18" charset="0"/>
                        </a:rPr>
                        <a:t> default. Default</a:t>
                      </a:r>
                      <a:r>
                        <a:rPr lang="ru-RU" sz="1100" kern="1200" dirty="0">
                          <a:solidFill>
                            <a:schemeClr val="tx1"/>
                          </a:solidFill>
                          <a:latin typeface="+mn-lt"/>
                          <a:ea typeface="+mn-ea"/>
                          <a:cs typeface="Times New Roman" panose="02020603050405020304" pitchFamily="18" charset="0"/>
                        </a:rPr>
                        <a:t>,</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по умолчанию, равно</a:t>
                      </a:r>
                      <a:r>
                        <a:rPr lang="en-US" sz="1100" kern="1200" dirty="0">
                          <a:solidFill>
                            <a:schemeClr val="tx1"/>
                          </a:solidFill>
                          <a:latin typeface="+mn-lt"/>
                          <a:ea typeface="+mn-ea"/>
                          <a:cs typeface="Times New Roman" panose="02020603050405020304" pitchFamily="18" charset="0"/>
                        </a:rPr>
                        <a:t> None</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220362">
                <a:tc>
                  <a:txBody>
                    <a:bodyPr/>
                    <a:lstStyle/>
                    <a:p>
                      <a:pPr algn="ctr"/>
                      <a:r>
                        <a:rPr lang="en-US" sz="1100" kern="1200" dirty="0">
                          <a:solidFill>
                            <a:schemeClr val="bg1"/>
                          </a:solidFill>
                          <a:latin typeface="+mn-lt"/>
                          <a:ea typeface="+mn-ea"/>
                          <a:cs typeface="Times New Roman" panose="02020603050405020304" pitchFamily="18" charset="0"/>
                        </a:rPr>
                        <a:t>.clear()</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Удаляет все элементы из словаря</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220362">
                <a:tc>
                  <a:txBody>
                    <a:bodyPr/>
                    <a:lstStyle/>
                    <a:p>
                      <a:pPr algn="ctr"/>
                      <a:r>
                        <a:rPr lang="en-US" sz="1100" kern="1200" dirty="0">
                          <a:solidFill>
                            <a:schemeClr val="bg1"/>
                          </a:solidFill>
                          <a:latin typeface="+mn-lt"/>
                          <a:ea typeface="+mn-ea"/>
                          <a:cs typeface="Times New Roman" panose="02020603050405020304" pitchFamily="18" charset="0"/>
                        </a:rPr>
                        <a:t>.copy()</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a:t>
                      </a:r>
                      <a:r>
                        <a:rPr lang="ru-RU" sz="1100" kern="1200" baseline="0" dirty="0">
                          <a:solidFill>
                            <a:schemeClr val="tx1"/>
                          </a:solidFill>
                          <a:latin typeface="+mn-lt"/>
                          <a:ea typeface="+mn-ea"/>
                          <a:cs typeface="Times New Roman" panose="02020603050405020304" pitchFamily="18" charset="0"/>
                        </a:rPr>
                        <a:t> поверхностную копию словаря</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73473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6" y="183729"/>
            <a:ext cx="6921762" cy="694146"/>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Функции и методы для работы со словарями</a:t>
            </a:r>
            <a:endParaRPr sz="3600" b="1" dirty="0">
              <a:solidFill>
                <a:schemeClr val="accent1"/>
              </a:solidFill>
              <a:latin typeface="+mn-lt"/>
            </a:endParaRPr>
          </a:p>
        </p:txBody>
      </p:sp>
      <p:graphicFrame>
        <p:nvGraphicFramePr>
          <p:cNvPr id="4" name="Table 4"/>
          <p:cNvGraphicFramePr>
            <a:graphicFrameLocks noGrp="1"/>
          </p:cNvGraphicFramePr>
          <p:nvPr>
            <p:extLst>
              <p:ext uri="{D42A27DB-BD31-4B8C-83A1-F6EECF244321}">
                <p14:modId xmlns:p14="http://schemas.microsoft.com/office/powerpoint/2010/main" val="129375311"/>
              </p:ext>
            </p:extLst>
          </p:nvPr>
        </p:nvGraphicFramePr>
        <p:xfrm>
          <a:off x="566737" y="1342246"/>
          <a:ext cx="8004833" cy="3532463"/>
        </p:xfrm>
        <a:graphic>
          <a:graphicData uri="http://schemas.openxmlformats.org/drawingml/2006/table">
            <a:tbl>
              <a:tblPr firstRow="1" firstCol="1" bandRow="1">
                <a:tableStyleId>{5C22544A-7EE6-4342-B048-85BDC9FD1C3A}</a:tableStyleId>
              </a:tblPr>
              <a:tblGrid>
                <a:gridCol w="1617360">
                  <a:extLst>
                    <a:ext uri="{9D8B030D-6E8A-4147-A177-3AD203B41FA5}">
                      <a16:colId xmlns:a16="http://schemas.microsoft.com/office/drawing/2014/main" val="4230744033"/>
                    </a:ext>
                  </a:extLst>
                </a:gridCol>
                <a:gridCol w="6387473">
                  <a:extLst>
                    <a:ext uri="{9D8B030D-6E8A-4147-A177-3AD203B41FA5}">
                      <a16:colId xmlns:a16="http://schemas.microsoft.com/office/drawing/2014/main" val="2000110398"/>
                    </a:ext>
                  </a:extLst>
                </a:gridCol>
              </a:tblGrid>
              <a:tr h="160395">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Методы</a:t>
                      </a:r>
                      <a:r>
                        <a:rPr lang="en-US" sz="1100" b="1" i="0" u="none" strike="noStrike" kern="1200" cap="none" dirty="0">
                          <a:solidFill>
                            <a:schemeClr val="bg1"/>
                          </a:solidFill>
                          <a:latin typeface="+mn-lt"/>
                          <a:ea typeface="+mn-ea"/>
                          <a:cs typeface="+mn-cs"/>
                          <a:sym typeface="Arial"/>
                        </a:rPr>
                        <a:t> </a:t>
                      </a:r>
                      <a:r>
                        <a:rPr lang="ru-RU" sz="1100" b="1" i="0" u="none" strike="noStrike" kern="1200" cap="none" dirty="0">
                          <a:solidFill>
                            <a:schemeClr val="bg1"/>
                          </a:solidFill>
                          <a:latin typeface="+mn-lt"/>
                          <a:ea typeface="+mn-ea"/>
                          <a:cs typeface="+mn-cs"/>
                          <a:sym typeface="Arial"/>
                        </a:rPr>
                        <a:t>и функции</a:t>
                      </a:r>
                    </a:p>
                  </a:txBody>
                  <a:tcPr marL="60425" marR="60425"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60425" marR="60425"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336630">
                <a:tc>
                  <a:txBody>
                    <a:bodyPr/>
                    <a:lstStyle/>
                    <a:p>
                      <a:pPr algn="ctr"/>
                      <a:r>
                        <a:rPr lang="en-US" sz="1100" kern="1200" dirty="0">
                          <a:solidFill>
                            <a:schemeClr val="bg1"/>
                          </a:solidFill>
                          <a:latin typeface="+mn-lt"/>
                          <a:ea typeface="+mn-ea"/>
                          <a:cs typeface="Times New Roman" panose="02020603050405020304" pitchFamily="18" charset="0"/>
                        </a:rPr>
                        <a:t>.get(key[, default])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kern="1200" dirty="0">
                          <a:solidFill>
                            <a:schemeClr val="tx1"/>
                          </a:solidFill>
                          <a:latin typeface="+mn-lt"/>
                          <a:ea typeface="+mn-ea"/>
                          <a:cs typeface="Times New Roman" panose="02020603050405020304" pitchFamily="18" charset="0"/>
                        </a:rPr>
                        <a:t>Возвращает значение по ключу, если ключ в словаре</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иначе</a:t>
                      </a:r>
                      <a:r>
                        <a:rPr lang="en-US" sz="1100" kern="1200" dirty="0">
                          <a:solidFill>
                            <a:schemeClr val="tx1"/>
                          </a:solidFill>
                          <a:latin typeface="+mn-lt"/>
                          <a:ea typeface="+mn-ea"/>
                          <a:cs typeface="Times New Roman" panose="02020603050405020304" pitchFamily="18" charset="0"/>
                        </a:rPr>
                        <a:t> default. </a:t>
                      </a:r>
                      <a:r>
                        <a:rPr lang="ru-RU" sz="1100" kern="1200" dirty="0">
                          <a:solidFill>
                            <a:schemeClr val="tx1"/>
                          </a:solidFill>
                          <a:latin typeface="+mn-lt"/>
                          <a:ea typeface="+mn-ea"/>
                          <a:cs typeface="Times New Roman" panose="02020603050405020304" pitchFamily="18" charset="0"/>
                        </a:rPr>
                        <a:t>Если </a:t>
                      </a:r>
                      <a:r>
                        <a:rPr lang="en-US" sz="1100" kern="1200" dirty="0">
                          <a:solidFill>
                            <a:schemeClr val="tx1"/>
                          </a:solidFill>
                          <a:latin typeface="+mn-lt"/>
                          <a:ea typeface="+mn-ea"/>
                          <a:cs typeface="Times New Roman" panose="02020603050405020304" pitchFamily="18" charset="0"/>
                        </a:rPr>
                        <a:t>default </a:t>
                      </a:r>
                      <a:r>
                        <a:rPr lang="ru-RU" sz="1100" kern="1200" dirty="0">
                          <a:solidFill>
                            <a:schemeClr val="tx1"/>
                          </a:solidFill>
                          <a:latin typeface="+mn-lt"/>
                          <a:ea typeface="+mn-ea"/>
                          <a:cs typeface="Times New Roman" panose="02020603050405020304" pitchFamily="18" charset="0"/>
                        </a:rPr>
                        <a:t>не задан</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возвращается</a:t>
                      </a:r>
                      <a:r>
                        <a:rPr lang="en-US" sz="1100" kern="1200" dirty="0">
                          <a:solidFill>
                            <a:schemeClr val="tx1"/>
                          </a:solidFill>
                          <a:latin typeface="+mn-lt"/>
                          <a:ea typeface="+mn-ea"/>
                          <a:cs typeface="Times New Roman" panose="02020603050405020304" pitchFamily="18" charset="0"/>
                        </a:rPr>
                        <a:t> None, </a:t>
                      </a:r>
                      <a:r>
                        <a:rPr lang="ru-RU" sz="1100" kern="1200" dirty="0">
                          <a:solidFill>
                            <a:schemeClr val="tx1"/>
                          </a:solidFill>
                          <a:latin typeface="+mn-lt"/>
                          <a:ea typeface="+mn-ea"/>
                          <a:cs typeface="Times New Roman" panose="02020603050405020304" pitchFamily="18" charset="0"/>
                        </a:rPr>
                        <a:t>т.е. данный</a:t>
                      </a:r>
                      <a:r>
                        <a:rPr lang="ru-RU" sz="1100" kern="1200" baseline="0" dirty="0">
                          <a:solidFill>
                            <a:schemeClr val="tx1"/>
                          </a:solidFill>
                          <a:latin typeface="+mn-lt"/>
                          <a:ea typeface="+mn-ea"/>
                          <a:cs typeface="Times New Roman" panose="02020603050405020304" pitchFamily="18" charset="0"/>
                        </a:rPr>
                        <a:t> метод никогда не выбрасывает исключение</a:t>
                      </a:r>
                      <a:r>
                        <a:rPr lang="en-US" sz="1100" kern="1200" dirty="0">
                          <a:solidFill>
                            <a:schemeClr val="tx1"/>
                          </a:solidFill>
                          <a:latin typeface="+mn-lt"/>
                          <a:ea typeface="+mn-ea"/>
                          <a:cs typeface="Times New Roman" panose="02020603050405020304" pitchFamily="18" charset="0"/>
                        </a:rPr>
                        <a:t> KeyError</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357242">
                <a:tc>
                  <a:txBody>
                    <a:bodyPr/>
                    <a:lstStyle/>
                    <a:p>
                      <a:pPr algn="ctr"/>
                      <a:r>
                        <a:rPr lang="en-US" sz="1100" kern="1200" dirty="0">
                          <a:solidFill>
                            <a:schemeClr val="bg1"/>
                          </a:solidFill>
                          <a:latin typeface="+mn-lt"/>
                          <a:ea typeface="+mn-ea"/>
                          <a:cs typeface="Times New Roman" panose="02020603050405020304" pitchFamily="18" charset="0"/>
                        </a:rPr>
                        <a:t>.has_key(key)</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Проверка наличия ключа в словаре</a:t>
                      </a:r>
                      <a:r>
                        <a:rPr lang="en-US" sz="1100" kern="1200" dirty="0">
                          <a:solidFill>
                            <a:schemeClr val="tx1"/>
                          </a:solidFill>
                          <a:latin typeface="+mn-lt"/>
                          <a:ea typeface="+mn-ea"/>
                          <a:cs typeface="Times New Roman" panose="02020603050405020304" pitchFamily="18" charset="0"/>
                        </a:rPr>
                        <a:t>. has_key() </a:t>
                      </a:r>
                      <a:r>
                        <a:rPr lang="ru-RU" sz="1100" kern="1200" dirty="0">
                          <a:solidFill>
                            <a:schemeClr val="tx1"/>
                          </a:solidFill>
                          <a:latin typeface="+mn-lt"/>
                          <a:ea typeface="+mn-ea"/>
                          <a:cs typeface="Times New Roman" panose="02020603050405020304" pitchFamily="18" charset="0"/>
                        </a:rPr>
                        <a:t>устарел,</a:t>
                      </a:r>
                      <a:r>
                        <a:rPr lang="ru-RU" sz="1100" kern="1200" baseline="0" dirty="0">
                          <a:solidFill>
                            <a:schemeClr val="tx1"/>
                          </a:solidFill>
                          <a:latin typeface="+mn-lt"/>
                          <a:ea typeface="+mn-ea"/>
                          <a:cs typeface="Times New Roman" panose="02020603050405020304" pitchFamily="18" charset="0"/>
                        </a:rPr>
                        <a:t> вместо него используется</a:t>
                      </a:r>
                      <a:r>
                        <a:rPr lang="en-US" sz="1100" kern="1200" dirty="0">
                          <a:solidFill>
                            <a:schemeClr val="tx1"/>
                          </a:solidFill>
                          <a:latin typeface="+mn-lt"/>
                          <a:ea typeface="+mn-ea"/>
                          <a:cs typeface="Times New Roman" panose="02020603050405020304" pitchFamily="18" charset="0"/>
                        </a:rPr>
                        <a:t> key in d</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198673">
                <a:tc>
                  <a:txBody>
                    <a:bodyPr/>
                    <a:lstStyle/>
                    <a:p>
                      <a:pPr algn="ctr"/>
                      <a:r>
                        <a:rPr lang="en-US" sz="1100" kern="1200" dirty="0">
                          <a:solidFill>
                            <a:schemeClr val="bg1"/>
                          </a:solidFill>
                          <a:latin typeface="+mn-lt"/>
                          <a:ea typeface="+mn-ea"/>
                          <a:cs typeface="Times New Roman" panose="02020603050405020304" pitchFamily="18" charset="0"/>
                        </a:rPr>
                        <a:t>.items()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 итератор по элементам словаря</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парам ключ:значение</a:t>
                      </a:r>
                      <a:r>
                        <a:rPr lang="en-US" sz="1100" kern="1200" dirty="0">
                          <a:solidFill>
                            <a:schemeClr val="tx1"/>
                          </a:solidFill>
                          <a:latin typeface="+mn-lt"/>
                          <a:ea typeface="+mn-ea"/>
                          <a:cs typeface="Times New Roman" panose="02020603050405020304" pitchFamily="18" charset="0"/>
                        </a:rPr>
                        <a:t>)</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196848">
                <a:tc>
                  <a:txBody>
                    <a:bodyPr/>
                    <a:lstStyle/>
                    <a:p>
                      <a:pPr algn="ctr"/>
                      <a:r>
                        <a:rPr lang="en-US" sz="1100" kern="1200" dirty="0">
                          <a:solidFill>
                            <a:schemeClr val="bg1"/>
                          </a:solidFill>
                          <a:latin typeface="+mn-lt"/>
                          <a:ea typeface="+mn-ea"/>
                          <a:cs typeface="Times New Roman" panose="02020603050405020304" pitchFamily="18" charset="0"/>
                        </a:rPr>
                        <a:t>.keys()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 итератор по ключам</a:t>
                      </a:r>
                      <a:r>
                        <a:rPr lang="ru-RU" sz="1100" kern="1200" baseline="0" dirty="0">
                          <a:solidFill>
                            <a:schemeClr val="tx1"/>
                          </a:solidFill>
                          <a:latin typeface="+mn-lt"/>
                          <a:ea typeface="+mn-ea"/>
                          <a:cs typeface="Times New Roman" panose="02020603050405020304" pitchFamily="18" charset="0"/>
                        </a:rPr>
                        <a:t> словаря</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196848">
                <a:tc>
                  <a:txBody>
                    <a:bodyPr/>
                    <a:lstStyle/>
                    <a:p>
                      <a:pPr algn="ctr"/>
                      <a:r>
                        <a:rPr lang="en-US" sz="1100" kern="1200" dirty="0">
                          <a:solidFill>
                            <a:schemeClr val="bg1"/>
                          </a:solidFill>
                          <a:latin typeface="+mn-lt"/>
                          <a:ea typeface="+mn-ea"/>
                          <a:cs typeface="Times New Roman" panose="02020603050405020304" pitchFamily="18" charset="0"/>
                        </a:rPr>
                        <a:t>.values()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 итератор по значениям</a:t>
                      </a:r>
                      <a:r>
                        <a:rPr lang="ru-RU" sz="1100" kern="1200" baseline="0" dirty="0">
                          <a:solidFill>
                            <a:schemeClr val="tx1"/>
                          </a:solidFill>
                          <a:latin typeface="+mn-lt"/>
                          <a:ea typeface="+mn-ea"/>
                          <a:cs typeface="Times New Roman" panose="02020603050405020304" pitchFamily="18" charset="0"/>
                        </a:rPr>
                        <a:t> словаря</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196848">
                <a:tc>
                  <a:txBody>
                    <a:bodyPr/>
                    <a:lstStyle/>
                    <a:p>
                      <a:pPr algn="ctr"/>
                      <a:r>
                        <a:rPr lang="en-US" sz="1100" kern="1200" dirty="0">
                          <a:solidFill>
                            <a:schemeClr val="bg1"/>
                          </a:solidFill>
                          <a:latin typeface="+mn-lt"/>
                          <a:ea typeface="+mn-ea"/>
                          <a:cs typeface="Times New Roman" panose="02020603050405020304" pitchFamily="18" charset="0"/>
                        </a:rPr>
                        <a:t>.popitem()</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Удаляет</a:t>
                      </a:r>
                      <a:r>
                        <a:rPr lang="ru-RU" sz="1100" kern="1200" baseline="0" dirty="0">
                          <a:solidFill>
                            <a:schemeClr val="tx1"/>
                          </a:solidFill>
                          <a:latin typeface="+mn-lt"/>
                          <a:ea typeface="+mn-ea"/>
                          <a:cs typeface="Times New Roman" panose="02020603050405020304" pitchFamily="18" charset="0"/>
                        </a:rPr>
                        <a:t> и возвращает случайную пару</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ключ:значение</a:t>
                      </a:r>
                      <a:r>
                        <a:rPr lang="en-US" sz="1100" kern="120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из словаря</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36630">
                <a:tc>
                  <a:txBody>
                    <a:bodyPr/>
                    <a:lstStyle/>
                    <a:p>
                      <a:pPr algn="ctr"/>
                      <a:r>
                        <a:rPr lang="en-US" sz="1100" kern="1200" dirty="0">
                          <a:solidFill>
                            <a:schemeClr val="bg1"/>
                          </a:solidFill>
                          <a:latin typeface="+mn-lt"/>
                          <a:ea typeface="+mn-ea"/>
                          <a:cs typeface="Times New Roman" panose="02020603050405020304" pitchFamily="18" charset="0"/>
                        </a:rPr>
                        <a:t>.update([other])</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kern="1200" dirty="0">
                          <a:solidFill>
                            <a:schemeClr val="tx1"/>
                          </a:solidFill>
                          <a:latin typeface="+mn-lt"/>
                          <a:ea typeface="+mn-ea"/>
                          <a:cs typeface="Times New Roman" panose="02020603050405020304" pitchFamily="18" charset="0"/>
                        </a:rPr>
                        <a:t>Обновляет словарь</a:t>
                      </a:r>
                      <a:r>
                        <a:rPr lang="ru-RU" sz="1100" kern="1200" baseline="0" dirty="0">
                          <a:solidFill>
                            <a:schemeClr val="tx1"/>
                          </a:solidFill>
                          <a:latin typeface="+mn-lt"/>
                          <a:ea typeface="+mn-ea"/>
                          <a:cs typeface="Times New Roman" panose="02020603050405020304" pitchFamily="18" charset="0"/>
                        </a:rPr>
                        <a:t> парами ключ:значение из </a:t>
                      </a:r>
                      <a:r>
                        <a:rPr lang="en-US" sz="1100" kern="1200" dirty="0">
                          <a:solidFill>
                            <a:schemeClr val="tx1"/>
                          </a:solidFill>
                          <a:latin typeface="+mn-lt"/>
                          <a:ea typeface="+mn-ea"/>
                          <a:cs typeface="Times New Roman" panose="02020603050405020304" pitchFamily="18" charset="0"/>
                        </a:rPr>
                        <a:t>other, </a:t>
                      </a:r>
                      <a:r>
                        <a:rPr lang="ru-RU" sz="1100" kern="1200" dirty="0">
                          <a:solidFill>
                            <a:schemeClr val="tx1"/>
                          </a:solidFill>
                          <a:latin typeface="+mn-lt"/>
                          <a:ea typeface="+mn-ea"/>
                          <a:cs typeface="Times New Roman" panose="02020603050405020304" pitchFamily="18" charset="0"/>
                        </a:rPr>
                        <a:t>переписывая существующие ключи</a:t>
                      </a:r>
                      <a:r>
                        <a:rPr lang="en-US" sz="1100" kern="1200" baseline="0" dirty="0">
                          <a:solidFill>
                            <a:schemeClr val="tx1"/>
                          </a:solidFill>
                          <a:latin typeface="+mn-lt"/>
                          <a:ea typeface="+mn-ea"/>
                          <a:cs typeface="Times New Roman" panose="02020603050405020304" pitchFamily="18" charset="0"/>
                        </a:rPr>
                        <a:t> </a:t>
                      </a:r>
                      <a:r>
                        <a:rPr lang="ru-RU" sz="1100" kern="1200" dirty="0">
                          <a:solidFill>
                            <a:schemeClr val="tx1"/>
                          </a:solidFill>
                          <a:latin typeface="+mn-lt"/>
                          <a:ea typeface="+mn-ea"/>
                          <a:cs typeface="Times New Roman" panose="02020603050405020304" pitchFamily="18" charset="0"/>
                        </a:rPr>
                        <a:t>Возвращает</a:t>
                      </a:r>
                      <a:r>
                        <a:rPr lang="en-US" sz="1100" kern="1200" dirty="0">
                          <a:solidFill>
                            <a:schemeClr val="tx1"/>
                          </a:solidFill>
                          <a:latin typeface="+mn-lt"/>
                          <a:ea typeface="+mn-ea"/>
                          <a:cs typeface="Times New Roman" panose="02020603050405020304" pitchFamily="18" charset="0"/>
                        </a:rPr>
                        <a:t> None.</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57242">
                <a:tc>
                  <a:txBody>
                    <a:bodyPr/>
                    <a:lstStyle/>
                    <a:p>
                      <a:pPr algn="ctr"/>
                      <a:r>
                        <a:rPr lang="en-US" sz="1100" kern="1200" dirty="0">
                          <a:solidFill>
                            <a:schemeClr val="bg1"/>
                          </a:solidFill>
                          <a:latin typeface="+mn-lt"/>
                          <a:ea typeface="+mn-ea"/>
                          <a:cs typeface="Times New Roman" panose="02020603050405020304" pitchFamily="18" charset="0"/>
                        </a:rPr>
                        <a:t>.viewitems()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a:t>
                      </a:r>
                      <a:r>
                        <a:rPr lang="ru-RU" sz="1100" kern="1200" baseline="0" dirty="0">
                          <a:solidFill>
                            <a:schemeClr val="tx1"/>
                          </a:solidFill>
                          <a:latin typeface="+mn-lt"/>
                          <a:ea typeface="+mn-ea"/>
                          <a:cs typeface="Times New Roman" panose="02020603050405020304" pitchFamily="18" charset="0"/>
                        </a:rPr>
                        <a:t> </a:t>
                      </a:r>
                      <a:r>
                        <a:rPr lang="en-US" sz="1100" kern="1200" baseline="0" dirty="0">
                          <a:solidFill>
                            <a:schemeClr val="tx1"/>
                          </a:solidFill>
                          <a:latin typeface="+mn-lt"/>
                          <a:ea typeface="+mn-ea"/>
                          <a:cs typeface="Times New Roman" panose="02020603050405020304" pitchFamily="18" charset="0"/>
                        </a:rPr>
                        <a:t>view </a:t>
                      </a:r>
                      <a:r>
                        <a:rPr lang="ru-RU" sz="1100" kern="1200" baseline="0" dirty="0">
                          <a:solidFill>
                            <a:schemeClr val="tx1"/>
                          </a:solidFill>
                          <a:latin typeface="+mn-lt"/>
                          <a:ea typeface="+mn-ea"/>
                          <a:cs typeface="Times New Roman" panose="02020603050405020304" pitchFamily="18" charset="0"/>
                        </a:rPr>
                        <a:t>объект (ссылка только для чтения) для элементов словаря</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517637">
                <a:tc>
                  <a:txBody>
                    <a:bodyPr/>
                    <a:lstStyle/>
                    <a:p>
                      <a:pPr algn="ctr"/>
                      <a:r>
                        <a:rPr lang="en-US" sz="1100" kern="1200" dirty="0">
                          <a:solidFill>
                            <a:schemeClr val="bg1"/>
                          </a:solidFill>
                          <a:latin typeface="+mn-lt"/>
                          <a:ea typeface="+mn-ea"/>
                          <a:cs typeface="Times New Roman" panose="02020603050405020304" pitchFamily="18" charset="0"/>
                        </a:rPr>
                        <a:t>.viewkeys()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a:t>
                      </a:r>
                      <a:r>
                        <a:rPr lang="ru-RU" sz="1100" kern="1200" baseline="0" dirty="0">
                          <a:solidFill>
                            <a:schemeClr val="tx1"/>
                          </a:solidFill>
                          <a:latin typeface="+mn-lt"/>
                          <a:ea typeface="+mn-ea"/>
                          <a:cs typeface="Times New Roman" panose="02020603050405020304" pitchFamily="18" charset="0"/>
                        </a:rPr>
                        <a:t> </a:t>
                      </a:r>
                      <a:r>
                        <a:rPr lang="en-US" sz="1100" kern="1200" baseline="0" dirty="0">
                          <a:solidFill>
                            <a:schemeClr val="tx1"/>
                          </a:solidFill>
                          <a:latin typeface="+mn-lt"/>
                          <a:ea typeface="+mn-ea"/>
                          <a:cs typeface="Times New Roman" panose="02020603050405020304" pitchFamily="18" charset="0"/>
                        </a:rPr>
                        <a:t>view </a:t>
                      </a:r>
                      <a:r>
                        <a:rPr lang="ru-RU" sz="1100" kern="1200" baseline="0" dirty="0">
                          <a:solidFill>
                            <a:schemeClr val="tx1"/>
                          </a:solidFill>
                          <a:latin typeface="+mn-lt"/>
                          <a:ea typeface="+mn-ea"/>
                          <a:cs typeface="Times New Roman" panose="02020603050405020304" pitchFamily="18" charset="0"/>
                        </a:rPr>
                        <a:t>объект для ключей словаря</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57242">
                <a:tc>
                  <a:txBody>
                    <a:bodyPr/>
                    <a:lstStyle/>
                    <a:p>
                      <a:pPr algn="ctr"/>
                      <a:r>
                        <a:rPr lang="en-US" sz="1100" kern="1200" dirty="0">
                          <a:solidFill>
                            <a:schemeClr val="bg1"/>
                          </a:solidFill>
                          <a:latin typeface="+mn-lt"/>
                          <a:ea typeface="+mn-ea"/>
                          <a:cs typeface="Times New Roman" panose="02020603050405020304" pitchFamily="18" charset="0"/>
                        </a:rPr>
                        <a:t>.viewvalues()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a:t>
                      </a:r>
                      <a:r>
                        <a:rPr lang="ru-RU" sz="1100" kern="1200" baseline="0" dirty="0">
                          <a:solidFill>
                            <a:schemeClr val="tx1"/>
                          </a:solidFill>
                          <a:latin typeface="+mn-lt"/>
                          <a:ea typeface="+mn-ea"/>
                          <a:cs typeface="Times New Roman" panose="02020603050405020304" pitchFamily="18" charset="0"/>
                        </a:rPr>
                        <a:t> </a:t>
                      </a:r>
                      <a:r>
                        <a:rPr lang="en-US" sz="1100" kern="1200" baseline="0" dirty="0">
                          <a:solidFill>
                            <a:schemeClr val="tx1"/>
                          </a:solidFill>
                          <a:latin typeface="+mn-lt"/>
                          <a:ea typeface="+mn-ea"/>
                          <a:cs typeface="Times New Roman" panose="02020603050405020304" pitchFamily="18" charset="0"/>
                        </a:rPr>
                        <a:t>view </a:t>
                      </a:r>
                      <a:r>
                        <a:rPr lang="ru-RU" sz="1100" kern="1200" baseline="0" dirty="0">
                          <a:solidFill>
                            <a:schemeClr val="tx1"/>
                          </a:solidFill>
                          <a:latin typeface="+mn-lt"/>
                          <a:ea typeface="+mn-ea"/>
                          <a:cs typeface="Times New Roman" panose="02020603050405020304" pitchFamily="18" charset="0"/>
                        </a:rPr>
                        <a:t>объект для значений словаря</a:t>
                      </a:r>
                      <a:endParaRPr lang="ru-RU" sz="1100" kern="1200" dirty="0">
                        <a:solidFill>
                          <a:schemeClr val="tx1"/>
                        </a:solidFill>
                        <a:latin typeface="+mn-lt"/>
                        <a:ea typeface="+mn-ea"/>
                        <a:cs typeface="Times New Roman" panose="02020603050405020304" pitchFamily="18" charset="0"/>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198673">
                <a:tc>
                  <a:txBody>
                    <a:bodyPr/>
                    <a:lstStyle/>
                    <a:p>
                      <a:pPr algn="ctr"/>
                      <a:r>
                        <a:rPr lang="en-US" sz="1100" kern="1200" dirty="0">
                          <a:solidFill>
                            <a:schemeClr val="bg1"/>
                          </a:solidFill>
                          <a:latin typeface="+mn-lt"/>
                          <a:ea typeface="+mn-ea"/>
                          <a:cs typeface="Times New Roman" panose="02020603050405020304" pitchFamily="18" charset="0"/>
                        </a:rPr>
                        <a:t>.iter(dictview)</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kern="1200" dirty="0">
                          <a:solidFill>
                            <a:schemeClr val="tx1"/>
                          </a:solidFill>
                          <a:latin typeface="+mn-lt"/>
                          <a:ea typeface="+mn-ea"/>
                          <a:cs typeface="Times New Roman" panose="02020603050405020304" pitchFamily="18" charset="0"/>
                        </a:rPr>
                        <a:t>Возвращает итератор по </a:t>
                      </a:r>
                      <a:r>
                        <a:rPr lang="en-US" sz="1100" kern="1200" dirty="0">
                          <a:solidFill>
                            <a:schemeClr val="tx1"/>
                          </a:solidFill>
                          <a:latin typeface="+mn-lt"/>
                          <a:ea typeface="+mn-ea"/>
                          <a:cs typeface="Times New Roman" panose="02020603050405020304" pitchFamily="18" charset="0"/>
                        </a:rPr>
                        <a:t>view </a:t>
                      </a:r>
                      <a:r>
                        <a:rPr lang="ru-RU" sz="1100" kern="1200" dirty="0">
                          <a:solidFill>
                            <a:schemeClr val="tx1"/>
                          </a:solidFill>
                          <a:latin typeface="+mn-lt"/>
                          <a:ea typeface="+mn-ea"/>
                          <a:cs typeface="Times New Roman" panose="02020603050405020304" pitchFamily="18" charset="0"/>
                        </a:rPr>
                        <a:t>объектам для словаря</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685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207546"/>
            <a:ext cx="6084000" cy="822968"/>
          </a:xfrm>
          <a:prstGeom prst="rect">
            <a:avLst/>
          </a:prstGeom>
        </p:spPr>
        <p:txBody>
          <a:bodyPr spcFirstLastPara="1" wrap="square" lIns="91425" tIns="91425" rIns="91425" bIns="91425" anchor="t" anchorCtr="0">
            <a:noAutofit/>
          </a:bodyPr>
          <a:lstStyle/>
          <a:p>
            <a:pPr lvl="0"/>
            <a:r>
              <a:rPr lang="ru-RU" sz="4800" dirty="0">
                <a:latin typeface="+mj-lt"/>
              </a:rPr>
              <a:t>Лекция №4</a:t>
            </a:r>
            <a:endParaRPr sz="4800" dirty="0">
              <a:latin typeface="+mj-lt"/>
            </a:endParaRPr>
          </a:p>
        </p:txBody>
      </p:sp>
      <p:sp>
        <p:nvSpPr>
          <p:cNvPr id="3" name="Прямоугольник 2"/>
          <p:cNvSpPr/>
          <p:nvPr/>
        </p:nvSpPr>
        <p:spPr>
          <a:xfrm>
            <a:off x="626625" y="1306555"/>
            <a:ext cx="7869676" cy="1100429"/>
          </a:xfrm>
          <a:prstGeom prst="rect">
            <a:avLst/>
          </a:prstGeom>
        </p:spPr>
        <p:txBody>
          <a:bodyPr wrap="square">
            <a:spAutoFit/>
          </a:bodyPr>
          <a:lstStyle/>
          <a:p>
            <a:pPr>
              <a:lnSpc>
                <a:spcPct val="90000"/>
              </a:lnSpc>
            </a:pPr>
            <a:r>
              <a:rPr lang="ru-RU" sz="3600" dirty="0">
                <a:solidFill>
                  <a:schemeClr val="accent3"/>
                </a:solidFill>
                <a:latin typeface="+mj-lt"/>
              </a:rPr>
              <a:t>Основы программирования </a:t>
            </a:r>
          </a:p>
          <a:p>
            <a:pPr>
              <a:lnSpc>
                <a:spcPct val="90000"/>
              </a:lnSpc>
            </a:pPr>
            <a:r>
              <a:rPr lang="ru-RU" sz="3600" dirty="0">
                <a:solidFill>
                  <a:schemeClr val="accent3"/>
                </a:solidFill>
                <a:latin typeface="+mj-lt"/>
              </a:rPr>
              <a:t>на Python (продолжение)</a:t>
            </a:r>
          </a:p>
        </p:txBody>
      </p:sp>
      <p:sp>
        <p:nvSpPr>
          <p:cNvPr id="6" name="Прямоугольник 5"/>
          <p:cNvSpPr/>
          <p:nvPr/>
        </p:nvSpPr>
        <p:spPr>
          <a:xfrm>
            <a:off x="626625" y="2740025"/>
            <a:ext cx="4066146" cy="1938992"/>
          </a:xfrm>
          <a:prstGeom prst="rect">
            <a:avLst/>
          </a:prstGeom>
        </p:spPr>
        <p:txBody>
          <a:bodyPr wrap="square">
            <a:spAutoFit/>
          </a:bodyPr>
          <a:lstStyle/>
          <a:p>
            <a:pPr marL="285750" indent="-285750" eaLnBrk="1" hangingPunct="1">
              <a:spcBef>
                <a:spcPct val="0"/>
              </a:spcBef>
              <a:buClr>
                <a:schemeClr val="accent1"/>
              </a:buClr>
              <a:buFont typeface="Arial" panose="020B0604020202020204" pitchFamily="34" charset="0"/>
              <a:buChar char="•"/>
            </a:pPr>
            <a:r>
              <a:rPr lang="ru-RU" altLang="ru-RU" sz="1600" dirty="0">
                <a:solidFill>
                  <a:schemeClr val="tx1"/>
                </a:solidFill>
                <a:latin typeface="+mn-lt"/>
              </a:rPr>
              <a:t>Контейнерные типы (коллекции)</a:t>
            </a:r>
            <a:r>
              <a:rPr lang="en-US" altLang="ru-RU" sz="1600" dirty="0">
                <a:solidFill>
                  <a:schemeClr val="tx1"/>
                </a:solidFill>
                <a:latin typeface="+mn-lt"/>
              </a:rPr>
              <a:t>: </a:t>
            </a:r>
            <a:r>
              <a:rPr lang="ru-RU" altLang="ru-RU" sz="1600" dirty="0">
                <a:solidFill>
                  <a:schemeClr val="tx1"/>
                </a:solidFill>
                <a:latin typeface="+mn-lt"/>
              </a:rPr>
              <a:t>кортежи, списки, множества</a:t>
            </a:r>
            <a:endParaRPr lang="en-US" altLang="ru-RU" sz="16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endParaRPr lang="en-US" altLang="ru-RU" sz="8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r>
              <a:rPr lang="ru-RU" altLang="ru-RU" sz="1600" dirty="0">
                <a:solidFill>
                  <a:schemeClr val="tx1"/>
                </a:solidFill>
                <a:latin typeface="+mn-lt"/>
              </a:rPr>
              <a:t> Словари</a:t>
            </a:r>
            <a:endParaRPr lang="en-US" altLang="ru-RU" sz="16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endParaRPr lang="ru-RU" altLang="ru-RU" sz="8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r>
              <a:rPr lang="ru-RU" altLang="ru-RU" sz="1600" dirty="0">
                <a:solidFill>
                  <a:schemeClr val="tx1"/>
                </a:solidFill>
                <a:latin typeface="+mn-lt"/>
              </a:rPr>
              <a:t> Работа с файлами</a:t>
            </a:r>
            <a:endParaRPr lang="en-US" altLang="ru-RU" sz="16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endParaRPr lang="ru-RU" altLang="ru-RU" sz="8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r>
              <a:rPr lang="en-US" altLang="ru-RU" sz="1600" dirty="0">
                <a:solidFill>
                  <a:schemeClr val="tx1"/>
                </a:solidFill>
                <a:latin typeface="+mn-lt"/>
              </a:rPr>
              <a:t> </a:t>
            </a:r>
            <a:r>
              <a:rPr lang="ru-RU" altLang="ru-RU" sz="1600" dirty="0">
                <a:solidFill>
                  <a:schemeClr val="tx1"/>
                </a:solidFill>
                <a:latin typeface="+mn-lt"/>
              </a:rPr>
              <a:t>Модули и импорты</a:t>
            </a:r>
          </a:p>
          <a:p>
            <a:pPr marL="285750" indent="-285750" eaLnBrk="1" hangingPunct="1">
              <a:spcBef>
                <a:spcPct val="0"/>
              </a:spcBef>
              <a:buClr>
                <a:schemeClr val="accent1"/>
              </a:buClr>
              <a:buFont typeface="Arial" panose="020B0604020202020204" pitchFamily="34" charset="0"/>
              <a:buChar char="•"/>
            </a:pPr>
            <a:endParaRPr lang="ru-RU" altLang="ru-RU" sz="1600" dirty="0">
              <a:solidFill>
                <a:schemeClr val="tx1"/>
              </a:solidFill>
              <a:latin typeface="+mn-lt"/>
            </a:endParaRPr>
          </a:p>
        </p:txBody>
      </p:sp>
      <p:sp>
        <p:nvSpPr>
          <p:cNvPr id="2" name="Прямоугольник 1"/>
          <p:cNvSpPr/>
          <p:nvPr/>
        </p:nvSpPr>
        <p:spPr>
          <a:xfrm>
            <a:off x="4779034" y="2740025"/>
            <a:ext cx="4572000" cy="1077218"/>
          </a:xfrm>
          <a:prstGeom prst="rect">
            <a:avLst/>
          </a:prstGeom>
        </p:spPr>
        <p:txBody>
          <a:bodyPr>
            <a:spAutoFit/>
          </a:bodyPr>
          <a:lstStyle/>
          <a:p>
            <a:pPr marL="285750" indent="-285750" eaLnBrk="1" hangingPunct="1">
              <a:spcBef>
                <a:spcPct val="0"/>
              </a:spcBef>
              <a:buClr>
                <a:schemeClr val="accent1"/>
              </a:buClr>
              <a:buFont typeface="Arial" panose="020B0604020202020204" pitchFamily="34" charset="0"/>
              <a:buChar char="•"/>
            </a:pPr>
            <a:r>
              <a:rPr lang="ru-RU" altLang="ru-RU" sz="1600" dirty="0">
                <a:solidFill>
                  <a:schemeClr val="tx1"/>
                </a:solidFill>
                <a:latin typeface="+mn-lt"/>
              </a:rPr>
              <a:t>Области видимости</a:t>
            </a:r>
            <a:endParaRPr lang="en-US" altLang="ru-RU" sz="16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endParaRPr lang="ru-RU" altLang="ru-RU" sz="8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r>
              <a:rPr lang="en-US" altLang="ru-RU" sz="1600" dirty="0">
                <a:solidFill>
                  <a:schemeClr val="tx1"/>
                </a:solidFill>
                <a:latin typeface="+mn-lt"/>
              </a:rPr>
              <a:t> </a:t>
            </a:r>
            <a:r>
              <a:rPr lang="ru-RU" altLang="ru-RU" sz="1600" dirty="0">
                <a:solidFill>
                  <a:schemeClr val="tx1"/>
                </a:solidFill>
                <a:latin typeface="+mn-lt"/>
              </a:rPr>
              <a:t>Рекурсия</a:t>
            </a:r>
            <a:endParaRPr lang="en-US" altLang="ru-RU" sz="16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endParaRPr lang="ru-RU" altLang="ru-RU" sz="800" dirty="0">
              <a:solidFill>
                <a:schemeClr val="tx1"/>
              </a:solidFill>
              <a:latin typeface="+mn-lt"/>
            </a:endParaRPr>
          </a:p>
          <a:p>
            <a:pPr marL="285750" indent="-285750" eaLnBrk="1" hangingPunct="1">
              <a:spcBef>
                <a:spcPct val="0"/>
              </a:spcBef>
              <a:buClr>
                <a:schemeClr val="accent1"/>
              </a:buClr>
              <a:buFont typeface="Arial" panose="020B0604020202020204" pitchFamily="34" charset="0"/>
              <a:buChar char="•"/>
            </a:pPr>
            <a:r>
              <a:rPr lang="ru-RU" altLang="ru-RU" sz="1600" dirty="0">
                <a:solidFill>
                  <a:schemeClr val="tx1"/>
                </a:solidFill>
                <a:latin typeface="+mn-lt"/>
              </a:rPr>
              <a:t> Декораторы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9" name="Rectangle 4"/>
          <p:cNvSpPr/>
          <p:nvPr/>
        </p:nvSpPr>
        <p:spPr>
          <a:xfrm>
            <a:off x="4508970" y="658967"/>
            <a:ext cx="2658220" cy="3970318"/>
          </a:xfrm>
          <a:prstGeom prst="rect">
            <a:avLst/>
          </a:prstGeom>
        </p:spPr>
        <p:txBody>
          <a:bodyPr wrap="square">
            <a:spAutoFit/>
          </a:bodyPr>
          <a:lstStyle/>
          <a:p>
            <a:r>
              <a:rPr lang="en-US" sz="1200" b="1" dirty="0">
                <a:solidFill>
                  <a:srgbClr val="000080"/>
                </a:solidFill>
                <a:latin typeface="+mn-lt"/>
              </a:rPr>
              <a:t>&gt;&gt;&gt;</a:t>
            </a:r>
            <a:r>
              <a:rPr lang="en-US" sz="1200" dirty="0">
                <a:solidFill>
                  <a:srgbClr val="000000"/>
                </a:solidFill>
                <a:latin typeface="+mn-lt"/>
              </a:rPr>
              <a:t> d1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8</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d1</a:t>
            </a:r>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dirty="0">
                <a:solidFill>
                  <a:srgbClr val="FF0000"/>
                </a:solidFill>
                <a:latin typeface="+mn-lt"/>
              </a:rPr>
              <a:t>8</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d1</a:t>
            </a:r>
            <a:r>
              <a:rPr lang="en-US" sz="1200" b="1" dirty="0">
                <a:solidFill>
                  <a:srgbClr val="000080"/>
                </a:solidFill>
                <a:latin typeface="+mn-lt"/>
              </a:rPr>
              <a:t>[</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d1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8</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d1</a:t>
            </a:r>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d1</a:t>
            </a:r>
          </a:p>
          <a:p>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a:t>
            </a:r>
            <a:r>
              <a:rPr lang="en-US" sz="1200" b="1" dirty="0">
                <a:solidFill>
                  <a:srgbClr val="0000FF"/>
                </a:solidFill>
                <a:latin typeface="+mn-lt"/>
              </a:rPr>
              <a:t>del</a:t>
            </a:r>
            <a:r>
              <a:rPr lang="en-US" sz="1200" dirty="0">
                <a:solidFill>
                  <a:srgbClr val="000000"/>
                </a:solidFill>
                <a:latin typeface="+mn-lt"/>
              </a:rPr>
              <a:t> d1</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d1 </a:t>
            </a:r>
          </a:p>
          <a:p>
            <a:r>
              <a:rPr lang="en-US" sz="1200" b="1" dirty="0">
                <a:solidFill>
                  <a:srgbClr val="000080"/>
                </a:solidFill>
                <a:latin typeface="+mn-lt"/>
              </a:rPr>
              <a:t>{</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a:t>
            </a:r>
            <a:r>
              <a:rPr lang="en-US" sz="1200" dirty="0">
                <a:solidFill>
                  <a:srgbClr val="FF0000"/>
                </a:solidFill>
                <a:latin typeface="+mn-lt"/>
              </a:rPr>
              <a:t>2</a:t>
            </a:r>
            <a:r>
              <a:rPr lang="en-US" sz="1200" dirty="0">
                <a:solidFill>
                  <a:srgbClr val="000000"/>
                </a:solidFill>
                <a:latin typeface="+mn-lt"/>
              </a:rPr>
              <a:t> </a:t>
            </a:r>
            <a:r>
              <a:rPr lang="en-US" sz="1200" b="1" dirty="0">
                <a:solidFill>
                  <a:srgbClr val="0000FF"/>
                </a:solidFill>
                <a:latin typeface="+mn-lt"/>
              </a:rPr>
              <a:t>in</a:t>
            </a:r>
            <a:r>
              <a:rPr lang="en-US" sz="1200" dirty="0">
                <a:solidFill>
                  <a:srgbClr val="000000"/>
                </a:solidFill>
                <a:latin typeface="+mn-lt"/>
              </a:rPr>
              <a:t> d1 </a:t>
            </a:r>
            <a:endParaRPr lang="ru-RU" sz="1200" dirty="0">
              <a:solidFill>
                <a:srgbClr val="000000"/>
              </a:solidFill>
              <a:latin typeface="+mn-lt"/>
            </a:endParaRPr>
          </a:p>
          <a:p>
            <a:r>
              <a:rPr lang="en-US" sz="1200" b="1" dirty="0">
                <a:solidFill>
                  <a:srgbClr val="0000FF"/>
                </a:solidFill>
                <a:latin typeface="+mn-lt"/>
              </a:rPr>
              <a:t>True</a:t>
            </a:r>
            <a:r>
              <a:rPr lang="en-US" sz="1200" dirty="0">
                <a:solidFill>
                  <a:srgbClr val="000000"/>
                </a:solidFill>
                <a:latin typeface="+mn-lt"/>
              </a:rPr>
              <a:t> </a:t>
            </a:r>
            <a:endParaRPr lang="ru-RU" sz="1200" dirty="0">
              <a:solidFill>
                <a:srgbClr val="000000"/>
              </a:solidFill>
              <a:latin typeface="+mn-lt"/>
            </a:endParaRPr>
          </a:p>
          <a:p>
            <a:endParaRPr lang="en-US" sz="1200" b="1" dirty="0">
              <a:solidFill>
                <a:srgbClr val="000080"/>
              </a:solidFill>
              <a:latin typeface="+mn-lt"/>
            </a:endParaRPr>
          </a:p>
          <a:p>
            <a:r>
              <a:rPr lang="en-US" sz="1200" b="1" dirty="0">
                <a:solidFill>
                  <a:srgbClr val="000080"/>
                </a:solidFill>
                <a:latin typeface="+mn-lt"/>
              </a:rPr>
              <a:t>&gt;&gt;&gt;</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r>
              <a:rPr lang="en-US" sz="1200" b="1" dirty="0">
                <a:solidFill>
                  <a:srgbClr val="0000FF"/>
                </a:solidFill>
                <a:latin typeface="+mn-lt"/>
              </a:rPr>
              <a:t>not</a:t>
            </a:r>
            <a:r>
              <a:rPr lang="en-US" sz="1200" dirty="0">
                <a:solidFill>
                  <a:srgbClr val="000000"/>
                </a:solidFill>
                <a:latin typeface="+mn-lt"/>
              </a:rPr>
              <a:t> </a:t>
            </a:r>
            <a:r>
              <a:rPr lang="en-US" sz="1200" b="1" dirty="0">
                <a:solidFill>
                  <a:srgbClr val="0000FF"/>
                </a:solidFill>
                <a:latin typeface="+mn-lt"/>
              </a:rPr>
              <a:t>in</a:t>
            </a:r>
            <a:r>
              <a:rPr lang="en-US" sz="1200" dirty="0">
                <a:solidFill>
                  <a:srgbClr val="000000"/>
                </a:solidFill>
                <a:latin typeface="+mn-lt"/>
              </a:rPr>
              <a:t> d1 </a:t>
            </a:r>
            <a:endParaRPr lang="ru-RU" sz="1200" dirty="0">
              <a:solidFill>
                <a:srgbClr val="000000"/>
              </a:solidFill>
              <a:latin typeface="+mn-lt"/>
            </a:endParaRPr>
          </a:p>
          <a:p>
            <a:r>
              <a:rPr lang="en-US" sz="1200" b="1" dirty="0">
                <a:solidFill>
                  <a:srgbClr val="0000FF"/>
                </a:solidFill>
                <a:latin typeface="+mn-lt"/>
              </a:rPr>
              <a:t>True</a:t>
            </a:r>
            <a:endParaRPr lang="en-US" sz="1200" dirty="0">
              <a:effectLst/>
              <a:latin typeface="+mn-lt"/>
            </a:endParaRPr>
          </a:p>
        </p:txBody>
      </p:sp>
      <p:pic>
        <p:nvPicPr>
          <p:cNvPr id="17" name="Picture 2" descr="https://blog.rubrain.com/wp-content/uploads/2020/08/3-1.jpg"/>
          <p:cNvPicPr>
            <a:picLocks noChangeAspect="1" noChangeArrowheads="1"/>
          </p:cNvPicPr>
          <p:nvPr/>
        </p:nvPicPr>
        <p:blipFill rotWithShape="1">
          <a:blip r:embed="rId3">
            <a:extLst>
              <a:ext uri="{28A0092B-C50C-407E-A947-70E740481C1C}">
                <a14:useLocalDpi xmlns:a14="http://schemas.microsoft.com/office/drawing/2010/main" val="0"/>
              </a:ext>
            </a:extLst>
          </a:blip>
          <a:srcRect l="27841" r="25528"/>
          <a:stretch/>
        </p:blipFill>
        <p:spPr bwMode="auto">
          <a:xfrm>
            <a:off x="-1" y="0"/>
            <a:ext cx="4155743" cy="5143500"/>
          </a:xfrm>
          <a:prstGeom prst="rect">
            <a:avLst/>
          </a:prstGeom>
          <a:noFill/>
          <a:extLst>
            <a:ext uri="{909E8E84-426E-40DD-AFC4-6F175D3DCCD1}">
              <a14:hiddenFill xmlns:a14="http://schemas.microsoft.com/office/drawing/2010/main">
                <a:solidFill>
                  <a:srgbClr val="FFFFFF"/>
                </a:solidFill>
              </a14:hiddenFill>
            </a:ext>
          </a:extLst>
        </p:spPr>
      </p:pic>
      <p:sp>
        <p:nvSpPr>
          <p:cNvPr id="18" name="Прямоугольник 17"/>
          <p:cNvSpPr/>
          <p:nvPr/>
        </p:nvSpPr>
        <p:spPr>
          <a:xfrm>
            <a:off x="1801" y="0"/>
            <a:ext cx="4162567" cy="5143500"/>
          </a:xfrm>
          <a:prstGeom prst="rect">
            <a:avLst/>
          </a:prstGeom>
          <a:gradFill>
            <a:gsLst>
              <a:gs pos="0">
                <a:schemeClr val="accent1">
                  <a:alpha val="60000"/>
                </a:schemeClr>
              </a:gs>
              <a:gs pos="100000">
                <a:schemeClr val="tx2">
                  <a:alpha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6" y="1477692"/>
            <a:ext cx="3600594" cy="694146"/>
          </a:xfrm>
          <a:prstGeom prst="rect">
            <a:avLst/>
          </a:prstGeom>
        </p:spPr>
        <p:txBody>
          <a:bodyPr spcFirstLastPara="1" wrap="square" lIns="91425" tIns="91425" rIns="91425" bIns="91425" anchor="t" anchorCtr="0">
            <a:noAutofit/>
          </a:bodyPr>
          <a:lstStyle/>
          <a:p>
            <a:pPr lvl="0"/>
            <a:r>
              <a:rPr lang="ru-RU" sz="4000" b="1" dirty="0">
                <a:solidFill>
                  <a:schemeClr val="bg1"/>
                </a:solidFill>
                <a:latin typeface="+mn-lt"/>
              </a:rPr>
              <a:t>Примеры работы со словарями</a:t>
            </a:r>
            <a:endParaRPr sz="4000" b="1" dirty="0">
              <a:solidFill>
                <a:schemeClr val="bg1"/>
              </a:solidFill>
              <a:latin typeface="+mn-lt"/>
            </a:endParaRPr>
          </a:p>
        </p:txBody>
      </p:sp>
    </p:spTree>
    <p:extLst>
      <p:ext uri="{BB962C8B-B14F-4D97-AF65-F5344CB8AC3E}">
        <p14:creationId xmlns:p14="http://schemas.microsoft.com/office/powerpoint/2010/main" val="66006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Файл</a:t>
            </a:r>
            <a:endParaRPr sz="3600" b="1" dirty="0">
              <a:solidFill>
                <a:schemeClr val="accent1"/>
              </a:solidFill>
              <a:latin typeface="+mn-lt"/>
            </a:endParaRPr>
          </a:p>
        </p:txBody>
      </p:sp>
      <p:sp>
        <p:nvSpPr>
          <p:cNvPr id="10" name="Прямоугольник 9"/>
          <p:cNvSpPr/>
          <p:nvPr/>
        </p:nvSpPr>
        <p:spPr>
          <a:xfrm>
            <a:off x="0" y="897152"/>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1690778" y="1148226"/>
            <a:ext cx="6461184" cy="584775"/>
          </a:xfrm>
          <a:prstGeom prst="rect">
            <a:avLst/>
          </a:prstGeom>
        </p:spPr>
        <p:txBody>
          <a:bodyPr wrap="square">
            <a:spAutoFit/>
          </a:bodyPr>
          <a:lstStyle/>
          <a:p>
            <a:r>
              <a:rPr lang="ru-RU" sz="1600" b="1" dirty="0">
                <a:solidFill>
                  <a:schemeClr val="accent3"/>
                </a:solidFill>
                <a:latin typeface="+mn-lt"/>
              </a:rPr>
              <a:t>Файл</a:t>
            </a:r>
            <a:r>
              <a:rPr lang="ru-RU" sz="1600" dirty="0">
                <a:solidFill>
                  <a:schemeClr val="tx1"/>
                </a:solidFill>
                <a:latin typeface="+mn-lt"/>
              </a:rPr>
              <a:t> – это тип для работы с внешними данными, в самом простом случае – файлом на диске</a:t>
            </a:r>
          </a:p>
        </p:txBody>
      </p:sp>
      <p:sp>
        <p:nvSpPr>
          <p:cNvPr id="5" name="Прямоугольник 4"/>
          <p:cNvSpPr/>
          <p:nvPr/>
        </p:nvSpPr>
        <p:spPr>
          <a:xfrm>
            <a:off x="1690778" y="2154857"/>
            <a:ext cx="6461184" cy="430887"/>
          </a:xfrm>
          <a:prstGeom prst="rect">
            <a:avLst/>
          </a:prstGeom>
        </p:spPr>
        <p:txBody>
          <a:bodyPr wrap="square">
            <a:spAutoFit/>
          </a:bodyPr>
          <a:lstStyle/>
          <a:p>
            <a:r>
              <a:rPr lang="ru-RU" sz="1100" dirty="0">
                <a:solidFill>
                  <a:schemeClr val="tx1"/>
                </a:solidFill>
                <a:latin typeface="+mn-lt"/>
              </a:rPr>
              <a:t>Файловые объекты поддерживают базовые методы</a:t>
            </a:r>
            <a:r>
              <a:rPr lang="en-US" sz="1100" dirty="0">
                <a:solidFill>
                  <a:schemeClr val="tx1"/>
                </a:solidFill>
                <a:latin typeface="+mn-lt"/>
              </a:rPr>
              <a:t>: read (), write (), readline (), readlines (), seek (), tell (), close ()</a:t>
            </a:r>
            <a:endParaRPr lang="ru-RU" sz="1100" dirty="0">
              <a:solidFill>
                <a:schemeClr val="tx1"/>
              </a:solidFill>
              <a:latin typeface="+mn-lt"/>
            </a:endParaRPr>
          </a:p>
        </p:txBody>
      </p:sp>
      <p:sp>
        <p:nvSpPr>
          <p:cNvPr id="6" name="Прямоугольник 5"/>
          <p:cNvSpPr/>
          <p:nvPr/>
        </p:nvSpPr>
        <p:spPr>
          <a:xfrm>
            <a:off x="1690778" y="2693452"/>
            <a:ext cx="6461184" cy="430887"/>
          </a:xfrm>
          <a:prstGeom prst="rect">
            <a:avLst/>
          </a:prstGeom>
        </p:spPr>
        <p:txBody>
          <a:bodyPr wrap="square">
            <a:spAutoFit/>
          </a:bodyPr>
          <a:lstStyle/>
          <a:p>
            <a:r>
              <a:rPr lang="ru-RU" sz="1100" dirty="0">
                <a:solidFill>
                  <a:schemeClr val="tx1"/>
                </a:solidFill>
                <a:latin typeface="+mn-lt"/>
              </a:rPr>
              <a:t>Файловые объекты имплементированы с использованием</a:t>
            </a:r>
            <a:r>
              <a:rPr lang="en-US" sz="1100" dirty="0">
                <a:solidFill>
                  <a:schemeClr val="tx1"/>
                </a:solidFill>
                <a:latin typeface="+mn-lt"/>
              </a:rPr>
              <a:t> </a:t>
            </a:r>
            <a:r>
              <a:rPr lang="ru-RU" sz="1100" dirty="0">
                <a:solidFill>
                  <a:schemeClr val="tx1"/>
                </a:solidFill>
                <a:latin typeface="+mn-lt"/>
              </a:rPr>
              <a:t>библиотеки</a:t>
            </a:r>
            <a:r>
              <a:rPr lang="en-US" sz="1100" dirty="0">
                <a:solidFill>
                  <a:schemeClr val="tx1"/>
                </a:solidFill>
                <a:latin typeface="+mn-lt"/>
              </a:rPr>
              <a:t> </a:t>
            </a:r>
            <a:r>
              <a:rPr lang="en-US" sz="1100" dirty="0" err="1">
                <a:solidFill>
                  <a:schemeClr val="tx1"/>
                </a:solidFill>
                <a:latin typeface="+mn-lt"/>
              </a:rPr>
              <a:t>stdio</a:t>
            </a:r>
            <a:r>
              <a:rPr lang="en-US" sz="1100" dirty="0">
                <a:solidFill>
                  <a:schemeClr val="tx1"/>
                </a:solidFill>
                <a:latin typeface="+mn-lt"/>
              </a:rPr>
              <a:t> </a:t>
            </a:r>
            <a:r>
              <a:rPr lang="ru-RU" sz="1100" dirty="0">
                <a:solidFill>
                  <a:schemeClr val="tx1"/>
                </a:solidFill>
                <a:latin typeface="+mn-lt"/>
              </a:rPr>
              <a:t>языка Си и могут быть созданы с помощью</a:t>
            </a:r>
            <a:r>
              <a:rPr lang="en-US" sz="1100" dirty="0">
                <a:solidFill>
                  <a:schemeClr val="tx1"/>
                </a:solidFill>
                <a:latin typeface="+mn-lt"/>
              </a:rPr>
              <a:t> </a:t>
            </a:r>
            <a:r>
              <a:rPr lang="ru-RU" sz="1100" dirty="0">
                <a:solidFill>
                  <a:schemeClr val="tx1"/>
                </a:solidFill>
                <a:latin typeface="+mn-lt"/>
              </a:rPr>
              <a:t>встроенной функции</a:t>
            </a:r>
            <a:r>
              <a:rPr lang="en-US" sz="1100" dirty="0">
                <a:solidFill>
                  <a:schemeClr val="tx1"/>
                </a:solidFill>
                <a:latin typeface="+mn-lt"/>
              </a:rPr>
              <a:t> open()</a:t>
            </a:r>
            <a:endParaRPr lang="ru-RU" sz="1100" dirty="0">
              <a:solidFill>
                <a:schemeClr val="tx1"/>
              </a:solidFill>
              <a:latin typeface="+mn-lt"/>
            </a:endParaRPr>
          </a:p>
        </p:txBody>
      </p:sp>
      <p:sp>
        <p:nvSpPr>
          <p:cNvPr id="7" name="Прямоугольник 6"/>
          <p:cNvSpPr/>
          <p:nvPr/>
        </p:nvSpPr>
        <p:spPr>
          <a:xfrm>
            <a:off x="1690778" y="3232047"/>
            <a:ext cx="6461184" cy="430887"/>
          </a:xfrm>
          <a:prstGeom prst="rect">
            <a:avLst/>
          </a:prstGeom>
        </p:spPr>
        <p:txBody>
          <a:bodyPr wrap="square">
            <a:spAutoFit/>
          </a:bodyPr>
          <a:lstStyle/>
          <a:p>
            <a:r>
              <a:rPr lang="ru-RU" sz="1100" dirty="0">
                <a:solidFill>
                  <a:schemeClr val="tx1"/>
                </a:solidFill>
                <a:latin typeface="+mn-lt"/>
              </a:rPr>
              <a:t>Также файловые объекты могут быть возвращены другими встроенными функциями и методами</a:t>
            </a:r>
            <a:r>
              <a:rPr lang="en-US" sz="1100" dirty="0">
                <a:solidFill>
                  <a:schemeClr val="tx1"/>
                </a:solidFill>
                <a:latin typeface="+mn-lt"/>
              </a:rPr>
              <a:t>, </a:t>
            </a:r>
            <a:r>
              <a:rPr lang="ru-RU" sz="1100" dirty="0">
                <a:solidFill>
                  <a:schemeClr val="tx1"/>
                </a:solidFill>
                <a:latin typeface="+mn-lt"/>
              </a:rPr>
              <a:t>такими как</a:t>
            </a:r>
            <a:r>
              <a:rPr lang="en-US" sz="1100" dirty="0">
                <a:solidFill>
                  <a:schemeClr val="tx1"/>
                </a:solidFill>
                <a:latin typeface="+mn-lt"/>
              </a:rPr>
              <a:t> os.popen()</a:t>
            </a:r>
            <a:r>
              <a:rPr lang="ru-RU" sz="1100" dirty="0">
                <a:solidFill>
                  <a:schemeClr val="tx1"/>
                </a:solidFill>
                <a:latin typeface="+mn-lt"/>
              </a:rPr>
              <a:t>,</a:t>
            </a:r>
            <a:r>
              <a:rPr lang="en-US" sz="1100" dirty="0">
                <a:solidFill>
                  <a:schemeClr val="tx1"/>
                </a:solidFill>
                <a:latin typeface="+mn-lt"/>
              </a:rPr>
              <a:t> os.fdopen()</a:t>
            </a:r>
            <a:r>
              <a:rPr lang="ru-RU" sz="1100" dirty="0">
                <a:solidFill>
                  <a:schemeClr val="tx1"/>
                </a:solidFill>
                <a:latin typeface="+mn-lt"/>
              </a:rPr>
              <a:t> и</a:t>
            </a:r>
            <a:r>
              <a:rPr lang="en-US" sz="1100" dirty="0">
                <a:solidFill>
                  <a:schemeClr val="tx1"/>
                </a:solidFill>
                <a:latin typeface="+mn-lt"/>
              </a:rPr>
              <a:t> makefile() </a:t>
            </a:r>
            <a:r>
              <a:rPr lang="ru-RU" sz="1100" dirty="0">
                <a:solidFill>
                  <a:schemeClr val="tx1"/>
                </a:solidFill>
                <a:latin typeface="+mn-lt"/>
              </a:rPr>
              <a:t>методом</a:t>
            </a:r>
            <a:r>
              <a:rPr lang="en-US" sz="1100" dirty="0">
                <a:solidFill>
                  <a:schemeClr val="tx1"/>
                </a:solidFill>
                <a:latin typeface="+mn-lt"/>
              </a:rPr>
              <a:t> socket </a:t>
            </a:r>
            <a:r>
              <a:rPr lang="ru-RU" sz="1100" dirty="0">
                <a:solidFill>
                  <a:schemeClr val="tx1"/>
                </a:solidFill>
                <a:latin typeface="+mn-lt"/>
              </a:rPr>
              <a:t>объектов</a:t>
            </a:r>
          </a:p>
        </p:txBody>
      </p:sp>
      <p:sp>
        <p:nvSpPr>
          <p:cNvPr id="8" name="Прямоугольник 7"/>
          <p:cNvSpPr/>
          <p:nvPr/>
        </p:nvSpPr>
        <p:spPr>
          <a:xfrm>
            <a:off x="1690778" y="3770642"/>
            <a:ext cx="6461184" cy="600164"/>
          </a:xfrm>
          <a:prstGeom prst="rect">
            <a:avLst/>
          </a:prstGeom>
        </p:spPr>
        <p:txBody>
          <a:bodyPr wrap="square">
            <a:spAutoFit/>
          </a:bodyPr>
          <a:lstStyle/>
          <a:p>
            <a:r>
              <a:rPr lang="ru-RU" sz="1100" dirty="0">
                <a:solidFill>
                  <a:schemeClr val="tx1"/>
                </a:solidFill>
                <a:latin typeface="+mn-lt"/>
              </a:rPr>
              <a:t>Временные файлы могут быть созданы с использованием модуля</a:t>
            </a:r>
            <a:r>
              <a:rPr lang="en-US" sz="1100" dirty="0">
                <a:solidFill>
                  <a:schemeClr val="tx1"/>
                </a:solidFill>
                <a:latin typeface="+mn-lt"/>
              </a:rPr>
              <a:t> tempfile</a:t>
            </a:r>
            <a:r>
              <a:rPr lang="ru-RU" sz="1100" dirty="0">
                <a:solidFill>
                  <a:schemeClr val="tx1"/>
                </a:solidFill>
                <a:latin typeface="+mn-lt"/>
              </a:rPr>
              <a:t>, а высокоуровневые</a:t>
            </a:r>
            <a:r>
              <a:rPr lang="en-US" sz="1100" dirty="0">
                <a:solidFill>
                  <a:schemeClr val="tx1"/>
                </a:solidFill>
                <a:latin typeface="+mn-lt"/>
              </a:rPr>
              <a:t> </a:t>
            </a:r>
            <a:r>
              <a:rPr lang="ru-RU" sz="1100" dirty="0">
                <a:solidFill>
                  <a:schemeClr val="tx1"/>
                </a:solidFill>
                <a:latin typeface="+mn-lt"/>
              </a:rPr>
              <a:t>файловые операции, такие как</a:t>
            </a:r>
            <a:r>
              <a:rPr lang="en-US" sz="1100" dirty="0">
                <a:solidFill>
                  <a:schemeClr val="tx1"/>
                </a:solidFill>
                <a:latin typeface="+mn-lt"/>
              </a:rPr>
              <a:t> </a:t>
            </a:r>
            <a:r>
              <a:rPr lang="ru-RU" sz="1100" dirty="0">
                <a:solidFill>
                  <a:schemeClr val="tx1"/>
                </a:solidFill>
                <a:latin typeface="+mn-lt"/>
              </a:rPr>
              <a:t>копирование, перемещение и удаление файлов</a:t>
            </a:r>
            <a:r>
              <a:rPr lang="en-US" sz="1100" dirty="0">
                <a:solidFill>
                  <a:schemeClr val="tx1"/>
                </a:solidFill>
                <a:latin typeface="+mn-lt"/>
              </a:rPr>
              <a:t> </a:t>
            </a:r>
            <a:r>
              <a:rPr lang="ru-RU" sz="1100" dirty="0">
                <a:solidFill>
                  <a:schemeClr val="tx1"/>
                </a:solidFill>
                <a:latin typeface="+mn-lt"/>
              </a:rPr>
              <a:t>и директорий</a:t>
            </a:r>
            <a:r>
              <a:rPr lang="en-US" sz="1100" dirty="0">
                <a:solidFill>
                  <a:schemeClr val="tx1"/>
                </a:solidFill>
                <a:latin typeface="+mn-lt"/>
              </a:rPr>
              <a:t> </a:t>
            </a:r>
            <a:r>
              <a:rPr lang="ru-RU" sz="1100" dirty="0">
                <a:solidFill>
                  <a:schemeClr val="tx1"/>
                </a:solidFill>
                <a:latin typeface="+mn-lt"/>
              </a:rPr>
              <a:t>могут быть выполнены с помощью функций модуля</a:t>
            </a:r>
            <a:r>
              <a:rPr lang="en-US" sz="1100" dirty="0">
                <a:solidFill>
                  <a:schemeClr val="tx1"/>
                </a:solidFill>
                <a:latin typeface="+mn-lt"/>
              </a:rPr>
              <a:t> shutil</a:t>
            </a:r>
            <a:endParaRPr lang="ru-RU" sz="1100" dirty="0">
              <a:solidFill>
                <a:schemeClr val="tx1"/>
              </a:solidFill>
              <a:latin typeface="+mn-lt"/>
            </a:endParaRPr>
          </a:p>
        </p:txBody>
      </p:sp>
      <p:sp>
        <p:nvSpPr>
          <p:cNvPr id="9" name="Прямоугольник 8"/>
          <p:cNvSpPr/>
          <p:nvPr/>
        </p:nvSpPr>
        <p:spPr>
          <a:xfrm>
            <a:off x="1690778" y="4478515"/>
            <a:ext cx="6461184" cy="430887"/>
          </a:xfrm>
          <a:prstGeom prst="rect">
            <a:avLst/>
          </a:prstGeom>
        </p:spPr>
        <p:txBody>
          <a:bodyPr wrap="square">
            <a:spAutoFit/>
          </a:bodyPr>
          <a:lstStyle/>
          <a:p>
            <a:pPr algn="just" eaLnBrk="1" hangingPunct="1">
              <a:spcBef>
                <a:spcPct val="0"/>
              </a:spcBef>
              <a:buNone/>
            </a:pPr>
            <a:r>
              <a:rPr lang="ru-RU" sz="1100" dirty="0">
                <a:solidFill>
                  <a:schemeClr val="tx1"/>
                </a:solidFill>
                <a:latin typeface="+mn-lt"/>
              </a:rPr>
              <a:t>Когда файловая операция падает из-за проблем, связанных с вводом/выводом выбрасывается исключение</a:t>
            </a:r>
            <a:r>
              <a:rPr lang="en-US" sz="1100" dirty="0">
                <a:solidFill>
                  <a:schemeClr val="tx1"/>
                </a:solidFill>
                <a:latin typeface="+mn-lt"/>
              </a:rPr>
              <a:t> IOError. </a:t>
            </a:r>
            <a:r>
              <a:rPr lang="ru-RU" sz="1100" dirty="0">
                <a:solidFill>
                  <a:schemeClr val="tx1"/>
                </a:solidFill>
                <a:latin typeface="+mn-lt"/>
              </a:rPr>
              <a:t>Например, при попытке записи в файл открытый только для чтения</a:t>
            </a:r>
            <a:endParaRPr lang="en-US" sz="1100" dirty="0">
              <a:solidFill>
                <a:schemeClr val="tx1"/>
              </a:solidFill>
              <a:latin typeface="+mn-lt"/>
            </a:endParaRPr>
          </a:p>
        </p:txBody>
      </p:sp>
      <p:grpSp>
        <p:nvGrpSpPr>
          <p:cNvPr id="18" name="Группа 17"/>
          <p:cNvGrpSpPr/>
          <p:nvPr/>
        </p:nvGrpSpPr>
        <p:grpSpPr>
          <a:xfrm>
            <a:off x="560687" y="1022230"/>
            <a:ext cx="836767" cy="836767"/>
            <a:chOff x="560687" y="1030855"/>
            <a:chExt cx="836767" cy="836767"/>
          </a:xfrm>
        </p:grpSpPr>
        <p:sp>
          <p:nvSpPr>
            <p:cNvPr id="16" name="Овал 15"/>
            <p:cNvSpPr/>
            <p:nvPr/>
          </p:nvSpPr>
          <p:spPr>
            <a:xfrm>
              <a:off x="560687" y="1030855"/>
              <a:ext cx="836767" cy="8367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6" name="Picture 2" descr="C:\Users\user\Downloads\png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62" y="1163131"/>
              <a:ext cx="572215" cy="572215"/>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Рисунок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74" y="2114701"/>
            <a:ext cx="364793" cy="364793"/>
          </a:xfrm>
          <a:prstGeom prst="rect">
            <a:avLst/>
          </a:prstGeom>
        </p:spPr>
      </p:pic>
      <p:pic>
        <p:nvPicPr>
          <p:cNvPr id="21" name="Рисунок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74" y="2635262"/>
            <a:ext cx="364793" cy="364793"/>
          </a:xfrm>
          <a:prstGeom prst="rect">
            <a:avLst/>
          </a:prstGeom>
        </p:spPr>
      </p:pic>
      <p:pic>
        <p:nvPicPr>
          <p:cNvPr id="22" name="Рисунок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74" y="3173141"/>
            <a:ext cx="364793" cy="364793"/>
          </a:xfrm>
          <a:prstGeom prst="rect">
            <a:avLst/>
          </a:prstGeom>
        </p:spPr>
      </p:pic>
      <p:pic>
        <p:nvPicPr>
          <p:cNvPr id="23" name="Рисунок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74" y="3711584"/>
            <a:ext cx="364793" cy="364793"/>
          </a:xfrm>
          <a:prstGeom prst="rect">
            <a:avLst/>
          </a:prstGeom>
        </p:spPr>
      </p:pic>
      <p:pic>
        <p:nvPicPr>
          <p:cNvPr id="24" name="Рисунок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74" y="4410179"/>
            <a:ext cx="364793" cy="364793"/>
          </a:xfrm>
          <a:prstGeom prst="rect">
            <a:avLst/>
          </a:prstGeom>
        </p:spPr>
      </p:pic>
    </p:spTree>
    <p:extLst>
      <p:ext uri="{BB962C8B-B14F-4D97-AF65-F5344CB8AC3E}">
        <p14:creationId xmlns:p14="http://schemas.microsoft.com/office/powerpoint/2010/main" val="362792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650596396"/>
              </p:ext>
            </p:extLst>
          </p:nvPr>
        </p:nvGraphicFramePr>
        <p:xfrm>
          <a:off x="566737" y="1299658"/>
          <a:ext cx="8019701" cy="3423979"/>
        </p:xfrm>
        <a:graphic>
          <a:graphicData uri="http://schemas.openxmlformats.org/drawingml/2006/table">
            <a:tbl>
              <a:tblPr firstRow="1" firstCol="1" bandRow="1">
                <a:tableStyleId>{5C22544A-7EE6-4342-B048-85BDC9FD1C3A}</a:tableStyleId>
              </a:tblPr>
              <a:tblGrid>
                <a:gridCol w="1620362">
                  <a:extLst>
                    <a:ext uri="{9D8B030D-6E8A-4147-A177-3AD203B41FA5}">
                      <a16:colId xmlns:a16="http://schemas.microsoft.com/office/drawing/2014/main" val="4230744033"/>
                    </a:ext>
                  </a:extLst>
                </a:gridCol>
                <a:gridCol w="6399339">
                  <a:extLst>
                    <a:ext uri="{9D8B030D-6E8A-4147-A177-3AD203B41FA5}">
                      <a16:colId xmlns:a16="http://schemas.microsoft.com/office/drawing/2014/main" val="2000110398"/>
                    </a:ext>
                  </a:extLst>
                </a:gridCol>
              </a:tblGrid>
              <a:tr h="194498">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Методы</a:t>
                      </a:r>
                      <a:r>
                        <a:rPr lang="ru-RU" sz="1100" b="1" i="0" u="none" strike="noStrike" kern="1200" cap="none" baseline="0" dirty="0">
                          <a:solidFill>
                            <a:schemeClr val="bg1"/>
                          </a:solidFill>
                          <a:latin typeface="+mn-lt"/>
                          <a:ea typeface="+mn-ea"/>
                          <a:cs typeface="+mn-cs"/>
                          <a:sym typeface="Arial"/>
                        </a:rPr>
                        <a:t> и функции</a:t>
                      </a:r>
                      <a:endParaRPr lang="ru-RU" sz="1100" b="1" i="0" u="none" strike="noStrike" kern="1200" cap="none" dirty="0">
                        <a:solidFill>
                          <a:schemeClr val="bg1"/>
                        </a:solidFill>
                        <a:latin typeface="+mn-lt"/>
                        <a:ea typeface="+mn-ea"/>
                        <a:cs typeface="+mn-cs"/>
                        <a:sym typeface="Arial"/>
                      </a:endParaRPr>
                    </a:p>
                  </a:txBody>
                  <a:tcPr marL="55577" marR="55577"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55577" marR="55577"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62573">
                <a:tc>
                  <a:txBody>
                    <a:bodyPr/>
                    <a:lstStyle/>
                    <a:p>
                      <a:pPr algn="ctr"/>
                      <a:r>
                        <a:rPr lang="en-US" sz="1100" dirty="0">
                          <a:solidFill>
                            <a:schemeClr val="bg1"/>
                          </a:solidFill>
                          <a:latin typeface="+mn-lt"/>
                          <a:cs typeface="Times New Roman" panose="02020603050405020304" pitchFamily="18" charset="0"/>
                        </a:rPr>
                        <a:t>open(</a:t>
                      </a:r>
                      <a:r>
                        <a:rPr lang="en-US" sz="1100" i="1" dirty="0">
                          <a:solidFill>
                            <a:schemeClr val="bg1"/>
                          </a:solidFill>
                          <a:latin typeface="+mn-lt"/>
                          <a:cs typeface="Times New Roman" panose="02020603050405020304" pitchFamily="18" charset="0"/>
                        </a:rPr>
                        <a:t>name</a:t>
                      </a:r>
                      <a:r>
                        <a:rPr lang="en-US" sz="1100" dirty="0">
                          <a:solidFill>
                            <a:schemeClr val="bg1"/>
                          </a:solidFill>
                          <a:latin typeface="+mn-lt"/>
                          <a:cs typeface="Times New Roman" panose="02020603050405020304" pitchFamily="18" charset="0"/>
                        </a:rPr>
                        <a:t>[, </a:t>
                      </a:r>
                      <a:r>
                        <a:rPr lang="en-US" sz="1100" i="1" dirty="0">
                          <a:solidFill>
                            <a:schemeClr val="bg1"/>
                          </a:solidFill>
                          <a:latin typeface="+mn-lt"/>
                          <a:cs typeface="Times New Roman" panose="02020603050405020304" pitchFamily="18" charset="0"/>
                        </a:rPr>
                        <a:t>mode</a:t>
                      </a:r>
                      <a:r>
                        <a:rPr lang="en-US" sz="1100" dirty="0">
                          <a:solidFill>
                            <a:schemeClr val="bg1"/>
                          </a:solidFill>
                          <a:latin typeface="+mn-lt"/>
                          <a:cs typeface="Times New Roman" panose="02020603050405020304" pitchFamily="18" charset="0"/>
                        </a:rPr>
                        <a:t>[, </a:t>
                      </a:r>
                      <a:r>
                        <a:rPr lang="en-US" sz="1100" i="1" dirty="0">
                          <a:solidFill>
                            <a:schemeClr val="bg1"/>
                          </a:solidFill>
                          <a:latin typeface="+mn-lt"/>
                          <a:cs typeface="Times New Roman" panose="02020603050405020304" pitchFamily="18" charset="0"/>
                        </a:rPr>
                        <a:t>buffering</a:t>
                      </a:r>
                      <a:r>
                        <a:rPr lang="en-US" sz="1100" dirty="0">
                          <a:solidFill>
                            <a:schemeClr val="bg1"/>
                          </a:solidFill>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rtl="0"/>
                      <a:r>
                        <a:rPr lang="ru-RU" sz="1100" dirty="0">
                          <a:latin typeface="+mn-lt"/>
                          <a:cs typeface="Times New Roman" panose="02020603050405020304" pitchFamily="18" charset="0"/>
                        </a:rPr>
                        <a:t>Открывает файл, возвращая объект</a:t>
                      </a:r>
                      <a:r>
                        <a:rPr lang="ru-RU" sz="1100" baseline="0" dirty="0">
                          <a:latin typeface="+mn-lt"/>
                          <a:cs typeface="Times New Roman" panose="02020603050405020304" pitchFamily="18" charset="0"/>
                        </a:rPr>
                        <a:t> типа Файл. Если файл нельзя открыть, выбрасывается исключение </a:t>
                      </a:r>
                      <a:r>
                        <a:rPr lang="en-US" sz="1100" dirty="0">
                          <a:latin typeface="+mn-lt"/>
                          <a:cs typeface="Times New Roman" panose="02020603050405020304" pitchFamily="18" charset="0"/>
                        </a:rPr>
                        <a:t>IOError</a:t>
                      </a:r>
                      <a:r>
                        <a:rPr lang="ru-RU" sz="1100" dirty="0">
                          <a:latin typeface="+mn-lt"/>
                          <a:cs typeface="Times New Roman" panose="02020603050405020304" pitchFamily="18" charset="0"/>
                        </a:rPr>
                        <a:t>.</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При открытии файла предпочтительнее использовать</a:t>
                      </a:r>
                      <a:r>
                        <a:rPr lang="en-US" sz="1100" dirty="0">
                          <a:latin typeface="+mn-lt"/>
                          <a:cs typeface="Times New Roman" panose="02020603050405020304" pitchFamily="18" charset="0"/>
                        </a:rPr>
                        <a:t> open()</a:t>
                      </a:r>
                      <a:r>
                        <a:rPr lang="ru-RU" sz="1100" dirty="0">
                          <a:latin typeface="+mn-lt"/>
                          <a:cs typeface="Times New Roman" panose="02020603050405020304" pitchFamily="18" charset="0"/>
                        </a:rPr>
                        <a:t>,</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чем вызывать конструктор файлового объекта напрямую</a:t>
                      </a:r>
                      <a:r>
                        <a:rPr lang="en-US" sz="1100" dirty="0">
                          <a:latin typeface="+mn-lt"/>
                          <a:cs typeface="Times New Roman" panose="02020603050405020304" pitchFamily="18" charset="0"/>
                        </a:rPr>
                        <a:t>.</a:t>
                      </a:r>
                      <a:r>
                        <a:rPr lang="ru-RU" sz="1100" dirty="0">
                          <a:latin typeface="+mn-lt"/>
                          <a:cs typeface="Times New Roman" panose="02020603050405020304" pitchFamily="18" charset="0"/>
                        </a:rPr>
                        <a:t> А еще лучше использовать менеджер контекста</a:t>
                      </a:r>
                      <a:endParaRPr lang="en-US" sz="1100" dirty="0">
                        <a:effectLst/>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307796">
                <a:tc>
                  <a:txBody>
                    <a:bodyPr/>
                    <a:lstStyle/>
                    <a:p>
                      <a:pPr algn="ctr"/>
                      <a:r>
                        <a:rPr lang="en-US" sz="1100" dirty="0">
                          <a:solidFill>
                            <a:schemeClr val="bg1"/>
                          </a:solidFill>
                          <a:latin typeface="+mn-lt"/>
                          <a:cs typeface="Times New Roman" panose="02020603050405020304" pitchFamily="18" charset="0"/>
                        </a:rPr>
                        <a:t>file.close()</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rtl="0"/>
                      <a:r>
                        <a:rPr lang="ru-RU" sz="1100" dirty="0">
                          <a:latin typeface="+mn-lt"/>
                          <a:cs typeface="Times New Roman" panose="02020603050405020304" pitchFamily="18" charset="0"/>
                        </a:rPr>
                        <a:t>Закрывает файл</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Закрытый файл нельзя использовать для чтения</a:t>
                      </a:r>
                      <a:r>
                        <a:rPr lang="ru-RU" sz="1100" baseline="0" dirty="0">
                          <a:latin typeface="+mn-lt"/>
                          <a:cs typeface="Times New Roman" panose="02020603050405020304" pitchFamily="18" charset="0"/>
                        </a:rPr>
                        <a:t> или записи</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Все подобные операции для закрытого файла приведут к выбрасыванию</a:t>
                      </a:r>
                      <a:r>
                        <a:rPr lang="ru-RU" sz="1100" baseline="0" dirty="0">
                          <a:latin typeface="+mn-lt"/>
                          <a:cs typeface="Times New Roman" panose="02020603050405020304" pitchFamily="18" charset="0"/>
                        </a:rPr>
                        <a:t> исключения</a:t>
                      </a:r>
                      <a:r>
                        <a:rPr lang="en-US" sz="1100" dirty="0">
                          <a:latin typeface="+mn-lt"/>
                          <a:cs typeface="Times New Roman" panose="02020603050405020304" pitchFamily="18" charset="0"/>
                        </a:rPr>
                        <a:t> ValueError. </a:t>
                      </a:r>
                      <a:r>
                        <a:rPr lang="ru-RU" sz="1100" dirty="0">
                          <a:latin typeface="+mn-lt"/>
                          <a:cs typeface="Times New Roman" panose="02020603050405020304" pitchFamily="18" charset="0"/>
                        </a:rPr>
                        <a:t>Вызов</a:t>
                      </a:r>
                      <a:r>
                        <a:rPr lang="en-US" sz="1100" dirty="0">
                          <a:latin typeface="+mn-lt"/>
                          <a:cs typeface="Times New Roman" panose="02020603050405020304" pitchFamily="18" charset="0"/>
                        </a:rPr>
                        <a:t> close() </a:t>
                      </a:r>
                      <a:r>
                        <a:rPr lang="ru-RU" sz="1100" dirty="0">
                          <a:latin typeface="+mn-lt"/>
                          <a:cs typeface="Times New Roman" panose="02020603050405020304" pitchFamily="18" charset="0"/>
                        </a:rPr>
                        <a:t>более одного раза для одного и того же фала допускается</a:t>
                      </a:r>
                      <a:endParaRPr lang="en-US" sz="1100" dirty="0">
                        <a:effectLst/>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262573">
                <a:tc>
                  <a:txBody>
                    <a:bodyPr/>
                    <a:lstStyle/>
                    <a:p>
                      <a:pPr algn="ctr"/>
                      <a:r>
                        <a:rPr lang="en-US" sz="1100" dirty="0">
                          <a:solidFill>
                            <a:schemeClr val="bg1"/>
                          </a:solidFill>
                          <a:latin typeface="+mn-lt"/>
                          <a:cs typeface="Times New Roman" panose="02020603050405020304" pitchFamily="18" charset="0"/>
                        </a:rPr>
                        <a:t>file.flush()</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Очищает внутренний буфер</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как операция</a:t>
                      </a:r>
                      <a:r>
                        <a:rPr lang="en-US" sz="1100" dirty="0">
                          <a:latin typeface="+mn-lt"/>
                          <a:cs typeface="Times New Roman" panose="02020603050405020304" pitchFamily="18" charset="0"/>
                        </a:rPr>
                        <a:t> fflush()</a:t>
                      </a:r>
                      <a:r>
                        <a:rPr lang="ru-RU" sz="1100" dirty="0">
                          <a:latin typeface="+mn-lt"/>
                          <a:cs typeface="Times New Roman" panose="02020603050405020304" pitchFamily="18" charset="0"/>
                        </a:rPr>
                        <a:t> у</a:t>
                      </a:r>
                      <a:r>
                        <a:rPr lang="en-US" sz="1100" dirty="0">
                          <a:latin typeface="+mn-lt"/>
                          <a:cs typeface="Times New Roman" panose="02020603050405020304" pitchFamily="18" charset="0"/>
                        </a:rPr>
                        <a:t> stdio. </a:t>
                      </a:r>
                      <a:r>
                        <a:rPr lang="ru-RU" sz="1100" dirty="0">
                          <a:latin typeface="+mn-lt"/>
                          <a:cs typeface="Times New Roman" panose="02020603050405020304" pitchFamily="18" charset="0"/>
                        </a:rPr>
                        <a:t>Не для всех файловых объектов</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476520">
                <a:tc>
                  <a:txBody>
                    <a:bodyPr/>
                    <a:lstStyle/>
                    <a:p>
                      <a:pPr algn="ctr"/>
                      <a:r>
                        <a:rPr lang="en-US" sz="1100" dirty="0">
                          <a:solidFill>
                            <a:schemeClr val="bg1"/>
                          </a:solidFill>
                          <a:latin typeface="+mn-lt"/>
                          <a:cs typeface="Times New Roman" panose="02020603050405020304" pitchFamily="18" charset="0"/>
                        </a:rPr>
                        <a:t>file.fileno()</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dirty="0">
                          <a:latin typeface="+mn-lt"/>
                          <a:cs typeface="Times New Roman" panose="02020603050405020304" pitchFamily="18" charset="0"/>
                        </a:rPr>
                        <a:t>Возвращает целочисленный дескриптор файла, который используется низкоуровневой реализацией для запроса операции ввода/вывода у операционной системы</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Может использоваться другими низкоуровневыми интерфейсами:</a:t>
                      </a:r>
                      <a:r>
                        <a:rPr lang="en-US" sz="1100" dirty="0">
                          <a:latin typeface="+mn-lt"/>
                          <a:cs typeface="Times New Roman" panose="02020603050405020304" pitchFamily="18" charset="0"/>
                        </a:rPr>
                        <a:t> fcntl module </a:t>
                      </a:r>
                      <a:r>
                        <a:rPr lang="ru-RU" sz="1100" dirty="0">
                          <a:latin typeface="+mn-lt"/>
                          <a:cs typeface="Times New Roman" panose="02020603050405020304" pitchFamily="18" charset="0"/>
                        </a:rPr>
                        <a:t>или</a:t>
                      </a:r>
                      <a:r>
                        <a:rPr lang="en-US" sz="1100" dirty="0">
                          <a:latin typeface="+mn-lt"/>
                          <a:cs typeface="Times New Roman" panose="02020603050405020304" pitchFamily="18" charset="0"/>
                        </a:rPr>
                        <a:t> os.read()</a:t>
                      </a:r>
                      <a:r>
                        <a:rPr lang="ru-RU" sz="1100" dirty="0">
                          <a:latin typeface="+mn-lt"/>
                          <a:cs typeface="Times New Roman" panose="02020603050405020304" pitchFamily="18" charset="0"/>
                        </a:rPr>
                        <a:t>,</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307796">
                <a:tc>
                  <a:txBody>
                    <a:bodyPr/>
                    <a:lstStyle/>
                    <a:p>
                      <a:pPr algn="ctr"/>
                      <a:r>
                        <a:rPr lang="en-US" sz="1100" dirty="0">
                          <a:solidFill>
                            <a:schemeClr val="bg1"/>
                          </a:solidFill>
                          <a:latin typeface="+mn-lt"/>
                          <a:cs typeface="Times New Roman" panose="02020603050405020304" pitchFamily="18" charset="0"/>
                        </a:rPr>
                        <a:t>file.isatty()</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r>
                        <a:rPr lang="ru-RU" sz="1100" dirty="0">
                          <a:latin typeface="+mn-lt"/>
                          <a:cs typeface="Times New Roman" panose="02020603050405020304" pitchFamily="18" charset="0"/>
                        </a:rPr>
                        <a:t>Возвращает</a:t>
                      </a:r>
                      <a:r>
                        <a:rPr lang="en-US" sz="1100" dirty="0">
                          <a:latin typeface="+mn-lt"/>
                          <a:cs typeface="Times New Roman" panose="02020603050405020304" pitchFamily="18" charset="0"/>
                        </a:rPr>
                        <a:t> True</a:t>
                      </a:r>
                      <a:r>
                        <a:rPr lang="ru-RU" sz="1100" dirty="0">
                          <a:latin typeface="+mn-lt"/>
                          <a:cs typeface="Times New Roman" panose="02020603050405020304" pitchFamily="18" charset="0"/>
                        </a:rPr>
                        <a:t>,</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если</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 файл подключен к </a:t>
                      </a:r>
                      <a:r>
                        <a:rPr lang="en-US" sz="1100" dirty="0">
                          <a:latin typeface="+mn-lt"/>
                          <a:cs typeface="Times New Roman" panose="02020603050405020304" pitchFamily="18" charset="0"/>
                        </a:rPr>
                        <a:t>tty(-like) </a:t>
                      </a:r>
                      <a:r>
                        <a:rPr lang="ru-RU" sz="1100" dirty="0">
                          <a:latin typeface="+mn-lt"/>
                          <a:cs typeface="Times New Roman" panose="02020603050405020304" pitchFamily="18" charset="0"/>
                        </a:rPr>
                        <a:t>устройству</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иначе</a:t>
                      </a:r>
                      <a:r>
                        <a:rPr lang="en-US" sz="1100" dirty="0">
                          <a:latin typeface="+mn-lt"/>
                          <a:cs typeface="Times New Roman" panose="02020603050405020304" pitchFamily="18" charset="0"/>
                        </a:rPr>
                        <a:t> False</a:t>
                      </a:r>
                      <a:endParaRPr lang="ru-RU" sz="11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262573">
                <a:tc>
                  <a:txBody>
                    <a:bodyPr/>
                    <a:lstStyle/>
                    <a:p>
                      <a:pPr algn="ctr"/>
                      <a:r>
                        <a:rPr lang="en-US" sz="1100" dirty="0">
                          <a:solidFill>
                            <a:schemeClr val="bg1"/>
                          </a:solidFill>
                          <a:latin typeface="+mn-lt"/>
                          <a:cs typeface="Times New Roman" panose="02020603050405020304" pitchFamily="18" charset="0"/>
                        </a:rPr>
                        <a:t>file.next()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dirty="0">
                          <a:latin typeface="+mn-lt"/>
                          <a:cs typeface="Times New Roman" panose="02020603050405020304" pitchFamily="18" charset="0"/>
                        </a:rPr>
                        <a:t>Файловый</a:t>
                      </a:r>
                      <a:r>
                        <a:rPr lang="ru-RU" sz="1100" baseline="0" dirty="0">
                          <a:latin typeface="+mn-lt"/>
                          <a:cs typeface="Times New Roman" panose="02020603050405020304" pitchFamily="18" charset="0"/>
                        </a:rPr>
                        <a:t> объект является также итератором самого себя. </a:t>
                      </a:r>
                      <a:r>
                        <a:rPr lang="ru-RU" sz="1100" dirty="0">
                          <a:latin typeface="+mn-lt"/>
                          <a:cs typeface="Times New Roman" panose="02020603050405020304" pitchFamily="18" charset="0"/>
                        </a:rPr>
                        <a:t>Например,</a:t>
                      </a:r>
                      <a:r>
                        <a:rPr lang="en-US" sz="1100" dirty="0">
                          <a:latin typeface="+mn-lt"/>
                          <a:cs typeface="Times New Roman" panose="02020603050405020304" pitchFamily="18" charset="0"/>
                        </a:rPr>
                        <a:t> </a:t>
                      </a:r>
                      <a:r>
                        <a:rPr lang="en-US" sz="1100" dirty="0" err="1">
                          <a:latin typeface="+mn-lt"/>
                          <a:cs typeface="Times New Roman" panose="02020603050405020304" pitchFamily="18" charset="0"/>
                        </a:rPr>
                        <a:t>iter</a:t>
                      </a:r>
                      <a:r>
                        <a:rPr lang="en-US" sz="1100" dirty="0">
                          <a:latin typeface="+mn-lt"/>
                          <a:cs typeface="Times New Roman" panose="02020603050405020304" pitchFamily="18" charset="0"/>
                        </a:rPr>
                        <a:t>(f) </a:t>
                      </a:r>
                      <a:r>
                        <a:rPr lang="ru-RU" sz="1100" dirty="0">
                          <a:latin typeface="+mn-lt"/>
                          <a:cs typeface="Times New Roman" panose="02020603050405020304" pitchFamily="18" charset="0"/>
                        </a:rPr>
                        <a:t>возвращает</a:t>
                      </a:r>
                      <a:r>
                        <a:rPr lang="en-US" sz="1100" dirty="0">
                          <a:latin typeface="+mn-lt"/>
                          <a:cs typeface="Times New Roman" panose="02020603050405020304" pitchFamily="18" charset="0"/>
                        </a:rPr>
                        <a:t> f (</a:t>
                      </a:r>
                      <a:r>
                        <a:rPr lang="ru-RU" sz="1100" dirty="0">
                          <a:latin typeface="+mn-lt"/>
                          <a:cs typeface="Times New Roman" panose="02020603050405020304" pitchFamily="18" charset="0"/>
                        </a:rPr>
                        <a:t>хоть даже</a:t>
                      </a:r>
                      <a:r>
                        <a:rPr lang="en-US" sz="1100" dirty="0">
                          <a:latin typeface="+mn-lt"/>
                          <a:cs typeface="Times New Roman" panose="02020603050405020304" pitchFamily="18" charset="0"/>
                        </a:rPr>
                        <a:t> f</a:t>
                      </a:r>
                      <a:r>
                        <a:rPr lang="ru-RU" sz="1100" dirty="0">
                          <a:latin typeface="+mn-lt"/>
                          <a:cs typeface="Times New Roman" panose="02020603050405020304" pitchFamily="18" charset="0"/>
                        </a:rPr>
                        <a:t> закрыт</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Когда</a:t>
                      </a:r>
                      <a:r>
                        <a:rPr lang="ru-RU" sz="1100" baseline="0" dirty="0">
                          <a:latin typeface="+mn-lt"/>
                          <a:cs typeface="Times New Roman" panose="02020603050405020304" pitchFamily="18" charset="0"/>
                        </a:rPr>
                        <a:t> файл используется как итератор</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обычно</a:t>
                      </a:r>
                      <a:r>
                        <a:rPr lang="ru-RU" sz="1100" baseline="0" dirty="0">
                          <a:latin typeface="+mn-lt"/>
                          <a:cs typeface="Times New Roman" panose="02020603050405020304" pitchFamily="18" charset="0"/>
                        </a:rPr>
                        <a:t> в цикле</a:t>
                      </a:r>
                      <a:r>
                        <a:rPr lang="en-US" sz="1100" dirty="0">
                          <a:latin typeface="+mn-lt"/>
                          <a:cs typeface="Times New Roman" panose="02020603050405020304" pitchFamily="18" charset="0"/>
                        </a:rPr>
                        <a:t> for </a:t>
                      </a:r>
                      <a:r>
                        <a:rPr lang="ru-RU" sz="1100" dirty="0">
                          <a:latin typeface="+mn-lt"/>
                          <a:cs typeface="Times New Roman" panose="02020603050405020304" pitchFamily="18" charset="0"/>
                        </a:rPr>
                        <a:t>(например</a:t>
                      </a:r>
                      <a:r>
                        <a:rPr lang="en-US" sz="1100" dirty="0">
                          <a:latin typeface="+mn-lt"/>
                          <a:cs typeface="Times New Roman" panose="02020603050405020304" pitchFamily="18" charset="0"/>
                        </a:rPr>
                        <a:t>, for line in f: print(line.strip()), </a:t>
                      </a:r>
                      <a:r>
                        <a:rPr lang="ru-RU" sz="1100" dirty="0">
                          <a:latin typeface="+mn-lt"/>
                          <a:cs typeface="Times New Roman" panose="02020603050405020304" pitchFamily="18" charset="0"/>
                        </a:rPr>
                        <a:t>метод</a:t>
                      </a:r>
                      <a:r>
                        <a:rPr lang="en-US" sz="1100" dirty="0">
                          <a:latin typeface="+mn-lt"/>
                          <a:cs typeface="Times New Roman" panose="02020603050405020304" pitchFamily="18" charset="0"/>
                        </a:rPr>
                        <a:t> next() </a:t>
                      </a:r>
                      <a:r>
                        <a:rPr lang="ru-RU" sz="1100" dirty="0">
                          <a:latin typeface="+mn-lt"/>
                          <a:cs typeface="Times New Roman" panose="02020603050405020304" pitchFamily="18" charset="0"/>
                        </a:rPr>
                        <a:t>вызывается на каждой итерации</a:t>
                      </a: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62573">
                <a:tc>
                  <a:txBody>
                    <a:bodyPr/>
                    <a:lstStyle/>
                    <a:p>
                      <a:pPr algn="ctr"/>
                      <a:r>
                        <a:rPr lang="en-US" sz="1100" dirty="0">
                          <a:solidFill>
                            <a:schemeClr val="bg1"/>
                          </a:solidFill>
                          <a:latin typeface="+mn-lt"/>
                          <a:cs typeface="Times New Roman" panose="02020603050405020304" pitchFamily="18" charset="0"/>
                        </a:rPr>
                        <a:t>file.read([</a:t>
                      </a:r>
                      <a:r>
                        <a:rPr lang="en-US" sz="1100" i="1" dirty="0">
                          <a:solidFill>
                            <a:schemeClr val="bg1"/>
                          </a:solidFill>
                          <a:latin typeface="+mn-lt"/>
                          <a:cs typeface="Times New Roman" panose="02020603050405020304" pitchFamily="18" charset="0"/>
                        </a:rPr>
                        <a:t>size</a:t>
                      </a:r>
                      <a:r>
                        <a:rPr lang="en-US" sz="1100" dirty="0">
                          <a:solidFill>
                            <a:schemeClr val="bg1"/>
                          </a:solidFill>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r>
                        <a:rPr lang="ru-RU" sz="1100" dirty="0">
                          <a:latin typeface="+mn-lt"/>
                          <a:cs typeface="Times New Roman" panose="02020603050405020304" pitchFamily="18" charset="0"/>
                        </a:rPr>
                        <a:t>Читает не более</a:t>
                      </a:r>
                      <a:r>
                        <a:rPr lang="en-US" sz="1100" dirty="0">
                          <a:latin typeface="+mn-lt"/>
                          <a:cs typeface="Times New Roman" panose="02020603050405020304" pitchFamily="18" charset="0"/>
                        </a:rPr>
                        <a:t> </a:t>
                      </a:r>
                      <a:r>
                        <a:rPr lang="en-US" sz="1100" i="1" dirty="0">
                          <a:latin typeface="+mn-lt"/>
                          <a:cs typeface="Times New Roman" panose="02020603050405020304" pitchFamily="18" charset="0"/>
                        </a:rPr>
                        <a:t>size</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байтов из файла</a:t>
                      </a:r>
                      <a:r>
                        <a:rPr lang="en-US" sz="1100" dirty="0">
                          <a:latin typeface="+mn-lt"/>
                          <a:cs typeface="Times New Roman" panose="02020603050405020304" pitchFamily="18" charset="0"/>
                        </a:rPr>
                        <a:t> (l</a:t>
                      </a:r>
                      <a:r>
                        <a:rPr lang="ru-RU" sz="1100" dirty="0">
                          <a:latin typeface="+mn-lt"/>
                          <a:cs typeface="Times New Roman" panose="02020603050405020304" pitchFamily="18" charset="0"/>
                        </a:rPr>
                        <a:t>меньше, если</a:t>
                      </a:r>
                      <a:r>
                        <a:rPr lang="en-US" sz="1100" dirty="0">
                          <a:latin typeface="+mn-lt"/>
                          <a:cs typeface="Times New Roman" panose="02020603050405020304" pitchFamily="18" charset="0"/>
                        </a:rPr>
                        <a:t> read </a:t>
                      </a:r>
                      <a:r>
                        <a:rPr lang="ru-RU" sz="1100" dirty="0">
                          <a:latin typeface="+mn-lt"/>
                          <a:cs typeface="Times New Roman" panose="02020603050405020304" pitchFamily="18" charset="0"/>
                        </a:rPr>
                        <a:t>встречает</a:t>
                      </a:r>
                      <a:r>
                        <a:rPr lang="en-US" sz="1100" dirty="0">
                          <a:latin typeface="+mn-lt"/>
                          <a:cs typeface="Times New Roman" panose="02020603050405020304" pitchFamily="18" charset="0"/>
                        </a:rPr>
                        <a:t> EOF </a:t>
                      </a:r>
                      <a:r>
                        <a:rPr lang="ru-RU" sz="1100" dirty="0">
                          <a:latin typeface="+mn-lt"/>
                          <a:cs typeface="Times New Roman" panose="02020603050405020304" pitchFamily="18" charset="0"/>
                        </a:rPr>
                        <a:t>до того как прочитала</a:t>
                      </a:r>
                      <a:r>
                        <a:rPr lang="en-US" sz="1100" dirty="0">
                          <a:latin typeface="+mn-lt"/>
                          <a:cs typeface="Times New Roman" panose="02020603050405020304" pitchFamily="18" charset="0"/>
                        </a:rPr>
                        <a:t> </a:t>
                      </a:r>
                      <a:r>
                        <a:rPr lang="en-US" sz="1100" i="1" dirty="0">
                          <a:latin typeface="+mn-lt"/>
                          <a:cs typeface="Times New Roman" panose="02020603050405020304" pitchFamily="18" charset="0"/>
                        </a:rPr>
                        <a:t>size</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байтов</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Если аргумент</a:t>
                      </a:r>
                      <a:r>
                        <a:rPr lang="en-US" sz="1100" dirty="0">
                          <a:latin typeface="+mn-lt"/>
                          <a:cs typeface="Times New Roman" panose="02020603050405020304" pitchFamily="18" charset="0"/>
                        </a:rPr>
                        <a:t> </a:t>
                      </a:r>
                      <a:r>
                        <a:rPr lang="en-US" sz="1100" i="1" dirty="0">
                          <a:latin typeface="+mn-lt"/>
                          <a:cs typeface="Times New Roman" panose="02020603050405020304" pitchFamily="18" charset="0"/>
                        </a:rPr>
                        <a:t>size</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отрицательный или пропущен</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читаются все данные до</a:t>
                      </a:r>
                      <a:r>
                        <a:rPr lang="en-US" sz="1100" dirty="0">
                          <a:latin typeface="+mn-lt"/>
                          <a:cs typeface="Times New Roman" panose="02020603050405020304" pitchFamily="18" charset="0"/>
                        </a:rPr>
                        <a:t> EOF. </a:t>
                      </a:r>
                      <a:r>
                        <a:rPr lang="ru-RU" sz="1100" dirty="0">
                          <a:latin typeface="+mn-lt"/>
                          <a:cs typeface="Times New Roman" panose="02020603050405020304" pitchFamily="18" charset="0"/>
                        </a:rPr>
                        <a:t>Байты возвращаются</a:t>
                      </a:r>
                      <a:r>
                        <a:rPr lang="ru-RU" sz="1100" baseline="0" dirty="0">
                          <a:latin typeface="+mn-lt"/>
                          <a:cs typeface="Times New Roman" panose="02020603050405020304" pitchFamily="18" charset="0"/>
                        </a:rPr>
                        <a:t> как строковый объект</a:t>
                      </a:r>
                      <a:endParaRPr lang="ru-RU" sz="11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328" name="Google Shape;328;p32"/>
          <p:cNvSpPr txBox="1">
            <a:spLocks noGrp="1"/>
          </p:cNvSpPr>
          <p:nvPr>
            <p:ph type="title"/>
          </p:nvPr>
        </p:nvSpPr>
        <p:spPr>
          <a:xfrm>
            <a:off x="462440" y="183728"/>
            <a:ext cx="8681560" cy="1058475"/>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Методы и функции для работы с файлами</a:t>
            </a:r>
            <a:endParaRPr sz="3600" b="1" dirty="0">
              <a:solidFill>
                <a:schemeClr val="accent1"/>
              </a:solidFill>
              <a:latin typeface="+mn-lt"/>
            </a:endParaRPr>
          </a:p>
        </p:txBody>
      </p:sp>
    </p:spTree>
    <p:extLst>
      <p:ext uri="{BB962C8B-B14F-4D97-AF65-F5344CB8AC3E}">
        <p14:creationId xmlns:p14="http://schemas.microsoft.com/office/powerpoint/2010/main" val="289256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2779985320"/>
              </p:ext>
            </p:extLst>
          </p:nvPr>
        </p:nvGraphicFramePr>
        <p:xfrm>
          <a:off x="566737" y="1342788"/>
          <a:ext cx="8004833" cy="3511477"/>
        </p:xfrm>
        <a:graphic>
          <a:graphicData uri="http://schemas.openxmlformats.org/drawingml/2006/table">
            <a:tbl>
              <a:tblPr firstRow="1" firstCol="1" bandRow="1">
                <a:tableStyleId>{5C22544A-7EE6-4342-B048-85BDC9FD1C3A}</a:tableStyleId>
              </a:tblPr>
              <a:tblGrid>
                <a:gridCol w="1617358">
                  <a:extLst>
                    <a:ext uri="{9D8B030D-6E8A-4147-A177-3AD203B41FA5}">
                      <a16:colId xmlns:a16="http://schemas.microsoft.com/office/drawing/2014/main" val="4230744033"/>
                    </a:ext>
                  </a:extLst>
                </a:gridCol>
                <a:gridCol w="6387475">
                  <a:extLst>
                    <a:ext uri="{9D8B030D-6E8A-4147-A177-3AD203B41FA5}">
                      <a16:colId xmlns:a16="http://schemas.microsoft.com/office/drawing/2014/main" val="2000110398"/>
                    </a:ext>
                  </a:extLst>
                </a:gridCol>
              </a:tblGrid>
              <a:tr h="194498">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Методы</a:t>
                      </a:r>
                      <a:r>
                        <a:rPr lang="ru-RU" sz="1100" b="1" i="0" u="none" strike="noStrike" kern="1200" cap="none" baseline="0" dirty="0">
                          <a:solidFill>
                            <a:schemeClr val="bg1"/>
                          </a:solidFill>
                          <a:latin typeface="+mn-lt"/>
                          <a:ea typeface="+mn-ea"/>
                          <a:cs typeface="+mn-cs"/>
                          <a:sym typeface="Arial"/>
                        </a:rPr>
                        <a:t> и функции</a:t>
                      </a:r>
                      <a:endParaRPr lang="ru-RU" sz="1100" b="1" i="0" u="none" strike="noStrike" kern="1200" cap="none" dirty="0">
                        <a:solidFill>
                          <a:schemeClr val="bg1"/>
                        </a:solidFill>
                        <a:latin typeface="+mn-lt"/>
                        <a:ea typeface="+mn-ea"/>
                        <a:cs typeface="+mn-cs"/>
                        <a:sym typeface="Arial"/>
                      </a:endParaRPr>
                    </a:p>
                  </a:txBody>
                  <a:tcPr marL="55577" marR="55577"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55577" marR="55577"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62573">
                <a:tc>
                  <a:txBody>
                    <a:bodyPr/>
                    <a:lstStyle/>
                    <a:p>
                      <a:pPr algn="ctr"/>
                      <a:r>
                        <a:rPr lang="en-US" sz="1200" dirty="0">
                          <a:latin typeface="+mn-lt"/>
                          <a:cs typeface="Times New Roman" panose="02020603050405020304" pitchFamily="18" charset="0"/>
                        </a:rPr>
                        <a:t>file.readline([</a:t>
                      </a:r>
                      <a:r>
                        <a:rPr lang="en-US" sz="1200" i="1" dirty="0">
                          <a:latin typeface="+mn-lt"/>
                          <a:cs typeface="Times New Roman" panose="02020603050405020304" pitchFamily="18" charset="0"/>
                        </a:rPr>
                        <a:t>size</a:t>
                      </a:r>
                      <a:r>
                        <a:rPr lang="en-US" sz="1200" dirty="0">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lgn="l"/>
                      <a:r>
                        <a:rPr lang="ru-RU" sz="1200" dirty="0">
                          <a:latin typeface="+mn-lt"/>
                          <a:cs typeface="Times New Roman" panose="02020603050405020304" pitchFamily="18" charset="0"/>
                        </a:rPr>
                        <a:t>Читает одну целую строку из файла</a:t>
                      </a:r>
                      <a:r>
                        <a:rPr lang="en-US" sz="1200" dirty="0">
                          <a:latin typeface="+mn-lt"/>
                          <a:cs typeface="Times New Roman" panose="02020603050405020304" pitchFamily="18" charset="0"/>
                        </a:rPr>
                        <a:t>.</a:t>
                      </a:r>
                      <a:r>
                        <a:rPr lang="ru-RU" sz="1200" dirty="0">
                          <a:latin typeface="+mn-lt"/>
                          <a:cs typeface="Times New Roman" panose="02020603050405020304" pitchFamily="18" charset="0"/>
                        </a:rPr>
                        <a:t> Завершающий символ перевода</a:t>
                      </a:r>
                      <a:r>
                        <a:rPr lang="ru-RU" sz="1200" baseline="0" dirty="0">
                          <a:latin typeface="+mn-lt"/>
                          <a:cs typeface="Times New Roman" panose="02020603050405020304" pitchFamily="18" charset="0"/>
                        </a:rPr>
                        <a:t> строки </a:t>
                      </a:r>
                      <a:r>
                        <a:rPr lang="ru-RU" sz="1200" dirty="0">
                          <a:latin typeface="+mn-lt"/>
                          <a:cs typeface="Times New Roman" panose="02020603050405020304" pitchFamily="18" charset="0"/>
                        </a:rPr>
                        <a:t>сохраняется в строке</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но может быть пропущен, если файл заканчивается незавершенной строкой</a:t>
                      </a:r>
                      <a:r>
                        <a:rPr lang="en-US" sz="1200" dirty="0">
                          <a:latin typeface="+mn-lt"/>
                          <a:cs typeface="Times New Roman" panose="02020603050405020304" pitchFamily="18" charset="0"/>
                        </a:rPr>
                        <a:t>)</a:t>
                      </a:r>
                      <a:endParaRPr lang="ru-RU" sz="12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307796">
                <a:tc>
                  <a:txBody>
                    <a:bodyPr/>
                    <a:lstStyle/>
                    <a:p>
                      <a:pPr algn="ctr"/>
                      <a:r>
                        <a:rPr lang="en-US" sz="1200" dirty="0">
                          <a:latin typeface="+mn-lt"/>
                          <a:cs typeface="Times New Roman" panose="02020603050405020304" pitchFamily="18" charset="0"/>
                        </a:rPr>
                        <a:t>file.readlines([</a:t>
                      </a:r>
                      <a:r>
                        <a:rPr lang="en-US" sz="1200" i="1" dirty="0">
                          <a:latin typeface="+mn-lt"/>
                          <a:cs typeface="Times New Roman" panose="02020603050405020304" pitchFamily="18" charset="0"/>
                        </a:rPr>
                        <a:t>sizehint</a:t>
                      </a:r>
                      <a:r>
                        <a:rPr lang="en-US" sz="1200" dirty="0">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lgn="l"/>
                      <a:r>
                        <a:rPr lang="ru-RU" sz="1200" dirty="0">
                          <a:latin typeface="+mn-lt"/>
                          <a:cs typeface="Times New Roman" panose="02020603050405020304" pitchFamily="18" charset="0"/>
                        </a:rPr>
                        <a:t>Читает до достижения</a:t>
                      </a:r>
                      <a:r>
                        <a:rPr lang="en-US" sz="1200" dirty="0">
                          <a:latin typeface="+mn-lt"/>
                          <a:cs typeface="Times New Roman" panose="02020603050405020304" pitchFamily="18" charset="0"/>
                        </a:rPr>
                        <a:t> EOF</a:t>
                      </a:r>
                      <a:r>
                        <a:rPr lang="ru-RU" sz="1200" dirty="0">
                          <a:latin typeface="+mn-lt"/>
                          <a:cs typeface="Times New Roman" panose="02020603050405020304" pitchFamily="18" charset="0"/>
                        </a:rPr>
                        <a:t>, используя</a:t>
                      </a:r>
                      <a:r>
                        <a:rPr lang="en-US" sz="1200" dirty="0">
                          <a:latin typeface="+mn-lt"/>
                          <a:cs typeface="Times New Roman" panose="02020603050405020304" pitchFamily="18" charset="0"/>
                        </a:rPr>
                        <a:t> readline()</a:t>
                      </a:r>
                      <a:r>
                        <a:rPr lang="ru-RU" sz="1200" dirty="0">
                          <a:latin typeface="+mn-lt"/>
                          <a:cs typeface="Times New Roman" panose="02020603050405020304" pitchFamily="18" charset="0"/>
                        </a:rPr>
                        <a:t>,</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и возвращает</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список прочитанных строк</a:t>
                      </a: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262573">
                <a:tc>
                  <a:txBody>
                    <a:bodyPr/>
                    <a:lstStyle/>
                    <a:p>
                      <a:pPr algn="ctr"/>
                      <a:r>
                        <a:rPr lang="en-US" sz="1200" dirty="0">
                          <a:latin typeface="+mn-lt"/>
                          <a:cs typeface="Times New Roman" panose="02020603050405020304" pitchFamily="18" charset="0"/>
                        </a:rPr>
                        <a:t>file.xreadlines()</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lgn="l"/>
                      <a:r>
                        <a:rPr lang="ru-RU" sz="1200" dirty="0">
                          <a:latin typeface="+mn-lt"/>
                          <a:cs typeface="Times New Roman" panose="02020603050405020304" pitchFamily="18" charset="0"/>
                        </a:rPr>
                        <a:t>Возвращает</a:t>
                      </a:r>
                      <a:r>
                        <a:rPr lang="ru-RU" sz="1200" baseline="0" dirty="0">
                          <a:latin typeface="+mn-lt"/>
                          <a:cs typeface="Times New Roman" panose="02020603050405020304" pitchFamily="18" charset="0"/>
                        </a:rPr>
                        <a:t> то же, что</a:t>
                      </a:r>
                      <a:r>
                        <a:rPr lang="en-US" sz="1200" dirty="0">
                          <a:latin typeface="+mn-lt"/>
                          <a:cs typeface="Times New Roman" panose="02020603050405020304" pitchFamily="18" charset="0"/>
                        </a:rPr>
                        <a:t> iter(f)</a:t>
                      </a:r>
                      <a:endParaRPr lang="ru-RU" sz="12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476520">
                <a:tc>
                  <a:txBody>
                    <a:bodyPr/>
                    <a:lstStyle/>
                    <a:p>
                      <a:pPr algn="ctr"/>
                      <a:r>
                        <a:rPr lang="en-US" sz="1200" dirty="0">
                          <a:latin typeface="+mn-lt"/>
                          <a:cs typeface="Times New Roman" panose="02020603050405020304" pitchFamily="18" charset="0"/>
                        </a:rPr>
                        <a:t>file.seek(</a:t>
                      </a:r>
                      <a:r>
                        <a:rPr lang="en-US" sz="1200" i="1" dirty="0">
                          <a:latin typeface="+mn-lt"/>
                          <a:cs typeface="Times New Roman" panose="02020603050405020304" pitchFamily="18" charset="0"/>
                        </a:rPr>
                        <a:t>offset</a:t>
                      </a:r>
                      <a:r>
                        <a:rPr lang="en-US" sz="1200" dirty="0">
                          <a:latin typeface="+mn-lt"/>
                          <a:cs typeface="Times New Roman" panose="02020603050405020304" pitchFamily="18" charset="0"/>
                        </a:rPr>
                        <a:t>[, </a:t>
                      </a:r>
                      <a:r>
                        <a:rPr lang="en-US" sz="1200" i="1" dirty="0">
                          <a:latin typeface="+mn-lt"/>
                          <a:cs typeface="Times New Roman" panose="02020603050405020304" pitchFamily="18" charset="0"/>
                        </a:rPr>
                        <a:t>whence</a:t>
                      </a:r>
                      <a:r>
                        <a:rPr lang="en-US" sz="1200" dirty="0">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lgn="l"/>
                      <a:r>
                        <a:rPr lang="ru-RU" sz="1200" dirty="0">
                          <a:latin typeface="+mn-lt"/>
                          <a:cs typeface="Times New Roman" panose="02020603050405020304" pitchFamily="18" charset="0"/>
                        </a:rPr>
                        <a:t>Устанавливает текущую позицию</a:t>
                      </a:r>
                      <a:r>
                        <a:rPr lang="ru-RU" sz="1200" baseline="0" dirty="0">
                          <a:latin typeface="+mn-lt"/>
                          <a:cs typeface="Times New Roman" panose="02020603050405020304" pitchFamily="18" charset="0"/>
                        </a:rPr>
                        <a:t> в файле</a:t>
                      </a:r>
                      <a:r>
                        <a:rPr lang="en-US" sz="1200" dirty="0">
                          <a:latin typeface="+mn-lt"/>
                          <a:cs typeface="Times New Roman" panose="02020603050405020304" pitchFamily="18" charset="0"/>
                        </a:rPr>
                        <a:t>,</a:t>
                      </a:r>
                      <a:r>
                        <a:rPr lang="ru-RU" sz="1200" dirty="0">
                          <a:latin typeface="+mn-lt"/>
                          <a:cs typeface="Times New Roman" panose="02020603050405020304" pitchFamily="18" charset="0"/>
                        </a:rPr>
                        <a:t> как</a:t>
                      </a:r>
                      <a:r>
                        <a:rPr lang="en-US" sz="1200" dirty="0">
                          <a:latin typeface="+mn-lt"/>
                          <a:cs typeface="Times New Roman" panose="02020603050405020304" pitchFamily="18" charset="0"/>
                        </a:rPr>
                        <a:t> fseek() </a:t>
                      </a:r>
                      <a:r>
                        <a:rPr lang="ru-RU" sz="1200" dirty="0">
                          <a:latin typeface="+mn-lt"/>
                          <a:cs typeface="Times New Roman" panose="02020603050405020304" pitchFamily="18" charset="0"/>
                        </a:rPr>
                        <a:t>у </a:t>
                      </a:r>
                      <a:r>
                        <a:rPr lang="en-US" sz="1200" dirty="0">
                          <a:latin typeface="+mn-lt"/>
                          <a:cs typeface="Times New Roman" panose="02020603050405020304" pitchFamily="18" charset="0"/>
                        </a:rPr>
                        <a:t>stdio</a:t>
                      </a:r>
                      <a:endParaRPr lang="ru-RU" sz="12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307796">
                <a:tc>
                  <a:txBody>
                    <a:bodyPr/>
                    <a:lstStyle/>
                    <a:p>
                      <a:pPr algn="ctr"/>
                      <a:r>
                        <a:rPr lang="en-US" sz="1200" dirty="0">
                          <a:latin typeface="+mn-lt"/>
                          <a:cs typeface="Times New Roman" panose="02020603050405020304" pitchFamily="18" charset="0"/>
                        </a:rPr>
                        <a:t>file.tell()</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5725" algn="l"/>
                      <a:r>
                        <a:rPr lang="ru-RU" sz="1200" dirty="0">
                          <a:latin typeface="+mn-lt"/>
                          <a:cs typeface="Times New Roman" panose="02020603050405020304" pitchFamily="18" charset="0"/>
                        </a:rPr>
                        <a:t>Возвращает текущую позицию в файле</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как</a:t>
                      </a:r>
                      <a:r>
                        <a:rPr lang="en-US" sz="1200" dirty="0">
                          <a:latin typeface="+mn-lt"/>
                          <a:cs typeface="Times New Roman" panose="02020603050405020304" pitchFamily="18" charset="0"/>
                        </a:rPr>
                        <a:t> ftell()</a:t>
                      </a:r>
                      <a:r>
                        <a:rPr lang="ru-RU" sz="1200" dirty="0">
                          <a:latin typeface="+mn-lt"/>
                          <a:cs typeface="Times New Roman" panose="02020603050405020304" pitchFamily="18" charset="0"/>
                        </a:rPr>
                        <a:t> у </a:t>
                      </a:r>
                      <a:r>
                        <a:rPr lang="en-US" sz="1200" dirty="0">
                          <a:latin typeface="+mn-lt"/>
                          <a:cs typeface="Times New Roman" panose="02020603050405020304" pitchFamily="18" charset="0"/>
                        </a:rPr>
                        <a:t>stdio</a:t>
                      </a:r>
                      <a:endParaRPr lang="ru-RU" sz="12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262573">
                <a:tc>
                  <a:txBody>
                    <a:bodyPr/>
                    <a:lstStyle/>
                    <a:p>
                      <a:pPr algn="ctr"/>
                      <a:r>
                        <a:rPr lang="en-US" sz="1200" dirty="0">
                          <a:latin typeface="+mn-lt"/>
                          <a:cs typeface="Times New Roman" panose="02020603050405020304" pitchFamily="18" charset="0"/>
                        </a:rPr>
                        <a:t>file.truncate([</a:t>
                      </a:r>
                      <a:r>
                        <a:rPr lang="en-US" sz="1200" i="1" dirty="0">
                          <a:latin typeface="+mn-lt"/>
                          <a:cs typeface="Times New Roman" panose="02020603050405020304" pitchFamily="18" charset="0"/>
                        </a:rPr>
                        <a:t>size</a:t>
                      </a:r>
                      <a:r>
                        <a:rPr lang="en-US" sz="1200" dirty="0">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lgn="l"/>
                      <a:r>
                        <a:rPr lang="ru-RU" sz="1200" dirty="0">
                          <a:latin typeface="+mn-lt"/>
                          <a:cs typeface="Times New Roman" panose="02020603050405020304" pitchFamily="18" charset="0"/>
                        </a:rPr>
                        <a:t>Обрезает размер файла</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Если аргумент</a:t>
                      </a:r>
                      <a:r>
                        <a:rPr lang="en-US" sz="1200" dirty="0">
                          <a:latin typeface="+mn-lt"/>
                          <a:cs typeface="Times New Roman" panose="02020603050405020304" pitchFamily="18" charset="0"/>
                        </a:rPr>
                        <a:t> </a:t>
                      </a:r>
                      <a:r>
                        <a:rPr lang="en-US" sz="1200" i="1" dirty="0">
                          <a:latin typeface="+mn-lt"/>
                          <a:cs typeface="Times New Roman" panose="02020603050405020304" pitchFamily="18" charset="0"/>
                        </a:rPr>
                        <a:t>size</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указан</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файл обрезается по данный размер</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не больше</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По умолчанию</a:t>
                      </a:r>
                      <a:r>
                        <a:rPr lang="en-US" sz="1200" dirty="0">
                          <a:latin typeface="+mn-lt"/>
                          <a:cs typeface="Times New Roman" panose="02020603050405020304" pitchFamily="18" charset="0"/>
                        </a:rPr>
                        <a:t> </a:t>
                      </a:r>
                      <a:r>
                        <a:rPr lang="en-US" sz="1200" i="1" dirty="0">
                          <a:latin typeface="+mn-lt"/>
                          <a:cs typeface="Times New Roman" panose="02020603050405020304" pitchFamily="18" charset="0"/>
                        </a:rPr>
                        <a:t>size</a:t>
                      </a:r>
                      <a:r>
                        <a:rPr lang="ru-RU" sz="1200" dirty="0">
                          <a:latin typeface="+mn-lt"/>
                          <a:cs typeface="Times New Roman" panose="02020603050405020304" pitchFamily="18" charset="0"/>
                        </a:rPr>
                        <a:t> определяется текущей позицией</a:t>
                      </a:r>
                      <a:endParaRPr lang="en-US" sz="12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62573">
                <a:tc>
                  <a:txBody>
                    <a:bodyPr/>
                    <a:lstStyle/>
                    <a:p>
                      <a:pPr algn="ctr"/>
                      <a:r>
                        <a:rPr lang="en-US" sz="1200" dirty="0">
                          <a:latin typeface="+mn-lt"/>
                          <a:cs typeface="Times New Roman" panose="02020603050405020304" pitchFamily="18" charset="0"/>
                        </a:rPr>
                        <a:t>file.write(</a:t>
                      </a:r>
                      <a:r>
                        <a:rPr lang="en-US" sz="1200" i="1" dirty="0">
                          <a:latin typeface="+mn-lt"/>
                          <a:cs typeface="Times New Roman" panose="02020603050405020304" pitchFamily="18" charset="0"/>
                        </a:rPr>
                        <a:t>str</a:t>
                      </a:r>
                      <a:r>
                        <a:rPr lang="en-US" sz="1200" dirty="0">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lgn="l"/>
                      <a:r>
                        <a:rPr lang="ru-RU" sz="1200" dirty="0">
                          <a:latin typeface="+mn-lt"/>
                          <a:cs typeface="Times New Roman" panose="02020603050405020304" pitchFamily="18" charset="0"/>
                        </a:rPr>
                        <a:t>Пишет строку в файл</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Ничего не возвращает</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Из-за буферизации</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строка может не появиться в файле,</a:t>
                      </a:r>
                      <a:r>
                        <a:rPr lang="ru-RU" sz="1200" baseline="0" dirty="0">
                          <a:latin typeface="+mn-lt"/>
                          <a:cs typeface="Times New Roman" panose="02020603050405020304" pitchFamily="18" charset="0"/>
                        </a:rPr>
                        <a:t> пока не будут вызваны</a:t>
                      </a:r>
                      <a:r>
                        <a:rPr lang="en-US" sz="1200" dirty="0">
                          <a:latin typeface="+mn-lt"/>
                          <a:cs typeface="Times New Roman" panose="02020603050405020304" pitchFamily="18" charset="0"/>
                        </a:rPr>
                        <a:t> flush() </a:t>
                      </a:r>
                      <a:r>
                        <a:rPr lang="ru-RU" sz="1200" dirty="0">
                          <a:latin typeface="+mn-lt"/>
                          <a:cs typeface="Times New Roman" panose="02020603050405020304" pitchFamily="18" charset="0"/>
                        </a:rPr>
                        <a:t>или</a:t>
                      </a:r>
                      <a:r>
                        <a:rPr lang="en-US" sz="1200" dirty="0">
                          <a:latin typeface="+mn-lt"/>
                          <a:cs typeface="Times New Roman" panose="02020603050405020304" pitchFamily="18" charset="0"/>
                        </a:rPr>
                        <a:t> close()</a:t>
                      </a:r>
                      <a:endParaRPr lang="ru-RU" sz="1200" dirty="0">
                        <a:latin typeface="+mn-lt"/>
                        <a:cs typeface="Times New Roman" panose="02020603050405020304" pitchFamily="18" charset="0"/>
                      </a:endParaRP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62573">
                <a:tc>
                  <a:txBody>
                    <a:bodyPr/>
                    <a:lstStyle/>
                    <a:p>
                      <a:pPr algn="ctr"/>
                      <a:r>
                        <a:rPr lang="en-US" sz="1200" dirty="0">
                          <a:latin typeface="+mn-lt"/>
                          <a:cs typeface="Times New Roman" panose="02020603050405020304" pitchFamily="18" charset="0"/>
                        </a:rPr>
                        <a:t>file.writelines(</a:t>
                      </a:r>
                      <a:r>
                        <a:rPr lang="en-US" sz="1200" i="1" dirty="0">
                          <a:latin typeface="+mn-lt"/>
                          <a:cs typeface="Times New Roman" panose="02020603050405020304" pitchFamily="18" charset="0"/>
                        </a:rPr>
                        <a:t>sequence</a:t>
                      </a:r>
                      <a:r>
                        <a:rPr lang="en-US" sz="1200" dirty="0">
                          <a:latin typeface="+mn-lt"/>
                          <a:cs typeface="Times New Roman" panose="02020603050405020304" pitchFamily="18" charset="0"/>
                        </a:rPr>
                        <a:t>)</a:t>
                      </a:r>
                    </a:p>
                  </a:txBody>
                  <a:tcPr marL="7553" marR="7553" marT="7553" marB="7553"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5725" indent="0" algn="l"/>
                      <a:r>
                        <a:rPr lang="ru-RU" sz="1200" dirty="0">
                          <a:latin typeface="+mn-lt"/>
                          <a:cs typeface="Times New Roman" panose="02020603050405020304" pitchFamily="18" charset="0"/>
                        </a:rPr>
                        <a:t>Пишет последовательность строк в файл</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Последовательность моет быть итерируемым объектом, представляемым набором</a:t>
                      </a:r>
                      <a:r>
                        <a:rPr lang="ru-RU" sz="1200" baseline="0" dirty="0">
                          <a:latin typeface="+mn-lt"/>
                          <a:cs typeface="Times New Roman" panose="02020603050405020304" pitchFamily="18" charset="0"/>
                        </a:rPr>
                        <a:t> строк</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(обычно</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это список</a:t>
                      </a:r>
                      <a:r>
                        <a:rPr lang="ru-RU" sz="1200" baseline="0" dirty="0">
                          <a:latin typeface="+mn-lt"/>
                          <a:cs typeface="Times New Roman" panose="02020603050405020304" pitchFamily="18" charset="0"/>
                        </a:rPr>
                        <a:t> строк)</a:t>
                      </a:r>
                      <a:r>
                        <a:rPr lang="en-US" sz="1200" dirty="0">
                          <a:latin typeface="+mn-lt"/>
                          <a:cs typeface="Times New Roman" panose="02020603050405020304" pitchFamily="18" charset="0"/>
                        </a:rPr>
                        <a:t>. </a:t>
                      </a:r>
                      <a:r>
                        <a:rPr lang="ru-RU" sz="1200" dirty="0">
                          <a:latin typeface="+mn-lt"/>
                          <a:cs typeface="Times New Roman" panose="02020603050405020304" pitchFamily="18" charset="0"/>
                        </a:rPr>
                        <a:t>Ничего не возвращает</a:t>
                      </a:r>
                    </a:p>
                  </a:txBody>
                  <a:tcPr marL="7553" marR="7553" marT="7553" marB="7553"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328" name="Google Shape;328;p32"/>
          <p:cNvSpPr txBox="1">
            <a:spLocks noGrp="1"/>
          </p:cNvSpPr>
          <p:nvPr>
            <p:ph type="title"/>
          </p:nvPr>
        </p:nvSpPr>
        <p:spPr>
          <a:xfrm>
            <a:off x="462440" y="183728"/>
            <a:ext cx="8681560" cy="1058475"/>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Методы и функции для работы с файлами</a:t>
            </a:r>
            <a:endParaRPr sz="3600" b="1" dirty="0">
              <a:solidFill>
                <a:schemeClr val="accent1"/>
              </a:solidFill>
              <a:latin typeface="+mn-lt"/>
            </a:endParaRPr>
          </a:p>
        </p:txBody>
      </p:sp>
    </p:spTree>
    <p:extLst>
      <p:ext uri="{BB962C8B-B14F-4D97-AF65-F5344CB8AC3E}">
        <p14:creationId xmlns:p14="http://schemas.microsoft.com/office/powerpoint/2010/main" val="659250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3251330169"/>
              </p:ext>
            </p:extLst>
          </p:nvPr>
        </p:nvGraphicFramePr>
        <p:xfrm>
          <a:off x="566737" y="2264014"/>
          <a:ext cx="8019701" cy="2574087"/>
        </p:xfrm>
        <a:graphic>
          <a:graphicData uri="http://schemas.openxmlformats.org/drawingml/2006/table">
            <a:tbl>
              <a:tblPr firstRow="1" firstCol="1" bandRow="1">
                <a:tableStyleId>{5C22544A-7EE6-4342-B048-85BDC9FD1C3A}</a:tableStyleId>
              </a:tblPr>
              <a:tblGrid>
                <a:gridCol w="1620362">
                  <a:extLst>
                    <a:ext uri="{9D8B030D-6E8A-4147-A177-3AD203B41FA5}">
                      <a16:colId xmlns:a16="http://schemas.microsoft.com/office/drawing/2014/main" val="4230744033"/>
                    </a:ext>
                  </a:extLst>
                </a:gridCol>
                <a:gridCol w="6399339">
                  <a:extLst>
                    <a:ext uri="{9D8B030D-6E8A-4147-A177-3AD203B41FA5}">
                      <a16:colId xmlns:a16="http://schemas.microsoft.com/office/drawing/2014/main" val="2000110398"/>
                    </a:ext>
                  </a:extLst>
                </a:gridCol>
              </a:tblGrid>
              <a:tr h="211772">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Атрибут</a:t>
                      </a:r>
                    </a:p>
                  </a:txBody>
                  <a:tcPr marL="55577" marR="55577"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55577" marR="55577"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16297">
                <a:tc>
                  <a:txBody>
                    <a:bodyPr/>
                    <a:lstStyle/>
                    <a:p>
                      <a:pPr algn="ctr"/>
                      <a:r>
                        <a:rPr lang="en-US" sz="1100" dirty="0">
                          <a:latin typeface="+mn-lt"/>
                          <a:cs typeface="Times New Roman" panose="02020603050405020304" pitchFamily="18" charset="0"/>
                        </a:rPr>
                        <a:t>file.closed</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Возвращает</a:t>
                      </a:r>
                      <a:r>
                        <a:rPr lang="en-US" sz="1100" dirty="0">
                          <a:latin typeface="+mn-lt"/>
                          <a:cs typeface="Times New Roman" panose="02020603050405020304" pitchFamily="18" charset="0"/>
                        </a:rPr>
                        <a:t> True </a:t>
                      </a:r>
                      <a:r>
                        <a:rPr lang="ru-RU" sz="1100" dirty="0">
                          <a:latin typeface="+mn-lt"/>
                          <a:cs typeface="Times New Roman" panose="02020603050405020304" pitchFamily="18" charset="0"/>
                        </a:rPr>
                        <a:t>если файл закрыт</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иначе</a:t>
                      </a:r>
                      <a:r>
                        <a:rPr lang="ru-RU" sz="1100" baseline="0" dirty="0">
                          <a:latin typeface="+mn-lt"/>
                          <a:cs typeface="Times New Roman" panose="02020603050405020304" pitchFamily="18" charset="0"/>
                        </a:rPr>
                        <a:t> </a:t>
                      </a:r>
                      <a:r>
                        <a:rPr lang="en-US" sz="1100" baseline="0" dirty="0">
                          <a:latin typeface="+mn-lt"/>
                          <a:cs typeface="Times New Roman" panose="02020603050405020304" pitchFamily="18" charset="0"/>
                        </a:rPr>
                        <a:t>F</a:t>
                      </a:r>
                      <a:r>
                        <a:rPr lang="en-US" sz="1100" dirty="0">
                          <a:latin typeface="+mn-lt"/>
                          <a:cs typeface="Times New Roman" panose="02020603050405020304" pitchFamily="18" charset="0"/>
                        </a:rPr>
                        <a:t>alse</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216297">
                <a:tc>
                  <a:txBody>
                    <a:bodyPr/>
                    <a:lstStyle/>
                    <a:p>
                      <a:pPr algn="ctr"/>
                      <a:r>
                        <a:rPr lang="en-US" sz="1100" dirty="0">
                          <a:latin typeface="+mn-lt"/>
                          <a:cs typeface="Times New Roman" panose="02020603050405020304" pitchFamily="18" charset="0"/>
                        </a:rPr>
                        <a:t>file.mode</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Возвращает</a:t>
                      </a:r>
                      <a:r>
                        <a:rPr lang="ru-RU" sz="1100" baseline="0" dirty="0">
                          <a:latin typeface="+mn-lt"/>
                          <a:cs typeface="Times New Roman" panose="02020603050405020304" pitchFamily="18" charset="0"/>
                        </a:rPr>
                        <a:t> режим доступа, с которым был открыт данный файл</a:t>
                      </a:r>
                      <a:endParaRPr lang="en-US" sz="1100" dirty="0">
                        <a:latin typeface="+mn-lt"/>
                        <a:cs typeface="Times New Roman" panose="02020603050405020304" pitchFamily="18" charset="0"/>
                      </a:endParaRP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216297">
                <a:tc>
                  <a:txBody>
                    <a:bodyPr/>
                    <a:lstStyle/>
                    <a:p>
                      <a:pPr algn="ctr"/>
                      <a:r>
                        <a:rPr lang="en-US" sz="1100" dirty="0">
                          <a:latin typeface="+mn-lt"/>
                          <a:cs typeface="Times New Roman" panose="02020603050405020304" pitchFamily="18" charset="0"/>
                        </a:rPr>
                        <a:t>file.encoding</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Кодировка, которую использует файл</a:t>
                      </a:r>
                      <a:endParaRPr lang="en-US" sz="1100" dirty="0">
                        <a:latin typeface="+mn-lt"/>
                        <a:cs typeface="Times New Roman" panose="02020603050405020304" pitchFamily="18" charset="0"/>
                      </a:endParaRP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343450">
                <a:tc>
                  <a:txBody>
                    <a:bodyPr/>
                    <a:lstStyle/>
                    <a:p>
                      <a:pPr algn="ctr"/>
                      <a:r>
                        <a:rPr lang="en-US" sz="1100" dirty="0">
                          <a:latin typeface="+mn-lt"/>
                          <a:cs typeface="Times New Roman" panose="02020603050405020304" pitchFamily="18" charset="0"/>
                        </a:rPr>
                        <a:t>file.errors</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Режим, в котором будут обрабатываться ошибки кодирования/декодирования</a:t>
                      </a:r>
                      <a:endParaRPr lang="en-US" sz="1100" dirty="0">
                        <a:latin typeface="+mn-lt"/>
                        <a:cs typeface="Times New Roman" panose="02020603050405020304" pitchFamily="18" charset="0"/>
                      </a:endParaRP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216297">
                <a:tc>
                  <a:txBody>
                    <a:bodyPr/>
                    <a:lstStyle/>
                    <a:p>
                      <a:pPr algn="ctr"/>
                      <a:r>
                        <a:rPr lang="en-US" sz="1100" dirty="0">
                          <a:latin typeface="+mn-lt"/>
                          <a:cs typeface="Times New Roman" panose="02020603050405020304" pitchFamily="18" charset="0"/>
                        </a:rPr>
                        <a:t>file.name</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Возвращает имя файла</a:t>
                      </a:r>
                      <a:endParaRPr lang="en-US" sz="1100" dirty="0">
                        <a:latin typeface="+mn-lt"/>
                        <a:cs typeface="Times New Roman" panose="02020603050405020304" pitchFamily="18" charset="0"/>
                      </a:endParaRP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356254">
                <a:tc>
                  <a:txBody>
                    <a:bodyPr/>
                    <a:lstStyle/>
                    <a:p>
                      <a:pPr algn="ctr"/>
                      <a:r>
                        <a:rPr lang="en-US" sz="1100" dirty="0">
                          <a:latin typeface="+mn-lt"/>
                          <a:cs typeface="Times New Roman" panose="02020603050405020304" pitchFamily="18" charset="0"/>
                        </a:rPr>
                        <a:t>file.softspace</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Возвращает False если при выводе содержимого файла следует отдельно добавлять пробел</a:t>
                      </a:r>
                      <a:endParaRPr lang="en-US" sz="1100" dirty="0">
                        <a:latin typeface="+mn-lt"/>
                        <a:cs typeface="Times New Roman" panose="02020603050405020304" pitchFamily="18" charset="0"/>
                      </a:endParaRP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626291">
                <a:tc>
                  <a:txBody>
                    <a:bodyPr/>
                    <a:lstStyle/>
                    <a:p>
                      <a:pPr algn="ctr"/>
                      <a:r>
                        <a:rPr lang="en-US" sz="1100" dirty="0">
                          <a:latin typeface="+mn-lt"/>
                          <a:cs typeface="Times New Roman" panose="02020603050405020304" pitchFamily="18" charset="0"/>
                        </a:rPr>
                        <a:t>file.newlines</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100" dirty="0">
                          <a:latin typeface="+mn-lt"/>
                          <a:cs typeface="Times New Roman" panose="02020603050405020304" pitchFamily="18" charset="0"/>
                        </a:rPr>
                        <a:t>Если</a:t>
                      </a:r>
                      <a:r>
                        <a:rPr lang="ru-RU" sz="1100" baseline="0" dirty="0">
                          <a:latin typeface="+mn-lt"/>
                          <a:cs typeface="Times New Roman" panose="02020603050405020304" pitchFamily="18" charset="0"/>
                        </a:rPr>
                        <a:t> версия </a:t>
                      </a:r>
                      <a:r>
                        <a:rPr lang="en-US" sz="1100" baseline="0" dirty="0">
                          <a:latin typeface="+mn-lt"/>
                          <a:cs typeface="Times New Roman" panose="02020603050405020304" pitchFamily="18" charset="0"/>
                        </a:rPr>
                        <a:t>Python </a:t>
                      </a:r>
                      <a:r>
                        <a:rPr lang="ru-RU" sz="1100" baseline="0" dirty="0">
                          <a:latin typeface="+mn-lt"/>
                          <a:cs typeface="Times New Roman" panose="02020603050405020304" pitchFamily="18" charset="0"/>
                        </a:rPr>
                        <a:t>использует универсальный режим новых строк </a:t>
                      </a:r>
                      <a:r>
                        <a:rPr lang="en-US" sz="1100" dirty="0">
                          <a:latin typeface="+mn-lt"/>
                          <a:cs typeface="Times New Roman" panose="02020603050405020304" pitchFamily="18" charset="0"/>
                        </a:rPr>
                        <a:t>(</a:t>
                      </a:r>
                      <a:r>
                        <a:rPr lang="ru-RU" sz="1100" dirty="0">
                          <a:latin typeface="+mn-lt"/>
                          <a:cs typeface="Times New Roman" panose="02020603050405020304" pitchFamily="18" charset="0"/>
                        </a:rPr>
                        <a:t>по</a:t>
                      </a:r>
                      <a:r>
                        <a:rPr lang="ru-RU" sz="1100" baseline="0" dirty="0">
                          <a:latin typeface="+mn-lt"/>
                          <a:cs typeface="Times New Roman" panose="02020603050405020304" pitchFamily="18" charset="0"/>
                        </a:rPr>
                        <a:t> умолчанию</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этот атрибут только-для-чтения</a:t>
                      </a:r>
                      <a:r>
                        <a:rPr lang="ru-RU" sz="1100" baseline="0" dirty="0">
                          <a:latin typeface="+mn-lt"/>
                          <a:cs typeface="Times New Roman" panose="02020603050405020304" pitchFamily="18" charset="0"/>
                        </a:rPr>
                        <a:t> существует</a:t>
                      </a:r>
                      <a:r>
                        <a:rPr lang="ru-RU" sz="1100" dirty="0">
                          <a:latin typeface="+mn-lt"/>
                          <a:cs typeface="Times New Roman" panose="02020603050405020304" pitchFamily="18" charset="0"/>
                        </a:rPr>
                        <a:t> и для файлов, открытых на чтение в этом</a:t>
                      </a:r>
                      <a:r>
                        <a:rPr lang="ru-RU" sz="1100" baseline="0" dirty="0">
                          <a:latin typeface="+mn-lt"/>
                          <a:cs typeface="Times New Roman" panose="02020603050405020304" pitchFamily="18" charset="0"/>
                        </a:rPr>
                        <a:t> же режиме,</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отслеживает</a:t>
                      </a:r>
                      <a:r>
                        <a:rPr lang="en-US" sz="1100" dirty="0">
                          <a:latin typeface="+mn-lt"/>
                          <a:cs typeface="Times New Roman" panose="02020603050405020304" pitchFamily="18" charset="0"/>
                        </a:rPr>
                        <a:t> </a:t>
                      </a:r>
                      <a:r>
                        <a:rPr lang="ru-RU" sz="1100" dirty="0">
                          <a:latin typeface="+mn-lt"/>
                          <a:cs typeface="Times New Roman" panose="02020603050405020304" pitchFamily="18" charset="0"/>
                        </a:rPr>
                        <a:t>типы</a:t>
                      </a:r>
                      <a:r>
                        <a:rPr lang="ru-RU" sz="1100" baseline="0" dirty="0">
                          <a:latin typeface="+mn-lt"/>
                          <a:cs typeface="Times New Roman" panose="02020603050405020304" pitchFamily="18" charset="0"/>
                        </a:rPr>
                        <a:t> </a:t>
                      </a:r>
                      <a:r>
                        <a:rPr lang="ru-RU" sz="1100" dirty="0">
                          <a:latin typeface="+mn-lt"/>
                          <a:cs typeface="Times New Roman" panose="02020603050405020304" pitchFamily="18" charset="0"/>
                        </a:rPr>
                        <a:t>новых строк, встреченные при чтении файла</a:t>
                      </a:r>
                      <a:endParaRPr lang="en-US" sz="1100" dirty="0">
                        <a:latin typeface="+mn-lt"/>
                        <a:cs typeface="Times New Roman" panose="02020603050405020304" pitchFamily="18" charset="0"/>
                      </a:endParaRP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328" name="Google Shape;328;p32"/>
          <p:cNvSpPr txBox="1">
            <a:spLocks noGrp="1"/>
          </p:cNvSpPr>
          <p:nvPr>
            <p:ph type="title"/>
          </p:nvPr>
        </p:nvSpPr>
        <p:spPr>
          <a:xfrm>
            <a:off x="462440" y="183728"/>
            <a:ext cx="8681560" cy="513185"/>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Работа с файлами</a:t>
            </a:r>
            <a:endParaRPr sz="3600" b="1" dirty="0">
              <a:solidFill>
                <a:schemeClr val="accent1"/>
              </a:solidFill>
              <a:latin typeface="+mn-lt"/>
            </a:endParaRPr>
          </a:p>
        </p:txBody>
      </p:sp>
      <p:sp>
        <p:nvSpPr>
          <p:cNvPr id="6" name="Rectangle 1"/>
          <p:cNvSpPr/>
          <p:nvPr/>
        </p:nvSpPr>
        <p:spPr>
          <a:xfrm>
            <a:off x="464917" y="782972"/>
            <a:ext cx="4392489" cy="1015663"/>
          </a:xfrm>
          <a:prstGeom prst="rect">
            <a:avLst/>
          </a:prstGeom>
          <a:ln>
            <a:noFill/>
          </a:ln>
        </p:spPr>
        <p:txBody>
          <a:bodyPr wrap="square">
            <a:spAutoFit/>
          </a:bodyPr>
          <a:lstStyle/>
          <a:p>
            <a:r>
              <a:rPr lang="en-US" sz="1200" dirty="0">
                <a:solidFill>
                  <a:srgbClr val="000000"/>
                </a:solidFill>
                <a:latin typeface="+mn-lt"/>
              </a:rPr>
              <a:t>fo </a:t>
            </a:r>
            <a:r>
              <a:rPr lang="en-US" sz="1200" b="1" dirty="0">
                <a:solidFill>
                  <a:srgbClr val="000080"/>
                </a:solidFill>
                <a:latin typeface="+mn-lt"/>
              </a:rPr>
              <a:t>=</a:t>
            </a:r>
            <a:r>
              <a:rPr lang="en-US" sz="1200" dirty="0">
                <a:solidFill>
                  <a:srgbClr val="000000"/>
                </a:solidFill>
                <a:latin typeface="+mn-lt"/>
              </a:rPr>
              <a:t> open</a:t>
            </a:r>
            <a:r>
              <a:rPr lang="en-US" sz="1200" b="1" dirty="0">
                <a:solidFill>
                  <a:srgbClr val="000080"/>
                </a:solidFill>
                <a:latin typeface="+mn-lt"/>
              </a:rPr>
              <a:t>(</a:t>
            </a:r>
            <a:r>
              <a:rPr lang="en-US" sz="1200" dirty="0">
                <a:solidFill>
                  <a:srgbClr val="808080"/>
                </a:solidFill>
                <a:latin typeface="+mn-lt"/>
              </a:rPr>
              <a:t>"myfile.txt"</a:t>
            </a:r>
            <a:r>
              <a:rPr lang="en-US" sz="1200" b="1" dirty="0">
                <a:solidFill>
                  <a:srgbClr val="000080"/>
                </a:solidFill>
                <a:latin typeface="+mn-lt"/>
              </a:rPr>
              <a:t>,</a:t>
            </a:r>
            <a:r>
              <a:rPr lang="en-US" sz="1200" dirty="0">
                <a:solidFill>
                  <a:srgbClr val="000000"/>
                </a:solidFill>
                <a:latin typeface="+mn-lt"/>
              </a:rPr>
              <a:t> </a:t>
            </a:r>
            <a:r>
              <a:rPr lang="en-US" sz="1200" dirty="0">
                <a:solidFill>
                  <a:srgbClr val="808080"/>
                </a:solidFill>
                <a:latin typeface="+mn-lt"/>
              </a:rPr>
              <a:t>"wb"</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"Name of the file: "</a:t>
            </a:r>
            <a:r>
              <a:rPr lang="en-US" sz="1200" b="1" dirty="0">
                <a:solidFill>
                  <a:srgbClr val="000080"/>
                </a:solidFill>
                <a:latin typeface="+mn-lt"/>
              </a:rPr>
              <a:t>,</a:t>
            </a:r>
            <a:r>
              <a:rPr lang="en-US" sz="1200" dirty="0">
                <a:solidFill>
                  <a:srgbClr val="000000"/>
                </a:solidFill>
                <a:latin typeface="+mn-lt"/>
              </a:rPr>
              <a:t> fo</a:t>
            </a:r>
            <a:r>
              <a:rPr lang="en-US" sz="1200" b="1" dirty="0">
                <a:solidFill>
                  <a:srgbClr val="000080"/>
                </a:solidFill>
                <a:latin typeface="+mn-lt"/>
              </a:rPr>
              <a:t>.</a:t>
            </a:r>
            <a:r>
              <a:rPr lang="en-US" sz="1200" dirty="0">
                <a:solidFill>
                  <a:srgbClr val="000000"/>
                </a:solidFill>
                <a:latin typeface="+mn-lt"/>
              </a:rPr>
              <a:t>name</a:t>
            </a:r>
            <a:r>
              <a:rPr lang="en-US" sz="1200" b="1" dirty="0">
                <a:solidFill>
                  <a:srgbClr val="000080"/>
                </a:solidFill>
                <a:latin typeface="+mn-lt"/>
              </a:rPr>
              <a:t>)</a:t>
            </a:r>
            <a:endParaRPr lang="ru-RU" sz="1200" dirty="0">
              <a:solidFill>
                <a:srgbClr val="000000"/>
              </a:solidFill>
              <a:latin typeface="+mn-lt"/>
            </a:endParaRPr>
          </a:p>
          <a:p>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"Closed or not: "</a:t>
            </a:r>
            <a:r>
              <a:rPr lang="en-US" sz="1200" b="1" dirty="0">
                <a:solidFill>
                  <a:srgbClr val="000080"/>
                </a:solidFill>
                <a:latin typeface="+mn-lt"/>
              </a:rPr>
              <a:t>,</a:t>
            </a:r>
            <a:r>
              <a:rPr lang="en-US" sz="1200" dirty="0">
                <a:solidFill>
                  <a:srgbClr val="000000"/>
                </a:solidFill>
                <a:latin typeface="+mn-lt"/>
              </a:rPr>
              <a:t> fo</a:t>
            </a:r>
            <a:r>
              <a:rPr lang="en-US" sz="1200" b="1" dirty="0">
                <a:solidFill>
                  <a:srgbClr val="000080"/>
                </a:solidFill>
                <a:latin typeface="+mn-lt"/>
              </a:rPr>
              <a:t>.</a:t>
            </a:r>
            <a:r>
              <a:rPr lang="en-US" sz="1200" dirty="0">
                <a:solidFill>
                  <a:srgbClr val="000000"/>
                </a:solidFill>
                <a:latin typeface="+mn-lt"/>
              </a:rPr>
              <a:t>closed</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"Opening mode: "</a:t>
            </a:r>
            <a:r>
              <a:rPr lang="en-US" sz="1200" b="1" dirty="0">
                <a:solidFill>
                  <a:srgbClr val="000080"/>
                </a:solidFill>
                <a:latin typeface="+mn-lt"/>
              </a:rPr>
              <a:t>,</a:t>
            </a:r>
            <a:r>
              <a:rPr lang="en-US" sz="1200" dirty="0">
                <a:solidFill>
                  <a:srgbClr val="000000"/>
                </a:solidFill>
                <a:latin typeface="+mn-lt"/>
              </a:rPr>
              <a:t> fo</a:t>
            </a:r>
            <a:r>
              <a:rPr lang="en-US" sz="1200" b="1" dirty="0">
                <a:solidFill>
                  <a:srgbClr val="000080"/>
                </a:solidFill>
                <a:latin typeface="+mn-lt"/>
              </a:rPr>
              <a:t>.</a:t>
            </a:r>
            <a:r>
              <a:rPr lang="en-US" sz="1200" dirty="0">
                <a:solidFill>
                  <a:srgbClr val="000000"/>
                </a:solidFill>
                <a:latin typeface="+mn-lt"/>
              </a:rPr>
              <a:t>mode</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"Softspace flag: "</a:t>
            </a:r>
            <a:r>
              <a:rPr lang="en-US" sz="1200" b="1" dirty="0">
                <a:solidFill>
                  <a:srgbClr val="000080"/>
                </a:solidFill>
                <a:latin typeface="+mn-lt"/>
              </a:rPr>
              <a:t>,</a:t>
            </a:r>
            <a:r>
              <a:rPr lang="en-US" sz="1200" dirty="0">
                <a:solidFill>
                  <a:srgbClr val="000000"/>
                </a:solidFill>
                <a:latin typeface="+mn-lt"/>
              </a:rPr>
              <a:t> fo</a:t>
            </a:r>
            <a:r>
              <a:rPr lang="en-US" sz="1200" b="1" dirty="0">
                <a:solidFill>
                  <a:srgbClr val="000080"/>
                </a:solidFill>
                <a:latin typeface="+mn-lt"/>
              </a:rPr>
              <a:t>.</a:t>
            </a:r>
            <a:r>
              <a:rPr lang="en-US" sz="1200" dirty="0">
                <a:solidFill>
                  <a:srgbClr val="000000"/>
                </a:solidFill>
                <a:latin typeface="+mn-lt"/>
              </a:rPr>
              <a:t>softspace</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p:txBody>
      </p:sp>
      <p:sp>
        <p:nvSpPr>
          <p:cNvPr id="7" name="Rectangle 7"/>
          <p:cNvSpPr/>
          <p:nvPr/>
        </p:nvSpPr>
        <p:spPr>
          <a:xfrm>
            <a:off x="4569394" y="780847"/>
            <a:ext cx="3654052" cy="830997"/>
          </a:xfrm>
          <a:prstGeom prst="rect">
            <a:avLst/>
          </a:prstGeom>
          <a:ln>
            <a:noFill/>
          </a:ln>
        </p:spPr>
        <p:txBody>
          <a:bodyPr wrap="square">
            <a:spAutoFit/>
          </a:bodyPr>
          <a:lstStyle/>
          <a:p>
            <a:r>
              <a:rPr lang="en-US" sz="1200" dirty="0">
                <a:solidFill>
                  <a:srgbClr val="000000"/>
                </a:solidFill>
                <a:latin typeface="+mn-lt"/>
              </a:rPr>
              <a:t>Name of the file: myfile.txt </a:t>
            </a:r>
            <a:endParaRPr lang="ru-RU" sz="1200" dirty="0">
              <a:solidFill>
                <a:srgbClr val="000000"/>
              </a:solidFill>
              <a:latin typeface="+mn-lt"/>
            </a:endParaRPr>
          </a:p>
          <a:p>
            <a:r>
              <a:rPr lang="en-US" sz="1200" dirty="0">
                <a:solidFill>
                  <a:srgbClr val="000000"/>
                </a:solidFill>
                <a:latin typeface="+mn-lt"/>
              </a:rPr>
              <a:t>Closed or not: False </a:t>
            </a:r>
            <a:endParaRPr lang="ru-RU" sz="1200" dirty="0">
              <a:solidFill>
                <a:srgbClr val="000000"/>
              </a:solidFill>
              <a:latin typeface="+mn-lt"/>
            </a:endParaRPr>
          </a:p>
          <a:p>
            <a:r>
              <a:rPr lang="en-US" sz="1200" dirty="0">
                <a:solidFill>
                  <a:srgbClr val="000000"/>
                </a:solidFill>
                <a:latin typeface="+mn-lt"/>
              </a:rPr>
              <a:t>Opening mode: wb </a:t>
            </a:r>
            <a:endParaRPr lang="ru-RU" sz="1200" dirty="0">
              <a:solidFill>
                <a:srgbClr val="000000"/>
              </a:solidFill>
              <a:latin typeface="+mn-lt"/>
            </a:endParaRPr>
          </a:p>
          <a:p>
            <a:r>
              <a:rPr lang="en-US" sz="1200" dirty="0">
                <a:solidFill>
                  <a:srgbClr val="000000"/>
                </a:solidFill>
                <a:latin typeface="+mn-lt"/>
              </a:rPr>
              <a:t>Softspace flag: 0</a:t>
            </a:r>
          </a:p>
        </p:txBody>
      </p:sp>
      <p:sp>
        <p:nvSpPr>
          <p:cNvPr id="8" name="Rectangle 3"/>
          <p:cNvSpPr/>
          <p:nvPr/>
        </p:nvSpPr>
        <p:spPr>
          <a:xfrm>
            <a:off x="466871" y="1849642"/>
            <a:ext cx="8556114" cy="307777"/>
          </a:xfrm>
          <a:prstGeom prst="rect">
            <a:avLst/>
          </a:prstGeom>
        </p:spPr>
        <p:txBody>
          <a:bodyPr wrap="square">
            <a:spAutoFit/>
          </a:bodyPr>
          <a:lstStyle/>
          <a:p>
            <a:pPr eaLnBrk="1" hangingPunct="1"/>
            <a:r>
              <a:rPr lang="ru-RU" b="1" dirty="0">
                <a:solidFill>
                  <a:schemeClr val="accent1"/>
                </a:solidFill>
                <a:latin typeface="+mn-lt"/>
              </a:rPr>
              <a:t>Атрибуты файлового объекта:</a:t>
            </a:r>
            <a:endParaRPr lang="en-US" b="1" dirty="0">
              <a:solidFill>
                <a:schemeClr val="accent1"/>
              </a:solidFill>
              <a:latin typeface="+mn-lt"/>
            </a:endParaRPr>
          </a:p>
        </p:txBody>
      </p:sp>
    </p:spTree>
    <p:extLst>
      <p:ext uri="{BB962C8B-B14F-4D97-AF65-F5344CB8AC3E}">
        <p14:creationId xmlns:p14="http://schemas.microsoft.com/office/powerpoint/2010/main" val="21196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342168504"/>
              </p:ext>
            </p:extLst>
          </p:nvPr>
        </p:nvGraphicFramePr>
        <p:xfrm>
          <a:off x="566737" y="892416"/>
          <a:ext cx="8027135" cy="2909367"/>
        </p:xfrm>
        <a:graphic>
          <a:graphicData uri="http://schemas.openxmlformats.org/drawingml/2006/table">
            <a:tbl>
              <a:tblPr firstRow="1" firstCol="1" bandRow="1">
                <a:tableStyleId>{5C22544A-7EE6-4342-B048-85BDC9FD1C3A}</a:tableStyleId>
              </a:tblPr>
              <a:tblGrid>
                <a:gridCol w="1621864">
                  <a:extLst>
                    <a:ext uri="{9D8B030D-6E8A-4147-A177-3AD203B41FA5}">
                      <a16:colId xmlns:a16="http://schemas.microsoft.com/office/drawing/2014/main" val="4230744033"/>
                    </a:ext>
                  </a:extLst>
                </a:gridCol>
                <a:gridCol w="6405271">
                  <a:extLst>
                    <a:ext uri="{9D8B030D-6E8A-4147-A177-3AD203B41FA5}">
                      <a16:colId xmlns:a16="http://schemas.microsoft.com/office/drawing/2014/main" val="2000110398"/>
                    </a:ext>
                  </a:extLst>
                </a:gridCol>
              </a:tblGrid>
              <a:tr h="211772">
                <a:tc>
                  <a:txBody>
                    <a:bodyPr/>
                    <a:lstStyle/>
                    <a:p>
                      <a:pPr algn="ctr">
                        <a:tabLst>
                          <a:tab pos="311150" algn="l"/>
                        </a:tabLst>
                      </a:pPr>
                      <a:r>
                        <a:rPr lang="ru-RU" sz="1100" b="1" i="0" u="none" strike="noStrike" kern="1200" cap="none" dirty="0">
                          <a:solidFill>
                            <a:schemeClr val="bg1"/>
                          </a:solidFill>
                          <a:latin typeface="+mn-lt"/>
                          <a:ea typeface="+mn-ea"/>
                          <a:cs typeface="+mn-cs"/>
                          <a:sym typeface="Arial"/>
                        </a:rPr>
                        <a:t>Режим</a:t>
                      </a:r>
                    </a:p>
                  </a:txBody>
                  <a:tcPr marL="55577" marR="55577"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100" b="1" kern="1200" dirty="0">
                          <a:solidFill>
                            <a:schemeClr val="bg1"/>
                          </a:solidFill>
                          <a:latin typeface="+mn-lt"/>
                          <a:ea typeface="+mn-ea"/>
                          <a:cs typeface="+mn-cs"/>
                        </a:rPr>
                        <a:t>Описание</a:t>
                      </a:r>
                    </a:p>
                  </a:txBody>
                  <a:tcPr marL="55577" marR="55577"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16297">
                <a:tc>
                  <a:txBody>
                    <a:bodyPr/>
                    <a:lstStyle/>
                    <a:p>
                      <a:pPr algn="ctr"/>
                      <a:r>
                        <a:rPr lang="en-US" sz="1400">
                          <a:effectLst/>
                          <a:latin typeface="+mn-lt"/>
                          <a:cs typeface="Times New Roman" panose="02020603050405020304" pitchFamily="18" charset="0"/>
                        </a:rPr>
                        <a:t>'r'</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dirty="0">
                          <a:effectLst/>
                          <a:latin typeface="+mn-lt"/>
                          <a:cs typeface="Times New Roman" panose="02020603050405020304" pitchFamily="18" charset="0"/>
                        </a:rPr>
                        <a:t>открытие на чтение (является значением по умолчанию).</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216297">
                <a:tc>
                  <a:txBody>
                    <a:bodyPr/>
                    <a:lstStyle/>
                    <a:p>
                      <a:pPr algn="ctr"/>
                      <a:r>
                        <a:rPr lang="en-US" sz="1400" dirty="0">
                          <a:effectLst/>
                          <a:latin typeface="+mn-lt"/>
                          <a:cs typeface="Times New Roman" panose="02020603050405020304" pitchFamily="18" charset="0"/>
                        </a:rPr>
                        <a:t>'w'</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a:effectLst/>
                          <a:latin typeface="+mn-lt"/>
                          <a:cs typeface="Times New Roman" panose="02020603050405020304" pitchFamily="18" charset="0"/>
                        </a:rPr>
                        <a:t>открытие на запись, содержимое файла удаляется, если файла не существует, создается новый.</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216297">
                <a:tc>
                  <a:txBody>
                    <a:bodyPr/>
                    <a:lstStyle/>
                    <a:p>
                      <a:pPr algn="ctr"/>
                      <a:r>
                        <a:rPr lang="en-US" sz="1400">
                          <a:effectLst/>
                          <a:latin typeface="+mn-lt"/>
                          <a:cs typeface="Times New Roman" panose="02020603050405020304" pitchFamily="18" charset="0"/>
                        </a:rPr>
                        <a:t>'x'</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dirty="0">
                          <a:effectLst/>
                          <a:latin typeface="+mn-lt"/>
                          <a:cs typeface="Times New Roman" panose="02020603050405020304" pitchFamily="18" charset="0"/>
                        </a:rPr>
                        <a:t>(с версии 3.3) открытие на запись, если файла не существует, иначе исключение.</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343450">
                <a:tc>
                  <a:txBody>
                    <a:bodyPr/>
                    <a:lstStyle/>
                    <a:p>
                      <a:pPr algn="ctr"/>
                      <a:r>
                        <a:rPr lang="en-US" sz="1400">
                          <a:effectLst/>
                          <a:latin typeface="+mn-lt"/>
                          <a:cs typeface="Times New Roman" panose="02020603050405020304" pitchFamily="18" charset="0"/>
                        </a:rPr>
                        <a:t>'a'</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a:effectLst/>
                          <a:latin typeface="+mn-lt"/>
                          <a:cs typeface="Times New Roman" panose="02020603050405020304" pitchFamily="18" charset="0"/>
                        </a:rPr>
                        <a:t>открытие на дозапись, информация добавляется в конец файла.</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216297">
                <a:tc>
                  <a:txBody>
                    <a:bodyPr/>
                    <a:lstStyle/>
                    <a:p>
                      <a:pPr algn="ctr"/>
                      <a:r>
                        <a:rPr lang="en-US" sz="1400">
                          <a:effectLst/>
                          <a:latin typeface="+mn-lt"/>
                          <a:cs typeface="Times New Roman" panose="02020603050405020304" pitchFamily="18" charset="0"/>
                        </a:rPr>
                        <a:t>'b'</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a:effectLst/>
                          <a:latin typeface="+mn-lt"/>
                          <a:cs typeface="Times New Roman" panose="02020603050405020304" pitchFamily="18" charset="0"/>
                        </a:rPr>
                        <a:t>открытие в двоичном режиме.</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356254">
                <a:tc>
                  <a:txBody>
                    <a:bodyPr/>
                    <a:lstStyle/>
                    <a:p>
                      <a:pPr algn="ctr"/>
                      <a:r>
                        <a:rPr lang="en-US" sz="1400">
                          <a:effectLst/>
                          <a:latin typeface="+mn-lt"/>
                          <a:cs typeface="Times New Roman" panose="02020603050405020304" pitchFamily="18" charset="0"/>
                        </a:rPr>
                        <a:t>'t'</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dirty="0">
                          <a:effectLst/>
                          <a:latin typeface="+mn-lt"/>
                          <a:cs typeface="Times New Roman" panose="02020603050405020304" pitchFamily="18" charset="0"/>
                        </a:rPr>
                        <a:t>(с версии 3.0) открытие в текстовом режиме (является значением по умолчанию).</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626291">
                <a:tc>
                  <a:txBody>
                    <a:bodyPr/>
                    <a:lstStyle/>
                    <a:p>
                      <a:pPr algn="ctr"/>
                      <a:r>
                        <a:rPr lang="ru-RU" sz="1400" dirty="0">
                          <a:effectLst/>
                          <a:latin typeface="+mn-lt"/>
                          <a:cs typeface="Times New Roman" panose="02020603050405020304" pitchFamily="18" charset="0"/>
                        </a:rPr>
                        <a:t>'+'</a:t>
                      </a:r>
                    </a:p>
                  </a:txBody>
                  <a:tcPr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ru-RU" sz="1200" dirty="0">
                          <a:effectLst/>
                          <a:latin typeface="+mn-lt"/>
                          <a:cs typeface="Times New Roman" panose="02020603050405020304" pitchFamily="18" charset="0"/>
                        </a:rPr>
                        <a:t>открытие на чтение и запись</a:t>
                      </a:r>
                    </a:p>
                  </a:txBody>
                  <a:tcPr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328" name="Google Shape;328;p32"/>
          <p:cNvSpPr txBox="1">
            <a:spLocks noGrp="1"/>
          </p:cNvSpPr>
          <p:nvPr>
            <p:ph type="title"/>
          </p:nvPr>
        </p:nvSpPr>
        <p:spPr>
          <a:xfrm>
            <a:off x="462440" y="183728"/>
            <a:ext cx="8681560" cy="513185"/>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Режимы открытия файла</a:t>
            </a:r>
            <a:endParaRPr sz="3600" b="1" dirty="0">
              <a:solidFill>
                <a:schemeClr val="accent1"/>
              </a:solidFill>
              <a:latin typeface="+mn-lt"/>
            </a:endParaRPr>
          </a:p>
        </p:txBody>
      </p:sp>
      <p:sp>
        <p:nvSpPr>
          <p:cNvPr id="9" name="Прямоугольник 8"/>
          <p:cNvSpPr/>
          <p:nvPr/>
        </p:nvSpPr>
        <p:spPr>
          <a:xfrm>
            <a:off x="0" y="3932800"/>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1"/>
          <p:cNvSpPr/>
          <p:nvPr/>
        </p:nvSpPr>
        <p:spPr>
          <a:xfrm>
            <a:off x="463226" y="4232962"/>
            <a:ext cx="7714616" cy="523220"/>
          </a:xfrm>
          <a:prstGeom prst="rect">
            <a:avLst/>
          </a:prstGeom>
        </p:spPr>
        <p:txBody>
          <a:bodyPr wrap="square">
            <a:spAutoFit/>
          </a:bodyPr>
          <a:lstStyle/>
          <a:p>
            <a:r>
              <a:rPr lang="ru-RU" dirty="0">
                <a:solidFill>
                  <a:schemeClr val="tx1"/>
                </a:solidFill>
                <a:latin typeface="+mn-lt"/>
              </a:rPr>
              <a:t>Режимы могут быть объединены, то есть, к примеру, '</a:t>
            </a:r>
            <a:r>
              <a:rPr lang="ru-RU" dirty="0" err="1">
                <a:solidFill>
                  <a:schemeClr val="tx1"/>
                </a:solidFill>
                <a:latin typeface="+mn-lt"/>
              </a:rPr>
              <a:t>rb</a:t>
            </a:r>
            <a:r>
              <a:rPr lang="ru-RU" dirty="0">
                <a:solidFill>
                  <a:schemeClr val="tx1"/>
                </a:solidFill>
                <a:latin typeface="+mn-lt"/>
              </a:rPr>
              <a:t>' - чтение в двоичном режиме</a:t>
            </a:r>
            <a:r>
              <a:rPr lang="en-US" dirty="0">
                <a:solidFill>
                  <a:schemeClr val="tx1"/>
                </a:solidFill>
                <a:latin typeface="+mn-lt"/>
              </a:rPr>
              <a:t>, </a:t>
            </a:r>
            <a:endParaRPr lang="ru-RU" dirty="0">
              <a:solidFill>
                <a:schemeClr val="tx1"/>
              </a:solidFill>
              <a:latin typeface="+mn-lt"/>
            </a:endParaRPr>
          </a:p>
          <a:p>
            <a:r>
              <a:rPr lang="en-US" dirty="0">
                <a:solidFill>
                  <a:schemeClr val="tx1"/>
                </a:solidFill>
                <a:latin typeface="+mn-lt"/>
              </a:rPr>
              <a:t>‘r+’ – </a:t>
            </a:r>
            <a:r>
              <a:rPr lang="ru-RU" dirty="0">
                <a:solidFill>
                  <a:schemeClr val="tx1"/>
                </a:solidFill>
                <a:latin typeface="+mn-lt"/>
              </a:rPr>
              <a:t>чтение и запись в текстовом режиме</a:t>
            </a:r>
          </a:p>
        </p:txBody>
      </p:sp>
    </p:spTree>
    <p:extLst>
      <p:ext uri="{BB962C8B-B14F-4D97-AF65-F5344CB8AC3E}">
        <p14:creationId xmlns:p14="http://schemas.microsoft.com/office/powerpoint/2010/main" val="4122969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25" name="Прямоугольник 24"/>
          <p:cNvSpPr/>
          <p:nvPr/>
        </p:nvSpPr>
        <p:spPr>
          <a:xfrm>
            <a:off x="-1" y="1130061"/>
            <a:ext cx="4641011" cy="3424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Модули и импорты</a:t>
            </a:r>
            <a:endParaRPr sz="3600" b="1" dirty="0">
              <a:solidFill>
                <a:schemeClr val="accent1"/>
              </a:solidFill>
              <a:latin typeface="+mn-lt"/>
            </a:endParaRPr>
          </a:p>
        </p:txBody>
      </p:sp>
      <p:sp>
        <p:nvSpPr>
          <p:cNvPr id="19" name="Text Box 10"/>
          <p:cNvSpPr txBox="1">
            <a:spLocks noChangeArrowheads="1"/>
          </p:cNvSpPr>
          <p:nvPr/>
        </p:nvSpPr>
        <p:spPr bwMode="auto">
          <a:xfrm>
            <a:off x="463523" y="1811353"/>
            <a:ext cx="37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bg1"/>
                </a:solidFill>
                <a:latin typeface="+mn-lt"/>
              </a:rPr>
              <a:t>Модули - это способ переиспользования кода, контейнер хранения. </a:t>
            </a:r>
          </a:p>
          <a:p>
            <a:pPr eaLnBrk="1" hangingPunct="1">
              <a:spcBef>
                <a:spcPct val="0"/>
              </a:spcBef>
              <a:buNone/>
            </a:pPr>
            <a:r>
              <a:rPr lang="ru-RU" sz="1600" dirty="0">
                <a:solidFill>
                  <a:schemeClr val="bg1"/>
                </a:solidFill>
                <a:latin typeface="+mn-lt"/>
              </a:rPr>
              <a:t>Модуль можно рассматривать как файл с кодом на </a:t>
            </a:r>
            <a:r>
              <a:rPr lang="en-US" sz="1600" dirty="0">
                <a:solidFill>
                  <a:schemeClr val="bg1"/>
                </a:solidFill>
                <a:latin typeface="+mn-lt"/>
              </a:rPr>
              <a:t>Python</a:t>
            </a:r>
            <a:r>
              <a:rPr lang="ru-RU" sz="1600" dirty="0">
                <a:solidFill>
                  <a:schemeClr val="bg1"/>
                </a:solidFill>
                <a:latin typeface="+mn-lt"/>
              </a:rPr>
              <a:t>.</a:t>
            </a:r>
            <a:r>
              <a:rPr lang="en-US" sz="1600" dirty="0">
                <a:solidFill>
                  <a:schemeClr val="bg1"/>
                </a:solidFill>
                <a:latin typeface="+mn-lt"/>
              </a:rPr>
              <a:t> </a:t>
            </a:r>
            <a:r>
              <a:rPr lang="ru-RU" sz="1600" dirty="0">
                <a:solidFill>
                  <a:schemeClr val="bg1"/>
                </a:solidFill>
                <a:latin typeface="+mn-lt"/>
              </a:rPr>
              <a:t>Чтоб наш код мог увидеть код из других модулей, надо эти модули импортировать с помощью ключевого слова </a:t>
            </a:r>
            <a:r>
              <a:rPr lang="en-US" sz="1600" dirty="0">
                <a:solidFill>
                  <a:schemeClr val="bg1"/>
                </a:solidFill>
                <a:latin typeface="+mn-lt"/>
              </a:rPr>
              <a:t>import</a:t>
            </a:r>
          </a:p>
        </p:txBody>
      </p:sp>
      <p:sp>
        <p:nvSpPr>
          <p:cNvPr id="26" name="Rectangle 3"/>
          <p:cNvSpPr/>
          <p:nvPr/>
        </p:nvSpPr>
        <p:spPr>
          <a:xfrm>
            <a:off x="4861023" y="1288132"/>
            <a:ext cx="3817151" cy="3108543"/>
          </a:xfrm>
          <a:prstGeom prst="rect">
            <a:avLst/>
          </a:prstGeom>
        </p:spPr>
        <p:txBody>
          <a:bodyPr wrap="square">
            <a:spAutoFit/>
          </a:bodyPr>
          <a:lstStyle/>
          <a:p>
            <a:r>
              <a:rPr lang="ru-RU" dirty="0">
                <a:solidFill>
                  <a:srgbClr val="008000"/>
                </a:solidFill>
                <a:latin typeface="+mn-lt"/>
              </a:rPr>
              <a:t># импортируем модуль </a:t>
            </a:r>
          </a:p>
          <a:p>
            <a:r>
              <a:rPr lang="en-US" dirty="0">
                <a:solidFill>
                  <a:srgbClr val="008000"/>
                </a:solidFill>
                <a:latin typeface="+mn-lt"/>
              </a:rPr>
              <a:t># </a:t>
            </a:r>
            <a:r>
              <a:rPr lang="ru-RU" dirty="0">
                <a:solidFill>
                  <a:srgbClr val="008000"/>
                </a:solidFill>
                <a:latin typeface="+mn-lt"/>
              </a:rPr>
              <a:t>содержимое модуля доступно только через имя модуля</a:t>
            </a:r>
            <a:r>
              <a:rPr lang="ru-RU" dirty="0">
                <a:solidFill>
                  <a:srgbClr val="000000"/>
                </a:solidFill>
                <a:latin typeface="+mn-lt"/>
              </a:rPr>
              <a:t> </a:t>
            </a:r>
          </a:p>
          <a:p>
            <a:r>
              <a:rPr lang="ru-RU" b="1" dirty="0">
                <a:solidFill>
                  <a:srgbClr val="0000FF"/>
                </a:solidFill>
                <a:latin typeface="+mn-lt"/>
              </a:rPr>
              <a:t>import</a:t>
            </a:r>
            <a:r>
              <a:rPr lang="ru-RU" dirty="0">
                <a:solidFill>
                  <a:srgbClr val="000000"/>
                </a:solidFill>
                <a:latin typeface="+mn-lt"/>
              </a:rPr>
              <a:t> math </a:t>
            </a:r>
          </a:p>
          <a:p>
            <a:endParaRPr lang="ru-RU" b="1" dirty="0">
              <a:solidFill>
                <a:srgbClr val="0000FF"/>
              </a:solidFill>
              <a:latin typeface="+mn-lt"/>
            </a:endParaRPr>
          </a:p>
          <a:p>
            <a:r>
              <a:rPr lang="ru-RU" b="1" dirty="0">
                <a:solidFill>
                  <a:srgbClr val="0000FF"/>
                </a:solidFill>
                <a:latin typeface="+mn-lt"/>
              </a:rPr>
              <a:t>print</a:t>
            </a:r>
            <a:r>
              <a:rPr lang="ru-RU" b="1" dirty="0">
                <a:solidFill>
                  <a:srgbClr val="000080"/>
                </a:solidFill>
                <a:latin typeface="+mn-lt"/>
              </a:rPr>
              <a:t>(</a:t>
            </a:r>
            <a:r>
              <a:rPr lang="ru-RU" dirty="0">
                <a:solidFill>
                  <a:srgbClr val="000000"/>
                </a:solidFill>
                <a:latin typeface="+mn-lt"/>
              </a:rPr>
              <a:t>math</a:t>
            </a:r>
            <a:r>
              <a:rPr lang="ru-RU" b="1" dirty="0">
                <a:solidFill>
                  <a:srgbClr val="000080"/>
                </a:solidFill>
                <a:latin typeface="+mn-lt"/>
              </a:rPr>
              <a:t>.</a:t>
            </a:r>
            <a:r>
              <a:rPr lang="ru-RU" dirty="0">
                <a:solidFill>
                  <a:srgbClr val="000000"/>
                </a:solidFill>
                <a:latin typeface="+mn-lt"/>
              </a:rPr>
              <a:t>pi</a:t>
            </a:r>
            <a:r>
              <a:rPr lang="ru-RU" b="1" dirty="0">
                <a:solidFill>
                  <a:srgbClr val="000080"/>
                </a:solidFill>
                <a:latin typeface="+mn-lt"/>
              </a:rPr>
              <a:t>)</a:t>
            </a:r>
            <a:r>
              <a:rPr lang="ru-RU" dirty="0">
                <a:solidFill>
                  <a:srgbClr val="000000"/>
                </a:solidFill>
                <a:latin typeface="+mn-lt"/>
              </a:rPr>
              <a:t> </a:t>
            </a:r>
          </a:p>
          <a:p>
            <a:endParaRPr lang="en-US" dirty="0">
              <a:solidFill>
                <a:srgbClr val="000000"/>
              </a:solidFill>
              <a:latin typeface="+mn-lt"/>
            </a:endParaRPr>
          </a:p>
          <a:p>
            <a:endParaRPr lang="ru-RU" dirty="0">
              <a:solidFill>
                <a:srgbClr val="000000"/>
              </a:solidFill>
              <a:latin typeface="+mn-lt"/>
            </a:endParaRPr>
          </a:p>
          <a:p>
            <a:r>
              <a:rPr lang="ru-RU" dirty="0">
                <a:solidFill>
                  <a:srgbClr val="008000"/>
                </a:solidFill>
                <a:latin typeface="+mn-lt"/>
              </a:rPr>
              <a:t># импортируем конкретный код из модуля</a:t>
            </a:r>
            <a:r>
              <a:rPr lang="en-US" dirty="0">
                <a:solidFill>
                  <a:srgbClr val="008000"/>
                </a:solidFill>
                <a:latin typeface="+mn-lt"/>
              </a:rPr>
              <a:t> </a:t>
            </a:r>
            <a:r>
              <a:rPr lang="ru-RU" dirty="0">
                <a:solidFill>
                  <a:srgbClr val="008000"/>
                </a:solidFill>
                <a:latin typeface="+mn-lt"/>
              </a:rPr>
              <a:t>(переменную, функцию)</a:t>
            </a:r>
            <a:r>
              <a:rPr lang="ru-RU" dirty="0">
                <a:solidFill>
                  <a:srgbClr val="000000"/>
                </a:solidFill>
                <a:latin typeface="+mn-lt"/>
              </a:rPr>
              <a:t> </a:t>
            </a:r>
            <a:endParaRPr lang="en-US" dirty="0">
              <a:solidFill>
                <a:srgbClr val="000000"/>
              </a:solidFill>
              <a:latin typeface="+mn-lt"/>
            </a:endParaRPr>
          </a:p>
          <a:p>
            <a:r>
              <a:rPr lang="en-US" dirty="0">
                <a:solidFill>
                  <a:srgbClr val="008000"/>
                </a:solidFill>
                <a:latin typeface="+mn-lt"/>
              </a:rPr>
              <a:t># </a:t>
            </a:r>
            <a:r>
              <a:rPr lang="ru-RU" dirty="0">
                <a:solidFill>
                  <a:srgbClr val="008000"/>
                </a:solidFill>
                <a:latin typeface="+mn-lt"/>
              </a:rPr>
              <a:t>конкретный код доступен напрямую</a:t>
            </a:r>
            <a:r>
              <a:rPr lang="ru-RU" dirty="0">
                <a:solidFill>
                  <a:srgbClr val="000000"/>
                </a:solidFill>
                <a:latin typeface="+mn-lt"/>
              </a:rPr>
              <a:t> </a:t>
            </a:r>
          </a:p>
          <a:p>
            <a:r>
              <a:rPr lang="ru-RU" b="1" dirty="0">
                <a:solidFill>
                  <a:srgbClr val="0000FF"/>
                </a:solidFill>
                <a:latin typeface="+mn-lt"/>
              </a:rPr>
              <a:t>from</a:t>
            </a:r>
            <a:r>
              <a:rPr lang="ru-RU" dirty="0">
                <a:solidFill>
                  <a:srgbClr val="000000"/>
                </a:solidFill>
                <a:latin typeface="+mn-lt"/>
              </a:rPr>
              <a:t> math </a:t>
            </a:r>
            <a:r>
              <a:rPr lang="ru-RU" b="1" dirty="0">
                <a:solidFill>
                  <a:srgbClr val="0000FF"/>
                </a:solidFill>
                <a:latin typeface="+mn-lt"/>
              </a:rPr>
              <a:t>import</a:t>
            </a:r>
            <a:r>
              <a:rPr lang="ru-RU" dirty="0">
                <a:solidFill>
                  <a:srgbClr val="000000"/>
                </a:solidFill>
                <a:latin typeface="+mn-lt"/>
              </a:rPr>
              <a:t> pi </a:t>
            </a:r>
          </a:p>
          <a:p>
            <a:endParaRPr lang="en-US" b="1" dirty="0">
              <a:solidFill>
                <a:srgbClr val="0000FF"/>
              </a:solidFill>
              <a:latin typeface="+mn-lt"/>
            </a:endParaRPr>
          </a:p>
          <a:p>
            <a:r>
              <a:rPr lang="ru-RU" b="1" dirty="0">
                <a:solidFill>
                  <a:srgbClr val="0000FF"/>
                </a:solidFill>
                <a:latin typeface="+mn-lt"/>
              </a:rPr>
              <a:t>print</a:t>
            </a:r>
            <a:r>
              <a:rPr lang="ru-RU" b="1" dirty="0">
                <a:solidFill>
                  <a:srgbClr val="000080"/>
                </a:solidFill>
                <a:latin typeface="+mn-lt"/>
              </a:rPr>
              <a:t>(</a:t>
            </a:r>
            <a:r>
              <a:rPr lang="ru-RU" dirty="0">
                <a:solidFill>
                  <a:srgbClr val="000000"/>
                </a:solidFill>
                <a:latin typeface="+mn-lt"/>
              </a:rPr>
              <a:t>pi</a:t>
            </a:r>
            <a:r>
              <a:rPr lang="ru-RU" b="1" dirty="0">
                <a:solidFill>
                  <a:srgbClr val="000080"/>
                </a:solidFill>
                <a:latin typeface="+mn-lt"/>
              </a:rPr>
              <a:t>)</a:t>
            </a:r>
            <a:r>
              <a:rPr lang="ru-RU" dirty="0">
                <a:solidFill>
                  <a:srgbClr val="000000"/>
                </a:solidFill>
                <a:latin typeface="+mn-lt"/>
              </a:rPr>
              <a:t> </a:t>
            </a:r>
          </a:p>
        </p:txBody>
      </p:sp>
    </p:spTree>
    <p:extLst>
      <p:ext uri="{BB962C8B-B14F-4D97-AF65-F5344CB8AC3E}">
        <p14:creationId xmlns:p14="http://schemas.microsoft.com/office/powerpoint/2010/main" val="2781099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17" name="Picture 2" descr="https://blog.rubrain.com/wp-content/uploads/2020/08/3-1.jpg"/>
          <p:cNvPicPr>
            <a:picLocks noChangeAspect="1" noChangeArrowheads="1"/>
          </p:cNvPicPr>
          <p:nvPr/>
        </p:nvPicPr>
        <p:blipFill rotWithShape="1">
          <a:blip r:embed="rId3">
            <a:extLst>
              <a:ext uri="{28A0092B-C50C-407E-A947-70E740481C1C}">
                <a14:useLocalDpi xmlns:a14="http://schemas.microsoft.com/office/drawing/2010/main" val="0"/>
              </a:ext>
            </a:extLst>
          </a:blip>
          <a:srcRect l="27841" r="25528"/>
          <a:stretch/>
        </p:blipFill>
        <p:spPr bwMode="auto">
          <a:xfrm>
            <a:off x="-1" y="0"/>
            <a:ext cx="4155743" cy="5143500"/>
          </a:xfrm>
          <a:prstGeom prst="rect">
            <a:avLst/>
          </a:prstGeom>
          <a:noFill/>
          <a:extLst>
            <a:ext uri="{909E8E84-426E-40DD-AFC4-6F175D3DCCD1}">
              <a14:hiddenFill xmlns:a14="http://schemas.microsoft.com/office/drawing/2010/main">
                <a:solidFill>
                  <a:srgbClr val="FFFFFF"/>
                </a:solidFill>
              </a14:hiddenFill>
            </a:ext>
          </a:extLst>
        </p:spPr>
      </p:pic>
      <p:sp>
        <p:nvSpPr>
          <p:cNvPr id="18" name="Прямоугольник 17"/>
          <p:cNvSpPr/>
          <p:nvPr/>
        </p:nvSpPr>
        <p:spPr>
          <a:xfrm>
            <a:off x="1801" y="0"/>
            <a:ext cx="4162567" cy="5143500"/>
          </a:xfrm>
          <a:prstGeom prst="rect">
            <a:avLst/>
          </a:prstGeom>
          <a:gradFill>
            <a:gsLst>
              <a:gs pos="0">
                <a:schemeClr val="accent1">
                  <a:alpha val="60000"/>
                </a:schemeClr>
              </a:gs>
              <a:gs pos="100000">
                <a:schemeClr val="tx2">
                  <a:alpha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6" y="1727857"/>
            <a:ext cx="3600594" cy="694146"/>
          </a:xfrm>
          <a:prstGeom prst="rect">
            <a:avLst/>
          </a:prstGeom>
        </p:spPr>
        <p:txBody>
          <a:bodyPr spcFirstLastPara="1" wrap="square" lIns="91425" tIns="91425" rIns="91425" bIns="91425" anchor="t" anchorCtr="0">
            <a:noAutofit/>
          </a:bodyPr>
          <a:lstStyle/>
          <a:p>
            <a:pPr lvl="0"/>
            <a:r>
              <a:rPr lang="ru-RU" sz="4000" b="1" dirty="0">
                <a:solidFill>
                  <a:schemeClr val="bg1"/>
                </a:solidFill>
                <a:latin typeface="+mn-lt"/>
              </a:rPr>
              <a:t>Модули </a:t>
            </a:r>
            <a:br>
              <a:rPr lang="ru-RU" sz="4000" b="1" dirty="0">
                <a:solidFill>
                  <a:schemeClr val="bg1"/>
                </a:solidFill>
                <a:latin typeface="+mn-lt"/>
              </a:rPr>
            </a:br>
            <a:r>
              <a:rPr lang="ru-RU" sz="4000" b="1" dirty="0">
                <a:solidFill>
                  <a:schemeClr val="bg1"/>
                </a:solidFill>
                <a:latin typeface="+mn-lt"/>
              </a:rPr>
              <a:t>и импорты</a:t>
            </a:r>
            <a:endParaRPr sz="4000" b="1" dirty="0">
              <a:solidFill>
                <a:schemeClr val="bg1"/>
              </a:solidFill>
              <a:latin typeface="+mn-lt"/>
            </a:endParaRPr>
          </a:p>
        </p:txBody>
      </p:sp>
      <p:sp>
        <p:nvSpPr>
          <p:cNvPr id="6" name="Rectangle 3"/>
          <p:cNvSpPr/>
          <p:nvPr/>
        </p:nvSpPr>
        <p:spPr>
          <a:xfrm>
            <a:off x="4489185" y="371147"/>
            <a:ext cx="4248472" cy="4401205"/>
          </a:xfrm>
          <a:prstGeom prst="rect">
            <a:avLst/>
          </a:prstGeom>
        </p:spPr>
        <p:txBody>
          <a:bodyPr wrap="square">
            <a:spAutoFit/>
          </a:bodyPr>
          <a:lstStyle/>
          <a:p>
            <a:r>
              <a:rPr lang="ru-RU" dirty="0">
                <a:solidFill>
                  <a:srgbClr val="008000"/>
                </a:solidFill>
                <a:latin typeface="+mn-lt"/>
              </a:rPr>
              <a:t># импортируем все содержимое модуля </a:t>
            </a:r>
            <a:endParaRPr lang="en-US" dirty="0">
              <a:solidFill>
                <a:srgbClr val="008000"/>
              </a:solidFill>
              <a:latin typeface="+mn-lt"/>
            </a:endParaRPr>
          </a:p>
          <a:p>
            <a:r>
              <a:rPr lang="en-US" dirty="0">
                <a:solidFill>
                  <a:srgbClr val="008000"/>
                </a:solidFill>
                <a:latin typeface="+mn-lt"/>
              </a:rPr>
              <a:t># </a:t>
            </a:r>
            <a:r>
              <a:rPr lang="ru-RU" dirty="0">
                <a:solidFill>
                  <a:srgbClr val="008000"/>
                </a:solidFill>
                <a:latin typeface="+mn-lt"/>
              </a:rPr>
              <a:t>все содержимое модуля доступно напрямую</a:t>
            </a:r>
            <a:r>
              <a:rPr lang="ru-RU" dirty="0">
                <a:solidFill>
                  <a:srgbClr val="000000"/>
                </a:solidFill>
                <a:latin typeface="+mn-lt"/>
              </a:rPr>
              <a:t> </a:t>
            </a:r>
          </a:p>
          <a:p>
            <a:r>
              <a:rPr lang="ru-RU" dirty="0">
                <a:solidFill>
                  <a:srgbClr val="008000"/>
                </a:solidFill>
                <a:latin typeface="+mn-lt"/>
              </a:rPr>
              <a:t># так делать не следует!!!</a:t>
            </a:r>
            <a:r>
              <a:rPr lang="ru-RU" dirty="0">
                <a:solidFill>
                  <a:srgbClr val="000000"/>
                </a:solidFill>
                <a:latin typeface="+mn-lt"/>
              </a:rPr>
              <a:t> </a:t>
            </a:r>
          </a:p>
          <a:p>
            <a:r>
              <a:rPr lang="ru-RU" dirty="0">
                <a:solidFill>
                  <a:srgbClr val="008000"/>
                </a:solidFill>
                <a:latin typeface="+mn-lt"/>
              </a:rPr>
              <a:t># могут быть конфликты имен, теряется логическое разделение кода</a:t>
            </a:r>
          </a:p>
          <a:p>
            <a:r>
              <a:rPr lang="ru-RU" b="1" dirty="0">
                <a:solidFill>
                  <a:srgbClr val="0000FF"/>
                </a:solidFill>
                <a:latin typeface="+mn-lt"/>
              </a:rPr>
              <a:t>from</a:t>
            </a:r>
            <a:r>
              <a:rPr lang="ru-RU" dirty="0">
                <a:solidFill>
                  <a:srgbClr val="000000"/>
                </a:solidFill>
                <a:latin typeface="+mn-lt"/>
              </a:rPr>
              <a:t> math </a:t>
            </a:r>
            <a:r>
              <a:rPr lang="ru-RU" b="1" dirty="0">
                <a:solidFill>
                  <a:srgbClr val="0000FF"/>
                </a:solidFill>
                <a:latin typeface="+mn-lt"/>
              </a:rPr>
              <a:t>import</a:t>
            </a:r>
            <a:r>
              <a:rPr lang="ru-RU" dirty="0">
                <a:solidFill>
                  <a:srgbClr val="000000"/>
                </a:solidFill>
                <a:latin typeface="+mn-lt"/>
              </a:rPr>
              <a:t> </a:t>
            </a:r>
            <a:r>
              <a:rPr lang="ru-RU" b="1" dirty="0">
                <a:solidFill>
                  <a:srgbClr val="000080"/>
                </a:solidFill>
                <a:latin typeface="+mn-lt"/>
              </a:rPr>
              <a:t>*</a:t>
            </a:r>
            <a:r>
              <a:rPr lang="ru-RU" dirty="0">
                <a:solidFill>
                  <a:srgbClr val="000000"/>
                </a:solidFill>
                <a:latin typeface="+mn-lt"/>
              </a:rPr>
              <a:t> </a:t>
            </a:r>
          </a:p>
          <a:p>
            <a:endParaRPr lang="en-US" b="1" dirty="0">
              <a:solidFill>
                <a:srgbClr val="0000FF"/>
              </a:solidFill>
              <a:latin typeface="+mn-lt"/>
            </a:endParaRPr>
          </a:p>
          <a:p>
            <a:r>
              <a:rPr lang="ru-RU" b="1" dirty="0">
                <a:solidFill>
                  <a:srgbClr val="0000FF"/>
                </a:solidFill>
                <a:latin typeface="+mn-lt"/>
              </a:rPr>
              <a:t>print</a:t>
            </a:r>
            <a:r>
              <a:rPr lang="ru-RU" b="1" dirty="0">
                <a:solidFill>
                  <a:srgbClr val="000080"/>
                </a:solidFill>
                <a:latin typeface="+mn-lt"/>
              </a:rPr>
              <a:t>(</a:t>
            </a:r>
            <a:r>
              <a:rPr lang="ru-RU" dirty="0">
                <a:solidFill>
                  <a:srgbClr val="000000"/>
                </a:solidFill>
                <a:latin typeface="+mn-lt"/>
              </a:rPr>
              <a:t>pi</a:t>
            </a:r>
            <a:r>
              <a:rPr lang="ru-RU" b="1" dirty="0">
                <a:solidFill>
                  <a:srgbClr val="000080"/>
                </a:solidFill>
                <a:latin typeface="+mn-lt"/>
              </a:rPr>
              <a:t>)</a:t>
            </a:r>
            <a:r>
              <a:rPr lang="ru-RU" dirty="0">
                <a:solidFill>
                  <a:srgbClr val="000000"/>
                </a:solidFill>
                <a:latin typeface="+mn-lt"/>
              </a:rPr>
              <a:t> </a:t>
            </a:r>
          </a:p>
          <a:p>
            <a:endParaRPr lang="en-US" dirty="0">
              <a:solidFill>
                <a:srgbClr val="000000"/>
              </a:solidFill>
              <a:latin typeface="+mn-lt"/>
            </a:endParaRPr>
          </a:p>
          <a:p>
            <a:endParaRPr lang="ru-RU" dirty="0">
              <a:solidFill>
                <a:srgbClr val="000000"/>
              </a:solidFill>
              <a:latin typeface="+mn-lt"/>
            </a:endParaRPr>
          </a:p>
          <a:p>
            <a:r>
              <a:rPr lang="ru-RU" dirty="0">
                <a:solidFill>
                  <a:srgbClr val="008000"/>
                </a:solidFill>
                <a:latin typeface="+mn-lt"/>
              </a:rPr>
              <a:t># импортируем конкретный код из модуля (переменную, функцию)</a:t>
            </a:r>
            <a:r>
              <a:rPr lang="ru-RU" dirty="0">
                <a:solidFill>
                  <a:srgbClr val="000000"/>
                </a:solidFill>
                <a:latin typeface="+mn-lt"/>
              </a:rPr>
              <a:t> </a:t>
            </a:r>
            <a:endParaRPr lang="en-US" dirty="0">
              <a:solidFill>
                <a:srgbClr val="000000"/>
              </a:solidFill>
              <a:latin typeface="+mn-lt"/>
            </a:endParaRPr>
          </a:p>
          <a:p>
            <a:r>
              <a:rPr lang="ru-RU" dirty="0">
                <a:solidFill>
                  <a:srgbClr val="008000"/>
                </a:solidFill>
                <a:latin typeface="+mn-lt"/>
              </a:rPr>
              <a:t># и назначаем для него alias (псевдоним) для предотвращения </a:t>
            </a:r>
            <a:endParaRPr lang="en-US" dirty="0">
              <a:solidFill>
                <a:srgbClr val="008000"/>
              </a:solidFill>
              <a:latin typeface="+mn-lt"/>
            </a:endParaRPr>
          </a:p>
          <a:p>
            <a:r>
              <a:rPr lang="en-US" dirty="0">
                <a:solidFill>
                  <a:srgbClr val="008000"/>
                </a:solidFill>
                <a:latin typeface="+mn-lt"/>
              </a:rPr>
              <a:t># </a:t>
            </a:r>
            <a:r>
              <a:rPr lang="ru-RU" dirty="0">
                <a:solidFill>
                  <a:srgbClr val="008000"/>
                </a:solidFill>
                <a:latin typeface="+mn-lt"/>
              </a:rPr>
              <a:t>возможных</a:t>
            </a:r>
            <a:r>
              <a:rPr lang="en-US" dirty="0">
                <a:solidFill>
                  <a:srgbClr val="008000"/>
                </a:solidFill>
                <a:latin typeface="+mn-lt"/>
              </a:rPr>
              <a:t> </a:t>
            </a:r>
            <a:r>
              <a:rPr lang="ru-RU" dirty="0">
                <a:solidFill>
                  <a:srgbClr val="008000"/>
                </a:solidFill>
                <a:latin typeface="+mn-lt"/>
              </a:rPr>
              <a:t>конфликтов имен и приведения</a:t>
            </a:r>
            <a:r>
              <a:rPr lang="en-US" dirty="0">
                <a:solidFill>
                  <a:srgbClr val="008000"/>
                </a:solidFill>
                <a:latin typeface="+mn-lt"/>
              </a:rPr>
              <a:t> </a:t>
            </a:r>
            <a:r>
              <a:rPr lang="ru-RU" dirty="0">
                <a:solidFill>
                  <a:srgbClr val="008000"/>
                </a:solidFill>
                <a:latin typeface="+mn-lt"/>
              </a:rPr>
              <a:t>импортированных </a:t>
            </a:r>
          </a:p>
          <a:p>
            <a:r>
              <a:rPr lang="en-US" dirty="0">
                <a:solidFill>
                  <a:srgbClr val="008000"/>
                </a:solidFill>
                <a:latin typeface="+mn-lt"/>
              </a:rPr>
              <a:t># </a:t>
            </a:r>
            <a:r>
              <a:rPr lang="ru-RU" dirty="0">
                <a:solidFill>
                  <a:srgbClr val="008000"/>
                </a:solidFill>
                <a:latin typeface="+mn-lt"/>
              </a:rPr>
              <a:t>имен к более удобному виду</a:t>
            </a:r>
            <a:r>
              <a:rPr lang="ru-RU" dirty="0">
                <a:solidFill>
                  <a:srgbClr val="000000"/>
                </a:solidFill>
                <a:latin typeface="+mn-lt"/>
              </a:rPr>
              <a:t> </a:t>
            </a:r>
            <a:endParaRPr lang="en-US" dirty="0">
              <a:solidFill>
                <a:srgbClr val="000000"/>
              </a:solidFill>
              <a:latin typeface="+mn-lt"/>
            </a:endParaRPr>
          </a:p>
          <a:p>
            <a:r>
              <a:rPr lang="ru-RU" b="1" dirty="0">
                <a:solidFill>
                  <a:srgbClr val="0000FF"/>
                </a:solidFill>
                <a:latin typeface="+mn-lt"/>
              </a:rPr>
              <a:t>from</a:t>
            </a:r>
            <a:r>
              <a:rPr lang="ru-RU" dirty="0">
                <a:solidFill>
                  <a:srgbClr val="000000"/>
                </a:solidFill>
                <a:latin typeface="+mn-lt"/>
              </a:rPr>
              <a:t> math </a:t>
            </a:r>
            <a:r>
              <a:rPr lang="ru-RU" b="1" dirty="0">
                <a:solidFill>
                  <a:srgbClr val="0000FF"/>
                </a:solidFill>
                <a:latin typeface="+mn-lt"/>
              </a:rPr>
              <a:t>import</a:t>
            </a:r>
            <a:r>
              <a:rPr lang="ru-RU" dirty="0">
                <a:solidFill>
                  <a:srgbClr val="000000"/>
                </a:solidFill>
                <a:latin typeface="+mn-lt"/>
              </a:rPr>
              <a:t> pi </a:t>
            </a:r>
            <a:r>
              <a:rPr lang="ru-RU" b="1" dirty="0">
                <a:solidFill>
                  <a:srgbClr val="0000FF"/>
                </a:solidFill>
                <a:latin typeface="+mn-lt"/>
              </a:rPr>
              <a:t>as</a:t>
            </a:r>
            <a:r>
              <a:rPr lang="ru-RU" dirty="0">
                <a:solidFill>
                  <a:srgbClr val="000000"/>
                </a:solidFill>
                <a:latin typeface="+mn-lt"/>
              </a:rPr>
              <a:t> new_pi </a:t>
            </a:r>
            <a:endParaRPr lang="en-US" dirty="0">
              <a:solidFill>
                <a:srgbClr val="000000"/>
              </a:solidFill>
              <a:latin typeface="+mn-lt"/>
            </a:endParaRPr>
          </a:p>
          <a:p>
            <a:endParaRPr lang="en-US" b="1" dirty="0">
              <a:solidFill>
                <a:srgbClr val="000000"/>
              </a:solidFill>
              <a:latin typeface="+mn-lt"/>
            </a:endParaRPr>
          </a:p>
          <a:p>
            <a:r>
              <a:rPr lang="ru-RU" b="1" dirty="0">
                <a:solidFill>
                  <a:srgbClr val="0000FF"/>
                </a:solidFill>
                <a:latin typeface="+mn-lt"/>
              </a:rPr>
              <a:t>print</a:t>
            </a:r>
            <a:r>
              <a:rPr lang="ru-RU" b="1" dirty="0">
                <a:solidFill>
                  <a:srgbClr val="000080"/>
                </a:solidFill>
                <a:latin typeface="+mn-lt"/>
              </a:rPr>
              <a:t>(</a:t>
            </a:r>
            <a:r>
              <a:rPr lang="ru-RU" dirty="0">
                <a:solidFill>
                  <a:srgbClr val="000000"/>
                </a:solidFill>
                <a:latin typeface="+mn-lt"/>
              </a:rPr>
              <a:t>new_pi</a:t>
            </a:r>
            <a:r>
              <a:rPr lang="ru-RU" b="1" dirty="0">
                <a:solidFill>
                  <a:srgbClr val="000080"/>
                </a:solidFill>
                <a:latin typeface="+mn-lt"/>
              </a:rPr>
              <a:t>)</a:t>
            </a:r>
            <a:endParaRPr lang="ru-RU" dirty="0">
              <a:effectLst/>
              <a:latin typeface="+mn-lt"/>
            </a:endParaRPr>
          </a:p>
        </p:txBody>
      </p:sp>
    </p:spTree>
    <p:extLst>
      <p:ext uri="{BB962C8B-B14F-4D97-AF65-F5344CB8AC3E}">
        <p14:creationId xmlns:p14="http://schemas.microsoft.com/office/powerpoint/2010/main" val="296662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25" name="Прямоугольник 24"/>
          <p:cNvSpPr/>
          <p:nvPr/>
        </p:nvSpPr>
        <p:spPr>
          <a:xfrm>
            <a:off x="-1" y="1130060"/>
            <a:ext cx="4641011" cy="4013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Области видимости</a:t>
            </a:r>
            <a:endParaRPr sz="3600" b="1" dirty="0">
              <a:solidFill>
                <a:schemeClr val="accent1"/>
              </a:solidFill>
              <a:latin typeface="+mn-lt"/>
            </a:endParaRPr>
          </a:p>
        </p:txBody>
      </p:sp>
      <p:sp>
        <p:nvSpPr>
          <p:cNvPr id="19" name="Text Box 10"/>
          <p:cNvSpPr txBox="1">
            <a:spLocks noChangeArrowheads="1"/>
          </p:cNvSpPr>
          <p:nvPr/>
        </p:nvSpPr>
        <p:spPr bwMode="auto">
          <a:xfrm>
            <a:off x="463523" y="1859507"/>
            <a:ext cx="37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bg1"/>
                </a:solidFill>
                <a:latin typeface="+mn-lt"/>
              </a:rPr>
              <a:t>Область видимости некоторой именованной сущности языка Python (переменной, функции, класса) – это место в программном коде, где эта сущность была определена (т.е. ей было присвоено значение). При попытке использовать что-либо, что не попадает в текущую область видимости, выбрасывается исключение NameError</a:t>
            </a:r>
            <a:endParaRPr lang="en-US" sz="1600" dirty="0">
              <a:solidFill>
                <a:schemeClr val="bg1"/>
              </a:solidFill>
              <a:latin typeface="+mn-lt"/>
            </a:endParaRPr>
          </a:p>
        </p:txBody>
      </p:sp>
      <p:sp>
        <p:nvSpPr>
          <p:cNvPr id="2" name="Прямоугольник 1"/>
          <p:cNvSpPr/>
          <p:nvPr/>
        </p:nvSpPr>
        <p:spPr>
          <a:xfrm>
            <a:off x="5104534" y="1397841"/>
            <a:ext cx="3708640" cy="3477875"/>
          </a:xfrm>
          <a:prstGeom prst="rect">
            <a:avLst/>
          </a:prstGeom>
        </p:spPr>
        <p:txBody>
          <a:bodyPr wrap="square">
            <a:spAutoFit/>
          </a:bodyPr>
          <a:lstStyle/>
          <a:p>
            <a:pPr eaLnBrk="1" hangingPunct="1">
              <a:spcBef>
                <a:spcPct val="0"/>
              </a:spcBef>
              <a:buNone/>
            </a:pPr>
            <a:r>
              <a:rPr lang="ru-RU" sz="1600" b="1" dirty="0">
                <a:solidFill>
                  <a:schemeClr val="accent1"/>
                </a:solidFill>
                <a:latin typeface="+mn-lt"/>
              </a:rPr>
              <a:t>В </a:t>
            </a:r>
            <a:r>
              <a:rPr lang="en-US" sz="1600" b="1" dirty="0">
                <a:solidFill>
                  <a:schemeClr val="accent1"/>
                </a:solidFill>
                <a:latin typeface="+mn-lt"/>
              </a:rPr>
              <a:t>Python </a:t>
            </a:r>
            <a:r>
              <a:rPr lang="ru-RU" sz="1600" b="1" dirty="0">
                <a:solidFill>
                  <a:schemeClr val="accent1"/>
                </a:solidFill>
                <a:latin typeface="+mn-lt"/>
              </a:rPr>
              <a:t>существует 4 области видимости:</a:t>
            </a:r>
          </a:p>
          <a:p>
            <a:pPr eaLnBrk="1" hangingPunct="1">
              <a:spcBef>
                <a:spcPct val="0"/>
              </a:spcBef>
              <a:buNone/>
            </a:pPr>
            <a:endParaRPr lang="ru-RU" sz="500" b="1" dirty="0">
              <a:solidFill>
                <a:schemeClr val="accent1"/>
              </a:solidFill>
              <a:latin typeface="+mn-lt"/>
            </a:endParaRPr>
          </a:p>
          <a:p>
            <a:pPr marL="342900" indent="-342900" eaLnBrk="1" hangingPunct="1">
              <a:spcBef>
                <a:spcPct val="0"/>
              </a:spcBef>
              <a:buClr>
                <a:schemeClr val="accent1"/>
              </a:buClr>
              <a:buFont typeface="Arial" panose="020B0604020202020204" pitchFamily="34" charset="0"/>
              <a:buChar char="•"/>
            </a:pPr>
            <a:r>
              <a:rPr lang="ru-RU" sz="1200" dirty="0">
                <a:solidFill>
                  <a:schemeClr val="tx1"/>
                </a:solidFill>
                <a:latin typeface="+mn-lt"/>
              </a:rPr>
              <a:t>локальная</a:t>
            </a:r>
            <a:r>
              <a:rPr lang="en-US" sz="1200" dirty="0">
                <a:solidFill>
                  <a:schemeClr val="tx1"/>
                </a:solidFill>
                <a:latin typeface="+mn-lt"/>
              </a:rPr>
              <a:t> (</a:t>
            </a:r>
            <a:r>
              <a:rPr lang="ru-RU" sz="1200" dirty="0">
                <a:solidFill>
                  <a:schemeClr val="tx1"/>
                </a:solidFill>
                <a:latin typeface="+mn-lt"/>
              </a:rPr>
              <a:t>функция) - определение переменной (функции) выполняется внутри инструкции def</a:t>
            </a:r>
          </a:p>
          <a:p>
            <a:pPr marL="342900" indent="-342900" eaLnBrk="1" hangingPunct="1">
              <a:spcBef>
                <a:spcPct val="0"/>
              </a:spcBef>
              <a:buClr>
                <a:schemeClr val="accent1"/>
              </a:buClr>
              <a:buFont typeface="Arial" panose="020B0604020202020204" pitchFamily="34" charset="0"/>
              <a:buChar char="•"/>
            </a:pPr>
            <a:endParaRPr lang="ru-RU" sz="500" dirty="0">
              <a:solidFill>
                <a:schemeClr val="tx1"/>
              </a:solidFill>
              <a:latin typeface="+mn-lt"/>
            </a:endParaRPr>
          </a:p>
          <a:p>
            <a:pPr marL="342900" indent="-342900" eaLnBrk="1" hangingPunct="1">
              <a:spcBef>
                <a:spcPct val="0"/>
              </a:spcBef>
              <a:buClr>
                <a:schemeClr val="accent1"/>
              </a:buClr>
              <a:buFont typeface="Arial" panose="020B0604020202020204" pitchFamily="34" charset="0"/>
              <a:buChar char="•"/>
            </a:pPr>
            <a:r>
              <a:rPr lang="ru-RU" sz="1200" dirty="0">
                <a:solidFill>
                  <a:schemeClr val="tx1"/>
                </a:solidFill>
                <a:latin typeface="+mn-lt"/>
              </a:rPr>
              <a:t>нелокальная (объемлющие функции) - определение переменной (функции) выполняется вне данной инструкции def, но внутри объемлющей инструкции </a:t>
            </a:r>
            <a:r>
              <a:rPr lang="en-US" sz="1200" dirty="0">
                <a:solidFill>
                  <a:schemeClr val="tx1"/>
                </a:solidFill>
                <a:latin typeface="+mn-lt"/>
              </a:rPr>
              <a:t>def</a:t>
            </a:r>
            <a:endParaRPr lang="ru-RU" sz="1200" dirty="0">
              <a:solidFill>
                <a:schemeClr val="tx1"/>
              </a:solidFill>
              <a:latin typeface="+mn-lt"/>
            </a:endParaRPr>
          </a:p>
          <a:p>
            <a:pPr marL="342900" indent="-342900" eaLnBrk="1" hangingPunct="1">
              <a:spcBef>
                <a:spcPct val="0"/>
              </a:spcBef>
              <a:buClr>
                <a:schemeClr val="accent1"/>
              </a:buClr>
              <a:buFont typeface="Arial" panose="020B0604020202020204" pitchFamily="34" charset="0"/>
              <a:buChar char="•"/>
            </a:pPr>
            <a:endParaRPr lang="en-US" sz="500" dirty="0">
              <a:solidFill>
                <a:schemeClr val="tx1"/>
              </a:solidFill>
              <a:latin typeface="+mn-lt"/>
            </a:endParaRPr>
          </a:p>
          <a:p>
            <a:pPr marL="342900" indent="-342900" eaLnBrk="1" hangingPunct="1">
              <a:spcBef>
                <a:spcPct val="0"/>
              </a:spcBef>
              <a:buClr>
                <a:schemeClr val="accent1"/>
              </a:buClr>
              <a:buFont typeface="Arial" panose="020B0604020202020204" pitchFamily="34" charset="0"/>
              <a:buChar char="•"/>
            </a:pPr>
            <a:r>
              <a:rPr lang="ru-RU" sz="1200" dirty="0">
                <a:solidFill>
                  <a:schemeClr val="tx1"/>
                </a:solidFill>
                <a:latin typeface="+mn-lt"/>
              </a:rPr>
              <a:t>глобальная (модуль) - определение переменной (функции) выполняется за пределами всех инструкций def</a:t>
            </a:r>
            <a:r>
              <a:rPr lang="en-US" sz="1200" dirty="0">
                <a:solidFill>
                  <a:schemeClr val="tx1"/>
                </a:solidFill>
                <a:latin typeface="+mn-lt"/>
              </a:rPr>
              <a:t> </a:t>
            </a:r>
            <a:r>
              <a:rPr lang="ru-RU" sz="1200" dirty="0">
                <a:solidFill>
                  <a:schemeClr val="tx1"/>
                </a:solidFill>
                <a:latin typeface="+mn-lt"/>
              </a:rPr>
              <a:t>в данном файле</a:t>
            </a:r>
          </a:p>
          <a:p>
            <a:pPr marL="342900" indent="-342900" eaLnBrk="1" hangingPunct="1">
              <a:spcBef>
                <a:spcPct val="0"/>
              </a:spcBef>
              <a:buClr>
                <a:schemeClr val="accent1"/>
              </a:buClr>
              <a:buFont typeface="Arial" panose="020B0604020202020204" pitchFamily="34" charset="0"/>
              <a:buChar char="•"/>
            </a:pPr>
            <a:endParaRPr lang="ru-RU" sz="500" dirty="0">
              <a:solidFill>
                <a:schemeClr val="tx1"/>
              </a:solidFill>
              <a:latin typeface="+mn-lt"/>
            </a:endParaRPr>
          </a:p>
          <a:p>
            <a:pPr marL="342900" indent="-342900" eaLnBrk="1" hangingPunct="1">
              <a:spcBef>
                <a:spcPct val="0"/>
              </a:spcBef>
              <a:buClr>
                <a:schemeClr val="accent1"/>
              </a:buClr>
              <a:buFont typeface="Arial" panose="020B0604020202020204" pitchFamily="34" charset="0"/>
              <a:buChar char="•"/>
            </a:pPr>
            <a:r>
              <a:rPr lang="ru-RU" sz="1200" dirty="0">
                <a:solidFill>
                  <a:schemeClr val="tx1"/>
                </a:solidFill>
                <a:latin typeface="+mn-lt"/>
              </a:rPr>
              <a:t>встроенная область видимости (</a:t>
            </a:r>
            <a:r>
              <a:rPr lang="en-US" sz="1200" dirty="0">
                <a:solidFill>
                  <a:schemeClr val="tx1"/>
                </a:solidFill>
                <a:latin typeface="+mn-lt"/>
              </a:rPr>
              <a:t>Python)</a:t>
            </a:r>
            <a:r>
              <a:rPr lang="ru-RU" sz="1200" dirty="0">
                <a:solidFill>
                  <a:schemeClr val="tx1"/>
                </a:solidFill>
                <a:latin typeface="+mn-lt"/>
              </a:rPr>
              <a:t> – предопределенные имена в модуле встроенных имен</a:t>
            </a:r>
          </a:p>
        </p:txBody>
      </p:sp>
    </p:spTree>
    <p:extLst>
      <p:ext uri="{BB962C8B-B14F-4D97-AF65-F5344CB8AC3E}">
        <p14:creationId xmlns:p14="http://schemas.microsoft.com/office/powerpoint/2010/main" val="3179329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Области видимости</a:t>
            </a:r>
            <a:endParaRPr sz="3600" b="1" dirty="0">
              <a:solidFill>
                <a:schemeClr val="accent1"/>
              </a:solidFill>
              <a:latin typeface="+mn-lt"/>
            </a:endParaRPr>
          </a:p>
        </p:txBody>
      </p:sp>
      <p:sp>
        <p:nvSpPr>
          <p:cNvPr id="19" name="Rectangle 3"/>
          <p:cNvSpPr/>
          <p:nvPr/>
        </p:nvSpPr>
        <p:spPr>
          <a:xfrm>
            <a:off x="480478" y="847653"/>
            <a:ext cx="7947530" cy="4093428"/>
          </a:xfrm>
          <a:prstGeom prst="rect">
            <a:avLst/>
          </a:prstGeom>
        </p:spPr>
        <p:txBody>
          <a:bodyPr wrap="square">
            <a:spAutoFit/>
          </a:bodyPr>
          <a:lstStyle/>
          <a:p>
            <a:r>
              <a:rPr lang="en-US" sz="1000" dirty="0">
                <a:solidFill>
                  <a:srgbClr val="000000"/>
                </a:solidFill>
                <a:latin typeface="+mn-lt"/>
              </a:rPr>
              <a:t>x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50</a:t>
            </a:r>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глобальная переменная</a:t>
            </a:r>
            <a:r>
              <a:rPr lang="ru-RU" sz="1000" dirty="0">
                <a:solidFill>
                  <a:srgbClr val="000000"/>
                </a:solidFill>
                <a:latin typeface="+mn-lt"/>
              </a:rPr>
              <a:t> </a:t>
            </a:r>
          </a:p>
          <a:p>
            <a:r>
              <a:rPr lang="en-US" sz="1000" b="1" dirty="0">
                <a:solidFill>
                  <a:srgbClr val="0000FF"/>
                </a:solidFill>
                <a:latin typeface="+mn-lt"/>
              </a:rPr>
              <a:t>def</a:t>
            </a:r>
            <a:r>
              <a:rPr lang="en-US" sz="1000" dirty="0">
                <a:solidFill>
                  <a:srgbClr val="000000"/>
                </a:solidFill>
                <a:latin typeface="+mn-lt"/>
              </a:rPr>
              <a:t> </a:t>
            </a:r>
            <a:r>
              <a:rPr lang="en-US" sz="1000" dirty="0">
                <a:solidFill>
                  <a:srgbClr val="FF00FF"/>
                </a:solidFill>
                <a:latin typeface="+mn-lt"/>
              </a:rPr>
              <a:t>test</a:t>
            </a:r>
            <a:r>
              <a:rPr lang="ru-RU" sz="1000" dirty="0">
                <a:solidFill>
                  <a:srgbClr val="FF00FF"/>
                </a:solidFill>
                <a:latin typeface="+mn-lt"/>
              </a:rPr>
              <a:t>_1</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аргумент функции - локальная переменная</a:t>
            </a:r>
            <a:r>
              <a:rPr lang="ru-RU" sz="1000" dirty="0">
                <a:solidFill>
                  <a:srgbClr val="000000"/>
                </a:solidFill>
                <a:latin typeface="+mn-lt"/>
              </a:rPr>
              <a:t>  </a:t>
            </a:r>
          </a:p>
          <a:p>
            <a:r>
              <a:rPr lang="ru-RU" sz="1000" b="1" dirty="0">
                <a:solidFill>
                  <a:srgbClr val="000000"/>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808080"/>
                </a:solidFill>
                <a:latin typeface="+mn-lt"/>
              </a:rPr>
              <a:t>f"Local arg: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r>
              <a:rPr lang="ru-RU" sz="1000" dirty="0">
                <a:solidFill>
                  <a:srgbClr val="000000"/>
                </a:solidFill>
                <a:latin typeface="+mn-lt"/>
              </a:rPr>
              <a:t>    </a:t>
            </a:r>
            <a:r>
              <a:rPr lang="en-US" sz="1000" dirty="0">
                <a:solidFill>
                  <a:srgbClr val="000000"/>
                </a:solidFill>
                <a:latin typeface="+mn-lt"/>
              </a:rPr>
              <a:t>x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51</a:t>
            </a:r>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переопределение локальной переменной</a:t>
            </a:r>
            <a:r>
              <a:rPr lang="ru-RU" sz="1000" dirty="0">
                <a:solidFill>
                  <a:srgbClr val="000000"/>
                </a:solidFill>
                <a:latin typeface="+mn-lt"/>
              </a:rPr>
              <a:t>      </a:t>
            </a:r>
          </a:p>
          <a:p>
            <a:r>
              <a:rPr lang="ru-RU" sz="1000" b="1" dirty="0">
                <a:solidFill>
                  <a:srgbClr val="000000"/>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808080"/>
                </a:solidFill>
                <a:latin typeface="+mn-lt"/>
              </a:rPr>
              <a:t>f"Local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endParaRPr lang="en-US" sz="1000" dirty="0">
              <a:solidFill>
                <a:srgbClr val="000000"/>
              </a:solidFill>
              <a:latin typeface="+mn-lt"/>
            </a:endParaRPr>
          </a:p>
          <a:p>
            <a:r>
              <a:rPr lang="en-US" sz="1000" dirty="0">
                <a:solidFill>
                  <a:srgbClr val="000000"/>
                </a:solidFill>
                <a:latin typeface="+mn-lt"/>
              </a:rPr>
              <a:t>test</a:t>
            </a:r>
            <a:r>
              <a:rPr lang="ru-RU" sz="1000" dirty="0">
                <a:solidFill>
                  <a:srgbClr val="000000"/>
                </a:solidFill>
                <a:latin typeface="+mn-lt"/>
              </a:rPr>
              <a:t>_1</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передача глобальной переменной в качестве фактического параметра</a:t>
            </a:r>
            <a:r>
              <a:rPr lang="ru-RU" sz="1000" dirty="0">
                <a:solidFill>
                  <a:srgbClr val="000000"/>
                </a:solidFill>
                <a:latin typeface="+mn-lt"/>
              </a:rPr>
              <a:t> </a:t>
            </a:r>
          </a:p>
          <a:p>
            <a:r>
              <a:rPr lang="en-US" sz="1000" b="1" dirty="0">
                <a:solidFill>
                  <a:srgbClr val="0000FF"/>
                </a:solidFill>
                <a:latin typeface="+mn-lt"/>
              </a:rPr>
              <a:t>print</a:t>
            </a:r>
            <a:r>
              <a:rPr lang="en-US" sz="1000" b="1" dirty="0">
                <a:solidFill>
                  <a:srgbClr val="000080"/>
                </a:solidFill>
                <a:latin typeface="+mn-lt"/>
              </a:rPr>
              <a:t>(</a:t>
            </a:r>
            <a:r>
              <a:rPr lang="en-US" sz="1000" dirty="0">
                <a:solidFill>
                  <a:srgbClr val="808080"/>
                </a:solidFill>
                <a:latin typeface="+mn-lt"/>
              </a:rPr>
              <a:t>f"Global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обращение к глобальной переменной</a:t>
            </a:r>
            <a:r>
              <a:rPr lang="ru-RU" sz="1000" dirty="0">
                <a:solidFill>
                  <a:srgbClr val="000000"/>
                </a:solidFill>
                <a:latin typeface="+mn-lt"/>
              </a:rPr>
              <a:t> </a:t>
            </a:r>
          </a:p>
          <a:p>
            <a:endParaRPr lang="en-US" sz="1000" dirty="0">
              <a:solidFill>
                <a:srgbClr val="000000"/>
              </a:solidFill>
              <a:latin typeface="+mn-lt"/>
            </a:endParaRPr>
          </a:p>
          <a:p>
            <a:endParaRPr lang="ru-RU" sz="1000" dirty="0">
              <a:solidFill>
                <a:srgbClr val="000000"/>
              </a:solidFill>
              <a:latin typeface="+mn-lt"/>
            </a:endParaRPr>
          </a:p>
          <a:p>
            <a:r>
              <a:rPr lang="en-US" sz="1000" b="1" dirty="0">
                <a:solidFill>
                  <a:srgbClr val="0000FF"/>
                </a:solidFill>
                <a:latin typeface="+mn-lt"/>
              </a:rPr>
              <a:t>def</a:t>
            </a:r>
            <a:r>
              <a:rPr lang="en-US" sz="1000" dirty="0">
                <a:solidFill>
                  <a:srgbClr val="000000"/>
                </a:solidFill>
                <a:latin typeface="+mn-lt"/>
              </a:rPr>
              <a:t> </a:t>
            </a:r>
            <a:r>
              <a:rPr lang="en-US" sz="1000" dirty="0">
                <a:solidFill>
                  <a:srgbClr val="FF00FF"/>
                </a:solidFill>
                <a:latin typeface="+mn-lt"/>
              </a:rPr>
              <a:t>test</a:t>
            </a:r>
            <a:r>
              <a:rPr lang="ru-RU" sz="1000" dirty="0">
                <a:solidFill>
                  <a:srgbClr val="FF00FF"/>
                </a:solidFill>
                <a:latin typeface="+mn-lt"/>
              </a:rPr>
              <a:t>_2</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r>
              <a:rPr lang="ru-RU" sz="1000" dirty="0">
                <a:solidFill>
                  <a:srgbClr val="008000"/>
                </a:solidFill>
                <a:latin typeface="+mn-lt"/>
              </a:rPr>
              <a:t>    </a:t>
            </a:r>
            <a:r>
              <a:rPr lang="en-US" sz="1000" dirty="0">
                <a:solidFill>
                  <a:srgbClr val="008000"/>
                </a:solidFill>
                <a:latin typeface="+mn-lt"/>
              </a:rPr>
              <a:t># </a:t>
            </a:r>
            <a:r>
              <a:rPr lang="ru-RU" sz="1000" dirty="0">
                <a:solidFill>
                  <a:srgbClr val="008000"/>
                </a:solidFill>
                <a:latin typeface="+mn-lt"/>
              </a:rPr>
              <a:t>обращение к глобальной переменной</a:t>
            </a:r>
            <a:r>
              <a:rPr lang="ru-RU" sz="1000" dirty="0">
                <a:solidFill>
                  <a:srgbClr val="000000"/>
                </a:solidFill>
                <a:latin typeface="+mn-lt"/>
              </a:rPr>
              <a:t>:</a:t>
            </a:r>
            <a:r>
              <a:rPr lang="ru-RU" sz="1000" dirty="0">
                <a:solidFill>
                  <a:srgbClr val="008000"/>
                </a:solidFill>
                <a:latin typeface="+mn-lt"/>
              </a:rPr>
              <a:t> ошибки нет</a:t>
            </a:r>
            <a:r>
              <a:rPr lang="ru-RU" sz="1000" dirty="0">
                <a:solidFill>
                  <a:srgbClr val="000000"/>
                </a:solidFill>
                <a:latin typeface="+mn-lt"/>
              </a:rPr>
              <a:t> </a:t>
            </a:r>
          </a:p>
          <a:p>
            <a:r>
              <a:rPr lang="ru-RU" sz="1000" b="1" dirty="0">
                <a:solidFill>
                  <a:srgbClr val="000000"/>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808080"/>
                </a:solidFill>
                <a:latin typeface="+mn-lt"/>
              </a:rPr>
              <a:t>f"Global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endParaRPr lang="en-US" sz="1000" dirty="0">
              <a:solidFill>
                <a:srgbClr val="000000"/>
              </a:solidFill>
              <a:latin typeface="+mn-lt"/>
            </a:endParaRPr>
          </a:p>
          <a:p>
            <a:r>
              <a:rPr lang="en-US" sz="1000" dirty="0">
                <a:solidFill>
                  <a:srgbClr val="000000"/>
                </a:solidFill>
                <a:latin typeface="+mn-lt"/>
              </a:rPr>
              <a:t>test_2</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endParaRPr lang="en-US" sz="1000" b="1" dirty="0">
              <a:solidFill>
                <a:srgbClr val="000000"/>
              </a:solidFill>
              <a:latin typeface="+mn-lt"/>
            </a:endParaRPr>
          </a:p>
          <a:p>
            <a:endParaRPr lang="ru-RU" sz="1000" b="1" dirty="0">
              <a:solidFill>
                <a:srgbClr val="000000"/>
              </a:solidFill>
              <a:latin typeface="+mn-lt"/>
            </a:endParaRPr>
          </a:p>
          <a:p>
            <a:r>
              <a:rPr lang="en-US" sz="1000" b="1" dirty="0">
                <a:solidFill>
                  <a:srgbClr val="0000FF"/>
                </a:solidFill>
                <a:latin typeface="+mn-lt"/>
              </a:rPr>
              <a:t>def</a:t>
            </a:r>
            <a:r>
              <a:rPr lang="en-US" sz="1000" dirty="0">
                <a:solidFill>
                  <a:srgbClr val="000000"/>
                </a:solidFill>
                <a:latin typeface="+mn-lt"/>
              </a:rPr>
              <a:t> </a:t>
            </a:r>
            <a:r>
              <a:rPr lang="en-US" sz="1000" dirty="0">
                <a:solidFill>
                  <a:srgbClr val="FF00FF"/>
                </a:solidFill>
                <a:latin typeface="+mn-lt"/>
              </a:rPr>
              <a:t>test_outer</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r>
              <a:rPr lang="ru-RU" sz="1000" dirty="0">
                <a:solidFill>
                  <a:srgbClr val="000000"/>
                </a:solidFill>
                <a:latin typeface="+mn-lt"/>
              </a:rPr>
              <a:t>    </a:t>
            </a:r>
            <a:r>
              <a:rPr lang="en-US" sz="1000" dirty="0">
                <a:solidFill>
                  <a:srgbClr val="000000"/>
                </a:solidFill>
                <a:latin typeface="+mn-lt"/>
              </a:rPr>
              <a:t>x </a:t>
            </a:r>
            <a:r>
              <a:rPr lang="en-US" sz="1000" b="1" dirty="0">
                <a:solidFill>
                  <a:srgbClr val="000080"/>
                </a:solidFill>
                <a:latin typeface="+mn-lt"/>
              </a:rPr>
              <a:t>=</a:t>
            </a:r>
            <a:r>
              <a:rPr lang="en-US" sz="1000" dirty="0">
                <a:solidFill>
                  <a:srgbClr val="000000"/>
                </a:solidFill>
                <a:latin typeface="+mn-lt"/>
              </a:rPr>
              <a:t> </a:t>
            </a:r>
            <a:r>
              <a:rPr lang="en-US" sz="1000" dirty="0">
                <a:solidFill>
                  <a:srgbClr val="FF0000"/>
                </a:solidFill>
                <a:latin typeface="+mn-lt"/>
              </a:rPr>
              <a:t>50</a:t>
            </a:r>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для вложенной функции - это нелокальная переменная</a:t>
            </a:r>
            <a:r>
              <a:rPr lang="ru-RU" sz="1000" dirty="0">
                <a:solidFill>
                  <a:srgbClr val="000000"/>
                </a:solidFill>
                <a:latin typeface="+mn-lt"/>
              </a:rPr>
              <a:t> </a:t>
            </a:r>
          </a:p>
          <a:p>
            <a:r>
              <a:rPr lang="ru-RU" sz="1000" b="1" dirty="0">
                <a:solidFill>
                  <a:srgbClr val="000000"/>
                </a:solidFill>
                <a:latin typeface="+mn-lt"/>
              </a:rPr>
              <a:t>    </a:t>
            </a:r>
            <a:r>
              <a:rPr lang="en-US" sz="1000" b="1" dirty="0">
                <a:solidFill>
                  <a:srgbClr val="0000FF"/>
                </a:solidFill>
                <a:latin typeface="+mn-lt"/>
              </a:rPr>
              <a:t>def</a:t>
            </a:r>
            <a:r>
              <a:rPr lang="en-US" sz="1000" dirty="0">
                <a:solidFill>
                  <a:srgbClr val="000000"/>
                </a:solidFill>
                <a:latin typeface="+mn-lt"/>
              </a:rPr>
              <a:t> </a:t>
            </a:r>
            <a:r>
              <a:rPr lang="en-US" sz="1000" dirty="0">
                <a:solidFill>
                  <a:srgbClr val="FF00FF"/>
                </a:solidFill>
                <a:latin typeface="+mn-lt"/>
              </a:rPr>
              <a:t>test_inner</a:t>
            </a:r>
            <a:r>
              <a:rPr lang="en-US" sz="1000" b="1" dirty="0">
                <a:solidFill>
                  <a:srgbClr val="000080"/>
                </a:solidFill>
                <a:latin typeface="+mn-lt"/>
              </a:rPr>
              <a:t>():</a:t>
            </a:r>
            <a:r>
              <a:rPr lang="en-US" sz="1000" dirty="0">
                <a:solidFill>
                  <a:srgbClr val="000000"/>
                </a:solidFill>
                <a:latin typeface="+mn-lt"/>
              </a:rPr>
              <a:t> </a:t>
            </a:r>
          </a:p>
          <a:p>
            <a:r>
              <a:rPr lang="en-US" sz="1000" dirty="0">
                <a:solidFill>
                  <a:srgbClr val="000000"/>
                </a:solidFill>
                <a:latin typeface="+mn-lt"/>
              </a:rPr>
              <a:t>        </a:t>
            </a:r>
            <a:r>
              <a:rPr lang="en-US" sz="1000" dirty="0">
                <a:solidFill>
                  <a:srgbClr val="008000"/>
                </a:solidFill>
                <a:latin typeface="+mn-lt"/>
              </a:rPr>
              <a:t># </a:t>
            </a:r>
            <a:r>
              <a:rPr lang="ru-RU" sz="1000" dirty="0">
                <a:solidFill>
                  <a:srgbClr val="008000"/>
                </a:solidFill>
                <a:latin typeface="+mn-lt"/>
              </a:rPr>
              <a:t>обращение к нелокальной переменной</a:t>
            </a:r>
            <a:r>
              <a:rPr lang="ru-RU" sz="1000" dirty="0">
                <a:solidFill>
                  <a:srgbClr val="000000"/>
                </a:solidFill>
                <a:latin typeface="+mn-lt"/>
              </a:rPr>
              <a:t>:</a:t>
            </a:r>
            <a:r>
              <a:rPr lang="ru-RU" sz="1000" dirty="0">
                <a:solidFill>
                  <a:srgbClr val="008000"/>
                </a:solidFill>
                <a:latin typeface="+mn-lt"/>
              </a:rPr>
              <a:t> ошибки нет</a:t>
            </a:r>
          </a:p>
          <a:p>
            <a:r>
              <a:rPr lang="ru-RU" sz="1000" b="1" dirty="0">
                <a:solidFill>
                  <a:srgbClr val="0000FF"/>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808080"/>
                </a:solidFill>
                <a:latin typeface="+mn-lt"/>
              </a:rPr>
              <a:t>f"Nonlocal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r>
              <a:rPr lang="ru-RU" sz="1000" dirty="0">
                <a:solidFill>
                  <a:srgbClr val="000000"/>
                </a:solidFill>
                <a:latin typeface="+mn-lt"/>
              </a:rPr>
              <a:t>    </a:t>
            </a:r>
            <a:r>
              <a:rPr lang="en-US" sz="1000" dirty="0">
                <a:solidFill>
                  <a:srgbClr val="000000"/>
                </a:solidFill>
                <a:latin typeface="+mn-lt"/>
              </a:rPr>
              <a:t>test_inner</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r>
              <a:rPr lang="ru-RU" sz="1000" b="1" dirty="0">
                <a:solidFill>
                  <a:srgbClr val="000000"/>
                </a:solidFill>
                <a:latin typeface="+mn-lt"/>
              </a:rPr>
              <a:t>    </a:t>
            </a:r>
            <a:r>
              <a:rPr lang="en-US" sz="1000" b="1" dirty="0">
                <a:solidFill>
                  <a:srgbClr val="0000FF"/>
                </a:solidFill>
                <a:latin typeface="+mn-lt"/>
              </a:rPr>
              <a:t>print</a:t>
            </a:r>
            <a:r>
              <a:rPr lang="en-US" sz="1000" b="1" dirty="0">
                <a:solidFill>
                  <a:srgbClr val="000080"/>
                </a:solidFill>
                <a:latin typeface="+mn-lt"/>
              </a:rPr>
              <a:t>(</a:t>
            </a:r>
            <a:r>
              <a:rPr lang="en-US" sz="1000" dirty="0">
                <a:solidFill>
                  <a:srgbClr val="808080"/>
                </a:solidFill>
                <a:latin typeface="+mn-lt"/>
              </a:rPr>
              <a:t>f"Local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en-US" sz="1000" dirty="0">
                <a:solidFill>
                  <a:srgbClr val="808080"/>
                </a:solidFill>
                <a:latin typeface="+mn-lt"/>
              </a:rPr>
              <a:t>"</a:t>
            </a:r>
            <a:r>
              <a:rPr lang="en-US" sz="1000" b="1" dirty="0">
                <a:solidFill>
                  <a:srgbClr val="000080"/>
                </a:solidFill>
                <a:latin typeface="+mn-lt"/>
              </a:rPr>
              <a:t>)</a:t>
            </a:r>
            <a:r>
              <a:rPr lang="en-US" sz="1000" dirty="0">
                <a:solidFill>
                  <a:srgbClr val="000000"/>
                </a:solidFill>
                <a:latin typeface="+mn-lt"/>
              </a:rPr>
              <a:t> </a:t>
            </a:r>
            <a:endParaRPr lang="ru-RU" sz="1000" dirty="0">
              <a:solidFill>
                <a:srgbClr val="000000"/>
              </a:solidFill>
              <a:latin typeface="+mn-lt"/>
            </a:endParaRPr>
          </a:p>
          <a:p>
            <a:endParaRPr lang="en-US" sz="1000" dirty="0">
              <a:solidFill>
                <a:srgbClr val="000000"/>
              </a:solidFill>
              <a:latin typeface="+mn-lt"/>
            </a:endParaRPr>
          </a:p>
          <a:p>
            <a:r>
              <a:rPr lang="en-US" sz="1000" dirty="0">
                <a:solidFill>
                  <a:srgbClr val="000000"/>
                </a:solidFill>
                <a:latin typeface="+mn-lt"/>
              </a:rPr>
              <a:t>test_outer</a:t>
            </a:r>
            <a:r>
              <a:rPr lang="en-US" sz="1000" b="1" dirty="0">
                <a:solidFill>
                  <a:srgbClr val="000080"/>
                </a:solidFill>
                <a:latin typeface="+mn-lt"/>
              </a:rPr>
              <a:t>()</a:t>
            </a:r>
            <a:endParaRPr lang="ru-RU" sz="1000" dirty="0">
              <a:solidFill>
                <a:srgbClr val="000000"/>
              </a:solidFill>
              <a:latin typeface="+mn-lt"/>
            </a:endParaRPr>
          </a:p>
        </p:txBody>
      </p:sp>
      <p:grpSp>
        <p:nvGrpSpPr>
          <p:cNvPr id="25" name="Группа 24"/>
          <p:cNvGrpSpPr/>
          <p:nvPr/>
        </p:nvGrpSpPr>
        <p:grpSpPr>
          <a:xfrm flipH="1">
            <a:off x="5566602" y="2512248"/>
            <a:ext cx="4553212" cy="2759191"/>
            <a:chOff x="-903210" y="2512248"/>
            <a:chExt cx="4553212" cy="2759191"/>
          </a:xfrm>
        </p:grpSpPr>
        <p:sp>
          <p:nvSpPr>
            <p:cNvPr id="26" name="Google Shape;1738;p44"/>
            <p:cNvSpPr/>
            <p:nvPr/>
          </p:nvSpPr>
          <p:spPr>
            <a:xfrm>
              <a:off x="-903210" y="2621786"/>
              <a:ext cx="4553212" cy="2649653"/>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chemeClr val="accent3"/>
                </a:gs>
                <a:gs pos="100000">
                  <a:schemeClr val="accent5"/>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4;p44"/>
            <p:cNvSpPr/>
            <p:nvPr/>
          </p:nvSpPr>
          <p:spPr>
            <a:xfrm>
              <a:off x="773574" y="4698724"/>
              <a:ext cx="300810" cy="117942"/>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55;p44"/>
            <p:cNvSpPr/>
            <p:nvPr/>
          </p:nvSpPr>
          <p:spPr>
            <a:xfrm>
              <a:off x="769255" y="4694523"/>
              <a:ext cx="306103" cy="126330"/>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56;p44"/>
            <p:cNvSpPr/>
            <p:nvPr/>
          </p:nvSpPr>
          <p:spPr>
            <a:xfrm>
              <a:off x="883702" y="4698724"/>
              <a:ext cx="76367" cy="50744"/>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57;p44"/>
            <p:cNvSpPr/>
            <p:nvPr/>
          </p:nvSpPr>
          <p:spPr>
            <a:xfrm>
              <a:off x="879265" y="4694508"/>
              <a:ext cx="85729" cy="59177"/>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58;p44"/>
            <p:cNvSpPr/>
            <p:nvPr/>
          </p:nvSpPr>
          <p:spPr>
            <a:xfrm>
              <a:off x="780754" y="4770757"/>
              <a:ext cx="289945" cy="45909"/>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59;p44"/>
            <p:cNvSpPr/>
            <p:nvPr/>
          </p:nvSpPr>
          <p:spPr>
            <a:xfrm>
              <a:off x="776081" y="4766541"/>
              <a:ext cx="298864" cy="54312"/>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60;p44"/>
            <p:cNvSpPr/>
            <p:nvPr/>
          </p:nvSpPr>
          <p:spPr>
            <a:xfrm>
              <a:off x="543101" y="3520738"/>
              <a:ext cx="432006" cy="1190798"/>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61;p44"/>
            <p:cNvSpPr/>
            <p:nvPr/>
          </p:nvSpPr>
          <p:spPr>
            <a:xfrm>
              <a:off x="538708" y="3516506"/>
              <a:ext cx="440601" cy="1199246"/>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2;p44"/>
            <p:cNvSpPr/>
            <p:nvPr/>
          </p:nvSpPr>
          <p:spPr>
            <a:xfrm>
              <a:off x="559805" y="3520738"/>
              <a:ext cx="416438" cy="128158"/>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3;p44"/>
            <p:cNvSpPr/>
            <p:nvPr/>
          </p:nvSpPr>
          <p:spPr>
            <a:xfrm>
              <a:off x="555588" y="3516521"/>
              <a:ext cx="424885" cy="136547"/>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64;p44"/>
            <p:cNvSpPr/>
            <p:nvPr/>
          </p:nvSpPr>
          <p:spPr>
            <a:xfrm>
              <a:off x="955735" y="3024424"/>
              <a:ext cx="120256" cy="482101"/>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65;p44"/>
            <p:cNvSpPr/>
            <p:nvPr/>
          </p:nvSpPr>
          <p:spPr>
            <a:xfrm>
              <a:off x="945003" y="3020223"/>
              <a:ext cx="131063" cy="49049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6;p44"/>
            <p:cNvSpPr/>
            <p:nvPr/>
          </p:nvSpPr>
          <p:spPr>
            <a:xfrm>
              <a:off x="944251" y="3419956"/>
              <a:ext cx="190771" cy="156228"/>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67;p44"/>
            <p:cNvSpPr/>
            <p:nvPr/>
          </p:nvSpPr>
          <p:spPr>
            <a:xfrm>
              <a:off x="941199" y="3415740"/>
              <a:ext cx="181748" cy="164647"/>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68;p44"/>
            <p:cNvSpPr/>
            <p:nvPr/>
          </p:nvSpPr>
          <p:spPr>
            <a:xfrm>
              <a:off x="972793" y="3464568"/>
              <a:ext cx="220492" cy="98172"/>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69;p44"/>
            <p:cNvSpPr/>
            <p:nvPr/>
          </p:nvSpPr>
          <p:spPr>
            <a:xfrm>
              <a:off x="970095" y="3460337"/>
              <a:ext cx="228556" cy="10660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70;p44"/>
            <p:cNvSpPr/>
            <p:nvPr/>
          </p:nvSpPr>
          <p:spPr>
            <a:xfrm>
              <a:off x="1090130" y="3416669"/>
              <a:ext cx="245584" cy="111027"/>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71;p44"/>
            <p:cNvSpPr/>
            <p:nvPr/>
          </p:nvSpPr>
          <p:spPr>
            <a:xfrm>
              <a:off x="1086931" y="3412452"/>
              <a:ext cx="252926" cy="119460"/>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72;p44"/>
            <p:cNvSpPr/>
            <p:nvPr/>
          </p:nvSpPr>
          <p:spPr>
            <a:xfrm>
              <a:off x="812215" y="3668047"/>
              <a:ext cx="55565" cy="131092"/>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73;p44"/>
            <p:cNvSpPr/>
            <p:nvPr/>
          </p:nvSpPr>
          <p:spPr>
            <a:xfrm>
              <a:off x="567972" y="3649043"/>
              <a:ext cx="150331" cy="143432"/>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74;p44"/>
            <p:cNvSpPr/>
            <p:nvPr/>
          </p:nvSpPr>
          <p:spPr>
            <a:xfrm>
              <a:off x="778027" y="3840979"/>
              <a:ext cx="56184" cy="47118"/>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75;p44"/>
            <p:cNvSpPr/>
            <p:nvPr/>
          </p:nvSpPr>
          <p:spPr>
            <a:xfrm>
              <a:off x="772306" y="3836748"/>
              <a:ext cx="66652" cy="55551"/>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76;p44"/>
            <p:cNvSpPr/>
            <p:nvPr/>
          </p:nvSpPr>
          <p:spPr>
            <a:xfrm>
              <a:off x="590278" y="3558184"/>
              <a:ext cx="22188" cy="88102"/>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77;p44"/>
            <p:cNvSpPr/>
            <p:nvPr/>
          </p:nvSpPr>
          <p:spPr>
            <a:xfrm>
              <a:off x="586032" y="3553968"/>
              <a:ext cx="30739" cy="96535"/>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78;p44"/>
            <p:cNvSpPr/>
            <p:nvPr/>
          </p:nvSpPr>
          <p:spPr>
            <a:xfrm>
              <a:off x="941199" y="3566204"/>
              <a:ext cx="24075" cy="78092"/>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79;p44"/>
            <p:cNvSpPr/>
            <p:nvPr/>
          </p:nvSpPr>
          <p:spPr>
            <a:xfrm>
              <a:off x="936968" y="3561988"/>
              <a:ext cx="32729" cy="865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80;p44"/>
            <p:cNvSpPr/>
            <p:nvPr/>
          </p:nvSpPr>
          <p:spPr>
            <a:xfrm>
              <a:off x="724864" y="3592918"/>
              <a:ext cx="24090" cy="71768"/>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81;p44"/>
            <p:cNvSpPr/>
            <p:nvPr/>
          </p:nvSpPr>
          <p:spPr>
            <a:xfrm>
              <a:off x="720618" y="3588716"/>
              <a:ext cx="32758" cy="80186"/>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82;p44"/>
            <p:cNvSpPr/>
            <p:nvPr/>
          </p:nvSpPr>
          <p:spPr>
            <a:xfrm>
              <a:off x="547716" y="2942396"/>
              <a:ext cx="487792" cy="660400"/>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83;p44"/>
            <p:cNvSpPr/>
            <p:nvPr/>
          </p:nvSpPr>
          <p:spPr>
            <a:xfrm>
              <a:off x="543706" y="2938165"/>
              <a:ext cx="491861" cy="668773"/>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84;p44"/>
            <p:cNvSpPr/>
            <p:nvPr/>
          </p:nvSpPr>
          <p:spPr>
            <a:xfrm>
              <a:off x="873353" y="3060942"/>
              <a:ext cx="52292" cy="521169"/>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5;p44"/>
            <p:cNvSpPr/>
            <p:nvPr/>
          </p:nvSpPr>
          <p:spPr>
            <a:xfrm>
              <a:off x="707586" y="2858598"/>
              <a:ext cx="230193" cy="223809"/>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6;p44"/>
            <p:cNvSpPr/>
            <p:nvPr/>
          </p:nvSpPr>
          <p:spPr>
            <a:xfrm>
              <a:off x="703163" y="2854411"/>
              <a:ext cx="239068" cy="232198"/>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7;p44"/>
            <p:cNvSpPr/>
            <p:nvPr/>
          </p:nvSpPr>
          <p:spPr>
            <a:xfrm>
              <a:off x="775638" y="2785135"/>
              <a:ext cx="114580" cy="280038"/>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8;p44"/>
            <p:cNvSpPr/>
            <p:nvPr/>
          </p:nvSpPr>
          <p:spPr>
            <a:xfrm>
              <a:off x="771451" y="2780919"/>
              <a:ext cx="123057" cy="288456"/>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9;p44"/>
            <p:cNvSpPr/>
            <p:nvPr/>
          </p:nvSpPr>
          <p:spPr>
            <a:xfrm>
              <a:off x="672321" y="2516789"/>
              <a:ext cx="363836" cy="34669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90;p44"/>
            <p:cNvSpPr/>
            <p:nvPr/>
          </p:nvSpPr>
          <p:spPr>
            <a:xfrm>
              <a:off x="675874" y="2512248"/>
              <a:ext cx="364573" cy="355432"/>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91;p44"/>
            <p:cNvSpPr/>
            <p:nvPr/>
          </p:nvSpPr>
          <p:spPr>
            <a:xfrm>
              <a:off x="899374" y="2580551"/>
              <a:ext cx="85729" cy="82471"/>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92;p44"/>
            <p:cNvSpPr/>
            <p:nvPr/>
          </p:nvSpPr>
          <p:spPr>
            <a:xfrm>
              <a:off x="724761" y="2714842"/>
              <a:ext cx="21834" cy="11765"/>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93;p44"/>
            <p:cNvSpPr/>
            <p:nvPr/>
          </p:nvSpPr>
          <p:spPr>
            <a:xfrm>
              <a:off x="764508" y="2591284"/>
              <a:ext cx="133879" cy="13581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94;p44"/>
            <p:cNvSpPr/>
            <p:nvPr/>
          </p:nvSpPr>
          <p:spPr>
            <a:xfrm>
              <a:off x="883408" y="2548662"/>
              <a:ext cx="33776" cy="10615"/>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95;p44"/>
            <p:cNvSpPr/>
            <p:nvPr/>
          </p:nvSpPr>
          <p:spPr>
            <a:xfrm>
              <a:off x="704416" y="2562005"/>
              <a:ext cx="162878" cy="9743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6;p44"/>
            <p:cNvSpPr/>
            <p:nvPr/>
          </p:nvSpPr>
          <p:spPr>
            <a:xfrm>
              <a:off x="966851" y="2670850"/>
              <a:ext cx="47472" cy="61094"/>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7;p44"/>
            <p:cNvSpPr/>
            <p:nvPr/>
          </p:nvSpPr>
          <p:spPr>
            <a:xfrm>
              <a:off x="762208" y="2652333"/>
              <a:ext cx="223293" cy="296093"/>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8;p44"/>
            <p:cNvSpPr/>
            <p:nvPr/>
          </p:nvSpPr>
          <p:spPr>
            <a:xfrm>
              <a:off x="758050" y="2648117"/>
              <a:ext cx="231402" cy="304466"/>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99;p44"/>
            <p:cNvSpPr/>
            <p:nvPr/>
          </p:nvSpPr>
          <p:spPr>
            <a:xfrm>
              <a:off x="732074" y="2740008"/>
              <a:ext cx="51246" cy="75792"/>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00;p44"/>
            <p:cNvSpPr/>
            <p:nvPr/>
          </p:nvSpPr>
          <p:spPr>
            <a:xfrm>
              <a:off x="729700" y="2735806"/>
              <a:ext cx="58352" cy="8421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01;p44"/>
            <p:cNvSpPr/>
            <p:nvPr/>
          </p:nvSpPr>
          <p:spPr>
            <a:xfrm>
              <a:off x="841907" y="2747733"/>
              <a:ext cx="51865" cy="20360"/>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02;p44"/>
            <p:cNvSpPr/>
            <p:nvPr/>
          </p:nvSpPr>
          <p:spPr>
            <a:xfrm>
              <a:off x="933341" y="2744446"/>
              <a:ext cx="36046" cy="14124"/>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03;p44"/>
            <p:cNvSpPr/>
            <p:nvPr/>
          </p:nvSpPr>
          <p:spPr>
            <a:xfrm>
              <a:off x="928550" y="2740244"/>
              <a:ext cx="45820" cy="22527"/>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04;p44"/>
            <p:cNvSpPr/>
            <p:nvPr/>
          </p:nvSpPr>
          <p:spPr>
            <a:xfrm>
              <a:off x="891472" y="2768108"/>
              <a:ext cx="45806" cy="78652"/>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5;p44"/>
            <p:cNvSpPr/>
            <p:nvPr/>
          </p:nvSpPr>
          <p:spPr>
            <a:xfrm>
              <a:off x="837720" y="2842337"/>
              <a:ext cx="54902" cy="32935"/>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06;p44"/>
            <p:cNvSpPr/>
            <p:nvPr/>
          </p:nvSpPr>
          <p:spPr>
            <a:xfrm>
              <a:off x="867913" y="2775435"/>
              <a:ext cx="14581" cy="2637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7;p44"/>
            <p:cNvSpPr/>
            <p:nvPr/>
          </p:nvSpPr>
          <p:spPr>
            <a:xfrm>
              <a:off x="936083" y="2769700"/>
              <a:ext cx="14581" cy="2634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8;p44"/>
            <p:cNvSpPr/>
            <p:nvPr/>
          </p:nvSpPr>
          <p:spPr>
            <a:xfrm>
              <a:off x="477437" y="3010522"/>
              <a:ext cx="194412" cy="45667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09;p44"/>
            <p:cNvSpPr/>
            <p:nvPr/>
          </p:nvSpPr>
          <p:spPr>
            <a:xfrm>
              <a:off x="472897" y="3006394"/>
              <a:ext cx="201518" cy="465000"/>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0;p44"/>
            <p:cNvSpPr/>
            <p:nvPr/>
          </p:nvSpPr>
          <p:spPr>
            <a:xfrm>
              <a:off x="525720" y="3354233"/>
              <a:ext cx="106501" cy="9627"/>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1;p44"/>
            <p:cNvSpPr/>
            <p:nvPr/>
          </p:nvSpPr>
          <p:spPr>
            <a:xfrm>
              <a:off x="521208" y="3350002"/>
              <a:ext cx="115553" cy="18045"/>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2;p44"/>
            <p:cNvSpPr/>
            <p:nvPr/>
          </p:nvSpPr>
          <p:spPr>
            <a:xfrm>
              <a:off x="574960" y="3334169"/>
              <a:ext cx="14816" cy="3066"/>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3;p44"/>
            <p:cNvSpPr/>
            <p:nvPr/>
          </p:nvSpPr>
          <p:spPr>
            <a:xfrm>
              <a:off x="570508" y="3329967"/>
              <a:ext cx="23736" cy="1147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4;p44"/>
            <p:cNvSpPr/>
            <p:nvPr/>
          </p:nvSpPr>
          <p:spPr>
            <a:xfrm>
              <a:off x="486047" y="3335009"/>
              <a:ext cx="56715" cy="18517"/>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5;p44"/>
            <p:cNvSpPr/>
            <p:nvPr/>
          </p:nvSpPr>
          <p:spPr>
            <a:xfrm>
              <a:off x="481492" y="3330778"/>
              <a:ext cx="65856" cy="26964"/>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16;p44"/>
            <p:cNvSpPr/>
            <p:nvPr/>
          </p:nvSpPr>
          <p:spPr>
            <a:xfrm>
              <a:off x="449529" y="3393316"/>
              <a:ext cx="220138" cy="137210"/>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17;p44"/>
            <p:cNvSpPr/>
            <p:nvPr/>
          </p:nvSpPr>
          <p:spPr>
            <a:xfrm>
              <a:off x="445195" y="3389115"/>
              <a:ext cx="215833" cy="14554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18;p44"/>
            <p:cNvSpPr/>
            <p:nvPr/>
          </p:nvSpPr>
          <p:spPr>
            <a:xfrm>
              <a:off x="473840" y="3341334"/>
              <a:ext cx="667698" cy="227967"/>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19;p44"/>
            <p:cNvSpPr/>
            <p:nvPr/>
          </p:nvSpPr>
          <p:spPr>
            <a:xfrm>
              <a:off x="474990" y="3337117"/>
              <a:ext cx="661476" cy="236370"/>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20;p44"/>
            <p:cNvSpPr/>
            <p:nvPr/>
          </p:nvSpPr>
          <p:spPr>
            <a:xfrm>
              <a:off x="990572" y="3367738"/>
              <a:ext cx="121421" cy="25829"/>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21;p44"/>
            <p:cNvSpPr/>
            <p:nvPr/>
          </p:nvSpPr>
          <p:spPr>
            <a:xfrm>
              <a:off x="1013306" y="3349177"/>
              <a:ext cx="120507" cy="34881"/>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2;p44"/>
            <p:cNvSpPr/>
            <p:nvPr/>
          </p:nvSpPr>
          <p:spPr>
            <a:xfrm>
              <a:off x="913497" y="3407514"/>
              <a:ext cx="583178" cy="29294"/>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3;p44"/>
            <p:cNvSpPr/>
            <p:nvPr/>
          </p:nvSpPr>
          <p:spPr>
            <a:xfrm>
              <a:off x="909207" y="3403356"/>
              <a:ext cx="591655" cy="37682"/>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4;p44"/>
            <p:cNvSpPr/>
            <p:nvPr/>
          </p:nvSpPr>
          <p:spPr>
            <a:xfrm>
              <a:off x="1176655" y="3120281"/>
              <a:ext cx="393483" cy="304422"/>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5;p44"/>
            <p:cNvSpPr/>
            <p:nvPr/>
          </p:nvSpPr>
          <p:spPr>
            <a:xfrm>
              <a:off x="1171893" y="3116065"/>
              <a:ext cx="403007" cy="31285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26;p44"/>
            <p:cNvSpPr/>
            <p:nvPr/>
          </p:nvSpPr>
          <p:spPr>
            <a:xfrm>
              <a:off x="797797" y="3598432"/>
              <a:ext cx="72991" cy="49447"/>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27;p44"/>
            <p:cNvSpPr/>
            <p:nvPr/>
          </p:nvSpPr>
          <p:spPr>
            <a:xfrm>
              <a:off x="793521" y="3594215"/>
              <a:ext cx="81512" cy="5788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28;p44"/>
            <p:cNvSpPr/>
            <p:nvPr/>
          </p:nvSpPr>
          <p:spPr>
            <a:xfrm>
              <a:off x="556974" y="4717256"/>
              <a:ext cx="169571" cy="214816"/>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29;p44"/>
            <p:cNvSpPr/>
            <p:nvPr/>
          </p:nvSpPr>
          <p:spPr>
            <a:xfrm>
              <a:off x="559628" y="4713069"/>
              <a:ext cx="163143" cy="223234"/>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30;p44"/>
            <p:cNvSpPr/>
            <p:nvPr/>
          </p:nvSpPr>
          <p:spPr>
            <a:xfrm>
              <a:off x="610505" y="4743498"/>
              <a:ext cx="58499" cy="95872"/>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1;p44"/>
            <p:cNvSpPr/>
            <p:nvPr/>
          </p:nvSpPr>
          <p:spPr>
            <a:xfrm>
              <a:off x="609783" y="4739267"/>
              <a:ext cx="63408" cy="104319"/>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2;p44"/>
            <p:cNvSpPr/>
            <p:nvPr/>
          </p:nvSpPr>
          <p:spPr>
            <a:xfrm>
              <a:off x="570228" y="4896660"/>
              <a:ext cx="140233" cy="35412"/>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3;p44"/>
            <p:cNvSpPr/>
            <p:nvPr/>
          </p:nvSpPr>
          <p:spPr>
            <a:xfrm>
              <a:off x="565894" y="4892429"/>
              <a:ext cx="148975" cy="43874"/>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4;p44"/>
            <p:cNvSpPr/>
            <p:nvPr/>
          </p:nvSpPr>
          <p:spPr>
            <a:xfrm>
              <a:off x="574916" y="4664728"/>
              <a:ext cx="131918" cy="88442"/>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5;p44"/>
            <p:cNvSpPr/>
            <p:nvPr/>
          </p:nvSpPr>
          <p:spPr>
            <a:xfrm>
              <a:off x="570538" y="4660496"/>
              <a:ext cx="140557" cy="96874"/>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36;p44"/>
            <p:cNvSpPr/>
            <p:nvPr/>
          </p:nvSpPr>
          <p:spPr>
            <a:xfrm>
              <a:off x="754261" y="4629109"/>
              <a:ext cx="163703" cy="113725"/>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37;p44"/>
            <p:cNvSpPr/>
            <p:nvPr/>
          </p:nvSpPr>
          <p:spPr>
            <a:xfrm>
              <a:off x="750974" y="4624908"/>
              <a:ext cx="171310" cy="122158"/>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54;p44"/>
            <p:cNvSpPr/>
            <p:nvPr/>
          </p:nvSpPr>
          <p:spPr>
            <a:xfrm>
              <a:off x="1604341" y="3258347"/>
              <a:ext cx="72593" cy="8433"/>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55;p44"/>
            <p:cNvSpPr/>
            <p:nvPr/>
          </p:nvSpPr>
          <p:spPr>
            <a:xfrm>
              <a:off x="1567514" y="3258347"/>
              <a:ext cx="12635" cy="8433"/>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56;p44"/>
            <p:cNvSpPr/>
            <p:nvPr/>
          </p:nvSpPr>
          <p:spPr>
            <a:xfrm>
              <a:off x="1539178" y="3231928"/>
              <a:ext cx="52101" cy="6015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497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3" name="Прямоугольник 12"/>
          <p:cNvSpPr/>
          <p:nvPr/>
        </p:nvSpPr>
        <p:spPr>
          <a:xfrm>
            <a:off x="-1" y="1130061"/>
            <a:ext cx="4641011" cy="3424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6" y="183729"/>
            <a:ext cx="7335830" cy="694146"/>
          </a:xfrm>
          <a:prstGeom prst="rect">
            <a:avLst/>
          </a:prstGeom>
        </p:spPr>
        <p:txBody>
          <a:bodyPr spcFirstLastPara="1" wrap="square" lIns="91425" tIns="91425" rIns="91425" bIns="91425" anchor="t" anchorCtr="0">
            <a:noAutofit/>
          </a:bodyPr>
          <a:lstStyle/>
          <a:p>
            <a:pPr lvl="0"/>
            <a:r>
              <a:rPr lang="ru-RU" sz="4000" b="1" dirty="0">
                <a:solidFill>
                  <a:schemeClr val="accent1"/>
                </a:solidFill>
                <a:latin typeface="+mn-lt"/>
              </a:rPr>
              <a:t>Список (</a:t>
            </a:r>
            <a:r>
              <a:rPr lang="en-US" sz="4000" b="1" dirty="0">
                <a:solidFill>
                  <a:schemeClr val="accent1"/>
                </a:solidFill>
                <a:latin typeface="+mn-lt"/>
              </a:rPr>
              <a:t>List) - Mutable</a:t>
            </a:r>
            <a:endParaRPr sz="4000" b="1" dirty="0">
              <a:solidFill>
                <a:schemeClr val="accent1"/>
              </a:solidFill>
              <a:latin typeface="+mn-lt"/>
            </a:endParaRPr>
          </a:p>
        </p:txBody>
      </p:sp>
      <p:sp>
        <p:nvSpPr>
          <p:cNvPr id="10" name="Text Box 10"/>
          <p:cNvSpPr txBox="1">
            <a:spLocks noChangeArrowheads="1"/>
          </p:cNvSpPr>
          <p:nvPr/>
        </p:nvSpPr>
        <p:spPr bwMode="auto">
          <a:xfrm>
            <a:off x="480473" y="1934463"/>
            <a:ext cx="373784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bg1"/>
                </a:solidFill>
                <a:latin typeface="+mn-lt"/>
              </a:rPr>
              <a:t>В чистом Python нет массивов с произвольным типом элемента. Вместо них используются списки. Их можно задать с помощью литералов, записываемых в квадратных скобках, или посредством списковых включений</a:t>
            </a:r>
          </a:p>
        </p:txBody>
      </p:sp>
      <p:grpSp>
        <p:nvGrpSpPr>
          <p:cNvPr id="5" name="Группа 4"/>
          <p:cNvGrpSpPr/>
          <p:nvPr/>
        </p:nvGrpSpPr>
        <p:grpSpPr>
          <a:xfrm>
            <a:off x="4933249" y="2222516"/>
            <a:ext cx="4106673" cy="1239776"/>
            <a:chOff x="5178110" y="1156352"/>
            <a:chExt cx="5371283" cy="1239776"/>
          </a:xfrm>
        </p:grpSpPr>
        <p:sp>
          <p:nvSpPr>
            <p:cNvPr id="4" name="Прямоугольник 3"/>
            <p:cNvSpPr/>
            <p:nvPr/>
          </p:nvSpPr>
          <p:spPr>
            <a:xfrm>
              <a:off x="5178110" y="1156352"/>
              <a:ext cx="3495505" cy="338554"/>
            </a:xfrm>
            <a:prstGeom prst="rect">
              <a:avLst/>
            </a:prstGeom>
          </p:spPr>
          <p:txBody>
            <a:bodyPr wrap="none">
              <a:spAutoFit/>
            </a:bodyPr>
            <a:lstStyle/>
            <a:p>
              <a:pPr algn="just" eaLnBrk="1" hangingPunct="1">
                <a:spcBef>
                  <a:spcPct val="0"/>
                </a:spcBef>
                <a:buNone/>
              </a:pPr>
              <a:r>
                <a:rPr lang="ru-RU" sz="1600" dirty="0">
                  <a:latin typeface="+mn-lt"/>
                </a:rPr>
                <a:t>Варианты задания списка:</a:t>
              </a:r>
            </a:p>
          </p:txBody>
        </p:sp>
        <p:sp>
          <p:nvSpPr>
            <p:cNvPr id="12" name="Rectangle 1"/>
            <p:cNvSpPr/>
            <p:nvPr/>
          </p:nvSpPr>
          <p:spPr>
            <a:xfrm>
              <a:off x="5180087" y="1565131"/>
              <a:ext cx="5369306" cy="830997"/>
            </a:xfrm>
            <a:prstGeom prst="rect">
              <a:avLst/>
            </a:prstGeom>
          </p:spPr>
          <p:txBody>
            <a:bodyPr wrap="square">
              <a:spAutoFit/>
            </a:bodyPr>
            <a:lstStyle/>
            <a:p>
              <a:r>
                <a:rPr lang="en-US" sz="1600" dirty="0">
                  <a:solidFill>
                    <a:srgbClr val="000000"/>
                  </a:solidFill>
                  <a:latin typeface="+mn-lt"/>
                </a:rPr>
                <a:t>lst1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p>
            <a:p>
              <a:r>
                <a:rPr lang="en-US" sz="1600" dirty="0">
                  <a:solidFill>
                    <a:srgbClr val="000000"/>
                  </a:solidFill>
                  <a:latin typeface="+mn-lt"/>
                </a:rPr>
                <a:t>lst2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000000"/>
                  </a:solidFill>
                  <a:latin typeface="+mn-lt"/>
                </a:rPr>
                <a:t>x</a:t>
              </a:r>
              <a:r>
                <a:rPr lang="en-US" sz="1600" b="1" dirty="0">
                  <a:solidFill>
                    <a:srgbClr val="000080"/>
                  </a:solidFill>
                  <a:latin typeface="+mn-lt"/>
                </a:rPr>
                <a:t>**</a:t>
              </a:r>
              <a:r>
                <a:rPr lang="en-US" sz="1600" dirty="0">
                  <a:solidFill>
                    <a:srgbClr val="FF0000"/>
                  </a:solidFill>
                  <a:latin typeface="+mn-lt"/>
                </a:rPr>
                <a:t>2</a:t>
              </a:r>
              <a:r>
                <a:rPr lang="en-US" sz="1600" dirty="0">
                  <a:solidFill>
                    <a:srgbClr val="000000"/>
                  </a:solidFill>
                  <a:latin typeface="+mn-lt"/>
                </a:rPr>
                <a:t> </a:t>
              </a:r>
              <a:r>
                <a:rPr lang="en-US" sz="1600" b="1" dirty="0">
                  <a:solidFill>
                    <a:srgbClr val="0000FF"/>
                  </a:solidFill>
                  <a:latin typeface="+mn-lt"/>
                </a:rPr>
                <a:t>for</a:t>
              </a:r>
              <a:r>
                <a:rPr lang="en-US" sz="1600" dirty="0">
                  <a:solidFill>
                    <a:srgbClr val="000000"/>
                  </a:solidFill>
                  <a:latin typeface="+mn-lt"/>
                </a:rPr>
                <a:t> x </a:t>
              </a:r>
              <a:r>
                <a:rPr lang="en-US" sz="1600" b="1" dirty="0">
                  <a:solidFill>
                    <a:srgbClr val="0000FF"/>
                  </a:solidFill>
                  <a:latin typeface="+mn-lt"/>
                </a:rPr>
                <a:t>in</a:t>
              </a:r>
              <a:r>
                <a:rPr lang="en-US" sz="1600" dirty="0">
                  <a:solidFill>
                    <a:srgbClr val="000000"/>
                  </a:solidFill>
                  <a:latin typeface="+mn-lt"/>
                </a:rPr>
                <a:t> range</a:t>
              </a:r>
              <a:r>
                <a:rPr lang="en-US" sz="1600" b="1" dirty="0">
                  <a:solidFill>
                    <a:srgbClr val="000080"/>
                  </a:solidFill>
                  <a:latin typeface="+mn-lt"/>
                </a:rPr>
                <a:t>(</a:t>
              </a:r>
              <a:r>
                <a:rPr lang="en-US" sz="1600" dirty="0">
                  <a:solidFill>
                    <a:srgbClr val="FF0000"/>
                  </a:solidFill>
                  <a:latin typeface="+mn-lt"/>
                </a:rPr>
                <a:t>10</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FF"/>
                  </a:solidFill>
                  <a:latin typeface="+mn-lt"/>
                </a:rPr>
                <a:t>if</a:t>
              </a:r>
              <a:r>
                <a:rPr lang="en-US" sz="1600" dirty="0">
                  <a:solidFill>
                    <a:srgbClr val="000000"/>
                  </a:solidFill>
                  <a:latin typeface="+mn-lt"/>
                </a:rPr>
                <a:t> x </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dirty="0">
                  <a:solidFill>
                    <a:srgbClr val="000000"/>
                  </a:solidFill>
                  <a:latin typeface="+mn-lt"/>
                </a:rPr>
                <a:t> </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p>
            <a:p>
              <a:r>
                <a:rPr lang="en-US" sz="1600" dirty="0">
                  <a:solidFill>
                    <a:srgbClr val="000000"/>
                  </a:solidFill>
                  <a:latin typeface="+mn-lt"/>
                </a:rPr>
                <a:t>lst3 </a:t>
              </a:r>
              <a:r>
                <a:rPr lang="en-US" sz="1600" b="1" dirty="0">
                  <a:solidFill>
                    <a:srgbClr val="000080"/>
                  </a:solidFill>
                  <a:latin typeface="+mn-lt"/>
                </a:rPr>
                <a:t>=</a:t>
              </a:r>
              <a:r>
                <a:rPr lang="en-US" sz="1600" dirty="0">
                  <a:solidFill>
                    <a:srgbClr val="000000"/>
                  </a:solidFill>
                  <a:latin typeface="+mn-lt"/>
                </a:rPr>
                <a:t> list</a:t>
              </a:r>
              <a:r>
                <a:rPr lang="en-US" sz="1600" b="1" dirty="0">
                  <a:solidFill>
                    <a:srgbClr val="000080"/>
                  </a:solidFill>
                  <a:latin typeface="+mn-lt"/>
                </a:rPr>
                <a:t>(</a:t>
              </a:r>
              <a:r>
                <a:rPr lang="en-US" sz="1600" dirty="0">
                  <a:solidFill>
                    <a:srgbClr val="808080"/>
                  </a:solidFill>
                  <a:latin typeface="+mn-lt"/>
                </a:rPr>
                <a:t>"abcde"</a:t>
              </a:r>
              <a:r>
                <a:rPr lang="en-US" sz="1600" b="1" dirty="0">
                  <a:solidFill>
                    <a:srgbClr val="000080"/>
                  </a:solidFill>
                  <a:latin typeface="+mn-lt"/>
                </a:rPr>
                <a:t>)</a:t>
              </a:r>
              <a:endParaRPr lang="en-US" sz="1600" dirty="0">
                <a:effectLst/>
                <a:latin typeface="+mn-lt"/>
              </a:endParaRPr>
            </a:p>
          </p:txBody>
        </p:sp>
      </p:grpSp>
    </p:spTree>
    <p:extLst>
      <p:ext uri="{BB962C8B-B14F-4D97-AF65-F5344CB8AC3E}">
        <p14:creationId xmlns:p14="http://schemas.microsoft.com/office/powerpoint/2010/main" val="1629618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Области видимости</a:t>
            </a:r>
            <a:endParaRPr sz="3600" b="1" dirty="0">
              <a:solidFill>
                <a:schemeClr val="accent1"/>
              </a:solidFill>
              <a:latin typeface="+mn-lt"/>
            </a:endParaRPr>
          </a:p>
        </p:txBody>
      </p:sp>
      <p:sp>
        <p:nvSpPr>
          <p:cNvPr id="114" name="Rectangle 1"/>
          <p:cNvSpPr/>
          <p:nvPr/>
        </p:nvSpPr>
        <p:spPr>
          <a:xfrm>
            <a:off x="476722" y="863086"/>
            <a:ext cx="7632848" cy="4093428"/>
          </a:xfrm>
          <a:prstGeom prst="rect">
            <a:avLst/>
          </a:prstGeom>
        </p:spPr>
        <p:txBody>
          <a:bodyPr wrap="square">
            <a:spAutoFit/>
          </a:bodyPr>
          <a:lstStyle/>
          <a:p>
            <a:r>
              <a:rPr lang="ru-RU" sz="1000" dirty="0">
                <a:solidFill>
                  <a:srgbClr val="000000"/>
                </a:solidFill>
                <a:latin typeface="+mn-lt"/>
              </a:rPr>
              <a:t>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50</a:t>
            </a:r>
            <a:r>
              <a:rPr lang="ru-RU" sz="1000" dirty="0">
                <a:solidFill>
                  <a:srgbClr val="000000"/>
                </a:solidFill>
                <a:latin typeface="+mn-lt"/>
              </a:rPr>
              <a:t> </a:t>
            </a:r>
            <a:r>
              <a:rPr lang="en-US" sz="1000" dirty="0">
                <a:solidFill>
                  <a:srgbClr val="000000"/>
                </a:solidFill>
                <a:latin typeface="+mn-lt"/>
              </a:rPr>
              <a:t> </a:t>
            </a:r>
            <a:r>
              <a:rPr lang="ru-RU" sz="1000" dirty="0">
                <a:solidFill>
                  <a:srgbClr val="008000"/>
                </a:solidFill>
                <a:latin typeface="+mn-lt"/>
              </a:rPr>
              <a:t># глобальная переменная</a:t>
            </a:r>
            <a:r>
              <a:rPr lang="ru-RU" sz="1000" dirty="0">
                <a:solidFill>
                  <a:srgbClr val="000000"/>
                </a:solidFill>
                <a:latin typeface="+mn-lt"/>
              </a:rPr>
              <a:t> </a:t>
            </a:r>
            <a:endParaRPr lang="ru-RU" sz="1000" b="1" dirty="0">
              <a:solidFill>
                <a:srgbClr val="0000FF"/>
              </a:solidFill>
              <a:latin typeface="+mn-lt"/>
            </a:endParaRPr>
          </a:p>
          <a:p>
            <a:endParaRPr lang="ru-RU" sz="1000" b="1" dirty="0">
              <a:solidFill>
                <a:srgbClr val="0000FF"/>
              </a:solidFill>
              <a:latin typeface="+mn-lt"/>
            </a:endParaRPr>
          </a:p>
          <a:p>
            <a:r>
              <a:rPr lang="ru-RU" sz="1000" b="1" dirty="0">
                <a:solidFill>
                  <a:srgbClr val="0000FF"/>
                </a:solidFill>
                <a:latin typeface="+mn-lt"/>
              </a:rPr>
              <a:t>def</a:t>
            </a:r>
            <a:r>
              <a:rPr lang="ru-RU" sz="1000" dirty="0">
                <a:solidFill>
                  <a:srgbClr val="000000"/>
                </a:solidFill>
                <a:latin typeface="+mn-lt"/>
              </a:rPr>
              <a:t> </a:t>
            </a:r>
            <a:r>
              <a:rPr lang="ru-RU" sz="1000" dirty="0">
                <a:solidFill>
                  <a:srgbClr val="FF00FF"/>
                </a:solidFill>
                <a:latin typeface="+mn-lt"/>
              </a:rPr>
              <a:t>test_2</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обращение к локальной переменной до ее определения</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глобальная переменная здесь уже не видна: будет ошибка!!!</a:t>
            </a:r>
            <a:r>
              <a:rPr lang="ru-RU" sz="1000" dirty="0">
                <a:solidFill>
                  <a:srgbClr val="000000"/>
                </a:solidFill>
                <a:latin typeface="+mn-lt"/>
              </a:rPr>
              <a:t> </a:t>
            </a:r>
          </a:p>
          <a:p>
            <a:r>
              <a:rPr lang="ru-RU" sz="1000" b="1" dirty="0">
                <a:solidFill>
                  <a:srgbClr val="000000"/>
                </a:solidFill>
                <a:latin typeface="+mn-lt"/>
              </a:rPr>
              <a:t>    </a:t>
            </a:r>
            <a:r>
              <a:rPr lang="ru-RU" sz="1000" b="1" dirty="0">
                <a:solidFill>
                  <a:srgbClr val="0000FF"/>
                </a:solidFill>
                <a:latin typeface="+mn-lt"/>
              </a:rPr>
              <a:t>print</a:t>
            </a:r>
            <a:r>
              <a:rPr lang="ru-RU" sz="1000" b="1" dirty="0">
                <a:solidFill>
                  <a:srgbClr val="000080"/>
                </a:solidFill>
                <a:latin typeface="+mn-lt"/>
              </a:rPr>
              <a:t>(</a:t>
            </a:r>
            <a:r>
              <a:rPr lang="en-US" sz="1000" dirty="0">
                <a:solidFill>
                  <a:srgbClr val="808080"/>
                </a:solidFill>
                <a:latin typeface="+mn-lt"/>
              </a:rPr>
              <a:t>f</a:t>
            </a:r>
            <a:r>
              <a:rPr lang="ru-RU" sz="1000" dirty="0">
                <a:solidFill>
                  <a:srgbClr val="808080"/>
                </a:solidFill>
                <a:latin typeface="+mn-lt"/>
              </a:rPr>
              <a:t>"Try global: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ru-RU" sz="1000" dirty="0">
                <a:solidFill>
                  <a:srgbClr val="808080"/>
                </a:solidFill>
                <a:latin typeface="+mn-lt"/>
              </a:rPr>
              <a:t>"</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определение локальной переменной, которое скрывает</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глобальную переменную с таким же именем</a:t>
            </a:r>
            <a:r>
              <a:rPr lang="ru-RU" sz="1000" dirty="0">
                <a:solidFill>
                  <a:srgbClr val="000000"/>
                </a:solidFill>
                <a:latin typeface="+mn-lt"/>
              </a:rPr>
              <a:t> </a:t>
            </a:r>
          </a:p>
          <a:p>
            <a:r>
              <a:rPr lang="ru-RU" sz="1000" dirty="0">
                <a:solidFill>
                  <a:srgbClr val="000000"/>
                </a:solidFill>
                <a:latin typeface="+mn-lt"/>
              </a:rPr>
              <a:t>    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51</a:t>
            </a:r>
            <a:r>
              <a:rPr lang="ru-RU" sz="1000" dirty="0">
                <a:solidFill>
                  <a:srgbClr val="000000"/>
                </a:solidFill>
                <a:latin typeface="+mn-lt"/>
              </a:rPr>
              <a:t> </a:t>
            </a:r>
          </a:p>
          <a:p>
            <a:endParaRPr lang="ru-RU" sz="1000" dirty="0">
              <a:solidFill>
                <a:srgbClr val="000000"/>
              </a:solidFill>
              <a:latin typeface="+mn-lt"/>
            </a:endParaRPr>
          </a:p>
          <a:p>
            <a:r>
              <a:rPr lang="ru-RU" sz="1000" dirty="0">
                <a:solidFill>
                  <a:srgbClr val="000000"/>
                </a:solidFill>
                <a:latin typeface="+mn-lt"/>
              </a:rPr>
              <a:t>test_2</a:t>
            </a:r>
            <a:r>
              <a:rPr lang="ru-RU" sz="1000" b="1" dirty="0">
                <a:solidFill>
                  <a:srgbClr val="000080"/>
                </a:solidFill>
                <a:latin typeface="+mn-lt"/>
              </a:rPr>
              <a:t>()</a:t>
            </a:r>
            <a:r>
              <a:rPr lang="ru-RU" sz="1000" dirty="0">
                <a:solidFill>
                  <a:srgbClr val="000000"/>
                </a:solidFill>
                <a:latin typeface="+mn-lt"/>
              </a:rPr>
              <a:t> </a:t>
            </a:r>
          </a:p>
          <a:p>
            <a:endParaRPr lang="ru-RU" sz="1000" b="1" dirty="0">
              <a:solidFill>
                <a:srgbClr val="000000"/>
              </a:solidFill>
              <a:latin typeface="+mn-lt"/>
            </a:endParaRPr>
          </a:p>
          <a:p>
            <a:endParaRPr lang="ru-RU" sz="1000" b="1" dirty="0">
              <a:solidFill>
                <a:srgbClr val="000000"/>
              </a:solidFill>
              <a:latin typeface="+mn-lt"/>
            </a:endParaRPr>
          </a:p>
          <a:p>
            <a:r>
              <a:rPr lang="ru-RU" sz="1000" b="1" dirty="0">
                <a:solidFill>
                  <a:srgbClr val="0000FF"/>
                </a:solidFill>
                <a:latin typeface="+mn-lt"/>
              </a:rPr>
              <a:t>def</a:t>
            </a:r>
            <a:r>
              <a:rPr lang="ru-RU" sz="1000" dirty="0">
                <a:solidFill>
                  <a:srgbClr val="000000"/>
                </a:solidFill>
                <a:latin typeface="+mn-lt"/>
              </a:rPr>
              <a:t> </a:t>
            </a:r>
            <a:r>
              <a:rPr lang="ru-RU" sz="1000" dirty="0">
                <a:solidFill>
                  <a:srgbClr val="FF00FF"/>
                </a:solidFill>
                <a:latin typeface="+mn-lt"/>
              </a:rPr>
              <a:t>test_outer</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50</a:t>
            </a:r>
            <a:r>
              <a:rPr lang="ru-RU" sz="1000" dirty="0">
                <a:solidFill>
                  <a:srgbClr val="000000"/>
                </a:solidFill>
                <a:latin typeface="+mn-lt"/>
              </a:rPr>
              <a:t> </a:t>
            </a:r>
            <a:r>
              <a:rPr lang="en-US" sz="1000" dirty="0">
                <a:solidFill>
                  <a:srgbClr val="000000"/>
                </a:solidFill>
                <a:latin typeface="+mn-lt"/>
              </a:rPr>
              <a:t> </a:t>
            </a:r>
            <a:r>
              <a:rPr lang="ru-RU" sz="1000" dirty="0">
                <a:solidFill>
                  <a:srgbClr val="008000"/>
                </a:solidFill>
                <a:latin typeface="+mn-lt"/>
              </a:rPr>
              <a:t># для вложенной функции - это нелокальная переменная</a:t>
            </a:r>
            <a:r>
              <a:rPr lang="ru-RU" sz="1000" dirty="0">
                <a:solidFill>
                  <a:srgbClr val="000000"/>
                </a:solidFill>
                <a:latin typeface="+mn-lt"/>
              </a:rPr>
              <a:t> </a:t>
            </a:r>
          </a:p>
          <a:p>
            <a:r>
              <a:rPr lang="ru-RU" sz="1000" b="1" dirty="0">
                <a:solidFill>
                  <a:srgbClr val="000000"/>
                </a:solidFill>
                <a:latin typeface="+mn-lt"/>
              </a:rPr>
              <a:t>    </a:t>
            </a:r>
            <a:r>
              <a:rPr lang="ru-RU" sz="1000" b="1" dirty="0">
                <a:solidFill>
                  <a:srgbClr val="0000FF"/>
                </a:solidFill>
                <a:latin typeface="+mn-lt"/>
              </a:rPr>
              <a:t>def</a:t>
            </a:r>
            <a:r>
              <a:rPr lang="ru-RU" sz="1000" dirty="0">
                <a:solidFill>
                  <a:srgbClr val="000000"/>
                </a:solidFill>
                <a:latin typeface="+mn-lt"/>
              </a:rPr>
              <a:t> </a:t>
            </a:r>
            <a:r>
              <a:rPr lang="ru-RU" sz="1000" dirty="0">
                <a:solidFill>
                  <a:srgbClr val="FF00FF"/>
                </a:solidFill>
                <a:latin typeface="+mn-lt"/>
              </a:rPr>
              <a:t>test_inner</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обращение к локальной переменной до ее определения</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нелокальная переменная здесь уже не видна: будет ошибка!!!</a:t>
            </a:r>
            <a:r>
              <a:rPr lang="ru-RU" sz="1000" dirty="0">
                <a:solidFill>
                  <a:srgbClr val="000000"/>
                </a:solidFill>
                <a:latin typeface="+mn-lt"/>
              </a:rPr>
              <a:t> </a:t>
            </a:r>
          </a:p>
          <a:p>
            <a:r>
              <a:rPr lang="ru-RU" sz="1000" b="1" dirty="0">
                <a:solidFill>
                  <a:srgbClr val="000000"/>
                </a:solidFill>
                <a:latin typeface="+mn-lt"/>
              </a:rPr>
              <a:t>        </a:t>
            </a:r>
            <a:r>
              <a:rPr lang="ru-RU" sz="1000" b="1" dirty="0">
                <a:solidFill>
                  <a:srgbClr val="0000FF"/>
                </a:solidFill>
                <a:latin typeface="+mn-lt"/>
              </a:rPr>
              <a:t>print</a:t>
            </a:r>
            <a:r>
              <a:rPr lang="ru-RU" sz="1000" b="1" dirty="0">
                <a:solidFill>
                  <a:srgbClr val="000080"/>
                </a:solidFill>
                <a:latin typeface="+mn-lt"/>
              </a:rPr>
              <a:t>(</a:t>
            </a:r>
            <a:r>
              <a:rPr lang="en-US" sz="1000" dirty="0">
                <a:solidFill>
                  <a:srgbClr val="808080"/>
                </a:solidFill>
                <a:latin typeface="+mn-lt"/>
              </a:rPr>
              <a:t>f</a:t>
            </a:r>
            <a:r>
              <a:rPr lang="ru-RU" sz="1000" dirty="0">
                <a:solidFill>
                  <a:srgbClr val="808080"/>
                </a:solidFill>
                <a:latin typeface="+mn-lt"/>
              </a:rPr>
              <a:t>"Try nonlocal: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ru-RU" sz="1000" dirty="0">
                <a:solidFill>
                  <a:srgbClr val="808080"/>
                </a:solidFill>
                <a:latin typeface="+mn-lt"/>
              </a:rPr>
              <a:t>"</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определение локальной переменной, которое скрывает</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нелокальную переменную с таким же именем</a:t>
            </a:r>
            <a:r>
              <a:rPr lang="ru-RU" sz="1000" dirty="0">
                <a:solidFill>
                  <a:srgbClr val="000000"/>
                </a:solidFill>
                <a:latin typeface="+mn-lt"/>
              </a:rPr>
              <a:t> </a:t>
            </a:r>
          </a:p>
          <a:p>
            <a:r>
              <a:rPr lang="ru-RU" sz="1000" dirty="0">
                <a:solidFill>
                  <a:srgbClr val="000000"/>
                </a:solidFill>
                <a:latin typeface="+mn-lt"/>
              </a:rPr>
              <a:t>        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51</a:t>
            </a:r>
            <a:r>
              <a:rPr lang="ru-RU" sz="1000" dirty="0">
                <a:solidFill>
                  <a:srgbClr val="000000"/>
                </a:solidFill>
                <a:latin typeface="+mn-lt"/>
              </a:rPr>
              <a:t> </a:t>
            </a:r>
          </a:p>
          <a:p>
            <a:r>
              <a:rPr lang="ru-RU" sz="1000" dirty="0">
                <a:solidFill>
                  <a:srgbClr val="000000"/>
                </a:solidFill>
                <a:latin typeface="+mn-lt"/>
              </a:rPr>
              <a:t>    test_inner</a:t>
            </a:r>
            <a:r>
              <a:rPr lang="ru-RU" sz="1000" b="1" dirty="0">
                <a:solidFill>
                  <a:srgbClr val="000080"/>
                </a:solidFill>
                <a:latin typeface="+mn-lt"/>
              </a:rPr>
              <a:t>()</a:t>
            </a:r>
            <a:r>
              <a:rPr lang="ru-RU" sz="1000" dirty="0">
                <a:solidFill>
                  <a:srgbClr val="000000"/>
                </a:solidFill>
                <a:latin typeface="+mn-lt"/>
              </a:rPr>
              <a:t> </a:t>
            </a:r>
          </a:p>
          <a:p>
            <a:r>
              <a:rPr lang="ru-RU" sz="1000" b="1" dirty="0">
                <a:solidFill>
                  <a:srgbClr val="0000FF"/>
                </a:solidFill>
                <a:latin typeface="+mn-lt"/>
              </a:rPr>
              <a:t>    print</a:t>
            </a:r>
            <a:r>
              <a:rPr lang="ru-RU" sz="1000" b="1" dirty="0">
                <a:solidFill>
                  <a:srgbClr val="000080"/>
                </a:solidFill>
                <a:latin typeface="+mn-lt"/>
              </a:rPr>
              <a:t>(</a:t>
            </a:r>
            <a:r>
              <a:rPr lang="en-US" sz="1000" dirty="0">
                <a:solidFill>
                  <a:srgbClr val="808080"/>
                </a:solidFill>
                <a:latin typeface="+mn-lt"/>
              </a:rPr>
              <a:t>f</a:t>
            </a:r>
            <a:r>
              <a:rPr lang="ru-RU" sz="1000" dirty="0">
                <a:solidFill>
                  <a:srgbClr val="808080"/>
                </a:solidFill>
                <a:latin typeface="+mn-lt"/>
              </a:rPr>
              <a:t>"Local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ru-RU" sz="1000" dirty="0">
                <a:solidFill>
                  <a:srgbClr val="808080"/>
                </a:solidFill>
                <a:latin typeface="+mn-lt"/>
              </a:rPr>
              <a:t>"</a:t>
            </a:r>
            <a:r>
              <a:rPr lang="ru-RU" sz="1000" b="1" dirty="0">
                <a:solidFill>
                  <a:srgbClr val="000080"/>
                </a:solidFill>
                <a:latin typeface="+mn-lt"/>
              </a:rPr>
              <a:t>)</a:t>
            </a:r>
            <a:r>
              <a:rPr lang="ru-RU" sz="1000" dirty="0">
                <a:solidFill>
                  <a:srgbClr val="000000"/>
                </a:solidFill>
                <a:latin typeface="+mn-lt"/>
              </a:rPr>
              <a:t> </a:t>
            </a:r>
          </a:p>
          <a:p>
            <a:endParaRPr lang="ru-RU" sz="1000" dirty="0">
              <a:solidFill>
                <a:srgbClr val="000000"/>
              </a:solidFill>
              <a:latin typeface="+mn-lt"/>
            </a:endParaRPr>
          </a:p>
          <a:p>
            <a:r>
              <a:rPr lang="ru-RU" sz="1000" dirty="0">
                <a:solidFill>
                  <a:srgbClr val="000000"/>
                </a:solidFill>
                <a:latin typeface="+mn-lt"/>
              </a:rPr>
              <a:t>test_outer</a:t>
            </a:r>
            <a:r>
              <a:rPr lang="ru-RU" sz="1000" b="1" dirty="0">
                <a:solidFill>
                  <a:srgbClr val="000080"/>
                </a:solidFill>
                <a:latin typeface="+mn-lt"/>
              </a:rPr>
              <a:t>()</a:t>
            </a:r>
            <a:endParaRPr lang="ru-RU" sz="1000" dirty="0">
              <a:effectLst/>
              <a:latin typeface="+mn-lt"/>
            </a:endParaRPr>
          </a:p>
        </p:txBody>
      </p:sp>
      <p:grpSp>
        <p:nvGrpSpPr>
          <p:cNvPr id="115" name="Группа 114"/>
          <p:cNvGrpSpPr/>
          <p:nvPr/>
        </p:nvGrpSpPr>
        <p:grpSpPr>
          <a:xfrm>
            <a:off x="4841470" y="984069"/>
            <a:ext cx="4132457" cy="3786383"/>
            <a:chOff x="4789714" y="984069"/>
            <a:chExt cx="4132457" cy="3786383"/>
          </a:xfrm>
        </p:grpSpPr>
        <p:sp>
          <p:nvSpPr>
            <p:cNvPr id="116" name="Google Shape;3134;p64"/>
            <p:cNvSpPr/>
            <p:nvPr/>
          </p:nvSpPr>
          <p:spPr>
            <a:xfrm>
              <a:off x="5738709" y="1505030"/>
              <a:ext cx="371507" cy="29867"/>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135;p64"/>
            <p:cNvSpPr/>
            <p:nvPr/>
          </p:nvSpPr>
          <p:spPr>
            <a:xfrm>
              <a:off x="4789714" y="984069"/>
              <a:ext cx="4132457" cy="2866106"/>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136;p64"/>
            <p:cNvSpPr/>
            <p:nvPr/>
          </p:nvSpPr>
          <p:spPr>
            <a:xfrm>
              <a:off x="5738709" y="1505030"/>
              <a:ext cx="371507" cy="29867"/>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164;p64"/>
            <p:cNvSpPr/>
            <p:nvPr/>
          </p:nvSpPr>
          <p:spPr>
            <a:xfrm>
              <a:off x="5020060" y="3595405"/>
              <a:ext cx="3758476" cy="1175047"/>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chemeClr val="accent3"/>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65;p64"/>
            <p:cNvSpPr/>
            <p:nvPr/>
          </p:nvSpPr>
          <p:spPr>
            <a:xfrm>
              <a:off x="5206071" y="3600512"/>
              <a:ext cx="3424199" cy="1040081"/>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66;p64"/>
            <p:cNvSpPr/>
            <p:nvPr/>
          </p:nvSpPr>
          <p:spPr>
            <a:xfrm>
              <a:off x="5200232" y="3594693"/>
              <a:ext cx="3435857" cy="1051739"/>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67;p64"/>
            <p:cNvSpPr/>
            <p:nvPr/>
          </p:nvSpPr>
          <p:spPr>
            <a:xfrm>
              <a:off x="5391627" y="3552416"/>
              <a:ext cx="3053067" cy="881997"/>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68;p64"/>
            <p:cNvSpPr/>
            <p:nvPr/>
          </p:nvSpPr>
          <p:spPr>
            <a:xfrm>
              <a:off x="5385788" y="3546577"/>
              <a:ext cx="3064745" cy="893675"/>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169;p64"/>
            <p:cNvSpPr/>
            <p:nvPr/>
          </p:nvSpPr>
          <p:spPr>
            <a:xfrm>
              <a:off x="5525820" y="3591169"/>
              <a:ext cx="2784680" cy="775394"/>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170;p64"/>
            <p:cNvSpPr/>
            <p:nvPr/>
          </p:nvSpPr>
          <p:spPr>
            <a:xfrm>
              <a:off x="5520001" y="3585331"/>
              <a:ext cx="2796318" cy="787072"/>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171;p64"/>
            <p:cNvSpPr/>
            <p:nvPr/>
          </p:nvSpPr>
          <p:spPr>
            <a:xfrm>
              <a:off x="5544228" y="3717169"/>
              <a:ext cx="2747866" cy="649395"/>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172;p64"/>
            <p:cNvSpPr/>
            <p:nvPr/>
          </p:nvSpPr>
          <p:spPr>
            <a:xfrm>
              <a:off x="5537478" y="3711350"/>
              <a:ext cx="2761365" cy="661052"/>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173;p64"/>
            <p:cNvSpPr/>
            <p:nvPr/>
          </p:nvSpPr>
          <p:spPr>
            <a:xfrm>
              <a:off x="5512976" y="4268709"/>
              <a:ext cx="94272" cy="82496"/>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174;p64"/>
            <p:cNvSpPr/>
            <p:nvPr/>
          </p:nvSpPr>
          <p:spPr>
            <a:xfrm>
              <a:off x="5507157" y="4262890"/>
              <a:ext cx="105930" cy="94154"/>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175;p64"/>
            <p:cNvSpPr/>
            <p:nvPr/>
          </p:nvSpPr>
          <p:spPr>
            <a:xfrm>
              <a:off x="6191287" y="4448783"/>
              <a:ext cx="94272" cy="82496"/>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176;p64"/>
            <p:cNvSpPr/>
            <p:nvPr/>
          </p:nvSpPr>
          <p:spPr>
            <a:xfrm>
              <a:off x="6185448" y="4442944"/>
              <a:ext cx="105930" cy="94154"/>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177;p64"/>
            <p:cNvSpPr/>
            <p:nvPr/>
          </p:nvSpPr>
          <p:spPr>
            <a:xfrm>
              <a:off x="6998331" y="4478234"/>
              <a:ext cx="94272" cy="82496"/>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178;p64"/>
            <p:cNvSpPr/>
            <p:nvPr/>
          </p:nvSpPr>
          <p:spPr>
            <a:xfrm>
              <a:off x="6992512" y="4472415"/>
              <a:ext cx="105930" cy="94154"/>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179;p64"/>
            <p:cNvSpPr/>
            <p:nvPr/>
          </p:nvSpPr>
          <p:spPr>
            <a:xfrm>
              <a:off x="7799496" y="4407555"/>
              <a:ext cx="94272" cy="82496"/>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180;p64"/>
            <p:cNvSpPr/>
            <p:nvPr/>
          </p:nvSpPr>
          <p:spPr>
            <a:xfrm>
              <a:off x="7793677" y="4401716"/>
              <a:ext cx="105930" cy="94174"/>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181;p64"/>
            <p:cNvSpPr/>
            <p:nvPr/>
          </p:nvSpPr>
          <p:spPr>
            <a:xfrm>
              <a:off x="8317903" y="4219030"/>
              <a:ext cx="94252" cy="82496"/>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182;p64"/>
            <p:cNvSpPr/>
            <p:nvPr/>
          </p:nvSpPr>
          <p:spPr>
            <a:xfrm>
              <a:off x="8312064" y="4213211"/>
              <a:ext cx="105930" cy="94154"/>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183;p64"/>
            <p:cNvSpPr/>
            <p:nvPr/>
          </p:nvSpPr>
          <p:spPr>
            <a:xfrm>
              <a:off x="8474759" y="3972474"/>
              <a:ext cx="109018" cy="72778"/>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184;p64"/>
            <p:cNvSpPr/>
            <p:nvPr/>
          </p:nvSpPr>
          <p:spPr>
            <a:xfrm>
              <a:off x="8472582" y="3966635"/>
              <a:ext cx="113352" cy="84475"/>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185;p64"/>
            <p:cNvSpPr/>
            <p:nvPr/>
          </p:nvSpPr>
          <p:spPr>
            <a:xfrm>
              <a:off x="5252544" y="3972474"/>
              <a:ext cx="109038" cy="72778"/>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186;p64"/>
            <p:cNvSpPr/>
            <p:nvPr/>
          </p:nvSpPr>
          <p:spPr>
            <a:xfrm>
              <a:off x="5250387" y="3966615"/>
              <a:ext cx="113352" cy="8449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187;p64"/>
            <p:cNvSpPr/>
            <p:nvPr/>
          </p:nvSpPr>
          <p:spPr>
            <a:xfrm>
              <a:off x="5517845" y="3496561"/>
              <a:ext cx="11678" cy="397812"/>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188;p64"/>
            <p:cNvSpPr/>
            <p:nvPr/>
          </p:nvSpPr>
          <p:spPr>
            <a:xfrm>
              <a:off x="5774733" y="3985478"/>
              <a:ext cx="11678" cy="198916"/>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189;p64"/>
            <p:cNvSpPr/>
            <p:nvPr/>
          </p:nvSpPr>
          <p:spPr>
            <a:xfrm>
              <a:off x="5774733" y="3538007"/>
              <a:ext cx="11678" cy="397772"/>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190;p64"/>
            <p:cNvSpPr/>
            <p:nvPr/>
          </p:nvSpPr>
          <p:spPr>
            <a:xfrm>
              <a:off x="8070139" y="3803168"/>
              <a:ext cx="11678" cy="397812"/>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191;p64"/>
            <p:cNvSpPr/>
            <p:nvPr/>
          </p:nvSpPr>
          <p:spPr>
            <a:xfrm>
              <a:off x="7828551" y="3395283"/>
              <a:ext cx="11678" cy="874714"/>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192;p64"/>
            <p:cNvSpPr/>
            <p:nvPr/>
          </p:nvSpPr>
          <p:spPr>
            <a:xfrm>
              <a:off x="6827144" y="4176080"/>
              <a:ext cx="11658" cy="18233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193;p64"/>
            <p:cNvSpPr/>
            <p:nvPr/>
          </p:nvSpPr>
          <p:spPr>
            <a:xfrm>
              <a:off x="6062477" y="3846415"/>
              <a:ext cx="11678" cy="445946"/>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194;p64"/>
            <p:cNvSpPr/>
            <p:nvPr/>
          </p:nvSpPr>
          <p:spPr>
            <a:xfrm>
              <a:off x="7421635" y="4256538"/>
              <a:ext cx="11678" cy="90116"/>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195;p64"/>
            <p:cNvSpPr/>
            <p:nvPr/>
          </p:nvSpPr>
          <p:spPr>
            <a:xfrm>
              <a:off x="7421635" y="4044519"/>
              <a:ext cx="11678" cy="183953"/>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196;p64"/>
            <p:cNvSpPr/>
            <p:nvPr/>
          </p:nvSpPr>
          <p:spPr>
            <a:xfrm>
              <a:off x="6827144" y="3993771"/>
              <a:ext cx="11658" cy="99458"/>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197;p64"/>
            <p:cNvSpPr/>
            <p:nvPr/>
          </p:nvSpPr>
          <p:spPr>
            <a:xfrm>
              <a:off x="8070139" y="3529734"/>
              <a:ext cx="11678" cy="18233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198;p64"/>
            <p:cNvSpPr/>
            <p:nvPr/>
          </p:nvSpPr>
          <p:spPr>
            <a:xfrm>
              <a:off x="8302168" y="3140254"/>
              <a:ext cx="11678" cy="886669"/>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199;p64"/>
            <p:cNvSpPr/>
            <p:nvPr/>
          </p:nvSpPr>
          <p:spPr>
            <a:xfrm>
              <a:off x="5517845" y="3223384"/>
              <a:ext cx="11678" cy="21520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00;p64"/>
            <p:cNvSpPr/>
            <p:nvPr/>
          </p:nvSpPr>
          <p:spPr>
            <a:xfrm>
              <a:off x="7628091" y="2784858"/>
              <a:ext cx="55399" cy="146386"/>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01;p64"/>
            <p:cNvSpPr/>
            <p:nvPr/>
          </p:nvSpPr>
          <p:spPr>
            <a:xfrm>
              <a:off x="7622293" y="2779040"/>
              <a:ext cx="67038" cy="158044"/>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02;p64"/>
            <p:cNvSpPr/>
            <p:nvPr/>
          </p:nvSpPr>
          <p:spPr>
            <a:xfrm>
              <a:off x="6188833" y="1697731"/>
              <a:ext cx="1457448" cy="315711"/>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03;p64"/>
            <p:cNvSpPr/>
            <p:nvPr/>
          </p:nvSpPr>
          <p:spPr>
            <a:xfrm>
              <a:off x="6183014" y="1691912"/>
              <a:ext cx="1469086" cy="327389"/>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04;p64"/>
            <p:cNvSpPr/>
            <p:nvPr/>
          </p:nvSpPr>
          <p:spPr>
            <a:xfrm>
              <a:off x="7628091" y="3648607"/>
              <a:ext cx="55399" cy="146386"/>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05;p64"/>
            <p:cNvSpPr/>
            <p:nvPr/>
          </p:nvSpPr>
          <p:spPr>
            <a:xfrm>
              <a:off x="7622293" y="3642788"/>
              <a:ext cx="67038" cy="158044"/>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06;p64"/>
            <p:cNvSpPr/>
            <p:nvPr/>
          </p:nvSpPr>
          <p:spPr>
            <a:xfrm>
              <a:off x="6146793" y="3648607"/>
              <a:ext cx="55380" cy="146386"/>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07;p64"/>
            <p:cNvSpPr/>
            <p:nvPr/>
          </p:nvSpPr>
          <p:spPr>
            <a:xfrm>
              <a:off x="6140955" y="3642788"/>
              <a:ext cx="67057" cy="158044"/>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208;p64"/>
            <p:cNvSpPr/>
            <p:nvPr/>
          </p:nvSpPr>
          <p:spPr>
            <a:xfrm>
              <a:off x="6138718" y="1937736"/>
              <a:ext cx="55399" cy="146406"/>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09;p64"/>
            <p:cNvSpPr/>
            <p:nvPr/>
          </p:nvSpPr>
          <p:spPr>
            <a:xfrm>
              <a:off x="6132899" y="1931917"/>
              <a:ext cx="67018" cy="158044"/>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10;p64"/>
            <p:cNvSpPr/>
            <p:nvPr/>
          </p:nvSpPr>
          <p:spPr>
            <a:xfrm>
              <a:off x="6138718" y="3222255"/>
              <a:ext cx="55399" cy="146406"/>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11;p64"/>
            <p:cNvSpPr/>
            <p:nvPr/>
          </p:nvSpPr>
          <p:spPr>
            <a:xfrm>
              <a:off x="6132899" y="3216437"/>
              <a:ext cx="67018" cy="158044"/>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12;p64"/>
            <p:cNvSpPr/>
            <p:nvPr/>
          </p:nvSpPr>
          <p:spPr>
            <a:xfrm>
              <a:off x="6138718" y="2783969"/>
              <a:ext cx="55399" cy="146406"/>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13;p64"/>
            <p:cNvSpPr/>
            <p:nvPr/>
          </p:nvSpPr>
          <p:spPr>
            <a:xfrm>
              <a:off x="6132899" y="2778169"/>
              <a:ext cx="67018" cy="158024"/>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14;p64"/>
            <p:cNvSpPr/>
            <p:nvPr/>
          </p:nvSpPr>
          <p:spPr>
            <a:xfrm>
              <a:off x="7642203" y="1937736"/>
              <a:ext cx="55380" cy="146406"/>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15;p64"/>
            <p:cNvSpPr/>
            <p:nvPr/>
          </p:nvSpPr>
          <p:spPr>
            <a:xfrm>
              <a:off x="7636384" y="1931917"/>
              <a:ext cx="67038" cy="158044"/>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16;p64"/>
            <p:cNvSpPr/>
            <p:nvPr/>
          </p:nvSpPr>
          <p:spPr>
            <a:xfrm>
              <a:off x="7642203" y="3222255"/>
              <a:ext cx="55380" cy="146406"/>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17;p64"/>
            <p:cNvSpPr/>
            <p:nvPr/>
          </p:nvSpPr>
          <p:spPr>
            <a:xfrm>
              <a:off x="7636384" y="3216437"/>
              <a:ext cx="67038" cy="158044"/>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18;p64"/>
            <p:cNvSpPr/>
            <p:nvPr/>
          </p:nvSpPr>
          <p:spPr>
            <a:xfrm>
              <a:off x="6138718" y="2360109"/>
              <a:ext cx="55399" cy="146386"/>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19;p64"/>
            <p:cNvSpPr/>
            <p:nvPr/>
          </p:nvSpPr>
          <p:spPr>
            <a:xfrm>
              <a:off x="6132899" y="2354271"/>
              <a:ext cx="67018" cy="158064"/>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20;p64"/>
            <p:cNvSpPr/>
            <p:nvPr/>
          </p:nvSpPr>
          <p:spPr>
            <a:xfrm>
              <a:off x="7642203" y="2360109"/>
              <a:ext cx="55380" cy="146386"/>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21;p64"/>
            <p:cNvSpPr/>
            <p:nvPr/>
          </p:nvSpPr>
          <p:spPr>
            <a:xfrm>
              <a:off x="7636384" y="2354271"/>
              <a:ext cx="67038" cy="158064"/>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22;p64"/>
            <p:cNvSpPr/>
            <p:nvPr/>
          </p:nvSpPr>
          <p:spPr>
            <a:xfrm>
              <a:off x="6188833" y="1856765"/>
              <a:ext cx="1457448" cy="315691"/>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23;p64"/>
            <p:cNvSpPr/>
            <p:nvPr/>
          </p:nvSpPr>
          <p:spPr>
            <a:xfrm>
              <a:off x="6183014" y="1850926"/>
              <a:ext cx="1469086" cy="327369"/>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24;p64"/>
            <p:cNvSpPr/>
            <p:nvPr/>
          </p:nvSpPr>
          <p:spPr>
            <a:xfrm>
              <a:off x="6497202" y="1937300"/>
              <a:ext cx="83248" cy="154639"/>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25;p64"/>
            <p:cNvSpPr/>
            <p:nvPr/>
          </p:nvSpPr>
          <p:spPr>
            <a:xfrm>
              <a:off x="6491383" y="1931461"/>
              <a:ext cx="94886" cy="166297"/>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26;p64"/>
            <p:cNvSpPr/>
            <p:nvPr/>
          </p:nvSpPr>
          <p:spPr>
            <a:xfrm>
              <a:off x="6369599" y="1937300"/>
              <a:ext cx="83228" cy="154639"/>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27;p64"/>
            <p:cNvSpPr/>
            <p:nvPr/>
          </p:nvSpPr>
          <p:spPr>
            <a:xfrm>
              <a:off x="6363760" y="1931461"/>
              <a:ext cx="94906" cy="166297"/>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28;p64"/>
            <p:cNvSpPr/>
            <p:nvPr/>
          </p:nvSpPr>
          <p:spPr>
            <a:xfrm>
              <a:off x="6258938" y="1937300"/>
              <a:ext cx="66306" cy="154639"/>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29;p64"/>
            <p:cNvSpPr/>
            <p:nvPr/>
          </p:nvSpPr>
          <p:spPr>
            <a:xfrm>
              <a:off x="6253099" y="1931461"/>
              <a:ext cx="77963" cy="166297"/>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30;p64"/>
            <p:cNvSpPr/>
            <p:nvPr/>
          </p:nvSpPr>
          <p:spPr>
            <a:xfrm>
              <a:off x="6624825" y="1937300"/>
              <a:ext cx="83228" cy="154639"/>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31;p64"/>
            <p:cNvSpPr/>
            <p:nvPr/>
          </p:nvSpPr>
          <p:spPr>
            <a:xfrm>
              <a:off x="6618986" y="1931461"/>
              <a:ext cx="94906" cy="166297"/>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32;p64"/>
            <p:cNvSpPr/>
            <p:nvPr/>
          </p:nvSpPr>
          <p:spPr>
            <a:xfrm>
              <a:off x="6752407" y="1937300"/>
              <a:ext cx="510985" cy="154639"/>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33;p64"/>
            <p:cNvSpPr/>
            <p:nvPr/>
          </p:nvSpPr>
          <p:spPr>
            <a:xfrm>
              <a:off x="6746588" y="1931461"/>
              <a:ext cx="522643" cy="166297"/>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34;p64"/>
            <p:cNvSpPr/>
            <p:nvPr/>
          </p:nvSpPr>
          <p:spPr>
            <a:xfrm>
              <a:off x="7360475" y="1968929"/>
              <a:ext cx="77944" cy="77903"/>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35;p64"/>
            <p:cNvSpPr/>
            <p:nvPr/>
          </p:nvSpPr>
          <p:spPr>
            <a:xfrm>
              <a:off x="7354656" y="1963090"/>
              <a:ext cx="89582" cy="89581"/>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36;p64"/>
            <p:cNvSpPr/>
            <p:nvPr/>
          </p:nvSpPr>
          <p:spPr>
            <a:xfrm>
              <a:off x="7509989" y="1968909"/>
              <a:ext cx="80991" cy="77924"/>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37;p64"/>
            <p:cNvSpPr/>
            <p:nvPr/>
          </p:nvSpPr>
          <p:spPr>
            <a:xfrm>
              <a:off x="7507237" y="1963090"/>
              <a:ext cx="89561" cy="89581"/>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38;p64"/>
            <p:cNvSpPr/>
            <p:nvPr/>
          </p:nvSpPr>
          <p:spPr>
            <a:xfrm>
              <a:off x="7133257" y="1968929"/>
              <a:ext cx="77924" cy="77903"/>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39;p64"/>
            <p:cNvSpPr/>
            <p:nvPr/>
          </p:nvSpPr>
          <p:spPr>
            <a:xfrm>
              <a:off x="7127438" y="1963090"/>
              <a:ext cx="89582" cy="89581"/>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40;p64"/>
            <p:cNvSpPr/>
            <p:nvPr/>
          </p:nvSpPr>
          <p:spPr>
            <a:xfrm>
              <a:off x="6244154" y="2172436"/>
              <a:ext cx="1346827" cy="108127"/>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41;p64"/>
            <p:cNvSpPr/>
            <p:nvPr/>
          </p:nvSpPr>
          <p:spPr>
            <a:xfrm>
              <a:off x="6238315" y="2166617"/>
              <a:ext cx="1358484" cy="119785"/>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42;p64"/>
            <p:cNvSpPr/>
            <p:nvPr/>
          </p:nvSpPr>
          <p:spPr>
            <a:xfrm>
              <a:off x="6188833" y="2280544"/>
              <a:ext cx="1457448" cy="315691"/>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43;p64"/>
            <p:cNvSpPr/>
            <p:nvPr/>
          </p:nvSpPr>
          <p:spPr>
            <a:xfrm>
              <a:off x="6183014" y="2274725"/>
              <a:ext cx="1469086" cy="327349"/>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44;p64"/>
            <p:cNvSpPr/>
            <p:nvPr/>
          </p:nvSpPr>
          <p:spPr>
            <a:xfrm>
              <a:off x="6369599" y="2361079"/>
              <a:ext cx="83228" cy="154639"/>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45;p64"/>
            <p:cNvSpPr/>
            <p:nvPr/>
          </p:nvSpPr>
          <p:spPr>
            <a:xfrm>
              <a:off x="6363760" y="2355240"/>
              <a:ext cx="94906" cy="166297"/>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46;p64"/>
            <p:cNvSpPr/>
            <p:nvPr/>
          </p:nvSpPr>
          <p:spPr>
            <a:xfrm>
              <a:off x="6624825" y="2361079"/>
              <a:ext cx="83228" cy="154639"/>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247;p64"/>
            <p:cNvSpPr/>
            <p:nvPr/>
          </p:nvSpPr>
          <p:spPr>
            <a:xfrm>
              <a:off x="6618986" y="2355240"/>
              <a:ext cx="94906" cy="166297"/>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248;p64"/>
            <p:cNvSpPr/>
            <p:nvPr/>
          </p:nvSpPr>
          <p:spPr>
            <a:xfrm>
              <a:off x="6497202" y="2361079"/>
              <a:ext cx="83248" cy="154639"/>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249;p64"/>
            <p:cNvSpPr/>
            <p:nvPr/>
          </p:nvSpPr>
          <p:spPr>
            <a:xfrm>
              <a:off x="6491383" y="2355240"/>
              <a:ext cx="94886" cy="166297"/>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250;p64"/>
            <p:cNvSpPr/>
            <p:nvPr/>
          </p:nvSpPr>
          <p:spPr>
            <a:xfrm>
              <a:off x="6258938" y="2361079"/>
              <a:ext cx="66306" cy="154639"/>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251;p64"/>
            <p:cNvSpPr/>
            <p:nvPr/>
          </p:nvSpPr>
          <p:spPr>
            <a:xfrm>
              <a:off x="6253099" y="2355240"/>
              <a:ext cx="77963" cy="166297"/>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52;p64"/>
            <p:cNvSpPr/>
            <p:nvPr/>
          </p:nvSpPr>
          <p:spPr>
            <a:xfrm>
              <a:off x="6752407" y="2361079"/>
              <a:ext cx="510985" cy="154639"/>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253;p64"/>
            <p:cNvSpPr/>
            <p:nvPr/>
          </p:nvSpPr>
          <p:spPr>
            <a:xfrm>
              <a:off x="6746588" y="2355240"/>
              <a:ext cx="522643" cy="166297"/>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254;p64"/>
            <p:cNvSpPr/>
            <p:nvPr/>
          </p:nvSpPr>
          <p:spPr>
            <a:xfrm>
              <a:off x="7360475" y="2392708"/>
              <a:ext cx="77944" cy="77903"/>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255;p64"/>
            <p:cNvSpPr/>
            <p:nvPr/>
          </p:nvSpPr>
          <p:spPr>
            <a:xfrm>
              <a:off x="7354656" y="2386869"/>
              <a:ext cx="89582" cy="89581"/>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256;p64"/>
            <p:cNvSpPr/>
            <p:nvPr/>
          </p:nvSpPr>
          <p:spPr>
            <a:xfrm>
              <a:off x="7509989" y="2392688"/>
              <a:ext cx="80991" cy="77924"/>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257;p64"/>
            <p:cNvSpPr/>
            <p:nvPr/>
          </p:nvSpPr>
          <p:spPr>
            <a:xfrm>
              <a:off x="7507237" y="2386869"/>
              <a:ext cx="89561" cy="89581"/>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258;p64"/>
            <p:cNvSpPr/>
            <p:nvPr/>
          </p:nvSpPr>
          <p:spPr>
            <a:xfrm>
              <a:off x="7133257" y="2392708"/>
              <a:ext cx="77924" cy="77903"/>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259;p64"/>
            <p:cNvSpPr/>
            <p:nvPr/>
          </p:nvSpPr>
          <p:spPr>
            <a:xfrm>
              <a:off x="7127418" y="2386869"/>
              <a:ext cx="89602" cy="89581"/>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260;p64"/>
            <p:cNvSpPr/>
            <p:nvPr/>
          </p:nvSpPr>
          <p:spPr>
            <a:xfrm>
              <a:off x="6244154" y="2596215"/>
              <a:ext cx="1346827" cy="108127"/>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261;p64"/>
            <p:cNvSpPr/>
            <p:nvPr/>
          </p:nvSpPr>
          <p:spPr>
            <a:xfrm>
              <a:off x="6238315" y="2590396"/>
              <a:ext cx="1358484" cy="119785"/>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262;p64"/>
            <p:cNvSpPr/>
            <p:nvPr/>
          </p:nvSpPr>
          <p:spPr>
            <a:xfrm>
              <a:off x="6188833" y="2704323"/>
              <a:ext cx="1457448" cy="315711"/>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263;p64"/>
            <p:cNvSpPr/>
            <p:nvPr/>
          </p:nvSpPr>
          <p:spPr>
            <a:xfrm>
              <a:off x="6183014" y="2698504"/>
              <a:ext cx="1469086" cy="327349"/>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264;p64"/>
            <p:cNvSpPr/>
            <p:nvPr/>
          </p:nvSpPr>
          <p:spPr>
            <a:xfrm>
              <a:off x="6497202" y="2784858"/>
              <a:ext cx="83248" cy="154639"/>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265;p64"/>
            <p:cNvSpPr/>
            <p:nvPr/>
          </p:nvSpPr>
          <p:spPr>
            <a:xfrm>
              <a:off x="6491383" y="2779040"/>
              <a:ext cx="94886" cy="166277"/>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266;p64"/>
            <p:cNvSpPr/>
            <p:nvPr/>
          </p:nvSpPr>
          <p:spPr>
            <a:xfrm>
              <a:off x="6624825" y="2784858"/>
              <a:ext cx="83228" cy="154639"/>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267;p64"/>
            <p:cNvSpPr/>
            <p:nvPr/>
          </p:nvSpPr>
          <p:spPr>
            <a:xfrm>
              <a:off x="6618986" y="2779040"/>
              <a:ext cx="94906" cy="166277"/>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268;p64"/>
            <p:cNvSpPr/>
            <p:nvPr/>
          </p:nvSpPr>
          <p:spPr>
            <a:xfrm>
              <a:off x="6369599" y="2784858"/>
              <a:ext cx="83228" cy="154639"/>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69;p64"/>
            <p:cNvSpPr/>
            <p:nvPr/>
          </p:nvSpPr>
          <p:spPr>
            <a:xfrm>
              <a:off x="6363760" y="2779040"/>
              <a:ext cx="94906" cy="166277"/>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270;p64"/>
            <p:cNvSpPr/>
            <p:nvPr/>
          </p:nvSpPr>
          <p:spPr>
            <a:xfrm>
              <a:off x="6752407" y="2784858"/>
              <a:ext cx="510985" cy="154639"/>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71;p64"/>
            <p:cNvSpPr/>
            <p:nvPr/>
          </p:nvSpPr>
          <p:spPr>
            <a:xfrm>
              <a:off x="6746588" y="2779040"/>
              <a:ext cx="522643" cy="166277"/>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272;p64"/>
            <p:cNvSpPr/>
            <p:nvPr/>
          </p:nvSpPr>
          <p:spPr>
            <a:xfrm>
              <a:off x="6258938" y="2784858"/>
              <a:ext cx="66306" cy="154639"/>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73;p64"/>
            <p:cNvSpPr/>
            <p:nvPr/>
          </p:nvSpPr>
          <p:spPr>
            <a:xfrm>
              <a:off x="6253099" y="2779040"/>
              <a:ext cx="77963" cy="166277"/>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274;p64"/>
            <p:cNvSpPr/>
            <p:nvPr/>
          </p:nvSpPr>
          <p:spPr>
            <a:xfrm>
              <a:off x="7360475" y="2816487"/>
              <a:ext cx="77944" cy="77944"/>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275;p64"/>
            <p:cNvSpPr/>
            <p:nvPr/>
          </p:nvSpPr>
          <p:spPr>
            <a:xfrm>
              <a:off x="7354656" y="2810668"/>
              <a:ext cx="89582" cy="89561"/>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276;p64"/>
            <p:cNvSpPr/>
            <p:nvPr/>
          </p:nvSpPr>
          <p:spPr>
            <a:xfrm>
              <a:off x="7509989" y="2816487"/>
              <a:ext cx="80991" cy="77944"/>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277;p64"/>
            <p:cNvSpPr/>
            <p:nvPr/>
          </p:nvSpPr>
          <p:spPr>
            <a:xfrm>
              <a:off x="7507237" y="2810668"/>
              <a:ext cx="89561" cy="89561"/>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278;p64"/>
            <p:cNvSpPr/>
            <p:nvPr/>
          </p:nvSpPr>
          <p:spPr>
            <a:xfrm>
              <a:off x="7133257" y="2816487"/>
              <a:ext cx="77924" cy="77944"/>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279;p64"/>
            <p:cNvSpPr/>
            <p:nvPr/>
          </p:nvSpPr>
          <p:spPr>
            <a:xfrm>
              <a:off x="7127418" y="2810668"/>
              <a:ext cx="89602" cy="89561"/>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280;p64"/>
            <p:cNvSpPr/>
            <p:nvPr/>
          </p:nvSpPr>
          <p:spPr>
            <a:xfrm>
              <a:off x="6244154" y="3019995"/>
              <a:ext cx="1346827" cy="108127"/>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281;p64"/>
            <p:cNvSpPr/>
            <p:nvPr/>
          </p:nvSpPr>
          <p:spPr>
            <a:xfrm>
              <a:off x="6238315" y="3014176"/>
              <a:ext cx="1358484" cy="119785"/>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282;p64"/>
            <p:cNvSpPr/>
            <p:nvPr/>
          </p:nvSpPr>
          <p:spPr>
            <a:xfrm>
              <a:off x="6188833" y="3128102"/>
              <a:ext cx="1457448" cy="315732"/>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283;p64"/>
            <p:cNvSpPr/>
            <p:nvPr/>
          </p:nvSpPr>
          <p:spPr>
            <a:xfrm>
              <a:off x="6183014" y="3122283"/>
              <a:ext cx="1469086" cy="327349"/>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284;p64"/>
            <p:cNvSpPr/>
            <p:nvPr/>
          </p:nvSpPr>
          <p:spPr>
            <a:xfrm>
              <a:off x="6624825" y="3208659"/>
              <a:ext cx="83228" cy="154619"/>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285;p64"/>
            <p:cNvSpPr/>
            <p:nvPr/>
          </p:nvSpPr>
          <p:spPr>
            <a:xfrm>
              <a:off x="6618986" y="3202819"/>
              <a:ext cx="94906" cy="166277"/>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286;p64"/>
            <p:cNvSpPr/>
            <p:nvPr/>
          </p:nvSpPr>
          <p:spPr>
            <a:xfrm>
              <a:off x="6369599" y="3208659"/>
              <a:ext cx="83228" cy="154619"/>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287;p64"/>
            <p:cNvSpPr/>
            <p:nvPr/>
          </p:nvSpPr>
          <p:spPr>
            <a:xfrm>
              <a:off x="6363760" y="3202819"/>
              <a:ext cx="94906" cy="166277"/>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288;p64"/>
            <p:cNvSpPr/>
            <p:nvPr/>
          </p:nvSpPr>
          <p:spPr>
            <a:xfrm>
              <a:off x="6497202" y="3208659"/>
              <a:ext cx="83248" cy="154619"/>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289;p64"/>
            <p:cNvSpPr/>
            <p:nvPr/>
          </p:nvSpPr>
          <p:spPr>
            <a:xfrm>
              <a:off x="6491383" y="3202819"/>
              <a:ext cx="94886" cy="166277"/>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290;p64"/>
            <p:cNvSpPr/>
            <p:nvPr/>
          </p:nvSpPr>
          <p:spPr>
            <a:xfrm>
              <a:off x="6258938" y="3208659"/>
              <a:ext cx="66306" cy="154619"/>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291;p64"/>
            <p:cNvSpPr/>
            <p:nvPr/>
          </p:nvSpPr>
          <p:spPr>
            <a:xfrm>
              <a:off x="6253099" y="3202819"/>
              <a:ext cx="77963" cy="166277"/>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292;p64"/>
            <p:cNvSpPr/>
            <p:nvPr/>
          </p:nvSpPr>
          <p:spPr>
            <a:xfrm>
              <a:off x="6752407" y="3208659"/>
              <a:ext cx="510985" cy="154619"/>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293;p64"/>
            <p:cNvSpPr/>
            <p:nvPr/>
          </p:nvSpPr>
          <p:spPr>
            <a:xfrm>
              <a:off x="6746588" y="3202819"/>
              <a:ext cx="522643" cy="166277"/>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294;p64"/>
            <p:cNvSpPr/>
            <p:nvPr/>
          </p:nvSpPr>
          <p:spPr>
            <a:xfrm>
              <a:off x="7360475" y="3240267"/>
              <a:ext cx="77944" cy="77944"/>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295;p64"/>
            <p:cNvSpPr/>
            <p:nvPr/>
          </p:nvSpPr>
          <p:spPr>
            <a:xfrm>
              <a:off x="7354656" y="3234428"/>
              <a:ext cx="89582" cy="89602"/>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296;p64"/>
            <p:cNvSpPr/>
            <p:nvPr/>
          </p:nvSpPr>
          <p:spPr>
            <a:xfrm>
              <a:off x="7509989" y="3240267"/>
              <a:ext cx="80991" cy="77944"/>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297;p64"/>
            <p:cNvSpPr/>
            <p:nvPr/>
          </p:nvSpPr>
          <p:spPr>
            <a:xfrm>
              <a:off x="7507237" y="3234428"/>
              <a:ext cx="89561" cy="89602"/>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298;p64"/>
            <p:cNvSpPr/>
            <p:nvPr/>
          </p:nvSpPr>
          <p:spPr>
            <a:xfrm>
              <a:off x="7133257" y="3240267"/>
              <a:ext cx="77924" cy="77944"/>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299;p64"/>
            <p:cNvSpPr/>
            <p:nvPr/>
          </p:nvSpPr>
          <p:spPr>
            <a:xfrm>
              <a:off x="7127418" y="3234428"/>
              <a:ext cx="89602" cy="89602"/>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300;p64"/>
            <p:cNvSpPr/>
            <p:nvPr/>
          </p:nvSpPr>
          <p:spPr>
            <a:xfrm>
              <a:off x="6244154" y="3443794"/>
              <a:ext cx="1346827" cy="108108"/>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301;p64"/>
            <p:cNvSpPr/>
            <p:nvPr/>
          </p:nvSpPr>
          <p:spPr>
            <a:xfrm>
              <a:off x="6238315" y="3437975"/>
              <a:ext cx="1358484" cy="11976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302;p64"/>
            <p:cNvSpPr/>
            <p:nvPr/>
          </p:nvSpPr>
          <p:spPr>
            <a:xfrm>
              <a:off x="6188833" y="3551921"/>
              <a:ext cx="1457448" cy="315691"/>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03;p64"/>
            <p:cNvSpPr/>
            <p:nvPr/>
          </p:nvSpPr>
          <p:spPr>
            <a:xfrm>
              <a:off x="6183014" y="3546082"/>
              <a:ext cx="1469086" cy="327349"/>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304;p64"/>
            <p:cNvSpPr/>
            <p:nvPr/>
          </p:nvSpPr>
          <p:spPr>
            <a:xfrm>
              <a:off x="6369599" y="3632438"/>
              <a:ext cx="83228" cy="154619"/>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305;p64"/>
            <p:cNvSpPr/>
            <p:nvPr/>
          </p:nvSpPr>
          <p:spPr>
            <a:xfrm>
              <a:off x="6363760" y="3626619"/>
              <a:ext cx="94906" cy="166277"/>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306;p64"/>
            <p:cNvSpPr/>
            <p:nvPr/>
          </p:nvSpPr>
          <p:spPr>
            <a:xfrm>
              <a:off x="6497202" y="3632438"/>
              <a:ext cx="83248" cy="154619"/>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307;p64"/>
            <p:cNvSpPr/>
            <p:nvPr/>
          </p:nvSpPr>
          <p:spPr>
            <a:xfrm>
              <a:off x="6491383" y="3626619"/>
              <a:ext cx="94886" cy="166277"/>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308;p64"/>
            <p:cNvSpPr/>
            <p:nvPr/>
          </p:nvSpPr>
          <p:spPr>
            <a:xfrm>
              <a:off x="6624825" y="3632438"/>
              <a:ext cx="83228" cy="154619"/>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309;p64"/>
            <p:cNvSpPr/>
            <p:nvPr/>
          </p:nvSpPr>
          <p:spPr>
            <a:xfrm>
              <a:off x="6618986" y="3626619"/>
              <a:ext cx="94906" cy="166277"/>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10;p64"/>
            <p:cNvSpPr/>
            <p:nvPr/>
          </p:nvSpPr>
          <p:spPr>
            <a:xfrm>
              <a:off x="6258938" y="3632438"/>
              <a:ext cx="66306" cy="154619"/>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11;p64"/>
            <p:cNvSpPr/>
            <p:nvPr/>
          </p:nvSpPr>
          <p:spPr>
            <a:xfrm>
              <a:off x="6253099" y="3626619"/>
              <a:ext cx="77963" cy="166277"/>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12;p64"/>
            <p:cNvSpPr/>
            <p:nvPr/>
          </p:nvSpPr>
          <p:spPr>
            <a:xfrm>
              <a:off x="6752407" y="3632438"/>
              <a:ext cx="510985" cy="154619"/>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13;p64"/>
            <p:cNvSpPr/>
            <p:nvPr/>
          </p:nvSpPr>
          <p:spPr>
            <a:xfrm>
              <a:off x="6746588" y="3626619"/>
              <a:ext cx="522643" cy="166277"/>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14;p64"/>
            <p:cNvSpPr/>
            <p:nvPr/>
          </p:nvSpPr>
          <p:spPr>
            <a:xfrm>
              <a:off x="7360475" y="3664046"/>
              <a:ext cx="77944" cy="77944"/>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315;p64"/>
            <p:cNvSpPr/>
            <p:nvPr/>
          </p:nvSpPr>
          <p:spPr>
            <a:xfrm>
              <a:off x="7354656" y="3658227"/>
              <a:ext cx="89582" cy="89602"/>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316;p64"/>
            <p:cNvSpPr/>
            <p:nvPr/>
          </p:nvSpPr>
          <p:spPr>
            <a:xfrm>
              <a:off x="7509989" y="3664046"/>
              <a:ext cx="80991" cy="77944"/>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317;p64"/>
            <p:cNvSpPr/>
            <p:nvPr/>
          </p:nvSpPr>
          <p:spPr>
            <a:xfrm>
              <a:off x="7507237" y="3658227"/>
              <a:ext cx="89561" cy="89602"/>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318;p64"/>
            <p:cNvSpPr/>
            <p:nvPr/>
          </p:nvSpPr>
          <p:spPr>
            <a:xfrm>
              <a:off x="7133257" y="3664046"/>
              <a:ext cx="77924" cy="77944"/>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319;p64"/>
            <p:cNvSpPr/>
            <p:nvPr/>
          </p:nvSpPr>
          <p:spPr>
            <a:xfrm>
              <a:off x="7127418" y="3658227"/>
              <a:ext cx="89602" cy="89602"/>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669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en-US" sz="3600" b="1" dirty="0">
                <a:solidFill>
                  <a:schemeClr val="accent1"/>
                </a:solidFill>
                <a:latin typeface="+mn-lt"/>
              </a:rPr>
              <a:t>global и nonlocal (для Python3)</a:t>
            </a:r>
            <a:endParaRPr sz="3600" b="1" dirty="0">
              <a:solidFill>
                <a:schemeClr val="accent1"/>
              </a:solidFill>
              <a:latin typeface="+mn-lt"/>
            </a:endParaRPr>
          </a:p>
        </p:txBody>
      </p:sp>
      <p:sp>
        <p:nvSpPr>
          <p:cNvPr id="281" name="Прямоугольник 280"/>
          <p:cNvSpPr/>
          <p:nvPr/>
        </p:nvSpPr>
        <p:spPr>
          <a:xfrm>
            <a:off x="-1" y="1130061"/>
            <a:ext cx="4226944" cy="3424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2" name="Прямоугольник 281"/>
          <p:cNvSpPr/>
          <p:nvPr/>
        </p:nvSpPr>
        <p:spPr>
          <a:xfrm>
            <a:off x="471574" y="1934463"/>
            <a:ext cx="3229157" cy="1815882"/>
          </a:xfrm>
          <a:prstGeom prst="rect">
            <a:avLst/>
          </a:prstGeom>
        </p:spPr>
        <p:txBody>
          <a:bodyPr wrap="square">
            <a:spAutoFit/>
          </a:bodyPr>
          <a:lstStyle/>
          <a:p>
            <a:r>
              <a:rPr lang="ru-RU" sz="1600" dirty="0">
                <a:solidFill>
                  <a:schemeClr val="bg1"/>
                </a:solidFill>
                <a:latin typeface="+mn-lt"/>
              </a:rPr>
              <a:t>При необходимости обратиться к глобальной или нелокальной переменной из функции, где эта переменная перекрыта локальной переменной, используются ключевые слова </a:t>
            </a:r>
            <a:r>
              <a:rPr lang="en-US" sz="1600" b="1" dirty="0">
                <a:solidFill>
                  <a:schemeClr val="bg1"/>
                </a:solidFill>
                <a:latin typeface="+mn-lt"/>
              </a:rPr>
              <a:t>global</a:t>
            </a:r>
            <a:r>
              <a:rPr lang="en-US" sz="1600" dirty="0">
                <a:solidFill>
                  <a:schemeClr val="bg1"/>
                </a:solidFill>
                <a:latin typeface="+mn-lt"/>
              </a:rPr>
              <a:t> </a:t>
            </a:r>
            <a:r>
              <a:rPr lang="ru-RU" sz="1600" dirty="0">
                <a:solidFill>
                  <a:schemeClr val="bg1"/>
                </a:solidFill>
                <a:latin typeface="+mn-lt"/>
              </a:rPr>
              <a:t>и (для </a:t>
            </a:r>
            <a:r>
              <a:rPr lang="en-US" sz="1600" dirty="0">
                <a:solidFill>
                  <a:schemeClr val="bg1"/>
                </a:solidFill>
                <a:latin typeface="+mn-lt"/>
              </a:rPr>
              <a:t>Python3</a:t>
            </a:r>
            <a:r>
              <a:rPr lang="ru-RU" sz="1600" dirty="0">
                <a:solidFill>
                  <a:schemeClr val="bg1"/>
                </a:solidFill>
                <a:latin typeface="+mn-lt"/>
              </a:rPr>
              <a:t>)</a:t>
            </a:r>
            <a:r>
              <a:rPr lang="en-US" sz="1600" dirty="0">
                <a:solidFill>
                  <a:schemeClr val="bg1"/>
                </a:solidFill>
                <a:latin typeface="+mn-lt"/>
              </a:rPr>
              <a:t> </a:t>
            </a:r>
            <a:r>
              <a:rPr lang="en-US" sz="1600" b="1" dirty="0">
                <a:solidFill>
                  <a:schemeClr val="bg1"/>
                </a:solidFill>
                <a:latin typeface="+mn-lt"/>
              </a:rPr>
              <a:t>nonlocal</a:t>
            </a:r>
            <a:endParaRPr lang="ru-RU" sz="1600" dirty="0">
              <a:solidFill>
                <a:schemeClr val="bg1"/>
              </a:solidFill>
              <a:latin typeface="+mn-lt"/>
            </a:endParaRPr>
          </a:p>
        </p:txBody>
      </p:sp>
      <p:sp>
        <p:nvSpPr>
          <p:cNvPr id="283" name="Rectangle 4"/>
          <p:cNvSpPr/>
          <p:nvPr/>
        </p:nvSpPr>
        <p:spPr>
          <a:xfrm>
            <a:off x="4475822" y="1103466"/>
            <a:ext cx="4201624" cy="3477875"/>
          </a:xfrm>
          <a:prstGeom prst="rect">
            <a:avLst/>
          </a:prstGeom>
        </p:spPr>
        <p:txBody>
          <a:bodyPr wrap="square">
            <a:spAutoFit/>
          </a:bodyPr>
          <a:lstStyle/>
          <a:p>
            <a:r>
              <a:rPr lang="ru-RU" sz="1000" dirty="0">
                <a:solidFill>
                  <a:srgbClr val="000000"/>
                </a:solidFill>
                <a:latin typeface="+mn-lt"/>
              </a:rPr>
              <a:t>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50</a:t>
            </a:r>
            <a:r>
              <a:rPr lang="en-US" sz="1000" dirty="0">
                <a:solidFill>
                  <a:srgbClr val="FF0000"/>
                </a:solidFill>
                <a:latin typeface="+mn-lt"/>
              </a:rPr>
              <a:t>  </a:t>
            </a:r>
            <a:r>
              <a:rPr lang="ru-RU" sz="1000" dirty="0">
                <a:solidFill>
                  <a:srgbClr val="008000"/>
                </a:solidFill>
                <a:latin typeface="+mn-lt"/>
              </a:rPr>
              <a:t># глобальная переменная</a:t>
            </a:r>
            <a:r>
              <a:rPr lang="ru-RU" sz="1000" dirty="0">
                <a:solidFill>
                  <a:srgbClr val="000000"/>
                </a:solidFill>
                <a:latin typeface="+mn-lt"/>
              </a:rPr>
              <a:t> </a:t>
            </a:r>
            <a:endParaRPr lang="ru-RU" sz="1000" b="1" dirty="0">
              <a:solidFill>
                <a:srgbClr val="0000FF"/>
              </a:solidFill>
              <a:latin typeface="+mn-lt"/>
            </a:endParaRPr>
          </a:p>
          <a:p>
            <a:endParaRPr lang="ru-RU" sz="1000" b="1" dirty="0">
              <a:solidFill>
                <a:srgbClr val="0000FF"/>
              </a:solidFill>
              <a:latin typeface="+mn-lt"/>
            </a:endParaRPr>
          </a:p>
          <a:p>
            <a:r>
              <a:rPr lang="ru-RU" sz="1000" b="1" dirty="0">
                <a:solidFill>
                  <a:srgbClr val="0000FF"/>
                </a:solidFill>
                <a:latin typeface="+mn-lt"/>
              </a:rPr>
              <a:t>def</a:t>
            </a:r>
            <a:r>
              <a:rPr lang="ru-RU" sz="1000" dirty="0">
                <a:solidFill>
                  <a:srgbClr val="000000"/>
                </a:solidFill>
                <a:latin typeface="+mn-lt"/>
              </a:rPr>
              <a:t> </a:t>
            </a:r>
            <a:r>
              <a:rPr lang="ru-RU" sz="1000" dirty="0">
                <a:solidFill>
                  <a:srgbClr val="FF00FF"/>
                </a:solidFill>
                <a:latin typeface="+mn-lt"/>
              </a:rPr>
              <a:t>test_2</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явно указываем, что будем обращаться к глобальной переменной</a:t>
            </a:r>
            <a:endParaRPr lang="en-US" sz="1000" dirty="0">
              <a:solidFill>
                <a:srgbClr val="008000"/>
              </a:solidFill>
              <a:latin typeface="+mn-lt"/>
            </a:endParaRPr>
          </a:p>
          <a:p>
            <a:r>
              <a:rPr lang="en-US" sz="1000" dirty="0">
                <a:solidFill>
                  <a:srgbClr val="008000"/>
                </a:solidFill>
                <a:latin typeface="+mn-lt"/>
              </a:rPr>
              <a:t>    </a:t>
            </a:r>
            <a:r>
              <a:rPr lang="en-US" sz="1000" b="1" dirty="0">
                <a:solidFill>
                  <a:srgbClr val="0000FF"/>
                </a:solidFill>
                <a:latin typeface="+mn-lt"/>
              </a:rPr>
              <a:t>global</a:t>
            </a:r>
            <a:r>
              <a:rPr lang="en-US" sz="1000" dirty="0">
                <a:solidFill>
                  <a:srgbClr val="000000"/>
                </a:solidFill>
                <a:latin typeface="+mn-lt"/>
              </a:rPr>
              <a:t> x</a:t>
            </a:r>
            <a:endParaRPr lang="en-US" sz="1000" dirty="0">
              <a:latin typeface="+mn-lt"/>
            </a:endParaRPr>
          </a:p>
          <a:p>
            <a:r>
              <a:rPr lang="ru-RU" sz="1000" b="1" dirty="0">
                <a:solidFill>
                  <a:srgbClr val="000000"/>
                </a:solidFill>
                <a:latin typeface="+mn-lt"/>
              </a:rPr>
              <a:t>    </a:t>
            </a:r>
            <a:r>
              <a:rPr lang="ru-RU" sz="1000" b="1" dirty="0">
                <a:solidFill>
                  <a:srgbClr val="0000FF"/>
                </a:solidFill>
                <a:latin typeface="+mn-lt"/>
              </a:rPr>
              <a:t>print</a:t>
            </a:r>
            <a:r>
              <a:rPr lang="ru-RU" sz="1000" b="1" dirty="0">
                <a:solidFill>
                  <a:srgbClr val="000080"/>
                </a:solidFill>
                <a:latin typeface="+mn-lt"/>
              </a:rPr>
              <a:t>(</a:t>
            </a:r>
            <a:r>
              <a:rPr lang="en-US" sz="1000" dirty="0">
                <a:solidFill>
                  <a:srgbClr val="808080"/>
                </a:solidFill>
                <a:latin typeface="+mn-lt"/>
              </a:rPr>
              <a:t>f</a:t>
            </a:r>
            <a:r>
              <a:rPr lang="ru-RU" sz="1000" dirty="0">
                <a:solidFill>
                  <a:srgbClr val="808080"/>
                </a:solidFill>
                <a:latin typeface="+mn-lt"/>
              </a:rPr>
              <a:t>"</a:t>
            </a:r>
            <a:r>
              <a:rPr lang="en-US" sz="1000" dirty="0">
                <a:solidFill>
                  <a:srgbClr val="808080"/>
                </a:solidFill>
                <a:latin typeface="+mn-lt"/>
              </a:rPr>
              <a:t>G</a:t>
            </a:r>
            <a:r>
              <a:rPr lang="ru-RU" sz="1000" dirty="0">
                <a:solidFill>
                  <a:srgbClr val="808080"/>
                </a:solidFill>
                <a:latin typeface="+mn-lt"/>
              </a:rPr>
              <a:t>lobal</a:t>
            </a:r>
            <a:r>
              <a:rPr lang="en-US" sz="1000" dirty="0">
                <a:solidFill>
                  <a:srgbClr val="808080"/>
                </a:solidFill>
                <a:latin typeface="+mn-lt"/>
              </a:rPr>
              <a:t> var</a:t>
            </a:r>
            <a:r>
              <a:rPr lang="ru-RU" sz="1000" dirty="0">
                <a:solidFill>
                  <a:srgbClr val="808080"/>
                </a:solidFill>
                <a:latin typeface="+mn-lt"/>
              </a:rPr>
              <a:t>: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ru-RU" sz="1000" dirty="0">
                <a:solidFill>
                  <a:srgbClr val="808080"/>
                </a:solidFill>
                <a:latin typeface="+mn-lt"/>
              </a:rPr>
              <a:t>"</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51  </a:t>
            </a:r>
            <a:r>
              <a:rPr lang="ru-RU" sz="1000" dirty="0">
                <a:solidFill>
                  <a:srgbClr val="008000"/>
                </a:solidFill>
                <a:latin typeface="+mn-lt"/>
              </a:rPr>
              <a:t># переопределение глобальной переменной</a:t>
            </a:r>
            <a:endParaRPr lang="ru-RU" sz="1000" dirty="0">
              <a:solidFill>
                <a:srgbClr val="000000"/>
              </a:solidFill>
              <a:latin typeface="+mn-lt"/>
            </a:endParaRPr>
          </a:p>
          <a:p>
            <a:r>
              <a:rPr lang="ru-RU" sz="1000" dirty="0">
                <a:solidFill>
                  <a:srgbClr val="000000"/>
                </a:solidFill>
                <a:latin typeface="+mn-lt"/>
              </a:rPr>
              <a:t>test_2</a:t>
            </a:r>
            <a:r>
              <a:rPr lang="ru-RU" sz="1000" b="1" dirty="0">
                <a:solidFill>
                  <a:srgbClr val="000080"/>
                </a:solidFill>
                <a:latin typeface="+mn-lt"/>
              </a:rPr>
              <a:t>()</a:t>
            </a:r>
            <a:r>
              <a:rPr lang="ru-RU" sz="1000" dirty="0">
                <a:solidFill>
                  <a:srgbClr val="000000"/>
                </a:solidFill>
                <a:latin typeface="+mn-lt"/>
              </a:rPr>
              <a:t> </a:t>
            </a:r>
          </a:p>
          <a:p>
            <a:endParaRPr lang="ru-RU" sz="1000" b="1" dirty="0">
              <a:solidFill>
                <a:srgbClr val="000000"/>
              </a:solidFill>
              <a:latin typeface="+mn-lt"/>
            </a:endParaRPr>
          </a:p>
          <a:p>
            <a:endParaRPr lang="ru-RU" sz="1000" b="1" dirty="0">
              <a:solidFill>
                <a:srgbClr val="000000"/>
              </a:solidFill>
              <a:latin typeface="+mn-lt"/>
            </a:endParaRPr>
          </a:p>
          <a:p>
            <a:r>
              <a:rPr lang="ru-RU" sz="1000" b="1" dirty="0">
                <a:solidFill>
                  <a:srgbClr val="0000FF"/>
                </a:solidFill>
                <a:latin typeface="+mn-lt"/>
              </a:rPr>
              <a:t>def</a:t>
            </a:r>
            <a:r>
              <a:rPr lang="ru-RU" sz="1000" dirty="0">
                <a:solidFill>
                  <a:srgbClr val="000000"/>
                </a:solidFill>
                <a:latin typeface="+mn-lt"/>
              </a:rPr>
              <a:t> </a:t>
            </a:r>
            <a:r>
              <a:rPr lang="ru-RU" sz="1000" dirty="0">
                <a:solidFill>
                  <a:srgbClr val="FF00FF"/>
                </a:solidFill>
                <a:latin typeface="+mn-lt"/>
              </a:rPr>
              <a:t>test_outer</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50</a:t>
            </a:r>
            <a:r>
              <a:rPr lang="ru-RU" sz="1000" dirty="0">
                <a:solidFill>
                  <a:srgbClr val="000000"/>
                </a:solidFill>
                <a:latin typeface="+mn-lt"/>
              </a:rPr>
              <a:t> </a:t>
            </a:r>
            <a:r>
              <a:rPr lang="ru-RU" sz="1000" dirty="0">
                <a:solidFill>
                  <a:srgbClr val="008000"/>
                </a:solidFill>
                <a:latin typeface="+mn-lt"/>
              </a:rPr>
              <a:t># для вложенной функции - это нелокальная переменная</a:t>
            </a:r>
            <a:r>
              <a:rPr lang="ru-RU" sz="1000" dirty="0">
                <a:solidFill>
                  <a:srgbClr val="000000"/>
                </a:solidFill>
                <a:latin typeface="+mn-lt"/>
              </a:rPr>
              <a:t> </a:t>
            </a:r>
          </a:p>
          <a:p>
            <a:r>
              <a:rPr lang="ru-RU" sz="1000" b="1" dirty="0">
                <a:solidFill>
                  <a:srgbClr val="000000"/>
                </a:solidFill>
                <a:latin typeface="+mn-lt"/>
              </a:rPr>
              <a:t>    </a:t>
            </a:r>
            <a:r>
              <a:rPr lang="ru-RU" sz="1000" b="1" dirty="0">
                <a:solidFill>
                  <a:srgbClr val="0000FF"/>
                </a:solidFill>
                <a:latin typeface="+mn-lt"/>
              </a:rPr>
              <a:t>def</a:t>
            </a:r>
            <a:r>
              <a:rPr lang="ru-RU" sz="1000" dirty="0">
                <a:solidFill>
                  <a:srgbClr val="000000"/>
                </a:solidFill>
                <a:latin typeface="+mn-lt"/>
              </a:rPr>
              <a:t> </a:t>
            </a:r>
            <a:r>
              <a:rPr lang="ru-RU" sz="1000" dirty="0">
                <a:solidFill>
                  <a:srgbClr val="FF00FF"/>
                </a:solidFill>
                <a:latin typeface="+mn-lt"/>
              </a:rPr>
              <a:t>test_inner</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a:t>
            </a:r>
            <a:r>
              <a:rPr lang="ru-RU" sz="1000" dirty="0">
                <a:solidFill>
                  <a:srgbClr val="008000"/>
                </a:solidFill>
                <a:latin typeface="+mn-lt"/>
              </a:rPr>
              <a:t># явно указываем, что будем обращаться к нелокальной переменной</a:t>
            </a:r>
            <a:r>
              <a:rPr lang="en-US" sz="1000" dirty="0">
                <a:solidFill>
                  <a:srgbClr val="008000"/>
                </a:solidFill>
                <a:latin typeface="+mn-lt"/>
              </a:rPr>
              <a:t>            </a:t>
            </a:r>
          </a:p>
          <a:p>
            <a:r>
              <a:rPr lang="en-US" sz="1000" b="1" dirty="0">
                <a:solidFill>
                  <a:srgbClr val="008000"/>
                </a:solidFill>
                <a:latin typeface="+mn-lt"/>
              </a:rPr>
              <a:t>        </a:t>
            </a:r>
            <a:r>
              <a:rPr lang="en-US" sz="1000" b="1" dirty="0">
                <a:solidFill>
                  <a:srgbClr val="0000FF"/>
                </a:solidFill>
                <a:latin typeface="+mn-lt"/>
              </a:rPr>
              <a:t>nonlocal</a:t>
            </a:r>
            <a:r>
              <a:rPr lang="en-US" sz="1000" dirty="0">
                <a:solidFill>
                  <a:srgbClr val="000000"/>
                </a:solidFill>
                <a:latin typeface="+mn-lt"/>
              </a:rPr>
              <a:t> x</a:t>
            </a:r>
            <a:r>
              <a:rPr lang="en-US" sz="1000" dirty="0">
                <a:solidFill>
                  <a:srgbClr val="008000"/>
                </a:solidFill>
                <a:latin typeface="+mn-lt"/>
              </a:rPr>
              <a:t>  # </a:t>
            </a:r>
            <a:r>
              <a:rPr lang="ru-RU" sz="1000" dirty="0">
                <a:solidFill>
                  <a:srgbClr val="008000"/>
                </a:solidFill>
                <a:latin typeface="+mn-lt"/>
              </a:rPr>
              <a:t>для </a:t>
            </a:r>
            <a:r>
              <a:rPr lang="en-US" sz="1000" dirty="0">
                <a:solidFill>
                  <a:srgbClr val="008000"/>
                </a:solidFill>
                <a:latin typeface="+mn-lt"/>
              </a:rPr>
              <a:t>Python2 </a:t>
            </a:r>
            <a:r>
              <a:rPr lang="ru-RU" sz="1000" dirty="0">
                <a:solidFill>
                  <a:srgbClr val="008000"/>
                </a:solidFill>
                <a:latin typeface="+mn-lt"/>
              </a:rPr>
              <a:t>надо указывать </a:t>
            </a:r>
            <a:r>
              <a:rPr lang="en-US" sz="1000" dirty="0">
                <a:solidFill>
                  <a:srgbClr val="008000"/>
                </a:solidFill>
                <a:latin typeface="+mn-lt"/>
              </a:rPr>
              <a:t>global</a:t>
            </a:r>
            <a:r>
              <a:rPr lang="ru-RU" sz="1000" dirty="0">
                <a:solidFill>
                  <a:srgbClr val="000000"/>
                </a:solidFill>
                <a:latin typeface="+mn-lt"/>
              </a:rPr>
              <a:t> </a:t>
            </a:r>
          </a:p>
          <a:p>
            <a:r>
              <a:rPr lang="ru-RU" sz="1000" b="1" dirty="0">
                <a:solidFill>
                  <a:srgbClr val="000000"/>
                </a:solidFill>
                <a:latin typeface="+mn-lt"/>
              </a:rPr>
              <a:t>        </a:t>
            </a:r>
            <a:r>
              <a:rPr lang="ru-RU" sz="1000" b="1" dirty="0">
                <a:solidFill>
                  <a:srgbClr val="0000FF"/>
                </a:solidFill>
                <a:latin typeface="+mn-lt"/>
              </a:rPr>
              <a:t>print</a:t>
            </a:r>
            <a:r>
              <a:rPr lang="ru-RU" sz="1000" b="1" dirty="0">
                <a:solidFill>
                  <a:srgbClr val="000080"/>
                </a:solidFill>
                <a:latin typeface="+mn-lt"/>
              </a:rPr>
              <a:t>(</a:t>
            </a:r>
            <a:r>
              <a:rPr lang="en-US" sz="1000" dirty="0">
                <a:solidFill>
                  <a:srgbClr val="808080"/>
                </a:solidFill>
                <a:latin typeface="+mn-lt"/>
              </a:rPr>
              <a:t>f</a:t>
            </a:r>
            <a:r>
              <a:rPr lang="ru-RU" sz="1000" dirty="0">
                <a:solidFill>
                  <a:srgbClr val="808080"/>
                </a:solidFill>
                <a:latin typeface="+mn-lt"/>
              </a:rPr>
              <a:t>"</a:t>
            </a:r>
            <a:r>
              <a:rPr lang="en-US" sz="1000" dirty="0">
                <a:solidFill>
                  <a:srgbClr val="808080"/>
                </a:solidFill>
                <a:latin typeface="+mn-lt"/>
              </a:rPr>
              <a:t>N</a:t>
            </a:r>
            <a:r>
              <a:rPr lang="ru-RU" sz="1000" dirty="0">
                <a:solidFill>
                  <a:srgbClr val="808080"/>
                </a:solidFill>
                <a:latin typeface="+mn-lt"/>
              </a:rPr>
              <a:t>onlocal</a:t>
            </a:r>
            <a:r>
              <a:rPr lang="en-US" sz="1000" dirty="0">
                <a:solidFill>
                  <a:srgbClr val="808080"/>
                </a:solidFill>
                <a:latin typeface="+mn-lt"/>
              </a:rPr>
              <a:t> var</a:t>
            </a:r>
            <a:r>
              <a:rPr lang="ru-RU" sz="1000" dirty="0">
                <a:solidFill>
                  <a:srgbClr val="808080"/>
                </a:solidFill>
                <a:latin typeface="+mn-lt"/>
              </a:rPr>
              <a:t>: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ru-RU" sz="1000" dirty="0">
                <a:solidFill>
                  <a:srgbClr val="808080"/>
                </a:solidFill>
                <a:latin typeface="+mn-lt"/>
              </a:rPr>
              <a:t>"</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        x </a:t>
            </a:r>
            <a:r>
              <a:rPr lang="ru-RU" sz="1000" b="1" dirty="0">
                <a:solidFill>
                  <a:srgbClr val="000080"/>
                </a:solidFill>
                <a:latin typeface="+mn-lt"/>
              </a:rPr>
              <a:t>=</a:t>
            </a:r>
            <a:r>
              <a:rPr lang="ru-RU" sz="1000" dirty="0">
                <a:solidFill>
                  <a:srgbClr val="000000"/>
                </a:solidFill>
                <a:latin typeface="+mn-lt"/>
              </a:rPr>
              <a:t> </a:t>
            </a:r>
            <a:r>
              <a:rPr lang="ru-RU" sz="1000" dirty="0">
                <a:solidFill>
                  <a:srgbClr val="FF0000"/>
                </a:solidFill>
                <a:latin typeface="+mn-lt"/>
              </a:rPr>
              <a:t>51</a:t>
            </a:r>
            <a:r>
              <a:rPr lang="ru-RU" sz="1000" dirty="0">
                <a:solidFill>
                  <a:srgbClr val="000000"/>
                </a:solidFill>
                <a:latin typeface="+mn-lt"/>
              </a:rPr>
              <a:t> </a:t>
            </a:r>
            <a:r>
              <a:rPr lang="ru-RU" sz="1000" dirty="0">
                <a:solidFill>
                  <a:srgbClr val="008000"/>
                </a:solidFill>
                <a:latin typeface="+mn-lt"/>
              </a:rPr>
              <a:t># переопределение нелокальной переменной</a:t>
            </a:r>
            <a:r>
              <a:rPr lang="ru-RU" sz="1000" dirty="0">
                <a:solidFill>
                  <a:srgbClr val="000000"/>
                </a:solidFill>
                <a:latin typeface="+mn-lt"/>
              </a:rPr>
              <a:t> </a:t>
            </a:r>
          </a:p>
          <a:p>
            <a:r>
              <a:rPr lang="ru-RU" sz="1000" dirty="0">
                <a:solidFill>
                  <a:srgbClr val="000000"/>
                </a:solidFill>
                <a:latin typeface="+mn-lt"/>
              </a:rPr>
              <a:t>    test_inner</a:t>
            </a:r>
            <a:r>
              <a:rPr lang="ru-RU" sz="1000" b="1" dirty="0">
                <a:solidFill>
                  <a:srgbClr val="000080"/>
                </a:solidFill>
                <a:latin typeface="+mn-lt"/>
              </a:rPr>
              <a:t>()</a:t>
            </a:r>
            <a:r>
              <a:rPr lang="ru-RU" sz="1000" dirty="0">
                <a:solidFill>
                  <a:srgbClr val="000000"/>
                </a:solidFill>
                <a:latin typeface="+mn-lt"/>
              </a:rPr>
              <a:t> </a:t>
            </a:r>
          </a:p>
          <a:p>
            <a:r>
              <a:rPr lang="ru-RU" sz="1000" b="1" dirty="0">
                <a:solidFill>
                  <a:srgbClr val="0000FF"/>
                </a:solidFill>
                <a:latin typeface="+mn-lt"/>
              </a:rPr>
              <a:t>    print</a:t>
            </a:r>
            <a:r>
              <a:rPr lang="ru-RU" sz="1000" b="1" dirty="0">
                <a:solidFill>
                  <a:srgbClr val="000080"/>
                </a:solidFill>
                <a:latin typeface="+mn-lt"/>
              </a:rPr>
              <a:t>(</a:t>
            </a:r>
            <a:r>
              <a:rPr lang="en-US" sz="1000" dirty="0">
                <a:solidFill>
                  <a:srgbClr val="808080"/>
                </a:solidFill>
                <a:latin typeface="+mn-lt"/>
              </a:rPr>
              <a:t>f</a:t>
            </a:r>
            <a:r>
              <a:rPr lang="ru-RU" sz="1000" dirty="0">
                <a:solidFill>
                  <a:srgbClr val="808080"/>
                </a:solidFill>
                <a:latin typeface="+mn-lt"/>
              </a:rPr>
              <a:t>"Local var: </a:t>
            </a:r>
            <a:r>
              <a:rPr lang="en-US" sz="1000" b="1" dirty="0">
                <a:solidFill>
                  <a:srgbClr val="000080"/>
                </a:solidFill>
                <a:latin typeface="+mn-lt"/>
              </a:rPr>
              <a:t>{</a:t>
            </a:r>
            <a:r>
              <a:rPr lang="en-US" sz="1000" dirty="0">
                <a:solidFill>
                  <a:srgbClr val="000000"/>
                </a:solidFill>
                <a:latin typeface="+mn-lt"/>
              </a:rPr>
              <a:t>x</a:t>
            </a:r>
            <a:r>
              <a:rPr lang="en-US" sz="1000" b="1" dirty="0">
                <a:solidFill>
                  <a:srgbClr val="000080"/>
                </a:solidFill>
                <a:latin typeface="+mn-lt"/>
              </a:rPr>
              <a:t>}</a:t>
            </a:r>
            <a:r>
              <a:rPr lang="ru-RU" sz="1000" dirty="0">
                <a:solidFill>
                  <a:srgbClr val="808080"/>
                </a:solidFill>
                <a:latin typeface="+mn-lt"/>
              </a:rPr>
              <a:t>"</a:t>
            </a:r>
            <a:r>
              <a:rPr lang="ru-RU" sz="1000" b="1" dirty="0">
                <a:solidFill>
                  <a:srgbClr val="000080"/>
                </a:solidFill>
                <a:latin typeface="+mn-lt"/>
              </a:rPr>
              <a:t>)</a:t>
            </a:r>
            <a:r>
              <a:rPr lang="ru-RU" sz="1000" dirty="0">
                <a:solidFill>
                  <a:srgbClr val="000000"/>
                </a:solidFill>
                <a:latin typeface="+mn-lt"/>
              </a:rPr>
              <a:t> </a:t>
            </a:r>
          </a:p>
          <a:p>
            <a:r>
              <a:rPr lang="ru-RU" sz="1000" dirty="0">
                <a:solidFill>
                  <a:srgbClr val="000000"/>
                </a:solidFill>
                <a:latin typeface="+mn-lt"/>
              </a:rPr>
              <a:t>test_outer</a:t>
            </a:r>
            <a:r>
              <a:rPr lang="ru-RU" sz="1000" b="1" dirty="0">
                <a:solidFill>
                  <a:srgbClr val="000080"/>
                </a:solidFill>
                <a:latin typeface="+mn-lt"/>
              </a:rPr>
              <a:t>()</a:t>
            </a:r>
            <a:r>
              <a:rPr lang="ru-RU" sz="1000" dirty="0">
                <a:solidFill>
                  <a:srgbClr val="000000"/>
                </a:solidFill>
                <a:latin typeface="+mn-lt"/>
              </a:rPr>
              <a:t> </a:t>
            </a:r>
            <a:endParaRPr lang="ru-RU" sz="1000" dirty="0">
              <a:effectLst/>
              <a:latin typeface="+mn-lt"/>
            </a:endParaRPr>
          </a:p>
        </p:txBody>
      </p:sp>
    </p:spTree>
    <p:extLst>
      <p:ext uri="{BB962C8B-B14F-4D97-AF65-F5344CB8AC3E}">
        <p14:creationId xmlns:p14="http://schemas.microsoft.com/office/powerpoint/2010/main" val="2818176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Рекурсия</a:t>
            </a:r>
            <a:endParaRPr sz="3600" b="1" dirty="0">
              <a:solidFill>
                <a:schemeClr val="accent1"/>
              </a:solidFill>
              <a:latin typeface="+mn-lt"/>
            </a:endParaRPr>
          </a:p>
        </p:txBody>
      </p:sp>
      <p:sp>
        <p:nvSpPr>
          <p:cNvPr id="6" name="Прямоугольник 5"/>
          <p:cNvSpPr/>
          <p:nvPr/>
        </p:nvSpPr>
        <p:spPr>
          <a:xfrm>
            <a:off x="0" y="897152"/>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560687" y="1022230"/>
            <a:ext cx="836767" cy="8367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673525" y="1271336"/>
            <a:ext cx="6495690" cy="338554"/>
          </a:xfrm>
          <a:prstGeom prst="rect">
            <a:avLst/>
          </a:prstGeom>
        </p:spPr>
        <p:txBody>
          <a:bodyPr wrap="square">
            <a:spAutoFit/>
          </a:bodyPr>
          <a:lstStyle/>
          <a:p>
            <a:r>
              <a:rPr lang="ru-RU" sz="1600" b="1" dirty="0">
                <a:solidFill>
                  <a:schemeClr val="accent1"/>
                </a:solidFill>
                <a:latin typeface="+mn-lt"/>
              </a:rPr>
              <a:t>Рекурсия</a:t>
            </a:r>
            <a:r>
              <a:rPr lang="ru-RU" sz="1600" dirty="0">
                <a:solidFill>
                  <a:schemeClr val="tx1"/>
                </a:solidFill>
                <a:latin typeface="+mn-lt"/>
              </a:rPr>
              <a:t> – это способность программы вызывать саму себя</a:t>
            </a:r>
          </a:p>
        </p:txBody>
      </p:sp>
      <p:pic>
        <p:nvPicPr>
          <p:cNvPr id="2050" name="Picture 2" descr="C:\Users\user\Downloads\png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51" y="1065362"/>
            <a:ext cx="704490" cy="7044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p:nvPr/>
        </p:nvSpPr>
        <p:spPr>
          <a:xfrm>
            <a:off x="471852" y="2117585"/>
            <a:ext cx="4032448" cy="2062103"/>
          </a:xfrm>
          <a:prstGeom prst="rect">
            <a:avLst/>
          </a:prstGeom>
        </p:spPr>
        <p:txBody>
          <a:bodyPr wrap="square">
            <a:spAutoFit/>
          </a:bodyPr>
          <a:lstStyle/>
          <a:p>
            <a:r>
              <a:rPr lang="en-US" sz="1600" b="1" dirty="0">
                <a:solidFill>
                  <a:srgbClr val="0000FF"/>
                </a:solidFill>
                <a:latin typeface="+mn-lt"/>
              </a:rPr>
              <a:t>def</a:t>
            </a:r>
            <a:r>
              <a:rPr lang="en-US" sz="1600" dirty="0">
                <a:solidFill>
                  <a:srgbClr val="000000"/>
                </a:solidFill>
                <a:latin typeface="+mn-lt"/>
              </a:rPr>
              <a:t> </a:t>
            </a:r>
            <a:r>
              <a:rPr lang="en-US" sz="1600" dirty="0">
                <a:solidFill>
                  <a:srgbClr val="FF00FF"/>
                </a:solidFill>
                <a:latin typeface="+mn-lt"/>
              </a:rPr>
              <a:t>fact</a:t>
            </a:r>
            <a:r>
              <a:rPr lang="en-US" sz="1600" b="1" dirty="0">
                <a:solidFill>
                  <a:srgbClr val="000080"/>
                </a:solidFill>
                <a:latin typeface="+mn-lt"/>
              </a:rPr>
              <a:t>(</a:t>
            </a:r>
            <a:r>
              <a:rPr lang="en-US" sz="1600" dirty="0">
                <a:solidFill>
                  <a:srgbClr val="000000"/>
                </a:solidFill>
                <a:latin typeface="+mn-lt"/>
              </a:rPr>
              <a:t>n</a:t>
            </a:r>
            <a:r>
              <a:rPr lang="en-US" sz="1600" b="1" dirty="0">
                <a:solidFill>
                  <a:srgbClr val="000080"/>
                </a:solidFill>
                <a:latin typeface="+mn-lt"/>
              </a:rPr>
              <a:t>):</a:t>
            </a:r>
            <a:r>
              <a:rPr lang="en-US" sz="1600" dirty="0">
                <a:solidFill>
                  <a:srgbClr val="000000"/>
                </a:solidFill>
                <a:latin typeface="+mn-lt"/>
              </a:rPr>
              <a:t> </a:t>
            </a:r>
          </a:p>
          <a:p>
            <a:r>
              <a:rPr lang="en-US" sz="1600" b="1" dirty="0">
                <a:solidFill>
                  <a:srgbClr val="000000"/>
                </a:solidFill>
                <a:latin typeface="+mn-lt"/>
              </a:rPr>
              <a:t>    </a:t>
            </a:r>
            <a:r>
              <a:rPr lang="en-US" sz="1600" b="1" dirty="0">
                <a:solidFill>
                  <a:srgbClr val="0000FF"/>
                </a:solidFill>
                <a:latin typeface="+mn-lt"/>
              </a:rPr>
              <a:t>if</a:t>
            </a:r>
            <a:r>
              <a:rPr lang="en-US" sz="1600" dirty="0">
                <a:solidFill>
                  <a:srgbClr val="000000"/>
                </a:solidFill>
                <a:latin typeface="+mn-lt"/>
              </a:rPr>
              <a:t> n </a:t>
            </a:r>
            <a:r>
              <a:rPr lang="en-US" sz="1600" b="1" dirty="0">
                <a:solidFill>
                  <a:srgbClr val="00008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p>
          <a:p>
            <a:r>
              <a:rPr lang="en-US" sz="1600" b="1" dirty="0">
                <a:solidFill>
                  <a:srgbClr val="000000"/>
                </a:solidFill>
                <a:latin typeface="+mn-lt"/>
              </a:rPr>
              <a:t>        </a:t>
            </a:r>
            <a:r>
              <a:rPr lang="en-US" sz="1600" b="1" dirty="0">
                <a:solidFill>
                  <a:srgbClr val="0000FF"/>
                </a:solidFill>
                <a:latin typeface="+mn-lt"/>
              </a:rPr>
              <a:t>return</a:t>
            </a:r>
            <a:r>
              <a:rPr lang="en-US" sz="1600" dirty="0">
                <a:solidFill>
                  <a:srgbClr val="000000"/>
                </a:solidFill>
                <a:latin typeface="+mn-lt"/>
              </a:rPr>
              <a:t> </a:t>
            </a:r>
            <a:r>
              <a:rPr lang="en-US" sz="1600" dirty="0">
                <a:solidFill>
                  <a:srgbClr val="FF0000"/>
                </a:solidFill>
                <a:latin typeface="+mn-lt"/>
              </a:rPr>
              <a:t>1</a:t>
            </a:r>
            <a:r>
              <a:rPr lang="en-US" sz="1600" dirty="0">
                <a:solidFill>
                  <a:srgbClr val="000000"/>
                </a:solidFill>
                <a:latin typeface="+mn-lt"/>
              </a:rPr>
              <a:t> </a:t>
            </a:r>
          </a:p>
          <a:p>
            <a:r>
              <a:rPr lang="en-US" sz="1600" b="1" dirty="0">
                <a:solidFill>
                  <a:srgbClr val="000000"/>
                </a:solidFill>
                <a:latin typeface="+mn-lt"/>
              </a:rPr>
              <a:t>    </a:t>
            </a:r>
            <a:r>
              <a:rPr lang="en-US" sz="1600" b="1" dirty="0">
                <a:solidFill>
                  <a:srgbClr val="0000FF"/>
                </a:solidFill>
                <a:latin typeface="+mn-lt"/>
              </a:rPr>
              <a:t>else</a:t>
            </a:r>
            <a:r>
              <a:rPr lang="en-US" sz="1600" b="1" dirty="0">
                <a:solidFill>
                  <a:srgbClr val="000080"/>
                </a:solidFill>
                <a:latin typeface="+mn-lt"/>
              </a:rPr>
              <a:t>:</a:t>
            </a:r>
            <a:r>
              <a:rPr lang="en-US" sz="1600" dirty="0">
                <a:solidFill>
                  <a:srgbClr val="000000"/>
                </a:solidFill>
                <a:latin typeface="+mn-lt"/>
              </a:rPr>
              <a:t> </a:t>
            </a:r>
          </a:p>
          <a:p>
            <a:r>
              <a:rPr lang="en-US" sz="1600" dirty="0">
                <a:solidFill>
                  <a:srgbClr val="000000"/>
                </a:solidFill>
                <a:latin typeface="+mn-lt"/>
              </a:rPr>
              <a:t>        </a:t>
            </a:r>
            <a:r>
              <a:rPr lang="en-US" sz="1600" b="1" dirty="0">
                <a:solidFill>
                  <a:srgbClr val="0000FF"/>
                </a:solidFill>
                <a:latin typeface="+mn-lt"/>
              </a:rPr>
              <a:t>return</a:t>
            </a:r>
            <a:r>
              <a:rPr lang="en-US" sz="1600" dirty="0">
                <a:solidFill>
                  <a:srgbClr val="000000"/>
                </a:solidFill>
                <a:latin typeface="+mn-lt"/>
              </a:rPr>
              <a:t> n </a:t>
            </a:r>
            <a:r>
              <a:rPr lang="en-US" sz="1600" b="1" dirty="0">
                <a:solidFill>
                  <a:srgbClr val="000080"/>
                </a:solidFill>
                <a:latin typeface="+mn-lt"/>
              </a:rPr>
              <a:t>*</a:t>
            </a:r>
            <a:r>
              <a:rPr lang="en-US" sz="1600" dirty="0">
                <a:solidFill>
                  <a:srgbClr val="000000"/>
                </a:solidFill>
                <a:latin typeface="+mn-lt"/>
              </a:rPr>
              <a:t> fact</a:t>
            </a:r>
            <a:r>
              <a:rPr lang="en-US" sz="1600" b="1" dirty="0">
                <a:solidFill>
                  <a:srgbClr val="000080"/>
                </a:solidFill>
                <a:latin typeface="+mn-lt"/>
              </a:rPr>
              <a:t>(</a:t>
            </a:r>
            <a:r>
              <a:rPr lang="en-US" sz="1600" dirty="0">
                <a:solidFill>
                  <a:srgbClr val="000000"/>
                </a:solidFill>
                <a:latin typeface="+mn-lt"/>
              </a:rPr>
              <a:t>n</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p>
          <a:p>
            <a:endParaRPr lang="en-US" sz="1600" dirty="0">
              <a:solidFill>
                <a:srgbClr val="000000"/>
              </a:solidFill>
              <a:latin typeface="+mn-lt"/>
            </a:endParaRPr>
          </a:p>
          <a:p>
            <a:r>
              <a:rPr lang="en-US" sz="1600" dirty="0">
                <a:solidFill>
                  <a:srgbClr val="000000"/>
                </a:solidFill>
                <a:latin typeface="+mn-lt"/>
              </a:rPr>
              <a:t>x </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10</a:t>
            </a:r>
            <a:r>
              <a:rPr lang="en-US" sz="1600" dirty="0">
                <a:solidFill>
                  <a:srgbClr val="000000"/>
                </a:solidFill>
                <a:latin typeface="+mn-lt"/>
              </a:rPr>
              <a:t> </a:t>
            </a:r>
          </a:p>
          <a:p>
            <a:r>
              <a:rPr lang="en-US" sz="1600" b="1" dirty="0">
                <a:solidFill>
                  <a:srgbClr val="0000FF"/>
                </a:solidFill>
                <a:latin typeface="+mn-lt"/>
              </a:rPr>
              <a:t>print</a:t>
            </a:r>
            <a:r>
              <a:rPr lang="en-US" sz="1600" dirty="0">
                <a:solidFill>
                  <a:srgbClr val="000000"/>
                </a:solidFill>
                <a:latin typeface="+mn-lt"/>
              </a:rPr>
              <a:t>(</a:t>
            </a:r>
            <a:r>
              <a:rPr lang="en-US" sz="1600" dirty="0">
                <a:solidFill>
                  <a:srgbClr val="808080"/>
                </a:solidFill>
                <a:latin typeface="+mn-lt"/>
              </a:rPr>
              <a:t>f"Factorial </a:t>
            </a:r>
            <a:r>
              <a:rPr lang="en-US" sz="1600" b="1" dirty="0">
                <a:solidFill>
                  <a:srgbClr val="000080"/>
                </a:solidFill>
                <a:latin typeface="+mn-lt"/>
              </a:rPr>
              <a:t>{</a:t>
            </a:r>
            <a:r>
              <a:rPr lang="en-US" sz="1600" dirty="0">
                <a:solidFill>
                  <a:srgbClr val="000000"/>
                </a:solidFill>
                <a:latin typeface="+mn-lt"/>
              </a:rPr>
              <a:t>x</a:t>
            </a:r>
            <a:r>
              <a:rPr lang="en-US" sz="1600" b="1" dirty="0">
                <a:solidFill>
                  <a:srgbClr val="000080"/>
                </a:solidFill>
                <a:latin typeface="+mn-lt"/>
              </a:rPr>
              <a:t>}</a:t>
            </a:r>
            <a:r>
              <a:rPr lang="en-US" sz="1600" dirty="0">
                <a:solidFill>
                  <a:srgbClr val="808080"/>
                </a:solidFill>
                <a:latin typeface="+mn-lt"/>
              </a:rPr>
              <a:t>: </a:t>
            </a:r>
            <a:r>
              <a:rPr lang="en-US" sz="1600" b="1" dirty="0">
                <a:solidFill>
                  <a:srgbClr val="000080"/>
                </a:solidFill>
                <a:latin typeface="+mn-lt"/>
              </a:rPr>
              <a:t>{</a:t>
            </a:r>
            <a:r>
              <a:rPr lang="en-US" sz="1600" dirty="0">
                <a:solidFill>
                  <a:srgbClr val="000000"/>
                </a:solidFill>
                <a:latin typeface="+mn-lt"/>
              </a:rPr>
              <a:t>fact</a:t>
            </a:r>
            <a:r>
              <a:rPr lang="en-US" sz="1600" b="1" dirty="0">
                <a:solidFill>
                  <a:srgbClr val="000080"/>
                </a:solidFill>
                <a:latin typeface="+mn-lt"/>
              </a:rPr>
              <a:t>(</a:t>
            </a:r>
            <a:r>
              <a:rPr lang="en-US" sz="1600" dirty="0">
                <a:solidFill>
                  <a:srgbClr val="000000"/>
                </a:solidFill>
                <a:latin typeface="+mn-lt"/>
              </a:rPr>
              <a:t>x</a:t>
            </a:r>
            <a:r>
              <a:rPr lang="en-US" sz="1600" b="1" dirty="0">
                <a:solidFill>
                  <a:srgbClr val="000080"/>
                </a:solidFill>
                <a:latin typeface="+mn-lt"/>
              </a:rPr>
              <a:t>)}</a:t>
            </a:r>
            <a:r>
              <a:rPr lang="en-US" sz="1600" dirty="0">
                <a:solidFill>
                  <a:srgbClr val="808080"/>
                </a:solidFill>
                <a:latin typeface="+mn-lt"/>
              </a:rPr>
              <a:t>"</a:t>
            </a:r>
            <a:r>
              <a:rPr lang="en-US" sz="1600" b="1" dirty="0">
                <a:solidFill>
                  <a:srgbClr val="000080"/>
                </a:solidFill>
                <a:latin typeface="+mn-lt"/>
              </a:rPr>
              <a:t>)</a:t>
            </a:r>
            <a:endParaRPr lang="en-US" sz="1600" dirty="0">
              <a:effectLst/>
              <a:latin typeface="+mn-lt"/>
            </a:endParaRPr>
          </a:p>
        </p:txBody>
      </p:sp>
      <p:sp>
        <p:nvSpPr>
          <p:cNvPr id="13" name="Rectangle 4"/>
          <p:cNvSpPr/>
          <p:nvPr/>
        </p:nvSpPr>
        <p:spPr>
          <a:xfrm>
            <a:off x="465801" y="4439085"/>
            <a:ext cx="1973617" cy="307777"/>
          </a:xfrm>
          <a:prstGeom prst="rect">
            <a:avLst/>
          </a:prstGeom>
          <a:ln>
            <a:noFill/>
          </a:ln>
        </p:spPr>
        <p:txBody>
          <a:bodyPr wrap="none">
            <a:spAutoFit/>
          </a:bodyPr>
          <a:lstStyle/>
          <a:p>
            <a:r>
              <a:rPr lang="ru-RU" sz="1400" b="1" dirty="0">
                <a:solidFill>
                  <a:schemeClr val="accent1"/>
                </a:solidFill>
                <a:latin typeface="+mn-lt"/>
                <a:cs typeface="Courier New" panose="02070309020205020404" pitchFamily="49" charset="0"/>
              </a:rPr>
              <a:t>Factorial 10: 3628800</a:t>
            </a:r>
          </a:p>
        </p:txBody>
      </p:sp>
    </p:spTree>
    <p:extLst>
      <p:ext uri="{BB962C8B-B14F-4D97-AF65-F5344CB8AC3E}">
        <p14:creationId xmlns:p14="http://schemas.microsoft.com/office/powerpoint/2010/main" val="389361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0" name="Прямоугольник 9"/>
          <p:cNvSpPr/>
          <p:nvPr/>
        </p:nvSpPr>
        <p:spPr>
          <a:xfrm>
            <a:off x="-2" y="1130061"/>
            <a:ext cx="3873261" cy="3424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Рекурсия</a:t>
            </a:r>
            <a:endParaRPr sz="3600" b="1" dirty="0">
              <a:solidFill>
                <a:schemeClr val="accent1"/>
              </a:solidFill>
              <a:latin typeface="+mn-lt"/>
            </a:endParaRPr>
          </a:p>
        </p:txBody>
      </p:sp>
      <p:sp>
        <p:nvSpPr>
          <p:cNvPr id="9" name="Rectangle 4"/>
          <p:cNvSpPr/>
          <p:nvPr/>
        </p:nvSpPr>
        <p:spPr>
          <a:xfrm>
            <a:off x="4117422" y="1226577"/>
            <a:ext cx="4378878" cy="3293209"/>
          </a:xfrm>
          <a:prstGeom prst="rect">
            <a:avLst/>
          </a:prstGeom>
        </p:spPr>
        <p:txBody>
          <a:bodyPr wrap="square">
            <a:spAutoFit/>
          </a:bodyPr>
          <a:lstStyle/>
          <a:p>
            <a:r>
              <a:rPr lang="en-US" sz="1200" b="1" dirty="0">
                <a:solidFill>
                  <a:srgbClr val="0000FF"/>
                </a:solidFill>
                <a:latin typeface="+mn-lt"/>
              </a:rPr>
              <a:t>if</a:t>
            </a:r>
            <a:r>
              <a:rPr lang="en-US" sz="1200" dirty="0">
                <a:solidFill>
                  <a:srgbClr val="000000"/>
                </a:solidFill>
                <a:latin typeface="+mn-lt"/>
              </a:rPr>
              <a:t> </a:t>
            </a:r>
            <a:r>
              <a:rPr lang="en-US" sz="1200" dirty="0">
                <a:solidFill>
                  <a:srgbClr val="FF0000"/>
                </a:solidFill>
                <a:latin typeface="+mn-lt"/>
              </a:rPr>
              <a:t>10</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p>
          <a:p>
            <a:r>
              <a:rPr lang="en-US" sz="1200" b="1" dirty="0">
                <a:solidFill>
                  <a:srgbClr val="0000FF"/>
                </a:solidFill>
                <a:latin typeface="+mn-lt"/>
              </a:rPr>
              <a:t>else</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10</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if</a:t>
            </a:r>
            <a:r>
              <a:rPr lang="en-US" sz="1200" dirty="0">
                <a:solidFill>
                  <a:srgbClr val="000000"/>
                </a:solidFill>
                <a:latin typeface="+mn-lt"/>
              </a:rPr>
              <a:t> </a:t>
            </a:r>
            <a:r>
              <a:rPr lang="en-US" sz="1200" dirty="0">
                <a:solidFill>
                  <a:srgbClr val="FF0000"/>
                </a:solidFill>
                <a:latin typeface="+mn-lt"/>
              </a:rPr>
              <a:t>9</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else</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10</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if</a:t>
            </a:r>
            <a:r>
              <a:rPr lang="en-US" sz="1200" dirty="0">
                <a:solidFill>
                  <a:srgbClr val="000000"/>
                </a:solidFill>
                <a:latin typeface="+mn-lt"/>
              </a:rPr>
              <a:t> </a:t>
            </a:r>
            <a:r>
              <a:rPr lang="en-US" sz="1200" dirty="0">
                <a:solidFill>
                  <a:srgbClr val="FF0000"/>
                </a:solidFill>
                <a:latin typeface="+mn-lt"/>
              </a:rPr>
              <a:t>8</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else</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10</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if</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else</a:t>
            </a:r>
            <a:r>
              <a:rPr lang="en-US" sz="1200" b="1" dirty="0">
                <a:solidFill>
                  <a:srgbClr val="000080"/>
                </a:solidFill>
                <a:latin typeface="+mn-lt"/>
              </a:rPr>
              <a:t>:</a:t>
            </a:r>
            <a:r>
              <a:rPr lang="en-US" sz="1200" dirty="0">
                <a:solidFill>
                  <a:srgbClr val="000000"/>
                </a:solidFill>
                <a:latin typeface="+mn-lt"/>
              </a:rPr>
              <a:t> </a:t>
            </a:r>
          </a:p>
          <a:p>
            <a:r>
              <a:rPr lang="en-US" sz="1200" dirty="0">
                <a:solidFill>
                  <a:srgbClr val="000000"/>
                </a:solidFill>
                <a:latin typeface="+mn-lt"/>
              </a:rPr>
              <a:t>                            </a:t>
            </a:r>
            <a:r>
              <a:rPr lang="en-US" sz="1200" dirty="0">
                <a:solidFill>
                  <a:srgbClr val="008000"/>
                </a:solidFill>
                <a:latin typeface="+mn-lt"/>
              </a:rPr>
              <a:t># эта ветка никогда не выполнится</a:t>
            </a:r>
            <a:endParaRPr lang="en-US" sz="1200" dirty="0">
              <a:solidFill>
                <a:srgbClr val="000000"/>
              </a:solidFill>
              <a:latin typeface="+mn-lt"/>
            </a:endParaRPr>
          </a:p>
        </p:txBody>
      </p:sp>
      <p:sp>
        <p:nvSpPr>
          <p:cNvPr id="11" name="Text Box 10"/>
          <p:cNvSpPr txBox="1">
            <a:spLocks noChangeArrowheads="1"/>
          </p:cNvSpPr>
          <p:nvPr/>
        </p:nvSpPr>
        <p:spPr bwMode="auto">
          <a:xfrm>
            <a:off x="458545" y="1965241"/>
            <a:ext cx="292301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800" dirty="0">
                <a:solidFill>
                  <a:schemeClr val="bg1"/>
                </a:solidFill>
                <a:latin typeface="+mn-lt"/>
              </a:rPr>
              <a:t>Чтоб понять, как будет выполняться рекурсивная функция, надо осмысленно заменить вызовы этой функции на ее тело</a:t>
            </a:r>
            <a:endParaRPr lang="en-US" sz="1800" dirty="0">
              <a:solidFill>
                <a:schemeClr val="bg1"/>
              </a:solidFill>
              <a:latin typeface="+mn-lt"/>
            </a:endParaRPr>
          </a:p>
        </p:txBody>
      </p:sp>
    </p:spTree>
    <p:extLst>
      <p:ext uri="{BB962C8B-B14F-4D97-AF65-F5344CB8AC3E}">
        <p14:creationId xmlns:p14="http://schemas.microsoft.com/office/powerpoint/2010/main" val="1127938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Декораторы</a:t>
            </a:r>
            <a:endParaRPr sz="3600" b="1" dirty="0">
              <a:solidFill>
                <a:schemeClr val="accent1"/>
              </a:solidFill>
              <a:latin typeface="+mn-lt"/>
            </a:endParaRPr>
          </a:p>
        </p:txBody>
      </p:sp>
      <p:sp>
        <p:nvSpPr>
          <p:cNvPr id="15" name="Прямоугольник 14"/>
          <p:cNvSpPr/>
          <p:nvPr/>
        </p:nvSpPr>
        <p:spPr>
          <a:xfrm>
            <a:off x="0" y="897152"/>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p:cNvSpPr/>
          <p:nvPr/>
        </p:nvSpPr>
        <p:spPr>
          <a:xfrm>
            <a:off x="465822" y="1179003"/>
            <a:ext cx="8380812" cy="523220"/>
          </a:xfrm>
          <a:prstGeom prst="rect">
            <a:avLst/>
          </a:prstGeom>
        </p:spPr>
        <p:txBody>
          <a:bodyPr wrap="square">
            <a:spAutoFit/>
          </a:bodyPr>
          <a:lstStyle/>
          <a:p>
            <a:pPr eaLnBrk="1" hangingPunct="1">
              <a:spcBef>
                <a:spcPct val="0"/>
              </a:spcBef>
              <a:buNone/>
            </a:pPr>
            <a:r>
              <a:rPr lang="ru-RU" dirty="0">
                <a:solidFill>
                  <a:schemeClr val="tx1"/>
                </a:solidFill>
                <a:latin typeface="+mn-lt"/>
              </a:rPr>
              <a:t>Функции (как и все в Python) - это просто объекты, а значит их можно определять внутри других функций и передавать как аргумент</a:t>
            </a:r>
            <a:endParaRPr lang="en-US" dirty="0">
              <a:solidFill>
                <a:schemeClr val="tx1"/>
              </a:solidFill>
              <a:latin typeface="+mn-lt"/>
            </a:endParaRPr>
          </a:p>
        </p:txBody>
      </p:sp>
      <p:sp>
        <p:nvSpPr>
          <p:cNvPr id="16" name="Rectangle 3"/>
          <p:cNvSpPr/>
          <p:nvPr/>
        </p:nvSpPr>
        <p:spPr>
          <a:xfrm>
            <a:off x="465822" y="2130724"/>
            <a:ext cx="8496944" cy="2693045"/>
          </a:xfrm>
          <a:prstGeom prst="rect">
            <a:avLst/>
          </a:prstGeom>
        </p:spPr>
        <p:txBody>
          <a:bodyPr wrap="square">
            <a:spAutoFit/>
          </a:bodyPr>
          <a:lstStyle/>
          <a:p>
            <a:r>
              <a:rPr lang="en-US" sz="1300" b="1" dirty="0">
                <a:solidFill>
                  <a:srgbClr val="0000FF"/>
                </a:solidFill>
                <a:latin typeface="+mn-lt"/>
              </a:rPr>
              <a:t>def</a:t>
            </a:r>
            <a:r>
              <a:rPr lang="en-US" sz="1300" dirty="0">
                <a:solidFill>
                  <a:srgbClr val="000000"/>
                </a:solidFill>
                <a:latin typeface="+mn-lt"/>
              </a:rPr>
              <a:t> </a:t>
            </a:r>
            <a:r>
              <a:rPr lang="en-US" sz="1300" dirty="0">
                <a:solidFill>
                  <a:srgbClr val="FF00FF"/>
                </a:solidFill>
                <a:latin typeface="+mn-lt"/>
              </a:rPr>
              <a:t>somefun</a:t>
            </a:r>
            <a:r>
              <a:rPr lang="en-US" sz="1300" b="1" dirty="0">
                <a:solidFill>
                  <a:srgbClr val="000080"/>
                </a:solidFill>
                <a:latin typeface="+mn-lt"/>
              </a:rPr>
              <a:t>(</a:t>
            </a:r>
            <a:r>
              <a:rPr lang="en-US" sz="1300" dirty="0">
                <a:solidFill>
                  <a:srgbClr val="000000"/>
                </a:solidFill>
                <a:latin typeface="+mn-lt"/>
              </a:rPr>
              <a:t>a</a:t>
            </a:r>
            <a:r>
              <a:rPr lang="en-US" sz="1300" b="1" dirty="0">
                <a:solidFill>
                  <a:srgbClr val="000080"/>
                </a:solidFill>
                <a:latin typeface="+mn-lt"/>
              </a:rPr>
              <a:t>,</a:t>
            </a:r>
            <a:r>
              <a:rPr lang="en-US" sz="1300" dirty="0">
                <a:solidFill>
                  <a:srgbClr val="000000"/>
                </a:solidFill>
                <a:latin typeface="+mn-lt"/>
              </a:rPr>
              <a:t> b</a:t>
            </a:r>
            <a:r>
              <a:rPr lang="en-US" sz="1300" b="1" dirty="0">
                <a:solidFill>
                  <a:srgbClr val="000080"/>
                </a:solidFill>
                <a:latin typeface="+mn-lt"/>
              </a:rPr>
              <a:t>):</a:t>
            </a:r>
            <a:r>
              <a:rPr lang="en-US" sz="1300" dirty="0">
                <a:solidFill>
                  <a:srgbClr val="000000"/>
                </a:solidFill>
                <a:latin typeface="+mn-lt"/>
              </a:rPr>
              <a:t> </a:t>
            </a:r>
            <a:endParaRPr lang="ru-RU" sz="1300" dirty="0">
              <a:solidFill>
                <a:srgbClr val="000000"/>
              </a:solidFill>
              <a:latin typeface="+mn-lt"/>
            </a:endParaRPr>
          </a:p>
          <a:p>
            <a:r>
              <a:rPr lang="ru-RU" sz="1300" b="1" dirty="0">
                <a:solidFill>
                  <a:srgbClr val="000000"/>
                </a:solidFill>
                <a:latin typeface="+mn-lt"/>
              </a:rPr>
              <a:t>    </a:t>
            </a:r>
            <a:r>
              <a:rPr lang="en-US" sz="1300" b="1" dirty="0">
                <a:solidFill>
                  <a:srgbClr val="0000FF"/>
                </a:solidFill>
                <a:latin typeface="+mn-lt"/>
              </a:rPr>
              <a:t>print</a:t>
            </a:r>
            <a:r>
              <a:rPr lang="en-US" sz="1300" b="1" dirty="0">
                <a:solidFill>
                  <a:srgbClr val="000080"/>
                </a:solidFill>
                <a:latin typeface="+mn-lt"/>
              </a:rPr>
              <a:t>(</a:t>
            </a:r>
            <a:r>
              <a:rPr lang="en-US" sz="1300" dirty="0">
                <a:solidFill>
                  <a:srgbClr val="808080"/>
                </a:solidFill>
                <a:latin typeface="+mn-lt"/>
              </a:rPr>
              <a:t>f'Got arguments </a:t>
            </a:r>
            <a:r>
              <a:rPr lang="en-US" sz="1400" b="1" dirty="0">
                <a:solidFill>
                  <a:srgbClr val="000080"/>
                </a:solidFill>
                <a:latin typeface="+mn-lt"/>
              </a:rPr>
              <a:t>{</a:t>
            </a:r>
            <a:r>
              <a:rPr lang="en-US" sz="1400" dirty="0">
                <a:solidFill>
                  <a:srgbClr val="000000"/>
                </a:solidFill>
                <a:latin typeface="+mn-lt"/>
              </a:rPr>
              <a:t>a</a:t>
            </a:r>
            <a:r>
              <a:rPr lang="en-US" sz="1400" b="1" dirty="0">
                <a:solidFill>
                  <a:srgbClr val="000080"/>
                </a:solidFill>
                <a:latin typeface="+mn-lt"/>
              </a:rPr>
              <a:t>}</a:t>
            </a:r>
            <a:r>
              <a:rPr lang="en-US" sz="1300" dirty="0">
                <a:solidFill>
                  <a:srgbClr val="808080"/>
                </a:solidFill>
                <a:latin typeface="+mn-lt"/>
              </a:rPr>
              <a:t> and </a:t>
            </a:r>
            <a:r>
              <a:rPr lang="en-US" sz="1400" b="1" dirty="0">
                <a:solidFill>
                  <a:srgbClr val="000080"/>
                </a:solidFill>
                <a:latin typeface="+mn-lt"/>
              </a:rPr>
              <a:t>{</a:t>
            </a:r>
            <a:r>
              <a:rPr lang="en-US" sz="1400" dirty="0">
                <a:solidFill>
                  <a:srgbClr val="000000"/>
                </a:solidFill>
                <a:latin typeface="+mn-lt"/>
              </a:rPr>
              <a:t>b</a:t>
            </a:r>
            <a:r>
              <a:rPr lang="en-US" sz="1400" b="1" dirty="0">
                <a:solidFill>
                  <a:srgbClr val="000080"/>
                </a:solidFill>
                <a:latin typeface="+mn-lt"/>
              </a:rPr>
              <a:t>}</a:t>
            </a:r>
            <a:r>
              <a:rPr lang="en-US" sz="1300" dirty="0">
                <a:solidFill>
                  <a:srgbClr val="808080"/>
                </a:solidFill>
                <a:latin typeface="+mn-lt"/>
              </a:rPr>
              <a:t>'</a:t>
            </a:r>
            <a:r>
              <a:rPr lang="en-US" sz="1300" b="1" dirty="0">
                <a:solidFill>
                  <a:srgbClr val="000080"/>
                </a:solidFill>
                <a:latin typeface="+mn-lt"/>
              </a:rPr>
              <a:t>)</a:t>
            </a:r>
            <a:r>
              <a:rPr lang="en-US" sz="1300" dirty="0">
                <a:solidFill>
                  <a:srgbClr val="000000"/>
                </a:solidFill>
                <a:latin typeface="+mn-lt"/>
              </a:rPr>
              <a:t> </a:t>
            </a:r>
            <a:endParaRPr lang="ru-RU" sz="1300" dirty="0">
              <a:solidFill>
                <a:srgbClr val="000000"/>
              </a:solidFill>
              <a:latin typeface="+mn-lt"/>
            </a:endParaRPr>
          </a:p>
          <a:p>
            <a:endParaRPr lang="ru-RU" sz="1300" dirty="0">
              <a:solidFill>
                <a:srgbClr val="000000"/>
              </a:solidFill>
              <a:latin typeface="+mn-lt"/>
            </a:endParaRPr>
          </a:p>
          <a:p>
            <a:r>
              <a:rPr lang="en-US" sz="1300" dirty="0">
                <a:solidFill>
                  <a:srgbClr val="000000"/>
                </a:solidFill>
                <a:latin typeface="+mn-lt"/>
              </a:rPr>
              <a:t>myfun </a:t>
            </a:r>
            <a:r>
              <a:rPr lang="en-US" sz="1300" b="1" dirty="0">
                <a:solidFill>
                  <a:srgbClr val="000080"/>
                </a:solidFill>
                <a:latin typeface="+mn-lt"/>
              </a:rPr>
              <a:t>=</a:t>
            </a:r>
            <a:r>
              <a:rPr lang="en-US" sz="1300" dirty="0">
                <a:solidFill>
                  <a:srgbClr val="000000"/>
                </a:solidFill>
                <a:latin typeface="+mn-lt"/>
              </a:rPr>
              <a:t> somefun </a:t>
            </a:r>
            <a:r>
              <a:rPr lang="ru-RU" sz="1300" dirty="0">
                <a:solidFill>
                  <a:srgbClr val="000000"/>
                </a:solidFill>
                <a:latin typeface="+mn-lt"/>
              </a:rPr>
              <a:t> </a:t>
            </a:r>
            <a:r>
              <a:rPr lang="en-US" sz="1300" dirty="0">
                <a:solidFill>
                  <a:srgbClr val="008000"/>
                </a:solidFill>
                <a:latin typeface="+mn-lt"/>
              </a:rPr>
              <a:t># </a:t>
            </a:r>
            <a:r>
              <a:rPr lang="ru-RU" sz="1300" dirty="0">
                <a:solidFill>
                  <a:srgbClr val="008000"/>
                </a:solidFill>
                <a:latin typeface="+mn-lt"/>
              </a:rPr>
              <a:t>это НЕ вызов функции</a:t>
            </a:r>
            <a:r>
              <a:rPr lang="ru-RU" sz="1300" dirty="0">
                <a:solidFill>
                  <a:srgbClr val="000000"/>
                </a:solidFill>
                <a:latin typeface="+mn-lt"/>
              </a:rPr>
              <a:t> </a:t>
            </a:r>
          </a:p>
          <a:p>
            <a:r>
              <a:rPr lang="en-US" sz="1300" dirty="0">
                <a:solidFill>
                  <a:srgbClr val="000000"/>
                </a:solidFill>
                <a:latin typeface="+mn-lt"/>
              </a:rPr>
              <a:t>myfun</a:t>
            </a:r>
            <a:r>
              <a:rPr lang="en-US" sz="1300" b="1" dirty="0">
                <a:solidFill>
                  <a:srgbClr val="000080"/>
                </a:solidFill>
                <a:latin typeface="+mn-lt"/>
              </a:rPr>
              <a:t>(</a:t>
            </a:r>
            <a:r>
              <a:rPr lang="en-US" sz="1300" dirty="0">
                <a:solidFill>
                  <a:srgbClr val="FF0000"/>
                </a:solidFill>
                <a:latin typeface="+mn-lt"/>
              </a:rPr>
              <a:t>20</a:t>
            </a:r>
            <a:r>
              <a:rPr lang="en-US" sz="1300" b="1" dirty="0">
                <a:solidFill>
                  <a:srgbClr val="000080"/>
                </a:solidFill>
                <a:latin typeface="+mn-lt"/>
              </a:rPr>
              <a:t>,</a:t>
            </a:r>
            <a:r>
              <a:rPr lang="en-US" sz="1300" dirty="0">
                <a:solidFill>
                  <a:srgbClr val="000000"/>
                </a:solidFill>
                <a:latin typeface="+mn-lt"/>
              </a:rPr>
              <a:t> </a:t>
            </a:r>
            <a:r>
              <a:rPr lang="en-US" sz="1300" dirty="0">
                <a:solidFill>
                  <a:srgbClr val="FF0000"/>
                </a:solidFill>
                <a:latin typeface="+mn-lt"/>
              </a:rPr>
              <a:t>30</a:t>
            </a:r>
            <a:r>
              <a:rPr lang="en-US" sz="1300" b="1" dirty="0">
                <a:solidFill>
                  <a:srgbClr val="000080"/>
                </a:solidFill>
                <a:latin typeface="+mn-lt"/>
              </a:rPr>
              <a:t>)</a:t>
            </a:r>
            <a:r>
              <a:rPr lang="en-US" sz="1300" dirty="0">
                <a:solidFill>
                  <a:srgbClr val="000000"/>
                </a:solidFill>
                <a:latin typeface="+mn-lt"/>
              </a:rPr>
              <a:t> </a:t>
            </a:r>
            <a:r>
              <a:rPr lang="ru-RU" sz="1300" dirty="0">
                <a:solidFill>
                  <a:srgbClr val="000000"/>
                </a:solidFill>
                <a:latin typeface="+mn-lt"/>
              </a:rPr>
              <a:t>   </a:t>
            </a:r>
            <a:r>
              <a:rPr lang="en-US" sz="1300" dirty="0">
                <a:solidFill>
                  <a:srgbClr val="008000"/>
                </a:solidFill>
                <a:latin typeface="+mn-lt"/>
              </a:rPr>
              <a:t># </a:t>
            </a:r>
            <a:r>
              <a:rPr lang="ru-RU" sz="1300" dirty="0">
                <a:solidFill>
                  <a:srgbClr val="008000"/>
                </a:solidFill>
                <a:latin typeface="+mn-lt"/>
              </a:rPr>
              <a:t>это вызов функции</a:t>
            </a:r>
            <a:r>
              <a:rPr lang="ru-RU" sz="1300" dirty="0">
                <a:solidFill>
                  <a:srgbClr val="000000"/>
                </a:solidFill>
                <a:latin typeface="+mn-lt"/>
              </a:rPr>
              <a:t> </a:t>
            </a:r>
          </a:p>
          <a:p>
            <a:endParaRPr lang="ru-RU" sz="1300" b="1" dirty="0">
              <a:solidFill>
                <a:srgbClr val="000000"/>
              </a:solidFill>
              <a:latin typeface="+mn-lt"/>
            </a:endParaRPr>
          </a:p>
          <a:p>
            <a:endParaRPr lang="ru-RU" sz="1300" b="1" dirty="0">
              <a:solidFill>
                <a:srgbClr val="000000"/>
              </a:solidFill>
              <a:latin typeface="+mn-lt"/>
            </a:endParaRPr>
          </a:p>
          <a:p>
            <a:r>
              <a:rPr lang="en-US" sz="1300" b="1" dirty="0">
                <a:solidFill>
                  <a:srgbClr val="0000FF"/>
                </a:solidFill>
                <a:latin typeface="+mn-lt"/>
              </a:rPr>
              <a:t>def</a:t>
            </a:r>
            <a:r>
              <a:rPr lang="en-US" sz="1300" dirty="0">
                <a:solidFill>
                  <a:srgbClr val="000000"/>
                </a:solidFill>
                <a:latin typeface="+mn-lt"/>
              </a:rPr>
              <a:t> </a:t>
            </a:r>
            <a:r>
              <a:rPr lang="en-US" sz="1300" dirty="0">
                <a:solidFill>
                  <a:srgbClr val="FF00FF"/>
                </a:solidFill>
                <a:latin typeface="+mn-lt"/>
              </a:rPr>
              <a:t>runfun</a:t>
            </a:r>
            <a:r>
              <a:rPr lang="en-US" sz="1300" b="1" dirty="0">
                <a:solidFill>
                  <a:srgbClr val="000080"/>
                </a:solidFill>
                <a:latin typeface="+mn-lt"/>
              </a:rPr>
              <a:t>(</a:t>
            </a:r>
            <a:r>
              <a:rPr lang="en-US" sz="1300" dirty="0">
                <a:solidFill>
                  <a:srgbClr val="000000"/>
                </a:solidFill>
                <a:latin typeface="+mn-lt"/>
              </a:rPr>
              <a:t>fun</a:t>
            </a:r>
            <a:r>
              <a:rPr lang="en-US" sz="1300" b="1" dirty="0">
                <a:solidFill>
                  <a:srgbClr val="000080"/>
                </a:solidFill>
                <a:latin typeface="+mn-lt"/>
              </a:rPr>
              <a:t>,</a:t>
            </a:r>
            <a:r>
              <a:rPr lang="en-US" sz="1300" dirty="0">
                <a:solidFill>
                  <a:srgbClr val="000000"/>
                </a:solidFill>
                <a:latin typeface="+mn-lt"/>
              </a:rPr>
              <a:t> </a:t>
            </a:r>
            <a:r>
              <a:rPr lang="en-US" sz="1300" b="1" dirty="0">
                <a:solidFill>
                  <a:srgbClr val="000080"/>
                </a:solidFill>
                <a:latin typeface="+mn-lt"/>
              </a:rPr>
              <a:t>*</a:t>
            </a:r>
            <a:r>
              <a:rPr lang="en-US" sz="1300" dirty="0">
                <a:solidFill>
                  <a:srgbClr val="000000"/>
                </a:solidFill>
                <a:latin typeface="+mn-lt"/>
              </a:rPr>
              <a:t>args</a:t>
            </a:r>
            <a:r>
              <a:rPr lang="en-US" sz="1300" b="1" dirty="0">
                <a:solidFill>
                  <a:srgbClr val="000080"/>
                </a:solidFill>
                <a:latin typeface="+mn-lt"/>
              </a:rPr>
              <a:t>):</a:t>
            </a:r>
            <a:r>
              <a:rPr lang="en-US" sz="1300" dirty="0">
                <a:solidFill>
                  <a:srgbClr val="000000"/>
                </a:solidFill>
                <a:latin typeface="+mn-lt"/>
              </a:rPr>
              <a:t> </a:t>
            </a:r>
            <a:endParaRPr lang="ru-RU" sz="1300" dirty="0">
              <a:solidFill>
                <a:srgbClr val="000000"/>
              </a:solidFill>
              <a:latin typeface="+mn-lt"/>
            </a:endParaRPr>
          </a:p>
          <a:p>
            <a:r>
              <a:rPr lang="ru-RU" sz="1300" b="1" dirty="0">
                <a:solidFill>
                  <a:srgbClr val="000000"/>
                </a:solidFill>
                <a:latin typeface="+mn-lt"/>
              </a:rPr>
              <a:t>    </a:t>
            </a:r>
            <a:r>
              <a:rPr lang="en-US" sz="1300" b="1" dirty="0">
                <a:solidFill>
                  <a:srgbClr val="0000FF"/>
                </a:solidFill>
                <a:latin typeface="+mn-lt"/>
              </a:rPr>
              <a:t>if</a:t>
            </a:r>
            <a:r>
              <a:rPr lang="en-US" sz="1300" dirty="0">
                <a:solidFill>
                  <a:srgbClr val="000000"/>
                </a:solidFill>
                <a:latin typeface="+mn-lt"/>
              </a:rPr>
              <a:t> len</a:t>
            </a:r>
            <a:r>
              <a:rPr lang="en-US" sz="1300" b="1" dirty="0">
                <a:solidFill>
                  <a:srgbClr val="000080"/>
                </a:solidFill>
                <a:latin typeface="+mn-lt"/>
              </a:rPr>
              <a:t>(</a:t>
            </a:r>
            <a:r>
              <a:rPr lang="en-US" sz="1300" dirty="0">
                <a:solidFill>
                  <a:srgbClr val="000000"/>
                </a:solidFill>
                <a:latin typeface="+mn-lt"/>
              </a:rPr>
              <a:t>args</a:t>
            </a:r>
            <a:r>
              <a:rPr lang="en-US" sz="1300" b="1" dirty="0">
                <a:solidFill>
                  <a:srgbClr val="000080"/>
                </a:solidFill>
                <a:latin typeface="+mn-lt"/>
              </a:rPr>
              <a:t>)</a:t>
            </a:r>
            <a:r>
              <a:rPr lang="en-US" sz="1300" dirty="0">
                <a:solidFill>
                  <a:srgbClr val="000000"/>
                </a:solidFill>
                <a:latin typeface="+mn-lt"/>
              </a:rPr>
              <a:t> </a:t>
            </a:r>
            <a:r>
              <a:rPr lang="en-US" sz="1300" b="1" dirty="0">
                <a:solidFill>
                  <a:srgbClr val="000080"/>
                </a:solidFill>
                <a:latin typeface="+mn-lt"/>
              </a:rPr>
              <a:t>==</a:t>
            </a:r>
            <a:r>
              <a:rPr lang="en-US" sz="1300" dirty="0">
                <a:solidFill>
                  <a:srgbClr val="000000"/>
                </a:solidFill>
                <a:latin typeface="+mn-lt"/>
              </a:rPr>
              <a:t> </a:t>
            </a:r>
            <a:r>
              <a:rPr lang="en-US" sz="1300" dirty="0">
                <a:solidFill>
                  <a:srgbClr val="FF0000"/>
                </a:solidFill>
                <a:latin typeface="+mn-lt"/>
              </a:rPr>
              <a:t>2</a:t>
            </a:r>
            <a:r>
              <a:rPr lang="en-US" sz="1300" b="1" dirty="0">
                <a:solidFill>
                  <a:srgbClr val="000080"/>
                </a:solidFill>
                <a:latin typeface="+mn-lt"/>
              </a:rPr>
              <a:t>:</a:t>
            </a:r>
            <a:r>
              <a:rPr lang="en-US" sz="1300" dirty="0">
                <a:solidFill>
                  <a:srgbClr val="000000"/>
                </a:solidFill>
                <a:latin typeface="+mn-lt"/>
              </a:rPr>
              <a:t> </a:t>
            </a:r>
            <a:endParaRPr lang="ru-RU" sz="1300" dirty="0">
              <a:solidFill>
                <a:srgbClr val="000000"/>
              </a:solidFill>
              <a:latin typeface="+mn-lt"/>
            </a:endParaRPr>
          </a:p>
          <a:p>
            <a:r>
              <a:rPr lang="ru-RU" sz="1300" dirty="0">
                <a:solidFill>
                  <a:srgbClr val="000000"/>
                </a:solidFill>
                <a:latin typeface="+mn-lt"/>
              </a:rPr>
              <a:t>        </a:t>
            </a:r>
            <a:r>
              <a:rPr lang="en-US" sz="1300" dirty="0">
                <a:solidFill>
                  <a:srgbClr val="000000"/>
                </a:solidFill>
                <a:latin typeface="+mn-lt"/>
              </a:rPr>
              <a:t>fun</a:t>
            </a:r>
            <a:r>
              <a:rPr lang="en-US" sz="1300" b="1" dirty="0">
                <a:solidFill>
                  <a:srgbClr val="000080"/>
                </a:solidFill>
                <a:latin typeface="+mn-lt"/>
              </a:rPr>
              <a:t>(</a:t>
            </a:r>
            <a:r>
              <a:rPr lang="en-US" sz="1300" dirty="0">
                <a:solidFill>
                  <a:srgbClr val="000000"/>
                </a:solidFill>
                <a:latin typeface="+mn-lt"/>
              </a:rPr>
              <a:t>args</a:t>
            </a:r>
            <a:r>
              <a:rPr lang="en-US" sz="1300" b="1" dirty="0">
                <a:solidFill>
                  <a:srgbClr val="000080"/>
                </a:solidFill>
                <a:latin typeface="+mn-lt"/>
              </a:rPr>
              <a:t>[</a:t>
            </a:r>
            <a:r>
              <a:rPr lang="en-US" sz="1300" dirty="0">
                <a:solidFill>
                  <a:srgbClr val="FF0000"/>
                </a:solidFill>
                <a:latin typeface="+mn-lt"/>
              </a:rPr>
              <a:t>0</a:t>
            </a:r>
            <a:r>
              <a:rPr lang="en-US" sz="1300" b="1" dirty="0">
                <a:solidFill>
                  <a:srgbClr val="000080"/>
                </a:solidFill>
                <a:latin typeface="+mn-lt"/>
              </a:rPr>
              <a:t>],</a:t>
            </a:r>
            <a:r>
              <a:rPr lang="en-US" sz="1300" dirty="0">
                <a:solidFill>
                  <a:srgbClr val="000000"/>
                </a:solidFill>
                <a:latin typeface="+mn-lt"/>
              </a:rPr>
              <a:t> args</a:t>
            </a:r>
            <a:r>
              <a:rPr lang="en-US" sz="1300" b="1" dirty="0">
                <a:solidFill>
                  <a:srgbClr val="000080"/>
                </a:solidFill>
                <a:latin typeface="+mn-lt"/>
              </a:rPr>
              <a:t>[</a:t>
            </a:r>
            <a:r>
              <a:rPr lang="en-US" sz="1300" dirty="0">
                <a:solidFill>
                  <a:srgbClr val="FF0000"/>
                </a:solidFill>
                <a:latin typeface="+mn-lt"/>
              </a:rPr>
              <a:t>1</a:t>
            </a:r>
            <a:r>
              <a:rPr lang="en-US" sz="1300" b="1" dirty="0">
                <a:solidFill>
                  <a:srgbClr val="000080"/>
                </a:solidFill>
                <a:latin typeface="+mn-lt"/>
              </a:rPr>
              <a:t>])</a:t>
            </a:r>
            <a:r>
              <a:rPr lang="en-US" sz="1300" dirty="0">
                <a:solidFill>
                  <a:srgbClr val="000000"/>
                </a:solidFill>
                <a:latin typeface="+mn-lt"/>
              </a:rPr>
              <a:t> </a:t>
            </a:r>
            <a:r>
              <a:rPr lang="en-US" sz="1300" dirty="0">
                <a:solidFill>
                  <a:srgbClr val="008000"/>
                </a:solidFill>
                <a:latin typeface="+mn-lt"/>
              </a:rPr>
              <a:t># </a:t>
            </a:r>
            <a:r>
              <a:rPr lang="ru-RU" sz="1300" dirty="0">
                <a:solidFill>
                  <a:srgbClr val="008000"/>
                </a:solidFill>
                <a:latin typeface="+mn-lt"/>
              </a:rPr>
              <a:t>это вызов функции</a:t>
            </a:r>
            <a:r>
              <a:rPr lang="ru-RU" sz="1300" dirty="0">
                <a:solidFill>
                  <a:srgbClr val="000000"/>
                </a:solidFill>
                <a:latin typeface="+mn-lt"/>
              </a:rPr>
              <a:t> </a:t>
            </a:r>
          </a:p>
          <a:p>
            <a:r>
              <a:rPr lang="ru-RU" sz="1300" dirty="0">
                <a:solidFill>
                  <a:srgbClr val="000000"/>
                </a:solidFill>
                <a:latin typeface="+mn-lt"/>
              </a:rPr>
              <a:t> </a:t>
            </a:r>
          </a:p>
          <a:p>
            <a:r>
              <a:rPr lang="ru-RU" sz="1300" dirty="0">
                <a:solidFill>
                  <a:srgbClr val="008000"/>
                </a:solidFill>
                <a:latin typeface="+mn-lt"/>
              </a:rPr>
              <a:t># передача функции в качестве параметра в другую функцию</a:t>
            </a:r>
            <a:r>
              <a:rPr lang="ru-RU" sz="1300" dirty="0">
                <a:solidFill>
                  <a:srgbClr val="000000"/>
                </a:solidFill>
                <a:latin typeface="+mn-lt"/>
              </a:rPr>
              <a:t> </a:t>
            </a:r>
          </a:p>
          <a:p>
            <a:r>
              <a:rPr lang="en-US" sz="1300" dirty="0">
                <a:solidFill>
                  <a:srgbClr val="000000"/>
                </a:solidFill>
                <a:latin typeface="+mn-lt"/>
              </a:rPr>
              <a:t>runfun</a:t>
            </a:r>
            <a:r>
              <a:rPr lang="en-US" sz="1300" b="1" dirty="0">
                <a:solidFill>
                  <a:srgbClr val="000080"/>
                </a:solidFill>
                <a:latin typeface="+mn-lt"/>
              </a:rPr>
              <a:t>(</a:t>
            </a:r>
            <a:r>
              <a:rPr lang="en-US" sz="1300" dirty="0">
                <a:solidFill>
                  <a:srgbClr val="000000"/>
                </a:solidFill>
                <a:latin typeface="+mn-lt"/>
              </a:rPr>
              <a:t>somefun</a:t>
            </a:r>
            <a:r>
              <a:rPr lang="en-US" sz="1300" b="1" dirty="0">
                <a:solidFill>
                  <a:srgbClr val="000080"/>
                </a:solidFill>
                <a:latin typeface="+mn-lt"/>
              </a:rPr>
              <a:t>,</a:t>
            </a:r>
            <a:r>
              <a:rPr lang="en-US" sz="1300" dirty="0">
                <a:solidFill>
                  <a:srgbClr val="000000"/>
                </a:solidFill>
                <a:latin typeface="+mn-lt"/>
              </a:rPr>
              <a:t> </a:t>
            </a:r>
            <a:r>
              <a:rPr lang="en-US" sz="1300" dirty="0">
                <a:solidFill>
                  <a:srgbClr val="FF0000"/>
                </a:solidFill>
                <a:latin typeface="+mn-lt"/>
              </a:rPr>
              <a:t>50</a:t>
            </a:r>
            <a:r>
              <a:rPr lang="en-US" sz="1300" b="1" dirty="0">
                <a:solidFill>
                  <a:srgbClr val="000080"/>
                </a:solidFill>
                <a:latin typeface="+mn-lt"/>
              </a:rPr>
              <a:t>,</a:t>
            </a:r>
            <a:r>
              <a:rPr lang="en-US" sz="1300" dirty="0">
                <a:solidFill>
                  <a:srgbClr val="000000"/>
                </a:solidFill>
                <a:latin typeface="+mn-lt"/>
              </a:rPr>
              <a:t> </a:t>
            </a:r>
            <a:r>
              <a:rPr lang="en-US" sz="1300" dirty="0">
                <a:solidFill>
                  <a:srgbClr val="FF0000"/>
                </a:solidFill>
                <a:latin typeface="+mn-lt"/>
              </a:rPr>
              <a:t>100</a:t>
            </a:r>
            <a:r>
              <a:rPr lang="en-US" sz="1300" b="1" dirty="0">
                <a:solidFill>
                  <a:srgbClr val="000080"/>
                </a:solidFill>
                <a:latin typeface="+mn-lt"/>
              </a:rPr>
              <a:t>)</a:t>
            </a:r>
            <a:endParaRPr lang="en-US" sz="1300" dirty="0">
              <a:effectLst/>
              <a:latin typeface="+mn-lt"/>
            </a:endParaRPr>
          </a:p>
        </p:txBody>
      </p:sp>
    </p:spTree>
    <p:extLst>
      <p:ext uri="{BB962C8B-B14F-4D97-AF65-F5344CB8AC3E}">
        <p14:creationId xmlns:p14="http://schemas.microsoft.com/office/powerpoint/2010/main" val="2971904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EF1D0BC-A518-4991-AEFD-14E36287B861}"/>
              </a:ext>
            </a:extLst>
          </p:cNvPr>
          <p:cNvSpPr/>
          <p:nvPr/>
        </p:nvSpPr>
        <p:spPr>
          <a:xfrm>
            <a:off x="-1" y="1130061"/>
            <a:ext cx="4226944" cy="3424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Декораторы</a:t>
            </a:r>
            <a:endParaRPr sz="3600" b="1" dirty="0">
              <a:solidFill>
                <a:schemeClr val="accent1"/>
              </a:solidFill>
              <a:latin typeface="+mn-lt"/>
            </a:endParaRPr>
          </a:p>
        </p:txBody>
      </p:sp>
      <p:sp>
        <p:nvSpPr>
          <p:cNvPr id="6" name="Text Box 10">
            <a:extLst>
              <a:ext uri="{FF2B5EF4-FFF2-40B4-BE49-F238E27FC236}">
                <a16:creationId xmlns:a16="http://schemas.microsoft.com/office/drawing/2014/main" id="{F5B5491B-7693-44F2-968A-258F0B737E99}"/>
              </a:ext>
            </a:extLst>
          </p:cNvPr>
          <p:cNvSpPr txBox="1">
            <a:spLocks noChangeArrowheads="1"/>
          </p:cNvSpPr>
          <p:nvPr/>
        </p:nvSpPr>
        <p:spPr bwMode="auto">
          <a:xfrm>
            <a:off x="445195" y="1934463"/>
            <a:ext cx="3472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bg1"/>
                </a:solidFill>
                <a:latin typeface="+mn-lt"/>
              </a:rPr>
              <a:t>Часто возникает необходимость дополнить код функции, не внося изменений в саму функцию. Это можно сделать путем оборачивания основной функции в другую функцию, реализующую необходимую функциональность</a:t>
            </a:r>
            <a:endParaRPr lang="en-US" sz="1600" dirty="0">
              <a:solidFill>
                <a:schemeClr val="bg1"/>
              </a:solidFill>
              <a:latin typeface="+mn-lt"/>
            </a:endParaRPr>
          </a:p>
        </p:txBody>
      </p:sp>
      <p:sp>
        <p:nvSpPr>
          <p:cNvPr id="7" name="Rectangle 4">
            <a:extLst>
              <a:ext uri="{FF2B5EF4-FFF2-40B4-BE49-F238E27FC236}">
                <a16:creationId xmlns:a16="http://schemas.microsoft.com/office/drawing/2014/main" id="{5430BCAD-8B8A-42D6-B4F0-41FC36810F6A}"/>
              </a:ext>
            </a:extLst>
          </p:cNvPr>
          <p:cNvSpPr/>
          <p:nvPr/>
        </p:nvSpPr>
        <p:spPr>
          <a:xfrm>
            <a:off x="4474502" y="1130061"/>
            <a:ext cx="4525089" cy="3416320"/>
          </a:xfrm>
          <a:prstGeom prst="rect">
            <a:avLst/>
          </a:prstGeom>
        </p:spPr>
        <p:txBody>
          <a:bodyPr wrap="square">
            <a:spAutoFit/>
          </a:bodyPr>
          <a:lstStyle/>
          <a:p>
            <a:r>
              <a:rPr lang="ru-RU" sz="1200" dirty="0">
                <a:solidFill>
                  <a:schemeClr val="tx1"/>
                </a:solidFill>
                <a:latin typeface="+mn-lt"/>
              </a:rPr>
              <a:t>Примеры функций-оберток:</a:t>
            </a:r>
            <a:endParaRPr lang="en-US" sz="1200" dirty="0">
              <a:solidFill>
                <a:schemeClr val="tx1"/>
              </a:solidFill>
              <a:latin typeface="+mn-lt"/>
            </a:endParaRPr>
          </a:p>
          <a:p>
            <a:endParaRPr lang="en-US" sz="1200" b="1" dirty="0">
              <a:solidFill>
                <a:schemeClr val="tx1"/>
              </a:solidFill>
              <a:latin typeface="+mn-lt"/>
            </a:endParaRPr>
          </a:p>
          <a:p>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benchmark</a:t>
            </a:r>
            <a:r>
              <a:rPr lang="en-US" sz="1200" b="1" dirty="0">
                <a:solidFill>
                  <a:srgbClr val="000080"/>
                </a:solidFill>
                <a:latin typeface="+mn-lt"/>
              </a:rPr>
              <a:t>(</a:t>
            </a:r>
            <a:r>
              <a:rPr lang="en-US" sz="1200" dirty="0">
                <a:solidFill>
                  <a:srgbClr val="000000"/>
                </a:solidFill>
                <a:latin typeface="+mn-lt"/>
              </a:rPr>
              <a:t>func</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dirty="0">
                <a:solidFill>
                  <a:srgbClr val="FF8000"/>
                </a:solidFill>
                <a:latin typeface="+mn-lt"/>
              </a:rPr>
              <a:t>    </a:t>
            </a:r>
            <a:r>
              <a:rPr lang="en-US" sz="1200" dirty="0">
                <a:solidFill>
                  <a:srgbClr val="FF8000"/>
                </a:solidFill>
                <a:latin typeface="+mn-lt"/>
              </a:rPr>
              <a:t>""" </a:t>
            </a:r>
            <a:endParaRPr lang="ru-RU" sz="1200" dirty="0">
              <a:solidFill>
                <a:srgbClr val="FF8000"/>
              </a:solidFill>
              <a:latin typeface="+mn-lt"/>
            </a:endParaRPr>
          </a:p>
          <a:p>
            <a:r>
              <a:rPr lang="ru-RU" sz="1200" dirty="0">
                <a:solidFill>
                  <a:srgbClr val="FF8000"/>
                </a:solidFill>
                <a:latin typeface="+mn-lt"/>
              </a:rPr>
              <a:t>    Обертка для подсчета времени выполнения функции. </a:t>
            </a:r>
          </a:p>
          <a:p>
            <a:r>
              <a:rPr lang="ru-RU" sz="1200" dirty="0">
                <a:solidFill>
                  <a:srgbClr val="FF8000"/>
                </a:solidFill>
                <a:latin typeface="+mn-lt"/>
              </a:rPr>
              <a:t>    """</a:t>
            </a:r>
            <a:r>
              <a:rPr lang="ru-RU" sz="1200" dirty="0">
                <a:solidFill>
                  <a:srgbClr val="000000"/>
                </a:solidFill>
                <a:latin typeface="+mn-lt"/>
              </a:rPr>
              <a:t> </a:t>
            </a:r>
          </a:p>
          <a:p>
            <a:r>
              <a:rPr lang="ru-RU" sz="1200" b="1" dirty="0">
                <a:solidFill>
                  <a:srgbClr val="0000FF"/>
                </a:solidFill>
                <a:latin typeface="+mn-lt"/>
              </a:rPr>
              <a:t>    </a:t>
            </a:r>
            <a:r>
              <a:rPr lang="en-US" sz="1200" b="1" dirty="0">
                <a:solidFill>
                  <a:srgbClr val="0000FF"/>
                </a:solidFill>
                <a:latin typeface="+mn-lt"/>
              </a:rPr>
              <a:t>import</a:t>
            </a:r>
            <a:r>
              <a:rPr lang="en-US" sz="1200" dirty="0">
                <a:solidFill>
                  <a:srgbClr val="000000"/>
                </a:solidFill>
                <a:latin typeface="+mn-lt"/>
              </a:rPr>
              <a:t> time </a:t>
            </a:r>
            <a:endParaRPr lang="ru-RU" sz="1200" dirty="0">
              <a:solidFill>
                <a:srgbClr val="000000"/>
              </a:solidFill>
              <a:latin typeface="+mn-lt"/>
            </a:endParaRPr>
          </a:p>
          <a:p>
            <a:r>
              <a:rPr lang="ru-RU" sz="1200" b="1" dirty="0">
                <a:solidFill>
                  <a:srgbClr val="000000"/>
                </a:solidFill>
                <a:latin typeface="+mn-lt"/>
              </a:rPr>
              <a:t>    </a:t>
            </a:r>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wrapper</a:t>
            </a:r>
            <a:r>
              <a:rPr lang="en-US" sz="1200" b="1" dirty="0">
                <a:solidFill>
                  <a:srgbClr val="000080"/>
                </a:solidFill>
                <a:latin typeface="+mn-lt"/>
              </a:rPr>
              <a:t>(*</a:t>
            </a:r>
            <a:r>
              <a:rPr lang="en-US" sz="1200" dirty="0">
                <a:solidFill>
                  <a:srgbClr val="000000"/>
                </a:solidFill>
                <a:latin typeface="+mn-lt"/>
              </a:rPr>
              <a:t>args</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kwargs</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dirty="0">
                <a:solidFill>
                  <a:srgbClr val="000000"/>
                </a:solidFill>
                <a:latin typeface="+mn-lt"/>
              </a:rPr>
              <a:t>        </a:t>
            </a:r>
            <a:r>
              <a:rPr lang="en-US" sz="1200" dirty="0">
                <a:solidFill>
                  <a:srgbClr val="000000"/>
                </a:solidFill>
                <a:latin typeface="+mn-lt"/>
              </a:rPr>
              <a:t>t </a:t>
            </a:r>
            <a:r>
              <a:rPr lang="en-US" sz="1200" b="1" dirty="0">
                <a:solidFill>
                  <a:srgbClr val="000080"/>
                </a:solidFill>
                <a:latin typeface="+mn-lt"/>
              </a:rPr>
              <a:t>=</a:t>
            </a:r>
            <a:r>
              <a:rPr lang="en-US" sz="1200" dirty="0">
                <a:solidFill>
                  <a:srgbClr val="000000"/>
                </a:solidFill>
                <a:latin typeface="+mn-lt"/>
              </a:rPr>
              <a:t> time</a:t>
            </a:r>
            <a:r>
              <a:rPr lang="en-US" sz="1200" b="1" dirty="0">
                <a:solidFill>
                  <a:srgbClr val="000080"/>
                </a:solidFill>
                <a:latin typeface="+mn-lt"/>
              </a:rPr>
              <a:t>.</a:t>
            </a:r>
            <a:r>
              <a:rPr lang="en-US" sz="1200" dirty="0">
                <a:solidFill>
                  <a:srgbClr val="000000"/>
                </a:solidFill>
                <a:latin typeface="+mn-lt"/>
              </a:rPr>
              <a:t>perf_counter</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dirty="0">
                <a:solidFill>
                  <a:srgbClr val="000000"/>
                </a:solidFill>
                <a:latin typeface="+mn-lt"/>
              </a:rPr>
              <a:t>        </a:t>
            </a:r>
            <a:r>
              <a:rPr lang="en-US" sz="1200" dirty="0">
                <a:solidFill>
                  <a:srgbClr val="000000"/>
                </a:solidFill>
                <a:latin typeface="+mn-lt"/>
              </a:rPr>
              <a:t>res </a:t>
            </a:r>
            <a:r>
              <a:rPr lang="en-US" sz="1200" b="1" dirty="0">
                <a:solidFill>
                  <a:srgbClr val="000080"/>
                </a:solidFill>
                <a:latin typeface="+mn-lt"/>
              </a:rPr>
              <a:t>=</a:t>
            </a:r>
            <a:r>
              <a:rPr lang="en-US" sz="1200" dirty="0">
                <a:solidFill>
                  <a:srgbClr val="000000"/>
                </a:solidFill>
                <a:latin typeface="+mn-lt"/>
              </a:rPr>
              <a:t> func</a:t>
            </a:r>
            <a:r>
              <a:rPr lang="en-US" sz="1200" b="1" dirty="0">
                <a:solidFill>
                  <a:srgbClr val="000080"/>
                </a:solidFill>
                <a:latin typeface="+mn-lt"/>
              </a:rPr>
              <a:t>(*</a:t>
            </a:r>
            <a:r>
              <a:rPr lang="en-US" sz="1200" dirty="0">
                <a:solidFill>
                  <a:srgbClr val="000000"/>
                </a:solidFill>
                <a:latin typeface="+mn-lt"/>
              </a:rPr>
              <a:t>args</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kwargs</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b="1" dirty="0">
                <a:solidFill>
                  <a:srgbClr val="000000"/>
                </a:solidFill>
                <a:latin typeface="+mn-lt"/>
              </a:rPr>
              <a:t>        </a:t>
            </a:r>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f"</a:t>
            </a:r>
            <a:r>
              <a:rPr lang="en-US" sz="1200" b="1" dirty="0">
                <a:solidFill>
                  <a:srgbClr val="000080"/>
                </a:solidFill>
                <a:latin typeface="+mn-lt"/>
              </a:rPr>
              <a:t>{</a:t>
            </a:r>
            <a:r>
              <a:rPr lang="en-US" sz="1200" dirty="0">
                <a:solidFill>
                  <a:srgbClr val="000000"/>
                </a:solidFill>
                <a:latin typeface="+mn-lt"/>
              </a:rPr>
              <a:t>func</a:t>
            </a:r>
            <a:r>
              <a:rPr lang="en-US" sz="1200" b="1" dirty="0">
                <a:solidFill>
                  <a:srgbClr val="000080"/>
                </a:solidFill>
                <a:latin typeface="+mn-lt"/>
              </a:rPr>
              <a:t>.</a:t>
            </a:r>
            <a:r>
              <a:rPr lang="en-US" sz="1200" dirty="0">
                <a:solidFill>
                  <a:srgbClr val="000000"/>
                </a:solidFill>
                <a:latin typeface="+mn-lt"/>
              </a:rPr>
              <a:t>__name__</a:t>
            </a:r>
            <a:r>
              <a:rPr lang="en-US" sz="1200" b="1" dirty="0">
                <a:solidFill>
                  <a:srgbClr val="000080"/>
                </a:solidFill>
                <a:latin typeface="+mn-lt"/>
              </a:rPr>
              <a:t>}</a:t>
            </a:r>
            <a:r>
              <a:rPr lang="en-US" sz="1200" dirty="0">
                <a:solidFill>
                  <a:srgbClr val="808080"/>
                </a:solidFill>
                <a:latin typeface="+mn-lt"/>
              </a:rPr>
              <a:t> spent </a:t>
            </a:r>
            <a:r>
              <a:rPr lang="en-US" sz="1200" b="1" dirty="0">
                <a:solidFill>
                  <a:srgbClr val="000080"/>
                </a:solidFill>
                <a:latin typeface="+mn-lt"/>
              </a:rPr>
              <a:t>{</a:t>
            </a:r>
            <a:r>
              <a:rPr lang="en-US" sz="1200" dirty="0">
                <a:solidFill>
                  <a:srgbClr val="000000"/>
                </a:solidFill>
                <a:latin typeface="+mn-lt"/>
              </a:rPr>
              <a:t>time</a:t>
            </a:r>
            <a:r>
              <a:rPr lang="en-US" sz="1200" b="1" dirty="0">
                <a:solidFill>
                  <a:srgbClr val="000080"/>
                </a:solidFill>
                <a:latin typeface="+mn-lt"/>
              </a:rPr>
              <a:t>.</a:t>
            </a:r>
            <a:r>
              <a:rPr lang="en-US" sz="1200" dirty="0">
                <a:solidFill>
                  <a:srgbClr val="000000"/>
                </a:solidFill>
                <a:latin typeface="+mn-lt"/>
              </a:rPr>
              <a:t>perf_counter</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t</a:t>
            </a:r>
            <a:r>
              <a:rPr lang="en-US" sz="1200" b="1" dirty="0">
                <a:solidFill>
                  <a:srgbClr val="000080"/>
                </a:solidFill>
                <a:latin typeface="+mn-lt"/>
              </a:rPr>
              <a:t>}</a:t>
            </a:r>
            <a:r>
              <a:rPr lang="en-US" sz="1200" dirty="0">
                <a:solidFill>
                  <a:srgbClr val="808080"/>
                </a:solidFill>
                <a:latin typeface="+mn-lt"/>
              </a:rPr>
              <a:t>"</a:t>
            </a:r>
            <a:r>
              <a:rPr lang="en-US" sz="1200" b="1" dirty="0">
                <a:solidFill>
                  <a:srgbClr val="000080"/>
                </a:solidFill>
                <a:latin typeface="+mn-lt"/>
              </a:rPr>
              <a:t>)</a:t>
            </a:r>
            <a:r>
              <a:rPr lang="en-US" sz="1200" dirty="0">
                <a:solidFill>
                  <a:srgbClr val="000000"/>
                </a:solidFill>
                <a:latin typeface="+mn-lt"/>
              </a:rPr>
              <a:t> </a:t>
            </a:r>
            <a:r>
              <a:rPr lang="ru-RU" sz="1200" dirty="0">
                <a:solidFill>
                  <a:srgbClr val="000000"/>
                </a:solidFill>
                <a:latin typeface="+mn-lt"/>
              </a:rPr>
              <a:t>   </a:t>
            </a:r>
          </a:p>
          <a:p>
            <a:r>
              <a:rPr lang="ru-RU"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res </a:t>
            </a:r>
            <a:endParaRPr lang="ru-RU" sz="1200" dirty="0">
              <a:solidFill>
                <a:srgbClr val="000000"/>
              </a:solidFill>
              <a:latin typeface="+mn-lt"/>
            </a:endParaRPr>
          </a:p>
          <a:p>
            <a:r>
              <a:rPr lang="ru-RU" sz="1200" b="1" dirty="0">
                <a:solidFill>
                  <a:srgbClr val="0000FF"/>
                </a:solidFill>
                <a:latin typeface="+mn-lt"/>
              </a:rPr>
              <a:t>    </a:t>
            </a:r>
            <a:r>
              <a:rPr lang="en-US" sz="1200" b="1" dirty="0">
                <a:solidFill>
                  <a:srgbClr val="0000FF"/>
                </a:solidFill>
                <a:latin typeface="+mn-lt"/>
              </a:rPr>
              <a:t>return</a:t>
            </a:r>
            <a:r>
              <a:rPr lang="en-US" sz="1200" dirty="0">
                <a:solidFill>
                  <a:srgbClr val="000000"/>
                </a:solidFill>
                <a:latin typeface="+mn-lt"/>
              </a:rPr>
              <a:t> wrapper</a:t>
            </a:r>
          </a:p>
          <a:p>
            <a:endParaRPr lang="en-US" sz="1200" dirty="0">
              <a:solidFill>
                <a:srgbClr val="000000"/>
              </a:solidFill>
              <a:effectLst/>
              <a:latin typeface="+mn-lt"/>
            </a:endParaRPr>
          </a:p>
          <a:p>
            <a:r>
              <a:rPr lang="ru-RU" sz="1200" dirty="0">
                <a:solidFill>
                  <a:srgbClr val="008000"/>
                </a:solidFill>
                <a:latin typeface="+mn-lt"/>
              </a:rPr>
              <a:t># оборачиваем </a:t>
            </a:r>
            <a:r>
              <a:rPr lang="en-US" sz="1200" dirty="0">
                <a:solidFill>
                  <a:srgbClr val="008000"/>
                </a:solidFill>
                <a:latin typeface="+mn-lt"/>
              </a:rPr>
              <a:t>somefun </a:t>
            </a:r>
            <a:r>
              <a:rPr lang="ru-RU" sz="1200" dirty="0">
                <a:solidFill>
                  <a:srgbClr val="008000"/>
                </a:solidFill>
                <a:latin typeface="+mn-lt"/>
              </a:rPr>
              <a:t>в </a:t>
            </a:r>
            <a:r>
              <a:rPr lang="en-US" sz="1200" dirty="0">
                <a:solidFill>
                  <a:srgbClr val="008000"/>
                </a:solidFill>
                <a:latin typeface="+mn-lt"/>
              </a:rPr>
              <a:t>benchmark </a:t>
            </a:r>
          </a:p>
          <a:p>
            <a:r>
              <a:rPr lang="en-US" sz="1200" dirty="0">
                <a:solidFill>
                  <a:srgbClr val="000000"/>
                </a:solidFill>
                <a:latin typeface="+mn-lt"/>
              </a:rPr>
              <a:t>somefun </a:t>
            </a:r>
            <a:r>
              <a:rPr lang="en-US" sz="1200" b="1" dirty="0">
                <a:solidFill>
                  <a:srgbClr val="000080"/>
                </a:solidFill>
                <a:latin typeface="+mn-lt"/>
              </a:rPr>
              <a:t>=</a:t>
            </a:r>
            <a:r>
              <a:rPr lang="en-US" sz="1200" dirty="0">
                <a:solidFill>
                  <a:srgbClr val="000000"/>
                </a:solidFill>
                <a:latin typeface="+mn-lt"/>
              </a:rPr>
              <a:t> benchmark</a:t>
            </a:r>
            <a:r>
              <a:rPr lang="en-US" sz="1200" b="1" dirty="0">
                <a:solidFill>
                  <a:srgbClr val="000080"/>
                </a:solidFill>
                <a:latin typeface="+mn-lt"/>
              </a:rPr>
              <a:t>(</a:t>
            </a:r>
            <a:r>
              <a:rPr lang="en-US" sz="1200" dirty="0">
                <a:solidFill>
                  <a:srgbClr val="000000"/>
                </a:solidFill>
                <a:latin typeface="+mn-lt"/>
              </a:rPr>
              <a:t>somefun</a:t>
            </a:r>
            <a:r>
              <a:rPr lang="en-US" sz="1200" b="1" dirty="0">
                <a:solidFill>
                  <a:srgbClr val="000080"/>
                </a:solidFill>
                <a:latin typeface="+mn-lt"/>
              </a:rPr>
              <a:t>)</a:t>
            </a:r>
            <a:r>
              <a:rPr lang="en-US" sz="1200" dirty="0">
                <a:solidFill>
                  <a:srgbClr val="000000"/>
                </a:solidFill>
                <a:latin typeface="+mn-lt"/>
              </a:rPr>
              <a:t> </a:t>
            </a:r>
          </a:p>
          <a:p>
            <a:r>
              <a:rPr lang="en-US" sz="1200" dirty="0">
                <a:solidFill>
                  <a:srgbClr val="000000"/>
                </a:solidFill>
                <a:latin typeface="+mn-lt"/>
              </a:rPr>
              <a:t>somefun</a:t>
            </a:r>
            <a:r>
              <a:rPr lang="en-US" sz="1200" b="1" dirty="0">
                <a:solidFill>
                  <a:srgbClr val="000080"/>
                </a:solidFill>
                <a:latin typeface="+mn-lt"/>
              </a:rPr>
              <a:t>(</a:t>
            </a:r>
            <a:r>
              <a:rPr lang="en-US" sz="1200" dirty="0">
                <a:solidFill>
                  <a:srgbClr val="FF0000"/>
                </a:solidFill>
                <a:latin typeface="+mn-lt"/>
              </a:rPr>
              <a:t>20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30</a:t>
            </a:r>
            <a:r>
              <a:rPr lang="en-US" sz="1200" b="1" dirty="0">
                <a:solidFill>
                  <a:srgbClr val="000080"/>
                </a:solidFill>
                <a:latin typeface="+mn-lt"/>
              </a:rPr>
              <a:t>)</a:t>
            </a:r>
            <a:endParaRPr lang="en-US" sz="1200" dirty="0">
              <a:latin typeface="+mn-lt"/>
            </a:endParaRPr>
          </a:p>
          <a:p>
            <a:endParaRPr lang="en-US" sz="1200" dirty="0">
              <a:effectLst/>
              <a:latin typeface="+mn-lt"/>
            </a:endParaRPr>
          </a:p>
        </p:txBody>
      </p:sp>
    </p:spTree>
    <p:extLst>
      <p:ext uri="{BB962C8B-B14F-4D97-AF65-F5344CB8AC3E}">
        <p14:creationId xmlns:p14="http://schemas.microsoft.com/office/powerpoint/2010/main" val="66645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11" name="Picture 2" descr="https://blog.rubrain.com/wp-content/uploads/2020/08/3-1.jpg">
            <a:extLst>
              <a:ext uri="{FF2B5EF4-FFF2-40B4-BE49-F238E27FC236}">
                <a16:creationId xmlns:a16="http://schemas.microsoft.com/office/drawing/2014/main" id="{7E3E69BE-CD85-49B4-95B3-6CEC501B24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41" r="25528"/>
          <a:stretch/>
        </p:blipFill>
        <p:spPr bwMode="auto">
          <a:xfrm>
            <a:off x="-1" y="0"/>
            <a:ext cx="4155743" cy="5143500"/>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a16="http://schemas.microsoft.com/office/drawing/2014/main" id="{A3E6FBE9-FE26-4FC5-BC8B-E15154F3F7F2}"/>
              </a:ext>
            </a:extLst>
          </p:cNvPr>
          <p:cNvSpPr/>
          <p:nvPr/>
        </p:nvSpPr>
        <p:spPr>
          <a:xfrm>
            <a:off x="-6825" y="0"/>
            <a:ext cx="4162567" cy="5143500"/>
          </a:xfrm>
          <a:prstGeom prst="rect">
            <a:avLst/>
          </a:prstGeom>
          <a:gradFill>
            <a:gsLst>
              <a:gs pos="0">
                <a:schemeClr val="accent1">
                  <a:alpha val="60000"/>
                </a:schemeClr>
              </a:gs>
              <a:gs pos="100000">
                <a:schemeClr val="tx2">
                  <a:alpha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569237" y="2224677"/>
            <a:ext cx="3010442" cy="694146"/>
          </a:xfrm>
          <a:prstGeom prst="rect">
            <a:avLst/>
          </a:prstGeom>
        </p:spPr>
        <p:txBody>
          <a:bodyPr spcFirstLastPara="1" wrap="square" lIns="91425" tIns="91425" rIns="91425" bIns="91425" anchor="t" anchorCtr="0">
            <a:noAutofit/>
          </a:bodyPr>
          <a:lstStyle/>
          <a:p>
            <a:pPr lvl="0"/>
            <a:r>
              <a:rPr lang="ru-RU" sz="3600" b="1" dirty="0">
                <a:solidFill>
                  <a:schemeClr val="bg1"/>
                </a:solidFill>
                <a:latin typeface="+mn-lt"/>
              </a:rPr>
              <a:t>Декораторы</a:t>
            </a:r>
            <a:endParaRPr sz="3600" b="1" dirty="0">
              <a:solidFill>
                <a:schemeClr val="bg1"/>
              </a:solidFill>
              <a:latin typeface="+mn-lt"/>
            </a:endParaRPr>
          </a:p>
        </p:txBody>
      </p:sp>
      <p:grpSp>
        <p:nvGrpSpPr>
          <p:cNvPr id="3" name="Группа 2">
            <a:extLst>
              <a:ext uri="{FF2B5EF4-FFF2-40B4-BE49-F238E27FC236}">
                <a16:creationId xmlns:a16="http://schemas.microsoft.com/office/drawing/2014/main" id="{DF270DE5-DA42-4EB9-B7F3-82AFA9F69970}"/>
              </a:ext>
            </a:extLst>
          </p:cNvPr>
          <p:cNvGrpSpPr/>
          <p:nvPr/>
        </p:nvGrpSpPr>
        <p:grpSpPr>
          <a:xfrm>
            <a:off x="4347177" y="913251"/>
            <a:ext cx="4796823" cy="3316998"/>
            <a:chOff x="4347177" y="1084240"/>
            <a:chExt cx="4796823" cy="3316998"/>
          </a:xfrm>
        </p:grpSpPr>
        <p:sp>
          <p:nvSpPr>
            <p:cNvPr id="9" name="Text Box 10">
              <a:extLst>
                <a:ext uri="{FF2B5EF4-FFF2-40B4-BE49-F238E27FC236}">
                  <a16:creationId xmlns:a16="http://schemas.microsoft.com/office/drawing/2014/main" id="{2C47F783-D912-4C91-8D25-83C65BDC5952}"/>
                </a:ext>
              </a:extLst>
            </p:cNvPr>
            <p:cNvSpPr txBox="1">
              <a:spLocks noChangeArrowheads="1"/>
            </p:cNvSpPr>
            <p:nvPr/>
          </p:nvSpPr>
          <p:spPr bwMode="auto">
            <a:xfrm>
              <a:off x="4347177" y="1084240"/>
              <a:ext cx="3074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1800" dirty="0">
                  <a:solidFill>
                    <a:schemeClr val="tx1"/>
                  </a:solidFill>
                  <a:latin typeface="+mn-lt"/>
                </a:rPr>
                <a:t>Пример функции-обертки:</a:t>
              </a:r>
              <a:endParaRPr lang="en-US" sz="1800" dirty="0">
                <a:solidFill>
                  <a:schemeClr val="tx1"/>
                </a:solidFill>
                <a:latin typeface="+mn-lt"/>
              </a:endParaRPr>
            </a:p>
          </p:txBody>
        </p:sp>
        <p:sp>
          <p:nvSpPr>
            <p:cNvPr id="10" name="Rectangle 5">
              <a:extLst>
                <a:ext uri="{FF2B5EF4-FFF2-40B4-BE49-F238E27FC236}">
                  <a16:creationId xmlns:a16="http://schemas.microsoft.com/office/drawing/2014/main" id="{E8E43981-A8D5-4852-AF00-8EEB4D54F571}"/>
                </a:ext>
              </a:extLst>
            </p:cNvPr>
            <p:cNvSpPr/>
            <p:nvPr/>
          </p:nvSpPr>
          <p:spPr>
            <a:xfrm>
              <a:off x="4347177" y="1538916"/>
              <a:ext cx="4796823" cy="2862322"/>
            </a:xfrm>
            <a:prstGeom prst="rect">
              <a:avLst/>
            </a:prstGeom>
          </p:spPr>
          <p:txBody>
            <a:bodyPr wrap="square">
              <a:spAutoFit/>
            </a:bodyPr>
            <a:lstStyle/>
            <a:p>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counter</a:t>
              </a:r>
              <a:r>
                <a:rPr lang="en-US" sz="1200" b="1" dirty="0">
                  <a:solidFill>
                    <a:srgbClr val="000080"/>
                  </a:solidFill>
                  <a:latin typeface="+mn-lt"/>
                </a:rPr>
                <a:t>(</a:t>
              </a:r>
              <a:r>
                <a:rPr lang="en-US" sz="1200" dirty="0">
                  <a:solidFill>
                    <a:srgbClr val="000000"/>
                  </a:solidFill>
                  <a:latin typeface="+mn-lt"/>
                </a:rPr>
                <a:t>func</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dirty="0">
                  <a:solidFill>
                    <a:srgbClr val="FF8000"/>
                  </a:solidFill>
                  <a:latin typeface="+mn-lt"/>
                </a:rPr>
                <a:t>    </a:t>
              </a:r>
              <a:r>
                <a:rPr lang="en-US" sz="1200" dirty="0">
                  <a:solidFill>
                    <a:srgbClr val="FF8000"/>
                  </a:solidFill>
                  <a:latin typeface="+mn-lt"/>
                </a:rPr>
                <a:t>""" </a:t>
              </a:r>
              <a:endParaRPr lang="ru-RU" sz="1200" dirty="0">
                <a:solidFill>
                  <a:srgbClr val="FF8000"/>
                </a:solidFill>
                <a:latin typeface="+mn-lt"/>
              </a:endParaRPr>
            </a:p>
            <a:p>
              <a:r>
                <a:rPr lang="ru-RU" sz="1200" dirty="0">
                  <a:solidFill>
                    <a:srgbClr val="FF8000"/>
                  </a:solidFill>
                  <a:latin typeface="+mn-lt"/>
                </a:rPr>
                <a:t>    Обертка для подсчета количества вызовов функции. </a:t>
              </a:r>
            </a:p>
            <a:p>
              <a:r>
                <a:rPr lang="ru-RU" sz="1200" dirty="0">
                  <a:solidFill>
                    <a:srgbClr val="FF8000"/>
                  </a:solidFill>
                  <a:latin typeface="+mn-lt"/>
                </a:rPr>
                <a:t>    """</a:t>
              </a:r>
              <a:r>
                <a:rPr lang="ru-RU" sz="1200" dirty="0">
                  <a:solidFill>
                    <a:srgbClr val="000000"/>
                  </a:solidFill>
                  <a:latin typeface="+mn-lt"/>
                </a:rPr>
                <a:t> </a:t>
              </a:r>
            </a:p>
            <a:p>
              <a:r>
                <a:rPr lang="ru-RU" sz="1200" b="1" dirty="0">
                  <a:solidFill>
                    <a:srgbClr val="0000FF"/>
                  </a:solidFill>
                  <a:latin typeface="+mn-lt"/>
                </a:rPr>
                <a:t>    </a:t>
              </a:r>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wrapper</a:t>
              </a:r>
              <a:r>
                <a:rPr lang="en-US" sz="1200" b="1" dirty="0">
                  <a:solidFill>
                    <a:srgbClr val="000080"/>
                  </a:solidFill>
                  <a:latin typeface="+mn-lt"/>
                </a:rPr>
                <a:t>(*</a:t>
              </a:r>
              <a:r>
                <a:rPr lang="en-US" sz="1200" dirty="0">
                  <a:solidFill>
                    <a:srgbClr val="000000"/>
                  </a:solidFill>
                  <a:latin typeface="+mn-lt"/>
                </a:rPr>
                <a:t>args</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kwargs</a:t>
              </a:r>
              <a:r>
                <a:rPr lang="en-US" sz="1200" b="1" dirty="0">
                  <a:solidFill>
                    <a:srgbClr val="000080"/>
                  </a:solidFill>
                  <a:latin typeface="+mn-lt"/>
                </a:rPr>
                <a:t>):</a:t>
              </a:r>
              <a:r>
                <a:rPr lang="en-US" sz="1200" dirty="0">
                  <a:solidFill>
                    <a:srgbClr val="000000"/>
                  </a:solidFill>
                  <a:latin typeface="+mn-lt"/>
                </a:rPr>
                <a:t> </a:t>
              </a:r>
              <a:r>
                <a:rPr lang="ru-RU" sz="1200" dirty="0">
                  <a:solidFill>
                    <a:srgbClr val="000000"/>
                  </a:solidFill>
                  <a:latin typeface="+mn-lt"/>
                </a:rPr>
                <a:t>   </a:t>
              </a:r>
            </a:p>
            <a:p>
              <a:r>
                <a:rPr lang="ru-RU" sz="1200" dirty="0">
                  <a:solidFill>
                    <a:srgbClr val="000000"/>
                  </a:solidFill>
                  <a:latin typeface="+mn-lt"/>
                </a:rPr>
                <a:t>        </a:t>
              </a:r>
              <a:r>
                <a:rPr lang="en-US" sz="1200" dirty="0">
                  <a:solidFill>
                    <a:srgbClr val="000000"/>
                  </a:solidFill>
                  <a:latin typeface="+mn-lt"/>
                </a:rPr>
                <a:t>wrapper</a:t>
              </a:r>
              <a:r>
                <a:rPr lang="en-US" sz="1200" b="1" dirty="0">
                  <a:solidFill>
                    <a:srgbClr val="000080"/>
                  </a:solidFill>
                  <a:latin typeface="+mn-lt"/>
                </a:rPr>
                <a:t>.</a:t>
              </a:r>
              <a:r>
                <a:rPr lang="en-US" sz="1200" dirty="0">
                  <a:solidFill>
                    <a:srgbClr val="000000"/>
                  </a:solidFill>
                  <a:latin typeface="+mn-lt"/>
                </a:rPr>
                <a:t>count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dirty="0">
                  <a:solidFill>
                    <a:srgbClr val="000000"/>
                  </a:solidFill>
                  <a:latin typeface="+mn-lt"/>
                </a:rPr>
                <a:t> </a:t>
              </a:r>
              <a:endParaRPr lang="ru-RU" sz="1200" dirty="0">
                <a:solidFill>
                  <a:srgbClr val="000000"/>
                </a:solidFill>
                <a:latin typeface="+mn-lt"/>
              </a:endParaRPr>
            </a:p>
            <a:p>
              <a:r>
                <a:rPr lang="ru-RU" sz="1200" dirty="0">
                  <a:solidFill>
                    <a:srgbClr val="000000"/>
                  </a:solidFill>
                  <a:latin typeface="+mn-lt"/>
                </a:rPr>
                <a:t>        </a:t>
              </a:r>
              <a:r>
                <a:rPr lang="en-US" sz="1200" dirty="0">
                  <a:solidFill>
                    <a:srgbClr val="000000"/>
                  </a:solidFill>
                  <a:latin typeface="+mn-lt"/>
                </a:rPr>
                <a:t>res </a:t>
              </a:r>
              <a:r>
                <a:rPr lang="en-US" sz="1200" b="1" dirty="0">
                  <a:solidFill>
                    <a:srgbClr val="000080"/>
                  </a:solidFill>
                  <a:latin typeface="+mn-lt"/>
                </a:rPr>
                <a:t>=</a:t>
              </a:r>
              <a:r>
                <a:rPr lang="en-US" sz="1200" dirty="0">
                  <a:solidFill>
                    <a:srgbClr val="000000"/>
                  </a:solidFill>
                  <a:latin typeface="+mn-lt"/>
                </a:rPr>
                <a:t> func</a:t>
              </a:r>
              <a:r>
                <a:rPr lang="en-US" sz="1200" b="1" dirty="0">
                  <a:solidFill>
                    <a:srgbClr val="000080"/>
                  </a:solidFill>
                  <a:latin typeface="+mn-lt"/>
                </a:rPr>
                <a:t>(*</a:t>
              </a:r>
              <a:r>
                <a:rPr lang="en-US" sz="1200" dirty="0">
                  <a:solidFill>
                    <a:srgbClr val="000000"/>
                  </a:solidFill>
                  <a:latin typeface="+mn-lt"/>
                </a:rPr>
                <a:t>args</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kwargs</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b="1" dirty="0">
                  <a:solidFill>
                    <a:srgbClr val="000000"/>
                  </a:solidFill>
                  <a:latin typeface="+mn-lt"/>
                </a:rPr>
                <a:t>        </a:t>
              </a:r>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f"</a:t>
              </a:r>
              <a:r>
                <a:rPr lang="en-US" sz="1200" b="1" dirty="0">
                  <a:solidFill>
                    <a:srgbClr val="000080"/>
                  </a:solidFill>
                  <a:latin typeface="+mn-lt"/>
                </a:rPr>
                <a:t>{</a:t>
              </a:r>
              <a:r>
                <a:rPr lang="en-US" sz="1200" dirty="0">
                  <a:solidFill>
                    <a:srgbClr val="000000"/>
                  </a:solidFill>
                  <a:latin typeface="+mn-lt"/>
                </a:rPr>
                <a:t>func</a:t>
              </a:r>
              <a:r>
                <a:rPr lang="en-US" sz="1200" b="1" dirty="0">
                  <a:solidFill>
                    <a:srgbClr val="000080"/>
                  </a:solidFill>
                  <a:latin typeface="+mn-lt"/>
                </a:rPr>
                <a:t>.</a:t>
              </a:r>
              <a:r>
                <a:rPr lang="en-US" sz="1200" dirty="0">
                  <a:solidFill>
                    <a:srgbClr val="000000"/>
                  </a:solidFill>
                  <a:latin typeface="+mn-lt"/>
                </a:rPr>
                <a:t>__name__</a:t>
              </a:r>
              <a:r>
                <a:rPr lang="en-US" sz="1200" b="1" dirty="0">
                  <a:solidFill>
                    <a:srgbClr val="000080"/>
                  </a:solidFill>
                  <a:latin typeface="+mn-lt"/>
                </a:rPr>
                <a:t>}</a:t>
              </a:r>
              <a:r>
                <a:rPr lang="en-US" sz="1200" dirty="0">
                  <a:solidFill>
                    <a:srgbClr val="808080"/>
                  </a:solidFill>
                  <a:latin typeface="+mn-lt"/>
                </a:rPr>
                <a:t> called </a:t>
              </a:r>
              <a:r>
                <a:rPr lang="en-US" sz="1200" b="1" dirty="0">
                  <a:solidFill>
                    <a:srgbClr val="000080"/>
                  </a:solidFill>
                  <a:latin typeface="+mn-lt"/>
                </a:rPr>
                <a:t>{</a:t>
              </a:r>
              <a:r>
                <a:rPr lang="en-US" sz="1200" dirty="0">
                  <a:solidFill>
                    <a:srgbClr val="000000"/>
                  </a:solidFill>
                  <a:latin typeface="+mn-lt"/>
                </a:rPr>
                <a:t>wrapper</a:t>
              </a:r>
              <a:r>
                <a:rPr lang="en-US" sz="1200" b="1" dirty="0">
                  <a:solidFill>
                    <a:srgbClr val="000080"/>
                  </a:solidFill>
                  <a:latin typeface="+mn-lt"/>
                </a:rPr>
                <a:t>.</a:t>
              </a:r>
              <a:r>
                <a:rPr lang="en-US" sz="1200" dirty="0">
                  <a:solidFill>
                    <a:srgbClr val="000000"/>
                  </a:solidFill>
                  <a:latin typeface="+mn-lt"/>
                </a:rPr>
                <a:t>count</a:t>
              </a:r>
              <a:r>
                <a:rPr lang="en-US" sz="1200" b="1" dirty="0">
                  <a:solidFill>
                    <a:srgbClr val="000080"/>
                  </a:solidFill>
                  <a:latin typeface="+mn-lt"/>
                </a:rPr>
                <a:t>}</a:t>
              </a:r>
              <a:r>
                <a:rPr lang="en-US" sz="1200" dirty="0">
                  <a:solidFill>
                    <a:srgbClr val="808080"/>
                  </a:solidFill>
                  <a:latin typeface="+mn-lt"/>
                </a:rPr>
                <a:t> times"</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ru-RU"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res </a:t>
              </a:r>
              <a:endParaRPr lang="ru-RU" sz="1200" dirty="0">
                <a:solidFill>
                  <a:srgbClr val="000000"/>
                </a:solidFill>
                <a:latin typeface="+mn-lt"/>
              </a:endParaRPr>
            </a:p>
            <a:p>
              <a:r>
                <a:rPr lang="ru-RU" sz="1200" dirty="0">
                  <a:solidFill>
                    <a:srgbClr val="000000"/>
                  </a:solidFill>
                  <a:latin typeface="+mn-lt"/>
                </a:rPr>
                <a:t>    </a:t>
              </a:r>
              <a:r>
                <a:rPr lang="en-US" sz="1200" dirty="0">
                  <a:solidFill>
                    <a:srgbClr val="000000"/>
                  </a:solidFill>
                  <a:latin typeface="+mn-lt"/>
                </a:rPr>
                <a:t>wrapper</a:t>
              </a:r>
              <a:r>
                <a:rPr lang="en-US" sz="1200" b="1" dirty="0">
                  <a:solidFill>
                    <a:srgbClr val="000080"/>
                  </a:solidFill>
                  <a:latin typeface="+mn-lt"/>
                </a:rPr>
                <a:t>.</a:t>
              </a:r>
              <a:r>
                <a:rPr lang="en-US" sz="1200" dirty="0">
                  <a:solidFill>
                    <a:srgbClr val="000000"/>
                  </a:solidFill>
                  <a:latin typeface="+mn-lt"/>
                </a:rPr>
                <a:t>count </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0</a:t>
              </a:r>
              <a:r>
                <a:rPr lang="en-US" sz="1200" dirty="0">
                  <a:solidFill>
                    <a:srgbClr val="000000"/>
                  </a:solidFill>
                  <a:latin typeface="+mn-lt"/>
                </a:rPr>
                <a:t> </a:t>
              </a:r>
              <a:endParaRPr lang="ru-RU" sz="1200" dirty="0">
                <a:solidFill>
                  <a:srgbClr val="000000"/>
                </a:solidFill>
                <a:latin typeface="+mn-lt"/>
              </a:endParaRPr>
            </a:p>
            <a:p>
              <a:r>
                <a:rPr lang="ru-RU" sz="1200" b="1" dirty="0">
                  <a:solidFill>
                    <a:srgbClr val="000000"/>
                  </a:solidFill>
                  <a:latin typeface="+mn-lt"/>
                </a:rPr>
                <a:t>    </a:t>
              </a:r>
              <a:r>
                <a:rPr lang="en-US" sz="1200" b="1" dirty="0">
                  <a:solidFill>
                    <a:srgbClr val="0000FF"/>
                  </a:solidFill>
                  <a:latin typeface="+mn-lt"/>
                </a:rPr>
                <a:t>return</a:t>
              </a:r>
              <a:r>
                <a:rPr lang="en-US" sz="1200" dirty="0">
                  <a:solidFill>
                    <a:srgbClr val="000000"/>
                  </a:solidFill>
                  <a:latin typeface="+mn-lt"/>
                </a:rPr>
                <a:t> wrapper</a:t>
              </a:r>
            </a:p>
            <a:p>
              <a:endParaRPr lang="en-US" sz="1200" dirty="0">
                <a:solidFill>
                  <a:srgbClr val="000000"/>
                </a:solidFill>
                <a:effectLst/>
                <a:latin typeface="+mn-lt"/>
              </a:endParaRPr>
            </a:p>
            <a:p>
              <a:r>
                <a:rPr lang="ru-RU" sz="1200" dirty="0">
                  <a:solidFill>
                    <a:srgbClr val="008000"/>
                  </a:solidFill>
                  <a:latin typeface="+mn-lt"/>
                </a:rPr>
                <a:t># оборачиваем </a:t>
              </a:r>
              <a:r>
                <a:rPr lang="en-US" sz="1200" dirty="0">
                  <a:solidFill>
                    <a:srgbClr val="008000"/>
                  </a:solidFill>
                  <a:latin typeface="+mn-lt"/>
                </a:rPr>
                <a:t>somefun </a:t>
              </a:r>
              <a:r>
                <a:rPr lang="ru-RU" sz="1200" dirty="0">
                  <a:solidFill>
                    <a:srgbClr val="008000"/>
                  </a:solidFill>
                  <a:latin typeface="+mn-lt"/>
                </a:rPr>
                <a:t>в </a:t>
              </a:r>
              <a:r>
                <a:rPr lang="en-US" sz="1200" dirty="0">
                  <a:solidFill>
                    <a:srgbClr val="008000"/>
                  </a:solidFill>
                  <a:latin typeface="+mn-lt"/>
                </a:rPr>
                <a:t>counter </a:t>
              </a:r>
            </a:p>
            <a:p>
              <a:r>
                <a:rPr lang="en-US" sz="1200" dirty="0">
                  <a:solidFill>
                    <a:srgbClr val="000000"/>
                  </a:solidFill>
                  <a:latin typeface="+mn-lt"/>
                </a:rPr>
                <a:t>somefun </a:t>
              </a:r>
              <a:r>
                <a:rPr lang="en-US" sz="1200" b="1" dirty="0">
                  <a:solidFill>
                    <a:srgbClr val="000080"/>
                  </a:solidFill>
                  <a:latin typeface="+mn-lt"/>
                </a:rPr>
                <a:t>=</a:t>
              </a:r>
              <a:r>
                <a:rPr lang="en-US" sz="1200" dirty="0">
                  <a:solidFill>
                    <a:srgbClr val="000000"/>
                  </a:solidFill>
                  <a:latin typeface="+mn-lt"/>
                </a:rPr>
                <a:t> counter</a:t>
              </a:r>
              <a:r>
                <a:rPr lang="en-US" sz="1200" b="1" dirty="0">
                  <a:solidFill>
                    <a:srgbClr val="000080"/>
                  </a:solidFill>
                  <a:latin typeface="+mn-lt"/>
                </a:rPr>
                <a:t>(</a:t>
              </a:r>
              <a:r>
                <a:rPr lang="en-US" sz="1200" dirty="0">
                  <a:solidFill>
                    <a:srgbClr val="000000"/>
                  </a:solidFill>
                  <a:latin typeface="+mn-lt"/>
                </a:rPr>
                <a:t>somefun</a:t>
              </a:r>
              <a:r>
                <a:rPr lang="en-US" sz="1200" b="1" dirty="0">
                  <a:solidFill>
                    <a:srgbClr val="000080"/>
                  </a:solidFill>
                  <a:latin typeface="+mn-lt"/>
                </a:rPr>
                <a:t>)</a:t>
              </a:r>
              <a:r>
                <a:rPr lang="en-US" sz="1200" dirty="0">
                  <a:solidFill>
                    <a:srgbClr val="000000"/>
                  </a:solidFill>
                  <a:latin typeface="+mn-lt"/>
                </a:rPr>
                <a:t> </a:t>
              </a:r>
            </a:p>
            <a:p>
              <a:r>
                <a:rPr lang="en-US" sz="1200" dirty="0">
                  <a:solidFill>
                    <a:srgbClr val="000000"/>
                  </a:solidFill>
                  <a:latin typeface="+mn-lt"/>
                </a:rPr>
                <a:t>somefun</a:t>
              </a:r>
              <a:r>
                <a:rPr lang="en-US" sz="1200" b="1" dirty="0">
                  <a:solidFill>
                    <a:srgbClr val="000080"/>
                  </a:solidFill>
                  <a:latin typeface="+mn-lt"/>
                </a:rPr>
                <a:t>(</a:t>
              </a:r>
              <a:r>
                <a:rPr lang="en-US" sz="1200" dirty="0">
                  <a:solidFill>
                    <a:srgbClr val="FF0000"/>
                  </a:solidFill>
                  <a:latin typeface="+mn-lt"/>
                </a:rPr>
                <a:t>20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30</a:t>
              </a:r>
              <a:r>
                <a:rPr lang="en-US" sz="1200" b="1" dirty="0">
                  <a:solidFill>
                    <a:srgbClr val="000080"/>
                  </a:solidFill>
                  <a:latin typeface="+mn-lt"/>
                </a:rPr>
                <a:t>)</a:t>
              </a:r>
              <a:endParaRPr lang="en-US" sz="1200" dirty="0">
                <a:latin typeface="+mn-lt"/>
              </a:endParaRPr>
            </a:p>
          </p:txBody>
        </p:sp>
      </p:grpSp>
    </p:spTree>
    <p:extLst>
      <p:ext uri="{BB962C8B-B14F-4D97-AF65-F5344CB8AC3E}">
        <p14:creationId xmlns:p14="http://schemas.microsoft.com/office/powerpoint/2010/main" val="2664196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03C90941-95EA-49B5-AC9A-44938F428865}"/>
              </a:ext>
            </a:extLst>
          </p:cNvPr>
          <p:cNvSpPr/>
          <p:nvPr/>
        </p:nvSpPr>
        <p:spPr>
          <a:xfrm>
            <a:off x="4526968" y="2187700"/>
            <a:ext cx="4641011" cy="295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Декораторы</a:t>
            </a:r>
            <a:endParaRPr sz="3600" b="1" dirty="0">
              <a:solidFill>
                <a:schemeClr val="accent1"/>
              </a:solidFill>
              <a:latin typeface="+mn-lt"/>
            </a:endParaRPr>
          </a:p>
        </p:txBody>
      </p:sp>
      <p:sp>
        <p:nvSpPr>
          <p:cNvPr id="15" name="Прямоугольник 14"/>
          <p:cNvSpPr/>
          <p:nvPr/>
        </p:nvSpPr>
        <p:spPr>
          <a:xfrm>
            <a:off x="0" y="897152"/>
            <a:ext cx="9144000" cy="108692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Text Box 10">
            <a:extLst>
              <a:ext uri="{FF2B5EF4-FFF2-40B4-BE49-F238E27FC236}">
                <a16:creationId xmlns:a16="http://schemas.microsoft.com/office/drawing/2014/main" id="{3D4B0E02-B239-4F97-BAE6-577C5AEC4CD0}"/>
              </a:ext>
            </a:extLst>
          </p:cNvPr>
          <p:cNvSpPr txBox="1">
            <a:spLocks noChangeArrowheads="1"/>
          </p:cNvSpPr>
          <p:nvPr/>
        </p:nvSpPr>
        <p:spPr bwMode="auto">
          <a:xfrm>
            <a:off x="445196" y="1071281"/>
            <a:ext cx="81635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dirty="0">
                <a:solidFill>
                  <a:schemeClr val="tx1"/>
                </a:solidFill>
                <a:latin typeface="+mn-lt"/>
              </a:rPr>
              <a:t>Декоратор - это обертка над функцией в виде специальной конструкции (т.н. «синтаксический сахар»).</a:t>
            </a:r>
            <a:r>
              <a:rPr lang="en-US" dirty="0">
                <a:solidFill>
                  <a:schemeClr val="tx1"/>
                </a:solidFill>
                <a:latin typeface="+mn-lt"/>
              </a:rPr>
              <a:t> </a:t>
            </a:r>
            <a:r>
              <a:rPr lang="ru-RU" dirty="0">
                <a:solidFill>
                  <a:schemeClr val="tx1"/>
                </a:solidFill>
                <a:latin typeface="+mn-lt"/>
              </a:rPr>
              <a:t>Добавляется к определению функции. Предыдущие примеры можно записать с помощью декораторов</a:t>
            </a:r>
          </a:p>
        </p:txBody>
      </p:sp>
      <p:sp>
        <p:nvSpPr>
          <p:cNvPr id="7" name="Rectangle 1">
            <a:extLst>
              <a:ext uri="{FF2B5EF4-FFF2-40B4-BE49-F238E27FC236}">
                <a16:creationId xmlns:a16="http://schemas.microsoft.com/office/drawing/2014/main" id="{EE2B8749-B9F4-4D31-A815-7B262493E12F}"/>
              </a:ext>
            </a:extLst>
          </p:cNvPr>
          <p:cNvSpPr/>
          <p:nvPr/>
        </p:nvSpPr>
        <p:spPr>
          <a:xfrm>
            <a:off x="445195" y="2187700"/>
            <a:ext cx="4225128" cy="2739211"/>
          </a:xfrm>
          <a:prstGeom prst="rect">
            <a:avLst/>
          </a:prstGeom>
        </p:spPr>
        <p:txBody>
          <a:bodyPr wrap="square">
            <a:spAutoFit/>
          </a:bodyPr>
          <a:lstStyle/>
          <a:p>
            <a:r>
              <a:rPr lang="en-US" sz="1200" dirty="0">
                <a:solidFill>
                  <a:srgbClr val="000000"/>
                </a:solidFill>
                <a:latin typeface="+mn-lt"/>
              </a:rPr>
              <a:t>@benchmark </a:t>
            </a:r>
          </a:p>
          <a:p>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somefun</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000000"/>
                </a:solidFill>
                <a:latin typeface="+mn-lt"/>
              </a:rPr>
              <a:t> b</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f'Got arguments </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808080"/>
                </a:solidFill>
                <a:latin typeface="+mn-lt"/>
              </a:rPr>
              <a:t> and </a:t>
            </a:r>
            <a:r>
              <a:rPr lang="en-US" sz="1200" b="1" dirty="0">
                <a:solidFill>
                  <a:srgbClr val="000080"/>
                </a:solidFill>
                <a:latin typeface="+mn-lt"/>
              </a:rPr>
              <a:t>{</a:t>
            </a:r>
            <a:r>
              <a:rPr lang="en-US" sz="1200" dirty="0">
                <a:solidFill>
                  <a:srgbClr val="000000"/>
                </a:solidFill>
                <a:latin typeface="+mn-lt"/>
              </a:rPr>
              <a:t>b</a:t>
            </a:r>
            <a:r>
              <a:rPr lang="en-US" sz="1200" b="1" dirty="0">
                <a:solidFill>
                  <a:srgbClr val="000080"/>
                </a:solidFill>
                <a:latin typeface="+mn-lt"/>
              </a:rPr>
              <a:t>}</a:t>
            </a:r>
            <a:r>
              <a:rPr lang="en-US" sz="1200" dirty="0">
                <a:solidFill>
                  <a:srgbClr val="808080"/>
                </a:solidFill>
                <a:latin typeface="+mn-lt"/>
              </a:rPr>
              <a:t>'</a:t>
            </a:r>
            <a:r>
              <a:rPr lang="en-US" sz="1200" b="1" dirty="0">
                <a:solidFill>
                  <a:srgbClr val="000080"/>
                </a:solidFill>
                <a:latin typeface="+mn-lt"/>
              </a:rPr>
              <a:t>)</a:t>
            </a:r>
            <a:r>
              <a:rPr lang="en-US" sz="1200" dirty="0">
                <a:solidFill>
                  <a:srgbClr val="000000"/>
                </a:solidFill>
                <a:latin typeface="+mn-lt"/>
              </a:rPr>
              <a:t> </a:t>
            </a:r>
          </a:p>
          <a:p>
            <a:endParaRPr lang="en-US" sz="1200" dirty="0">
              <a:solidFill>
                <a:srgbClr val="000000"/>
              </a:solidFill>
              <a:latin typeface="+mn-lt"/>
            </a:endParaRPr>
          </a:p>
          <a:p>
            <a:r>
              <a:rPr lang="en-US" sz="1200" dirty="0">
                <a:solidFill>
                  <a:srgbClr val="000000"/>
                </a:solidFill>
                <a:latin typeface="+mn-lt"/>
              </a:rPr>
              <a:t>@counter </a:t>
            </a:r>
          </a:p>
          <a:p>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somefun</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000000"/>
                </a:solidFill>
                <a:latin typeface="+mn-lt"/>
              </a:rPr>
              <a:t> b</a:t>
            </a:r>
            <a:r>
              <a:rPr lang="en-US" sz="1200" b="1" dirty="0">
                <a:solidFill>
                  <a:srgbClr val="000080"/>
                </a:solidFill>
                <a:latin typeface="+mn-lt"/>
              </a:rPr>
              <a:t>):</a:t>
            </a:r>
            <a:r>
              <a:rPr lang="en-US" sz="1200" dirty="0">
                <a:solidFill>
                  <a:srgbClr val="000000"/>
                </a:solidFill>
                <a:latin typeface="+mn-lt"/>
              </a:rPr>
              <a:t> </a:t>
            </a:r>
          </a:p>
          <a:p>
            <a:r>
              <a:rPr lang="en-US" sz="1200" b="1" dirty="0">
                <a:solidFill>
                  <a:srgbClr val="000000"/>
                </a:solidFill>
                <a:latin typeface="+mn-lt"/>
              </a:rPr>
              <a:t>    </a:t>
            </a:r>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f'Got arguments </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808080"/>
                </a:solidFill>
                <a:latin typeface="+mn-lt"/>
              </a:rPr>
              <a:t> and </a:t>
            </a:r>
            <a:r>
              <a:rPr lang="en-US" sz="1200" b="1" dirty="0">
                <a:solidFill>
                  <a:srgbClr val="000080"/>
                </a:solidFill>
                <a:latin typeface="+mn-lt"/>
              </a:rPr>
              <a:t>{</a:t>
            </a:r>
            <a:r>
              <a:rPr lang="en-US" sz="1200" dirty="0">
                <a:solidFill>
                  <a:srgbClr val="000000"/>
                </a:solidFill>
                <a:latin typeface="+mn-lt"/>
              </a:rPr>
              <a:t>b</a:t>
            </a:r>
            <a:r>
              <a:rPr lang="en-US" sz="1200" b="1" dirty="0">
                <a:solidFill>
                  <a:srgbClr val="000080"/>
                </a:solidFill>
                <a:latin typeface="+mn-lt"/>
              </a:rPr>
              <a:t>}</a:t>
            </a:r>
            <a:r>
              <a:rPr lang="en-US" sz="1200" dirty="0">
                <a:solidFill>
                  <a:srgbClr val="808080"/>
                </a:solidFill>
                <a:latin typeface="+mn-lt"/>
              </a:rPr>
              <a:t>'</a:t>
            </a:r>
            <a:r>
              <a:rPr lang="en-US" sz="1200" b="1" dirty="0">
                <a:solidFill>
                  <a:srgbClr val="000080"/>
                </a:solidFill>
                <a:latin typeface="+mn-lt"/>
              </a:rPr>
              <a:t>)</a:t>
            </a:r>
            <a:r>
              <a:rPr lang="en-US" sz="1200" dirty="0">
                <a:solidFill>
                  <a:srgbClr val="000000"/>
                </a:solidFill>
                <a:latin typeface="+mn-lt"/>
              </a:rPr>
              <a:t> </a:t>
            </a:r>
          </a:p>
          <a:p>
            <a:endParaRPr lang="en-US" sz="1200" dirty="0">
              <a:solidFill>
                <a:srgbClr val="000000"/>
              </a:solidFill>
              <a:latin typeface="+mn-lt"/>
            </a:endParaRPr>
          </a:p>
          <a:p>
            <a:r>
              <a:rPr lang="en-US" sz="1200" dirty="0">
                <a:solidFill>
                  <a:srgbClr val="000000"/>
                </a:solidFill>
                <a:latin typeface="+mn-lt"/>
              </a:rPr>
              <a:t>@benchmark </a:t>
            </a:r>
          </a:p>
          <a:p>
            <a:r>
              <a:rPr lang="en-US" sz="1200" dirty="0">
                <a:solidFill>
                  <a:srgbClr val="000000"/>
                </a:solidFill>
                <a:latin typeface="+mn-lt"/>
              </a:rPr>
              <a:t>@counter </a:t>
            </a:r>
          </a:p>
          <a:p>
            <a:r>
              <a:rPr lang="en-US" sz="1200" b="1" dirty="0">
                <a:solidFill>
                  <a:srgbClr val="0000FF"/>
                </a:solidFill>
                <a:latin typeface="+mn-lt"/>
              </a:rPr>
              <a:t>def</a:t>
            </a:r>
            <a:r>
              <a:rPr lang="en-US" sz="1200" dirty="0">
                <a:solidFill>
                  <a:srgbClr val="000000"/>
                </a:solidFill>
                <a:latin typeface="+mn-lt"/>
              </a:rPr>
              <a:t> </a:t>
            </a:r>
            <a:r>
              <a:rPr lang="en-US" sz="1200" dirty="0">
                <a:solidFill>
                  <a:srgbClr val="FF00FF"/>
                </a:solidFill>
                <a:latin typeface="+mn-lt"/>
              </a:rPr>
              <a:t>somefun</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000000"/>
                </a:solidFill>
                <a:latin typeface="+mn-lt"/>
              </a:rPr>
              <a:t> b</a:t>
            </a:r>
            <a:r>
              <a:rPr lang="en-US" sz="1200" b="1" dirty="0">
                <a:solidFill>
                  <a:srgbClr val="000080"/>
                </a:solidFill>
                <a:latin typeface="+mn-lt"/>
              </a:rPr>
              <a:t>):</a:t>
            </a:r>
            <a:r>
              <a:rPr lang="en-US" sz="1200" dirty="0">
                <a:solidFill>
                  <a:srgbClr val="000000"/>
                </a:solidFill>
                <a:latin typeface="+mn-lt"/>
              </a:rPr>
              <a:t> </a:t>
            </a:r>
          </a:p>
          <a:p>
            <a:r>
              <a:rPr lang="ru-RU" sz="1200" b="1" dirty="0">
                <a:solidFill>
                  <a:srgbClr val="0000FF"/>
                </a:solidFill>
                <a:latin typeface="+mn-lt"/>
              </a:rPr>
              <a:t>    </a:t>
            </a:r>
            <a:r>
              <a:rPr lang="en-US" sz="1200" b="1" dirty="0">
                <a:solidFill>
                  <a:srgbClr val="0000FF"/>
                </a:solidFill>
                <a:latin typeface="+mn-lt"/>
              </a:rPr>
              <a:t>print</a:t>
            </a:r>
            <a:r>
              <a:rPr lang="en-US" sz="1200" b="1" dirty="0">
                <a:solidFill>
                  <a:srgbClr val="000080"/>
                </a:solidFill>
                <a:latin typeface="+mn-lt"/>
              </a:rPr>
              <a:t>(</a:t>
            </a:r>
            <a:r>
              <a:rPr lang="en-US" sz="1200" dirty="0">
                <a:solidFill>
                  <a:srgbClr val="808080"/>
                </a:solidFill>
                <a:latin typeface="+mn-lt"/>
              </a:rPr>
              <a:t>f'Got arguments </a:t>
            </a:r>
            <a:r>
              <a:rPr lang="en-US" sz="1200" b="1" dirty="0">
                <a:solidFill>
                  <a:srgbClr val="000080"/>
                </a:solidFill>
                <a:latin typeface="+mn-lt"/>
              </a:rPr>
              <a:t>{</a:t>
            </a:r>
            <a:r>
              <a:rPr lang="en-US" sz="1200" dirty="0">
                <a:solidFill>
                  <a:srgbClr val="000000"/>
                </a:solidFill>
                <a:latin typeface="+mn-lt"/>
              </a:rPr>
              <a:t>a</a:t>
            </a:r>
            <a:r>
              <a:rPr lang="en-US" sz="1200" b="1" dirty="0">
                <a:solidFill>
                  <a:srgbClr val="000080"/>
                </a:solidFill>
                <a:latin typeface="+mn-lt"/>
              </a:rPr>
              <a:t>}</a:t>
            </a:r>
            <a:r>
              <a:rPr lang="en-US" sz="1200" dirty="0">
                <a:solidFill>
                  <a:srgbClr val="808080"/>
                </a:solidFill>
                <a:latin typeface="+mn-lt"/>
              </a:rPr>
              <a:t> and </a:t>
            </a:r>
            <a:r>
              <a:rPr lang="en-US" sz="1200" b="1" dirty="0">
                <a:solidFill>
                  <a:srgbClr val="000080"/>
                </a:solidFill>
                <a:latin typeface="+mn-lt"/>
              </a:rPr>
              <a:t>{</a:t>
            </a:r>
            <a:r>
              <a:rPr lang="en-US" sz="1200" dirty="0">
                <a:solidFill>
                  <a:srgbClr val="000000"/>
                </a:solidFill>
                <a:latin typeface="+mn-lt"/>
              </a:rPr>
              <a:t>b</a:t>
            </a:r>
            <a:r>
              <a:rPr lang="en-US" sz="1200" b="1" dirty="0">
                <a:solidFill>
                  <a:srgbClr val="000080"/>
                </a:solidFill>
                <a:latin typeface="+mn-lt"/>
              </a:rPr>
              <a:t>}</a:t>
            </a:r>
            <a:r>
              <a:rPr lang="en-US" sz="1200" dirty="0">
                <a:solidFill>
                  <a:srgbClr val="808080"/>
                </a:solidFill>
                <a:latin typeface="+mn-lt"/>
              </a:rPr>
              <a:t>'</a:t>
            </a:r>
            <a:r>
              <a:rPr lang="en-US" sz="1200" b="1" dirty="0">
                <a:solidFill>
                  <a:srgbClr val="000080"/>
                </a:solidFill>
                <a:latin typeface="+mn-lt"/>
              </a:rPr>
              <a:t>)</a:t>
            </a:r>
            <a:r>
              <a:rPr lang="en-US" sz="1200" dirty="0">
                <a:solidFill>
                  <a:srgbClr val="000000"/>
                </a:solidFill>
                <a:latin typeface="+mn-lt"/>
              </a:rPr>
              <a:t> </a:t>
            </a:r>
          </a:p>
          <a:p>
            <a:endParaRPr lang="en-US" sz="1200" dirty="0">
              <a:solidFill>
                <a:srgbClr val="000000"/>
              </a:solidFill>
              <a:latin typeface="+mn-lt"/>
            </a:endParaRPr>
          </a:p>
          <a:p>
            <a:r>
              <a:rPr lang="en-US" sz="1200" dirty="0">
                <a:solidFill>
                  <a:srgbClr val="000000"/>
                </a:solidFill>
                <a:latin typeface="+mn-lt"/>
              </a:rPr>
              <a:t>somefun</a:t>
            </a:r>
            <a:r>
              <a:rPr lang="en-US" sz="1200" b="1" dirty="0">
                <a:solidFill>
                  <a:srgbClr val="000080"/>
                </a:solidFill>
                <a:latin typeface="+mn-lt"/>
              </a:rPr>
              <a:t>(</a:t>
            </a:r>
            <a:r>
              <a:rPr lang="en-US" sz="1200" dirty="0">
                <a:solidFill>
                  <a:srgbClr val="FF0000"/>
                </a:solidFill>
                <a:latin typeface="+mn-lt"/>
              </a:rPr>
              <a:t>20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30</a:t>
            </a:r>
            <a:r>
              <a:rPr lang="en-US" sz="1200" b="1" dirty="0">
                <a:solidFill>
                  <a:srgbClr val="000080"/>
                </a:solidFill>
                <a:latin typeface="+mn-lt"/>
              </a:rPr>
              <a:t>)</a:t>
            </a:r>
            <a:r>
              <a:rPr lang="en-US" sz="1200" dirty="0">
                <a:solidFill>
                  <a:srgbClr val="000000"/>
                </a:solidFill>
                <a:latin typeface="+mn-lt"/>
              </a:rPr>
              <a:t> </a:t>
            </a:r>
            <a:endParaRPr lang="en-US" sz="1200" dirty="0">
              <a:effectLst/>
              <a:latin typeface="+mn-lt"/>
            </a:endParaRPr>
          </a:p>
        </p:txBody>
      </p:sp>
      <p:sp>
        <p:nvSpPr>
          <p:cNvPr id="8" name="Rectangle 4">
            <a:extLst>
              <a:ext uri="{FF2B5EF4-FFF2-40B4-BE49-F238E27FC236}">
                <a16:creationId xmlns:a16="http://schemas.microsoft.com/office/drawing/2014/main" id="{6F6DB74C-A570-4E27-86FE-9E5EEAE49322}"/>
              </a:ext>
            </a:extLst>
          </p:cNvPr>
          <p:cNvSpPr/>
          <p:nvPr/>
        </p:nvSpPr>
        <p:spPr>
          <a:xfrm>
            <a:off x="4939261" y="3203935"/>
            <a:ext cx="3816424" cy="923330"/>
          </a:xfrm>
          <a:prstGeom prst="rect">
            <a:avLst/>
          </a:prstGeom>
          <a:ln>
            <a:solidFill>
              <a:schemeClr val="bg1"/>
            </a:solidFill>
          </a:ln>
        </p:spPr>
        <p:txBody>
          <a:bodyPr wrap="square">
            <a:spAutoFit/>
          </a:bodyPr>
          <a:lstStyle/>
          <a:p>
            <a:r>
              <a:rPr lang="en-US" sz="1800" dirty="0">
                <a:solidFill>
                  <a:schemeClr val="bg1"/>
                </a:solidFill>
                <a:latin typeface="+mn-lt"/>
              </a:rPr>
              <a:t>Got arguments 20 and 30 </a:t>
            </a:r>
          </a:p>
          <a:p>
            <a:r>
              <a:rPr lang="en-US" sz="1800" dirty="0">
                <a:solidFill>
                  <a:schemeClr val="bg1"/>
                </a:solidFill>
                <a:latin typeface="+mn-lt"/>
              </a:rPr>
              <a:t>somefun called 1 times </a:t>
            </a:r>
          </a:p>
          <a:p>
            <a:r>
              <a:rPr lang="en-US" sz="1800" dirty="0">
                <a:solidFill>
                  <a:schemeClr val="bg1"/>
                </a:solidFill>
                <a:latin typeface="+mn-lt"/>
              </a:rPr>
              <a:t>wrapper spent 3.20740902933e-05</a:t>
            </a:r>
          </a:p>
        </p:txBody>
      </p:sp>
    </p:spTree>
    <p:extLst>
      <p:ext uri="{BB962C8B-B14F-4D97-AF65-F5344CB8AC3E}">
        <p14:creationId xmlns:p14="http://schemas.microsoft.com/office/powerpoint/2010/main" val="507680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itle 2"/>
          <p:cNvSpPr txBox="1">
            <a:spLocks/>
          </p:cNvSpPr>
          <p:nvPr/>
        </p:nvSpPr>
        <p:spPr>
          <a:xfrm>
            <a:off x="1866900" y="209710"/>
            <a:ext cx="5410200" cy="56221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defRPr/>
            </a:pPr>
            <a:r>
              <a:rPr lang="ru-RU" sz="3200" b="1" kern="1200" dirty="0">
                <a:solidFill>
                  <a:schemeClr val="bg1"/>
                </a:solidFill>
                <a:latin typeface="+mn-lt"/>
              </a:rPr>
              <a:t>Практика</a:t>
            </a:r>
            <a:endParaRPr lang="ru-RU" sz="3200" b="1" kern="1200" dirty="0">
              <a:solidFill>
                <a:schemeClr val="bg1"/>
              </a:solidFill>
              <a:latin typeface="+mn-lt"/>
              <a:ea typeface="+mn-ea"/>
              <a:cs typeface="+mn-cs"/>
            </a:endParaRPr>
          </a:p>
        </p:txBody>
      </p:sp>
      <p:sp>
        <p:nvSpPr>
          <p:cNvPr id="5" name="Text Box 10"/>
          <p:cNvSpPr txBox="1">
            <a:spLocks noChangeArrowheads="1"/>
          </p:cNvSpPr>
          <p:nvPr/>
        </p:nvSpPr>
        <p:spPr bwMode="auto">
          <a:xfrm>
            <a:off x="646112" y="826418"/>
            <a:ext cx="785177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268288" indent="-268288" eaLnBrk="1" hangingPunct="1">
              <a:spcBef>
                <a:spcPct val="0"/>
              </a:spcBef>
              <a:buClr>
                <a:schemeClr val="accent6"/>
              </a:buClr>
              <a:buFont typeface="+mj-lt"/>
              <a:buAutoNum type="arabicPeriod"/>
            </a:pPr>
            <a:r>
              <a:rPr lang="ru-RU" altLang="ru-RU" sz="1200" dirty="0">
                <a:solidFill>
                  <a:schemeClr val="bg1"/>
                </a:solidFill>
                <a:latin typeface="+mn-lt"/>
              </a:rPr>
              <a:t>Напишите программу, которая выводит на экран числа от 1 до 100. При этом вместо чисел, кратных трем, программа должна выводить слово Fizz, а вместо чисел, кратных пяти — слово Buzz. Если число кратно пятнадцати, то программа должна выводить слово FizzBuzz</a:t>
            </a:r>
          </a:p>
          <a:p>
            <a:pPr algn="just" eaLnBrk="1" hangingPunct="1">
              <a:spcBef>
                <a:spcPct val="0"/>
              </a:spcBef>
              <a:buFont typeface="+mj-lt"/>
              <a:buAutoNum type="arabicPeriod"/>
            </a:pPr>
            <a:endParaRPr lang="ru-RU" altLang="ru-RU" sz="1200" dirty="0">
              <a:solidFill>
                <a:schemeClr val="bg1"/>
              </a:solidFill>
              <a:latin typeface="+mn-lt"/>
            </a:endParaRPr>
          </a:p>
          <a:p>
            <a:pPr marL="268288" indent="-268288" algn="just" eaLnBrk="1" hangingPunct="1">
              <a:spcBef>
                <a:spcPct val="0"/>
              </a:spcBef>
              <a:buClr>
                <a:schemeClr val="accent6"/>
              </a:buClr>
              <a:buFont typeface="+mj-lt"/>
              <a:buAutoNum type="arabicPeriod"/>
            </a:pPr>
            <a:r>
              <a:rPr lang="ru-RU" altLang="ru-RU" sz="1200" dirty="0">
                <a:solidFill>
                  <a:schemeClr val="bg1"/>
                </a:solidFill>
                <a:latin typeface="+mn-lt"/>
              </a:rPr>
              <a:t>Составить программу, которая будет считывать введённое пятизначное число. После чего, каждую цифру этого числа необходимо вывести в новой строке:</a:t>
            </a:r>
          </a:p>
          <a:p>
            <a:pPr marL="268288" algn="just" eaLnBrk="1" hangingPunct="1">
              <a:spcBef>
                <a:spcPct val="0"/>
              </a:spcBef>
              <a:buNone/>
            </a:pPr>
            <a:r>
              <a:rPr lang="ru-RU" altLang="ru-RU" sz="1200" dirty="0">
                <a:solidFill>
                  <a:schemeClr val="bg1"/>
                </a:solidFill>
                <a:latin typeface="+mn-lt"/>
              </a:rPr>
              <a:t>Число: 10819</a:t>
            </a:r>
          </a:p>
          <a:p>
            <a:pPr marL="539750" indent="-271463" algn="just" eaLnBrk="1" hangingPunct="1">
              <a:spcBef>
                <a:spcPct val="0"/>
              </a:spcBef>
              <a:buNone/>
            </a:pPr>
            <a:r>
              <a:rPr lang="ru-RU" altLang="ru-RU" sz="1200" dirty="0">
                <a:solidFill>
                  <a:schemeClr val="bg1"/>
                </a:solidFill>
                <a:latin typeface="+mn-lt"/>
              </a:rPr>
              <a:t>1 цифра равна 1</a:t>
            </a:r>
          </a:p>
          <a:p>
            <a:pPr marL="358775" indent="-90488" algn="just" eaLnBrk="1" hangingPunct="1">
              <a:spcBef>
                <a:spcPct val="0"/>
              </a:spcBef>
              <a:buNone/>
            </a:pPr>
            <a:r>
              <a:rPr lang="ru-RU" altLang="ru-RU" sz="1200" dirty="0">
                <a:solidFill>
                  <a:schemeClr val="bg1"/>
                </a:solidFill>
                <a:latin typeface="+mn-lt"/>
              </a:rPr>
              <a:t>2 цифра равна 0</a:t>
            </a:r>
          </a:p>
          <a:p>
            <a:pPr marL="358775" indent="-90488" algn="just" eaLnBrk="1" hangingPunct="1">
              <a:spcBef>
                <a:spcPct val="0"/>
              </a:spcBef>
              <a:buNone/>
            </a:pPr>
            <a:r>
              <a:rPr lang="ru-RU" altLang="ru-RU" sz="1200" dirty="0">
                <a:solidFill>
                  <a:schemeClr val="bg1"/>
                </a:solidFill>
                <a:latin typeface="+mn-lt"/>
              </a:rPr>
              <a:t>3 цифра равна 8</a:t>
            </a:r>
          </a:p>
          <a:p>
            <a:pPr marL="358775" indent="-90488" algn="just" eaLnBrk="1" hangingPunct="1">
              <a:spcBef>
                <a:spcPct val="0"/>
              </a:spcBef>
              <a:buNone/>
            </a:pPr>
            <a:r>
              <a:rPr lang="ru-RU" altLang="ru-RU" sz="1200" dirty="0">
                <a:solidFill>
                  <a:schemeClr val="bg1"/>
                </a:solidFill>
                <a:latin typeface="+mn-lt"/>
              </a:rPr>
              <a:t>4 цифра равна 1</a:t>
            </a:r>
          </a:p>
          <a:p>
            <a:pPr marL="358775" indent="-90488" algn="just" eaLnBrk="1" hangingPunct="1">
              <a:spcBef>
                <a:spcPct val="0"/>
              </a:spcBef>
              <a:buNone/>
            </a:pPr>
            <a:r>
              <a:rPr lang="ru-RU" altLang="ru-RU" sz="1200" dirty="0">
                <a:solidFill>
                  <a:schemeClr val="bg1"/>
                </a:solidFill>
                <a:latin typeface="+mn-lt"/>
              </a:rPr>
              <a:t>5 цифра равна 9</a:t>
            </a:r>
          </a:p>
          <a:p>
            <a:pPr algn="just" eaLnBrk="1" hangingPunct="1">
              <a:spcBef>
                <a:spcPct val="0"/>
              </a:spcBef>
              <a:buFont typeface="+mj-lt"/>
              <a:buAutoNum type="arabicPeriod"/>
            </a:pPr>
            <a:endParaRPr lang="ru-RU" altLang="ru-RU" sz="1200" dirty="0">
              <a:solidFill>
                <a:schemeClr val="bg1"/>
              </a:solidFill>
              <a:latin typeface="+mn-lt"/>
            </a:endParaRPr>
          </a:p>
          <a:p>
            <a:pPr marL="268288" indent="-268288" algn="just" eaLnBrk="1" hangingPunct="1">
              <a:spcBef>
                <a:spcPct val="0"/>
              </a:spcBef>
              <a:buClr>
                <a:schemeClr val="accent6"/>
              </a:buClr>
              <a:buFont typeface="+mj-lt"/>
              <a:buAutoNum type="arabicPeriod" startAt="3"/>
            </a:pPr>
            <a:r>
              <a:rPr lang="ru-RU" altLang="ru-RU" sz="1200" dirty="0">
                <a:solidFill>
                  <a:schemeClr val="bg1"/>
                </a:solidFill>
                <a:latin typeface="+mn-lt"/>
              </a:rPr>
              <a:t>Реализовать алгоритм сортировки выбором. Алгоритм состоит из следующих шагов:</a:t>
            </a:r>
          </a:p>
          <a:p>
            <a:pPr marL="268288" algn="just" eaLnBrk="1" hangingPunct="1">
              <a:spcBef>
                <a:spcPct val="0"/>
              </a:spcBef>
              <a:buNone/>
            </a:pPr>
            <a:r>
              <a:rPr lang="ru-RU" altLang="ru-RU" sz="1200" dirty="0">
                <a:solidFill>
                  <a:schemeClr val="bg1"/>
                </a:solidFill>
                <a:latin typeface="+mn-lt"/>
              </a:rPr>
              <a:t>1. найти наименьший элемент в массиве</a:t>
            </a:r>
          </a:p>
          <a:p>
            <a:pPr marL="358775" indent="-90488" algn="just" eaLnBrk="1" hangingPunct="1">
              <a:spcBef>
                <a:spcPct val="0"/>
              </a:spcBef>
              <a:buNone/>
            </a:pPr>
            <a:r>
              <a:rPr lang="ru-RU" altLang="ru-RU" sz="1200" dirty="0">
                <a:solidFill>
                  <a:schemeClr val="bg1"/>
                </a:solidFill>
                <a:latin typeface="+mn-lt"/>
              </a:rPr>
              <a:t>2. поменять местами его и первый элемент в массиве</a:t>
            </a:r>
          </a:p>
          <a:p>
            <a:pPr marL="358775" indent="-90488" algn="just" eaLnBrk="1" hangingPunct="1">
              <a:spcBef>
                <a:spcPct val="0"/>
              </a:spcBef>
              <a:buNone/>
            </a:pPr>
            <a:r>
              <a:rPr lang="ru-RU" altLang="ru-RU" sz="1200" dirty="0">
                <a:solidFill>
                  <a:schemeClr val="bg1"/>
                </a:solidFill>
                <a:latin typeface="+mn-lt"/>
              </a:rPr>
              <a:t>3. найти следующий наименьший элемент в массиве</a:t>
            </a:r>
          </a:p>
          <a:p>
            <a:pPr marL="358775" indent="-90488" algn="just" eaLnBrk="1" hangingPunct="1">
              <a:spcBef>
                <a:spcPct val="0"/>
              </a:spcBef>
              <a:buNone/>
            </a:pPr>
            <a:r>
              <a:rPr lang="ru-RU" altLang="ru-RU" sz="1200" dirty="0">
                <a:solidFill>
                  <a:schemeClr val="bg1"/>
                </a:solidFill>
                <a:latin typeface="+mn-lt"/>
              </a:rPr>
              <a:t>4. и поменять местами его и второй элемент массива</a:t>
            </a:r>
          </a:p>
          <a:p>
            <a:pPr marL="358775" indent="-90488" algn="just" eaLnBrk="1" hangingPunct="1">
              <a:spcBef>
                <a:spcPct val="0"/>
              </a:spcBef>
              <a:buNone/>
            </a:pPr>
            <a:r>
              <a:rPr lang="ru-RU" altLang="ru-RU" sz="1200" dirty="0">
                <a:solidFill>
                  <a:schemeClr val="bg1"/>
                </a:solidFill>
                <a:latin typeface="+mn-lt"/>
              </a:rPr>
              <a:t>5. продолжать это пока весь массив не будет отсортирован</a:t>
            </a:r>
          </a:p>
          <a:p>
            <a:pPr marL="539750" indent="-271463" algn="just" eaLnBrk="1" hangingPunct="1">
              <a:spcBef>
                <a:spcPct val="0"/>
              </a:spcBef>
              <a:buNone/>
            </a:pPr>
            <a:r>
              <a:rPr lang="ru-RU" altLang="ru-RU" sz="1200" dirty="0">
                <a:solidFill>
                  <a:schemeClr val="bg1"/>
                </a:solidFill>
                <a:latin typeface="+mn-lt"/>
              </a:rPr>
              <a:t>arr = [0,3,24,2,3,7]</a:t>
            </a:r>
          </a:p>
          <a:p>
            <a:pPr marL="358775" indent="-90488" algn="just" eaLnBrk="1" hangingPunct="1">
              <a:spcBef>
                <a:spcPct val="0"/>
              </a:spcBef>
              <a:buNone/>
            </a:pPr>
            <a:r>
              <a:rPr lang="ru-RU" altLang="ru-RU" sz="1200" dirty="0">
                <a:solidFill>
                  <a:schemeClr val="bg1"/>
                </a:solidFill>
                <a:latin typeface="+mn-lt"/>
              </a:rPr>
              <a:t>// здесь реализованный алгоритм</a:t>
            </a:r>
          </a:p>
          <a:p>
            <a:pPr marL="358775" indent="-90488" algn="just" eaLnBrk="1" hangingPunct="1">
              <a:spcBef>
                <a:spcPct val="0"/>
              </a:spcBef>
              <a:buNone/>
            </a:pPr>
            <a:r>
              <a:rPr lang="ru-RU" altLang="ru-RU" sz="1200" dirty="0">
                <a:solidFill>
                  <a:schemeClr val="bg1"/>
                </a:solidFill>
                <a:latin typeface="+mn-lt"/>
              </a:rPr>
              <a:t>// на выходе должен получиться список, содержащий [0, 2, 3, 3, 7, 24]</a:t>
            </a:r>
            <a:endParaRPr lang="ru-RU" sz="1200" dirty="0">
              <a:solidFill>
                <a:schemeClr val="bg1"/>
              </a:solidFill>
              <a:latin typeface="+mn-lt"/>
            </a:endParaRPr>
          </a:p>
        </p:txBody>
      </p:sp>
    </p:spTree>
    <p:extLst>
      <p:ext uri="{BB962C8B-B14F-4D97-AF65-F5344CB8AC3E}">
        <p14:creationId xmlns:p14="http://schemas.microsoft.com/office/powerpoint/2010/main" val="418287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itle 2"/>
          <p:cNvSpPr txBox="1">
            <a:spLocks/>
          </p:cNvSpPr>
          <p:nvPr/>
        </p:nvSpPr>
        <p:spPr>
          <a:xfrm>
            <a:off x="1866900" y="435100"/>
            <a:ext cx="5410200" cy="56221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defRPr/>
            </a:pPr>
            <a:r>
              <a:rPr lang="ru-RU" sz="3200" b="1" kern="1200" dirty="0">
                <a:solidFill>
                  <a:schemeClr val="bg1"/>
                </a:solidFill>
                <a:latin typeface="+mn-lt"/>
              </a:rPr>
              <a:t>Практика</a:t>
            </a:r>
            <a:endParaRPr lang="ru-RU" sz="3200" b="1" kern="1200" dirty="0">
              <a:solidFill>
                <a:schemeClr val="bg1"/>
              </a:solidFill>
              <a:latin typeface="+mn-lt"/>
              <a:ea typeface="+mn-ea"/>
              <a:cs typeface="+mn-cs"/>
            </a:endParaRPr>
          </a:p>
        </p:txBody>
      </p:sp>
      <p:sp>
        <p:nvSpPr>
          <p:cNvPr id="6" name="Text Box 10">
            <a:extLst>
              <a:ext uri="{FF2B5EF4-FFF2-40B4-BE49-F238E27FC236}">
                <a16:creationId xmlns:a16="http://schemas.microsoft.com/office/drawing/2014/main" id="{644E64A2-3245-4C54-B055-80750792CE08}"/>
              </a:ext>
            </a:extLst>
          </p:cNvPr>
          <p:cNvSpPr txBox="1">
            <a:spLocks noChangeArrowheads="1"/>
          </p:cNvSpPr>
          <p:nvPr/>
        </p:nvSpPr>
        <p:spPr bwMode="auto">
          <a:xfrm>
            <a:off x="622872" y="1357467"/>
            <a:ext cx="789825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Clr>
                <a:schemeClr val="accent6"/>
              </a:buClr>
              <a:buFont typeface="+mj-lt"/>
              <a:buAutoNum type="arabicPeriod" startAt="4"/>
            </a:pPr>
            <a:r>
              <a:rPr lang="ru-RU" altLang="ru-RU" dirty="0">
                <a:solidFill>
                  <a:schemeClr val="bg1"/>
                </a:solidFill>
                <a:latin typeface="+mn-lt"/>
              </a:rPr>
              <a:t>Реализовать функциональность, которая бы “сворачивала” и “разворачивала” символы табуляции в файле или строке. То есть, передается на вход файл или строка, необходимо заменить все символы табуляции на четыре пробела, либо же заменить все комбинации из четырех символов пробела на символ табуляции</a:t>
            </a:r>
          </a:p>
          <a:p>
            <a:pPr algn="just" eaLnBrk="1" hangingPunct="1">
              <a:spcBef>
                <a:spcPct val="0"/>
              </a:spcBef>
              <a:buClr>
                <a:schemeClr val="accent6"/>
              </a:buClr>
              <a:buFont typeface="+mj-lt"/>
              <a:buAutoNum type="arabicPeriod" startAt="4"/>
            </a:pPr>
            <a:endParaRPr lang="ru-RU" altLang="ru-RU" dirty="0">
              <a:solidFill>
                <a:schemeClr val="bg1"/>
              </a:solidFill>
              <a:latin typeface="+mn-lt"/>
            </a:endParaRPr>
          </a:p>
          <a:p>
            <a:pPr eaLnBrk="1" hangingPunct="1">
              <a:spcBef>
                <a:spcPct val="0"/>
              </a:spcBef>
              <a:buClr>
                <a:schemeClr val="accent6"/>
              </a:buClr>
              <a:buFont typeface="+mj-lt"/>
              <a:buAutoNum type="arabicPeriod" startAt="4"/>
            </a:pPr>
            <a:r>
              <a:rPr lang="ru-RU" altLang="ru-RU" dirty="0">
                <a:solidFill>
                  <a:schemeClr val="bg1"/>
                </a:solidFill>
                <a:latin typeface="+mn-lt"/>
              </a:rPr>
              <a:t>Интерполировать некие шаблоны в строке. Есть строка с определенного вида форматированием. необходимо заменить в этой строке все вхождения шаблонов на их значение из словаря</a:t>
            </a:r>
          </a:p>
          <a:p>
            <a:pPr algn="just" eaLnBrk="1" hangingPunct="1">
              <a:spcBef>
                <a:spcPct val="0"/>
              </a:spcBef>
              <a:buClr>
                <a:schemeClr val="accent6"/>
              </a:buClr>
              <a:buFont typeface="+mj-lt"/>
              <a:buAutoNum type="arabicPeriod" startAt="4"/>
            </a:pPr>
            <a:endParaRPr lang="ru-RU" altLang="ru-RU" dirty="0">
              <a:solidFill>
                <a:schemeClr val="bg1"/>
              </a:solidFill>
              <a:latin typeface="+mn-lt"/>
            </a:endParaRPr>
          </a:p>
          <a:p>
            <a:pPr eaLnBrk="1" hangingPunct="1">
              <a:spcBef>
                <a:spcPct val="0"/>
              </a:spcBef>
              <a:buClr>
                <a:schemeClr val="accent6"/>
              </a:buClr>
              <a:buFont typeface="+mj-lt"/>
              <a:buAutoNum type="arabicPeriod" startAt="4"/>
            </a:pPr>
            <a:r>
              <a:rPr lang="en-US" altLang="ru-RU" dirty="0">
                <a:solidFill>
                  <a:schemeClr val="bg1"/>
                </a:solidFill>
                <a:latin typeface="+mn-lt"/>
              </a:rPr>
              <a:t>* </a:t>
            </a:r>
            <a:r>
              <a:rPr lang="ru-RU" altLang="ru-RU" dirty="0">
                <a:solidFill>
                  <a:schemeClr val="bg1"/>
                </a:solidFill>
                <a:latin typeface="+mn-lt"/>
              </a:rPr>
              <a:t>Есть список списков (матрица). Каждый внутренний список </a:t>
            </a:r>
            <a:r>
              <a:rPr lang="en-US" altLang="ru-RU" dirty="0">
                <a:solidFill>
                  <a:schemeClr val="bg1"/>
                </a:solidFill>
                <a:latin typeface="+mn-lt"/>
              </a:rPr>
              <a:t>- </a:t>
            </a:r>
            <a:r>
              <a:rPr lang="ru-RU" altLang="ru-RU" dirty="0">
                <a:solidFill>
                  <a:schemeClr val="bg1"/>
                </a:solidFill>
                <a:latin typeface="+mn-lt"/>
              </a:rPr>
              <a:t>это строка матрицы. Необходимо реализовать функцию, которая удаляет столбец, который содержит заданную цифру</a:t>
            </a:r>
          </a:p>
        </p:txBody>
      </p:sp>
    </p:spTree>
    <p:extLst>
      <p:ext uri="{BB962C8B-B14F-4D97-AF65-F5344CB8AC3E}">
        <p14:creationId xmlns:p14="http://schemas.microsoft.com/office/powerpoint/2010/main" val="417042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3202595844"/>
              </p:ext>
            </p:extLst>
          </p:nvPr>
        </p:nvGraphicFramePr>
        <p:xfrm>
          <a:off x="566737" y="2352089"/>
          <a:ext cx="8027135" cy="2661590"/>
        </p:xfrm>
        <a:graphic>
          <a:graphicData uri="http://schemas.openxmlformats.org/drawingml/2006/table">
            <a:tbl>
              <a:tblPr firstRow="1" firstCol="1" bandRow="1">
                <a:tableStyleId>{5C22544A-7EE6-4342-B048-85BDC9FD1C3A}</a:tableStyleId>
              </a:tblPr>
              <a:tblGrid>
                <a:gridCol w="1621864">
                  <a:extLst>
                    <a:ext uri="{9D8B030D-6E8A-4147-A177-3AD203B41FA5}">
                      <a16:colId xmlns:a16="http://schemas.microsoft.com/office/drawing/2014/main" val="4230744033"/>
                    </a:ext>
                  </a:extLst>
                </a:gridCol>
                <a:gridCol w="6405271">
                  <a:extLst>
                    <a:ext uri="{9D8B030D-6E8A-4147-A177-3AD203B41FA5}">
                      <a16:colId xmlns:a16="http://schemas.microsoft.com/office/drawing/2014/main" val="2000110398"/>
                    </a:ext>
                  </a:extLst>
                </a:gridCol>
              </a:tblGrid>
              <a:tr h="132822">
                <a:tc>
                  <a:txBody>
                    <a:bodyPr/>
                    <a:lstStyle/>
                    <a:p>
                      <a:pPr algn="ctr">
                        <a:tabLst>
                          <a:tab pos="311150" algn="l"/>
                        </a:tabLst>
                      </a:pPr>
                      <a:r>
                        <a:rPr lang="ru-RU" sz="1000" b="1" i="0" u="none" strike="noStrike" kern="1200" cap="none" dirty="0">
                          <a:solidFill>
                            <a:schemeClr val="bg1"/>
                          </a:solidFill>
                          <a:latin typeface="+mn-lt"/>
                          <a:ea typeface="+mn-ea"/>
                          <a:cs typeface="+mn-cs"/>
                          <a:sym typeface="Arial"/>
                        </a:rPr>
                        <a:t>Функции</a:t>
                      </a:r>
                    </a:p>
                  </a:txBody>
                  <a:tcPr marL="55577" marR="55577"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000" b="1" kern="1200" dirty="0">
                          <a:solidFill>
                            <a:schemeClr val="bg1"/>
                          </a:solidFill>
                          <a:latin typeface="+mn-lt"/>
                          <a:ea typeface="+mn-ea"/>
                          <a:cs typeface="+mn-cs"/>
                        </a:rPr>
                        <a:t>Описание</a:t>
                      </a:r>
                    </a:p>
                  </a:txBody>
                  <a:tcPr marL="55577" marR="55577"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175082">
                <a:tc>
                  <a:txBody>
                    <a:bodyPr/>
                    <a:lstStyle/>
                    <a:p>
                      <a:pPr algn="ctr"/>
                      <a:r>
                        <a:rPr lang="en-US" sz="1100" dirty="0">
                          <a:latin typeface="+mn-lt"/>
                          <a:cs typeface="Times New Roman" panose="02020603050405020304" pitchFamily="18" charset="0"/>
                        </a:rPr>
                        <a:t>len(s)</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Длина последовательности </a:t>
                      </a:r>
                      <a:r>
                        <a:rPr lang="en-US" sz="1000" dirty="0">
                          <a:latin typeface="+mn-lt"/>
                          <a:cs typeface="Times New Roman" panose="02020603050405020304" pitchFamily="18" charset="0"/>
                        </a:rPr>
                        <a:t>s</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33967506"/>
                  </a:ext>
                </a:extLst>
              </a:tr>
              <a:tr h="241175">
                <a:tc>
                  <a:txBody>
                    <a:bodyPr/>
                    <a:lstStyle/>
                    <a:p>
                      <a:pPr algn="ctr"/>
                      <a:r>
                        <a:rPr lang="en-US" sz="1100" dirty="0">
                          <a:latin typeface="+mn-lt"/>
                          <a:cs typeface="Times New Roman" panose="02020603050405020304" pitchFamily="18" charset="0"/>
                        </a:rPr>
                        <a:t>x in s</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Проверка принадлежности элемента последовательности. Возвращает True или False</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22258901"/>
                  </a:ext>
                </a:extLst>
              </a:tr>
              <a:tr h="186679">
                <a:tc>
                  <a:txBody>
                    <a:bodyPr/>
                    <a:lstStyle/>
                    <a:p>
                      <a:pPr algn="ctr"/>
                      <a:r>
                        <a:rPr lang="en-US" sz="1100" dirty="0">
                          <a:latin typeface="+mn-lt"/>
                          <a:cs typeface="Times New Roman" panose="02020603050405020304" pitchFamily="18" charset="0"/>
                        </a:rPr>
                        <a:t>x not in s</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en-US" sz="1000" dirty="0">
                          <a:latin typeface="+mn-lt"/>
                          <a:cs typeface="Times New Roman" panose="02020603050405020304" pitchFamily="18" charset="0"/>
                        </a:rPr>
                        <a:t>= not x in s </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09309303"/>
                  </a:ext>
                </a:extLst>
              </a:tr>
              <a:tr h="175082">
                <a:tc>
                  <a:txBody>
                    <a:bodyPr/>
                    <a:lstStyle/>
                    <a:p>
                      <a:pPr algn="ctr"/>
                      <a:r>
                        <a:rPr lang="en-US" sz="1100" dirty="0">
                          <a:latin typeface="+mn-lt"/>
                          <a:cs typeface="Times New Roman" panose="02020603050405020304" pitchFamily="18" charset="0"/>
                        </a:rPr>
                        <a:t>s + s1 </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Конкатенация последовательностей </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44952411"/>
                  </a:ext>
                </a:extLst>
              </a:tr>
              <a:tr h="241175">
                <a:tc>
                  <a:txBody>
                    <a:bodyPr/>
                    <a:lstStyle/>
                    <a:p>
                      <a:pPr algn="ctr"/>
                      <a:r>
                        <a:rPr lang="en-US" sz="1100" dirty="0">
                          <a:latin typeface="+mn-lt"/>
                          <a:cs typeface="Times New Roman" panose="02020603050405020304" pitchFamily="18" charset="0"/>
                        </a:rPr>
                        <a:t>s*n </a:t>
                      </a:r>
                      <a:r>
                        <a:rPr lang="ru-RU" sz="1100" dirty="0">
                          <a:latin typeface="+mn-lt"/>
                          <a:cs typeface="Times New Roman" panose="02020603050405020304" pitchFamily="18" charset="0"/>
                        </a:rPr>
                        <a:t>или </a:t>
                      </a:r>
                      <a:r>
                        <a:rPr lang="en-US" sz="1100" dirty="0">
                          <a:latin typeface="+mn-lt"/>
                          <a:cs typeface="Times New Roman" panose="02020603050405020304" pitchFamily="18" charset="0"/>
                        </a:rPr>
                        <a:t>n*s </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rtl="0"/>
                      <a:r>
                        <a:rPr lang="ru-RU" sz="1000" dirty="0">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000" dirty="0">
                        <a:latin typeface="+mn-lt"/>
                        <a:cs typeface="Times New Roman" panose="02020603050405020304" pitchFamily="18" charset="0"/>
                      </a:endParaRP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58766448"/>
                  </a:ext>
                </a:extLst>
              </a:tr>
              <a:tr h="175082">
                <a:tc>
                  <a:txBody>
                    <a:bodyPr/>
                    <a:lstStyle/>
                    <a:p>
                      <a:pPr algn="ctr"/>
                      <a:r>
                        <a:rPr lang="en-US" sz="1100" dirty="0">
                          <a:latin typeface="+mn-lt"/>
                          <a:cs typeface="Times New Roman" panose="02020603050405020304" pitchFamily="18" charset="0"/>
                        </a:rPr>
                        <a:t>s[</a:t>
                      </a:r>
                      <a:r>
                        <a:rPr lang="en-US" sz="1100" dirty="0" err="1">
                          <a:latin typeface="+mn-lt"/>
                          <a:cs typeface="Times New Roman" panose="02020603050405020304" pitchFamily="18" charset="0"/>
                        </a:rPr>
                        <a:t>i</a:t>
                      </a:r>
                      <a:r>
                        <a:rPr lang="en-US" sz="1100" dirty="0">
                          <a:latin typeface="+mn-lt"/>
                          <a:cs typeface="Times New Roman" panose="02020603050405020304" pitchFamily="18" charset="0"/>
                        </a:rPr>
                        <a:t>] </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Возвращает i-й элемент s или len(s)-i-й, если i &lt; 0</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186679">
                <a:tc>
                  <a:txBody>
                    <a:bodyPr/>
                    <a:lstStyle/>
                    <a:p>
                      <a:pPr algn="ctr"/>
                      <a:r>
                        <a:rPr lang="en-US" sz="1100" dirty="0">
                          <a:latin typeface="+mn-lt"/>
                          <a:cs typeface="Times New Roman" panose="02020603050405020304" pitchFamily="18" charset="0"/>
                        </a:rPr>
                        <a:t>s[i:j:d] </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Срез из последовательности s от i до j с шагом d. Так же как и</a:t>
                      </a:r>
                      <a:r>
                        <a:rPr lang="ru-RU" sz="1000" baseline="0" dirty="0">
                          <a:latin typeface="+mn-lt"/>
                          <a:cs typeface="Times New Roman" panose="02020603050405020304" pitchFamily="18" charset="0"/>
                        </a:rPr>
                        <a:t> для строк</a:t>
                      </a:r>
                      <a:endParaRPr lang="ru-RU" sz="1000" dirty="0">
                        <a:latin typeface="+mn-lt"/>
                        <a:cs typeface="Times New Roman" panose="02020603050405020304" pitchFamily="18" charset="0"/>
                      </a:endParaRP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r h="175082">
                <a:tc>
                  <a:txBody>
                    <a:bodyPr/>
                    <a:lstStyle/>
                    <a:p>
                      <a:pPr algn="ctr"/>
                      <a:r>
                        <a:rPr lang="en-US" sz="1100" dirty="0">
                          <a:latin typeface="+mn-lt"/>
                          <a:cs typeface="Times New Roman" panose="02020603050405020304" pitchFamily="18" charset="0"/>
                        </a:rPr>
                        <a:t>min(s) </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Наименьший элемент </a:t>
                      </a:r>
                      <a:r>
                        <a:rPr lang="en-US" sz="1000" dirty="0">
                          <a:latin typeface="+mn-lt"/>
                          <a:cs typeface="Times New Roman" panose="02020603050405020304" pitchFamily="18" charset="0"/>
                        </a:rPr>
                        <a:t>s </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8"/>
                  </a:ext>
                </a:extLst>
              </a:tr>
              <a:tr h="186679">
                <a:tc>
                  <a:txBody>
                    <a:bodyPr/>
                    <a:lstStyle/>
                    <a:p>
                      <a:pPr algn="ctr"/>
                      <a:r>
                        <a:rPr lang="en-US" sz="1100" dirty="0">
                          <a:latin typeface="+mn-lt"/>
                          <a:cs typeface="Times New Roman" panose="02020603050405020304" pitchFamily="18" charset="0"/>
                        </a:rPr>
                        <a:t>max(s) </a:t>
                      </a:r>
                    </a:p>
                  </a:txBody>
                  <a:tcPr marL="17522" marR="17522" marT="17522" marB="17522"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Наибольший элемент </a:t>
                      </a:r>
                      <a:r>
                        <a:rPr lang="en-US" sz="1000" dirty="0">
                          <a:latin typeface="+mn-lt"/>
                          <a:cs typeface="Times New Roman" panose="02020603050405020304" pitchFamily="18" charset="0"/>
                        </a:rPr>
                        <a:t>s </a:t>
                      </a:r>
                    </a:p>
                  </a:txBody>
                  <a:tcPr marL="17522" marR="17522" marT="17522" marB="17522"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9"/>
                  </a:ext>
                </a:extLst>
              </a:tr>
              <a:tr h="186679">
                <a:tc>
                  <a:txBody>
                    <a:bodyPr/>
                    <a:lstStyle/>
                    <a:p>
                      <a:pPr algn="ctr"/>
                      <a:r>
                        <a:rPr lang="en-US" sz="1100" dirty="0">
                          <a:latin typeface="+mn-lt"/>
                          <a:cs typeface="Times New Roman" panose="02020603050405020304" pitchFamily="18" charset="0"/>
                        </a:rPr>
                        <a:t>s[</a:t>
                      </a:r>
                      <a:r>
                        <a:rPr lang="en-US" sz="1100" dirty="0" err="1">
                          <a:latin typeface="+mn-lt"/>
                          <a:cs typeface="Times New Roman" panose="02020603050405020304" pitchFamily="18" charset="0"/>
                        </a:rPr>
                        <a:t>i</a:t>
                      </a:r>
                      <a:r>
                        <a:rPr lang="en-US" sz="1100" dirty="0">
                          <a:latin typeface="+mn-lt"/>
                          <a:cs typeface="Times New Roman" panose="02020603050405020304" pitchFamily="18" charset="0"/>
                        </a:rPr>
                        <a:t>] = x</a:t>
                      </a:r>
                    </a:p>
                  </a:txBody>
                  <a:tcPr marL="17522" marR="17522" marT="17522" marB="1752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i -й элемент списка s заменяется на x</a:t>
                      </a:r>
                    </a:p>
                  </a:txBody>
                  <a:tcPr marL="17522" marR="17522" marT="17522" marB="1752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186679">
                <a:tc>
                  <a:txBody>
                    <a:bodyPr/>
                    <a:lstStyle/>
                    <a:p>
                      <a:pPr algn="ctr"/>
                      <a:r>
                        <a:rPr lang="en-US" sz="1100" dirty="0">
                          <a:latin typeface="+mn-lt"/>
                          <a:cs typeface="Times New Roman" panose="02020603050405020304" pitchFamily="18" charset="0"/>
                        </a:rPr>
                        <a:t>s[i:j:d] = t</a:t>
                      </a:r>
                    </a:p>
                  </a:txBody>
                  <a:tcPr marL="17522" marR="17522" marT="17522" marB="1752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Срез от i до j (с шагом d ) заменяется на (список) t</a:t>
                      </a:r>
                    </a:p>
                  </a:txBody>
                  <a:tcPr marL="17522" marR="17522" marT="17522" marB="1752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186679">
                <a:tc>
                  <a:txBody>
                    <a:bodyPr/>
                    <a:lstStyle/>
                    <a:p>
                      <a:pPr algn="ctr"/>
                      <a:r>
                        <a:rPr lang="en-US" sz="1100" dirty="0">
                          <a:latin typeface="+mn-lt"/>
                          <a:cs typeface="Times New Roman" panose="02020603050405020304" pitchFamily="18" charset="0"/>
                        </a:rPr>
                        <a:t>del s[i:j:d]</a:t>
                      </a:r>
                    </a:p>
                  </a:txBody>
                  <a:tcPr marL="17522" marR="17522" marT="17522" marB="1752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lgn="l"/>
                      <a:r>
                        <a:rPr lang="ru-RU" sz="1000" dirty="0">
                          <a:latin typeface="+mn-lt"/>
                          <a:cs typeface="Times New Roman" panose="02020603050405020304" pitchFamily="18" charset="0"/>
                        </a:rPr>
                        <a:t>Удаляет срез из последовательности s от i до j с шагом d</a:t>
                      </a:r>
                    </a:p>
                  </a:txBody>
                  <a:tcPr marL="17522" marR="17522" marT="17522" marB="1752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7" name="Прямоугольник 6"/>
          <p:cNvSpPr/>
          <p:nvPr/>
        </p:nvSpPr>
        <p:spPr>
          <a:xfrm>
            <a:off x="0" y="1198958"/>
            <a:ext cx="9144000" cy="10584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 Box 10"/>
          <p:cNvSpPr txBox="1">
            <a:spLocks noChangeArrowheads="1"/>
          </p:cNvSpPr>
          <p:nvPr/>
        </p:nvSpPr>
        <p:spPr bwMode="auto">
          <a:xfrm>
            <a:off x="480478" y="1381947"/>
            <a:ext cx="811339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1300" dirty="0">
                <a:solidFill>
                  <a:schemeClr val="tx1"/>
                </a:solidFill>
                <a:latin typeface="+mn-lt"/>
              </a:rPr>
              <a:t>Ниже обобщены основные методы последовательностей</a:t>
            </a:r>
            <a:r>
              <a:rPr lang="en-US" sz="1300" dirty="0">
                <a:solidFill>
                  <a:schemeClr val="tx1"/>
                </a:solidFill>
                <a:latin typeface="+mn-lt"/>
              </a:rPr>
              <a:t> </a:t>
            </a:r>
            <a:r>
              <a:rPr lang="ru-RU" sz="1300" dirty="0">
                <a:solidFill>
                  <a:schemeClr val="tx1"/>
                </a:solidFill>
                <a:latin typeface="+mn-lt"/>
              </a:rPr>
              <a:t>и функций для работы </a:t>
            </a:r>
          </a:p>
          <a:p>
            <a:pPr algn="just" eaLnBrk="1" hangingPunct="1">
              <a:spcBef>
                <a:spcPct val="0"/>
              </a:spcBef>
              <a:buNone/>
            </a:pPr>
            <a:r>
              <a:rPr lang="ru-RU" sz="1300" dirty="0">
                <a:solidFill>
                  <a:schemeClr val="tx1"/>
                </a:solidFill>
                <a:latin typeface="+mn-lt"/>
              </a:rPr>
              <a:t>с последовательностями. Следует напомнить, что последовательности бывают неизменяемыми (</a:t>
            </a:r>
            <a:r>
              <a:rPr lang="en-US" sz="1300" dirty="0">
                <a:solidFill>
                  <a:schemeClr val="tx1"/>
                </a:solidFill>
                <a:latin typeface="+mn-lt"/>
              </a:rPr>
              <a:t>immutable)</a:t>
            </a:r>
            <a:r>
              <a:rPr lang="ru-RU" sz="1300" dirty="0">
                <a:solidFill>
                  <a:schemeClr val="tx1"/>
                </a:solidFill>
                <a:latin typeface="+mn-lt"/>
              </a:rPr>
              <a:t> и изменяемыми (</a:t>
            </a:r>
            <a:r>
              <a:rPr lang="en-US" sz="1300" dirty="0">
                <a:solidFill>
                  <a:schemeClr val="tx1"/>
                </a:solidFill>
                <a:latin typeface="+mn-lt"/>
              </a:rPr>
              <a:t>mutable)</a:t>
            </a:r>
            <a:r>
              <a:rPr lang="ru-RU" sz="1300" dirty="0">
                <a:solidFill>
                  <a:schemeClr val="tx1"/>
                </a:solidFill>
                <a:latin typeface="+mn-lt"/>
              </a:rPr>
              <a:t>. Сначала функции для работы с последовательностями:</a:t>
            </a:r>
          </a:p>
        </p:txBody>
      </p:sp>
      <p:sp>
        <p:nvSpPr>
          <p:cNvPr id="328" name="Google Shape;328;p32"/>
          <p:cNvSpPr txBox="1">
            <a:spLocks noGrp="1"/>
          </p:cNvSpPr>
          <p:nvPr>
            <p:ph type="title"/>
          </p:nvPr>
        </p:nvSpPr>
        <p:spPr>
          <a:xfrm>
            <a:off x="462440" y="183728"/>
            <a:ext cx="8681560" cy="1058475"/>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Список как пример последовательности</a:t>
            </a:r>
            <a:endParaRPr sz="3600" b="1" dirty="0">
              <a:solidFill>
                <a:schemeClr val="accent1"/>
              </a:solidFill>
              <a:latin typeface="+mn-lt"/>
            </a:endParaRPr>
          </a:p>
        </p:txBody>
      </p:sp>
    </p:spTree>
    <p:extLst>
      <p:ext uri="{BB962C8B-B14F-4D97-AF65-F5344CB8AC3E}">
        <p14:creationId xmlns:p14="http://schemas.microsoft.com/office/powerpoint/2010/main" val="292588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3827876502"/>
              </p:ext>
            </p:extLst>
          </p:nvPr>
        </p:nvGraphicFramePr>
        <p:xfrm>
          <a:off x="566737" y="2300323"/>
          <a:ext cx="8019701" cy="2599475"/>
        </p:xfrm>
        <a:graphic>
          <a:graphicData uri="http://schemas.openxmlformats.org/drawingml/2006/table">
            <a:tbl>
              <a:tblPr firstRow="1" firstCol="1" bandRow="1">
                <a:tableStyleId>{5C22544A-7EE6-4342-B048-85BDC9FD1C3A}</a:tableStyleId>
              </a:tblPr>
              <a:tblGrid>
                <a:gridCol w="1620362">
                  <a:extLst>
                    <a:ext uri="{9D8B030D-6E8A-4147-A177-3AD203B41FA5}">
                      <a16:colId xmlns:a16="http://schemas.microsoft.com/office/drawing/2014/main" val="4230744033"/>
                    </a:ext>
                  </a:extLst>
                </a:gridCol>
                <a:gridCol w="6399339">
                  <a:extLst>
                    <a:ext uri="{9D8B030D-6E8A-4147-A177-3AD203B41FA5}">
                      <a16:colId xmlns:a16="http://schemas.microsoft.com/office/drawing/2014/main" val="2000110398"/>
                    </a:ext>
                  </a:extLst>
                </a:gridCol>
              </a:tblGrid>
              <a:tr h="194498">
                <a:tc>
                  <a:txBody>
                    <a:bodyPr/>
                    <a:lstStyle/>
                    <a:p>
                      <a:pPr algn="ctr">
                        <a:tabLst>
                          <a:tab pos="311150" algn="l"/>
                        </a:tabLst>
                      </a:pPr>
                      <a:r>
                        <a:rPr lang="ru-RU" sz="1000" b="1" i="0" u="none" strike="noStrike" kern="1200" cap="none" dirty="0">
                          <a:solidFill>
                            <a:schemeClr val="bg1"/>
                          </a:solidFill>
                          <a:latin typeface="+mn-lt"/>
                          <a:ea typeface="+mn-ea"/>
                          <a:cs typeface="+mn-cs"/>
                          <a:sym typeface="Arial"/>
                        </a:rPr>
                        <a:t>Метод</a:t>
                      </a:r>
                    </a:p>
                  </a:txBody>
                  <a:tcPr marL="55577" marR="55577" marT="0" marB="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ru-RU" sz="1000" b="1" kern="1200" dirty="0">
                          <a:solidFill>
                            <a:schemeClr val="bg1"/>
                          </a:solidFill>
                          <a:latin typeface="+mn-lt"/>
                          <a:ea typeface="+mn-ea"/>
                          <a:cs typeface="+mn-cs"/>
                        </a:rPr>
                        <a:t>Описание</a:t>
                      </a:r>
                    </a:p>
                  </a:txBody>
                  <a:tcPr marL="55577" marR="55577" marT="0" marB="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58840314"/>
                  </a:ext>
                </a:extLst>
              </a:tr>
              <a:tr h="262573">
                <a:tc>
                  <a:txBody>
                    <a:bodyPr/>
                    <a:lstStyle/>
                    <a:p>
                      <a:pPr algn="ctr"/>
                      <a:r>
                        <a:rPr lang="en-US" sz="1100" dirty="0">
                          <a:latin typeface="+mn-lt"/>
                          <a:cs typeface="Times New Roman" panose="02020603050405020304" pitchFamily="18" charset="0"/>
                        </a:rPr>
                        <a:t>.append(x)</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8900" indent="0"/>
                      <a:r>
                        <a:rPr lang="ru-RU" sz="1100" dirty="0">
                          <a:latin typeface="+mn-lt"/>
                          <a:cs typeface="Times New Roman" panose="02020603050405020304" pitchFamily="18" charset="0"/>
                        </a:rPr>
                        <a:t>Добавляет элемент в конец последовательности</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3967506"/>
                  </a:ext>
                </a:extLst>
              </a:tr>
              <a:tr h="307796">
                <a:tc>
                  <a:txBody>
                    <a:bodyPr/>
                    <a:lstStyle/>
                    <a:p>
                      <a:pPr algn="ctr"/>
                      <a:r>
                        <a:rPr lang="en-US" sz="1100" dirty="0">
                          <a:latin typeface="+mn-lt"/>
                          <a:cs typeface="Times New Roman" panose="02020603050405020304" pitchFamily="18" charset="0"/>
                        </a:rPr>
                        <a:t>.count(x)</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r>
                        <a:rPr lang="ru-RU" sz="1100" dirty="0">
                          <a:latin typeface="+mn-lt"/>
                          <a:cs typeface="Times New Roman" panose="02020603050405020304" pitchFamily="18" charset="0"/>
                        </a:rPr>
                        <a:t>Считает количество элементов, равных x</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2258901"/>
                  </a:ext>
                </a:extLst>
              </a:tr>
              <a:tr h="262573">
                <a:tc>
                  <a:txBody>
                    <a:bodyPr/>
                    <a:lstStyle/>
                    <a:p>
                      <a:pPr algn="ctr"/>
                      <a:r>
                        <a:rPr lang="en-US" sz="1100" dirty="0">
                          <a:latin typeface="+mn-lt"/>
                          <a:cs typeface="Times New Roman" panose="02020603050405020304" pitchFamily="18" charset="0"/>
                        </a:rPr>
                        <a:t>.extend(s)</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r>
                        <a:rPr lang="ru-RU" sz="1100" dirty="0">
                          <a:latin typeface="+mn-lt"/>
                          <a:cs typeface="Times New Roman" panose="02020603050405020304" pitchFamily="18" charset="0"/>
                        </a:rPr>
                        <a:t>Добавляет к концу последовательности последовательность s</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9309303"/>
                  </a:ext>
                </a:extLst>
              </a:tr>
              <a:tr h="476520">
                <a:tc>
                  <a:txBody>
                    <a:bodyPr/>
                    <a:lstStyle/>
                    <a:p>
                      <a:pPr algn="ctr"/>
                      <a:r>
                        <a:rPr lang="en-US" sz="1100" dirty="0">
                          <a:latin typeface="+mn-lt"/>
                          <a:cs typeface="Times New Roman" panose="02020603050405020304" pitchFamily="18" charset="0"/>
                        </a:rPr>
                        <a:t>.index(x[, start[, end]])</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88900" indent="0"/>
                      <a:r>
                        <a:rPr lang="ru-RU" sz="1100" dirty="0">
                          <a:latin typeface="+mn-lt"/>
                          <a:cs typeface="Times New Roman" panose="02020603050405020304" pitchFamily="18" charset="0"/>
                        </a:rPr>
                        <a:t>Возвращает наименьшее i, такое, что s[i] == x. Выбрасывает исключение ValueError, если x не найден в s. Может осуществлять поиск в</a:t>
                      </a:r>
                      <a:r>
                        <a:rPr lang="ru-RU" sz="1100" baseline="0" dirty="0">
                          <a:latin typeface="+mn-lt"/>
                          <a:cs typeface="Times New Roman" panose="02020603050405020304" pitchFamily="18" charset="0"/>
                        </a:rPr>
                        <a:t> срезе списка </a:t>
                      </a:r>
                      <a:r>
                        <a:rPr lang="ru-RU" sz="1100" dirty="0">
                          <a:latin typeface="+mn-lt"/>
                          <a:cs typeface="Times New Roman" panose="02020603050405020304" pitchFamily="18" charset="0"/>
                        </a:rPr>
                        <a:t>от</a:t>
                      </a:r>
                      <a:r>
                        <a:rPr lang="ru-RU" sz="1100" baseline="0" dirty="0">
                          <a:latin typeface="+mn-lt"/>
                          <a:cs typeface="Times New Roman" panose="02020603050405020304" pitchFamily="18" charset="0"/>
                        </a:rPr>
                        <a:t> </a:t>
                      </a:r>
                      <a:r>
                        <a:rPr lang="en-US" sz="1100" baseline="0" dirty="0">
                          <a:latin typeface="+mn-lt"/>
                          <a:cs typeface="Times New Roman" panose="02020603050405020304" pitchFamily="18" charset="0"/>
                        </a:rPr>
                        <a:t>start </a:t>
                      </a:r>
                      <a:r>
                        <a:rPr lang="ru-RU" sz="1100" baseline="0" dirty="0">
                          <a:latin typeface="+mn-lt"/>
                          <a:cs typeface="Times New Roman" panose="02020603050405020304" pitchFamily="18" charset="0"/>
                        </a:rPr>
                        <a:t>до </a:t>
                      </a:r>
                      <a:r>
                        <a:rPr lang="en-US" sz="1100" baseline="0" dirty="0">
                          <a:latin typeface="+mn-lt"/>
                          <a:cs typeface="Times New Roman" panose="02020603050405020304" pitchFamily="18" charset="0"/>
                        </a:rPr>
                        <a:t>end</a:t>
                      </a:r>
                      <a:endParaRPr lang="ru-RU" sz="1100" dirty="0">
                        <a:latin typeface="+mn-lt"/>
                        <a:cs typeface="Times New Roman" panose="02020603050405020304" pitchFamily="18" charset="0"/>
                      </a:endParaRP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4952411"/>
                  </a:ext>
                </a:extLst>
              </a:tr>
              <a:tr h="307796">
                <a:tc>
                  <a:txBody>
                    <a:bodyPr/>
                    <a:lstStyle/>
                    <a:p>
                      <a:pPr algn="ctr"/>
                      <a:r>
                        <a:rPr lang="en-US" sz="1100" dirty="0">
                          <a:latin typeface="+mn-lt"/>
                          <a:cs typeface="Times New Roman" panose="02020603050405020304" pitchFamily="18" charset="0"/>
                        </a:rPr>
                        <a:t>.insert(</a:t>
                      </a:r>
                      <a:r>
                        <a:rPr lang="en-US" sz="1100" dirty="0" err="1">
                          <a:latin typeface="+mn-lt"/>
                          <a:cs typeface="Times New Roman" panose="02020603050405020304" pitchFamily="18" charset="0"/>
                        </a:rPr>
                        <a:t>i</a:t>
                      </a:r>
                      <a:r>
                        <a:rPr lang="en-US" sz="1100" dirty="0">
                          <a:latin typeface="+mn-lt"/>
                          <a:cs typeface="Times New Roman" panose="02020603050405020304" pitchFamily="18" charset="0"/>
                        </a:rPr>
                        <a:t>, x)</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r>
                        <a:rPr lang="ru-RU" sz="1100" dirty="0">
                          <a:latin typeface="+mn-lt"/>
                          <a:cs typeface="Times New Roman" panose="02020603050405020304" pitchFamily="18" charset="0"/>
                        </a:rPr>
                        <a:t>Вставляет элемент x в i -й промежуток</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8766448"/>
                  </a:ext>
                </a:extLst>
              </a:tr>
              <a:tr h="262573">
                <a:tc>
                  <a:txBody>
                    <a:bodyPr/>
                    <a:lstStyle/>
                    <a:p>
                      <a:pPr algn="ctr"/>
                      <a:r>
                        <a:rPr lang="en-US" sz="1100" dirty="0">
                          <a:latin typeface="+mn-lt"/>
                          <a:cs typeface="Times New Roman" panose="02020603050405020304" pitchFamily="18" charset="0"/>
                        </a:rPr>
                        <a:t>.pop(</a:t>
                      </a:r>
                      <a:r>
                        <a:rPr lang="en-US" sz="1100" dirty="0" err="1">
                          <a:latin typeface="+mn-lt"/>
                          <a:cs typeface="Times New Roman" panose="02020603050405020304" pitchFamily="18" charset="0"/>
                        </a:rPr>
                        <a:t>i</a:t>
                      </a:r>
                      <a:r>
                        <a:rPr lang="en-US" sz="1100" dirty="0">
                          <a:latin typeface="+mn-lt"/>
                          <a:cs typeface="Times New Roman" panose="02020603050405020304" pitchFamily="18" charset="0"/>
                        </a:rPr>
                        <a:t>)</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r>
                        <a:rPr lang="ru-RU" sz="1100" dirty="0">
                          <a:latin typeface="+mn-lt"/>
                          <a:cs typeface="Times New Roman" panose="02020603050405020304" pitchFamily="18" charset="0"/>
                        </a:rPr>
                        <a:t>Возвращает i -й элемент, удаляя его из последовательности</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62573">
                <a:tc>
                  <a:txBody>
                    <a:bodyPr/>
                    <a:lstStyle/>
                    <a:p>
                      <a:pPr algn="ctr"/>
                      <a:r>
                        <a:rPr lang="en-US" sz="1100" dirty="0">
                          <a:latin typeface="+mn-lt"/>
                          <a:cs typeface="Times New Roman" panose="02020603050405020304" pitchFamily="18" charset="0"/>
                        </a:rPr>
                        <a:t>.reverse()</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r>
                        <a:rPr lang="ru-RU" sz="1100" dirty="0">
                          <a:latin typeface="+mn-lt"/>
                          <a:cs typeface="Times New Roman" panose="02020603050405020304" pitchFamily="18" charset="0"/>
                        </a:rPr>
                        <a:t>Меняет порядок элементов списка на обратный</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62573">
                <a:tc>
                  <a:txBody>
                    <a:bodyPr/>
                    <a:lstStyle/>
                    <a:p>
                      <a:pPr algn="ctr"/>
                      <a:r>
                        <a:rPr lang="en-US" sz="1100" dirty="0">
                          <a:latin typeface="+mn-lt"/>
                          <a:cs typeface="Times New Roman" panose="02020603050405020304" pitchFamily="18" charset="0"/>
                        </a:rPr>
                        <a:t>.sort([cmpfunc])</a:t>
                      </a:r>
                    </a:p>
                  </a:txBody>
                  <a:tcPr marL="19050" marR="19050" marT="19050" marB="19050" anchor="ctr">
                    <a:lnL w="12700" cap="flat" cmpd="sng" algn="ctr">
                      <a:no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indent="88900"/>
                      <a:r>
                        <a:rPr lang="ru-RU" sz="1100" dirty="0">
                          <a:latin typeface="+mn-lt"/>
                          <a:cs typeface="Times New Roman" panose="02020603050405020304" pitchFamily="18" charset="0"/>
                        </a:rPr>
                        <a:t>Сортирует элементы s. Может быть указана своя функция сравнения cmpfunc</a:t>
                      </a:r>
                    </a:p>
                  </a:txBody>
                  <a:tcPr marL="19050" marR="19050" marT="19050" marB="19050" anchor="ctr">
                    <a:lnL w="12700" cap="flat" cmpd="sng" algn="ctr">
                      <a:solidFill>
                        <a:schemeClr val="bg2">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7" name="Прямоугольник 6"/>
          <p:cNvSpPr/>
          <p:nvPr/>
        </p:nvSpPr>
        <p:spPr>
          <a:xfrm>
            <a:off x="0" y="1319722"/>
            <a:ext cx="9144000" cy="7678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 Box 10"/>
          <p:cNvSpPr txBox="1">
            <a:spLocks noChangeArrowheads="1"/>
          </p:cNvSpPr>
          <p:nvPr/>
        </p:nvSpPr>
        <p:spPr bwMode="auto">
          <a:xfrm>
            <a:off x="480478" y="1442044"/>
            <a:ext cx="810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dirty="0">
                <a:solidFill>
                  <a:schemeClr val="tx1"/>
                </a:solidFill>
                <a:latin typeface="+mn-lt"/>
              </a:rPr>
              <a:t>У последовательностей имеются также методы. Ниже представлены методы изменяемых последовательностей</a:t>
            </a:r>
          </a:p>
        </p:txBody>
      </p:sp>
      <p:sp>
        <p:nvSpPr>
          <p:cNvPr id="328" name="Google Shape;328;p32"/>
          <p:cNvSpPr txBox="1">
            <a:spLocks noGrp="1"/>
          </p:cNvSpPr>
          <p:nvPr>
            <p:ph type="title"/>
          </p:nvPr>
        </p:nvSpPr>
        <p:spPr>
          <a:xfrm>
            <a:off x="462440" y="183728"/>
            <a:ext cx="8681560" cy="1058475"/>
          </a:xfrm>
          <a:prstGeom prst="rect">
            <a:avLst/>
          </a:prstGeom>
        </p:spPr>
        <p:txBody>
          <a:bodyPr spcFirstLastPara="1" wrap="square" lIns="91425" tIns="91425" rIns="91425" bIns="91425" anchor="t" anchorCtr="0">
            <a:noAutofit/>
          </a:bodyPr>
          <a:lstStyle/>
          <a:p>
            <a:pPr lvl="0">
              <a:lnSpc>
                <a:spcPct val="80000"/>
              </a:lnSpc>
            </a:pPr>
            <a:r>
              <a:rPr lang="ru-RU" sz="3600" b="1" dirty="0">
                <a:solidFill>
                  <a:schemeClr val="accent1"/>
                </a:solidFill>
                <a:latin typeface="+mn-lt"/>
              </a:rPr>
              <a:t>Список как пример последовательности</a:t>
            </a:r>
            <a:endParaRPr sz="3600" b="1" dirty="0">
              <a:solidFill>
                <a:schemeClr val="accent1"/>
              </a:solidFill>
              <a:latin typeface="+mn-lt"/>
            </a:endParaRPr>
          </a:p>
        </p:txBody>
      </p:sp>
    </p:spTree>
    <p:extLst>
      <p:ext uri="{BB962C8B-B14F-4D97-AF65-F5344CB8AC3E}">
        <p14:creationId xmlns:p14="http://schemas.microsoft.com/office/powerpoint/2010/main" val="80908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3" name="Прямоугольник 12"/>
          <p:cNvSpPr/>
          <p:nvPr/>
        </p:nvSpPr>
        <p:spPr>
          <a:xfrm>
            <a:off x="4502989" y="1130061"/>
            <a:ext cx="4641011" cy="3424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Взятие элемента по индексу и срезы</a:t>
            </a:r>
            <a:endParaRPr sz="3600" b="1" dirty="0">
              <a:solidFill>
                <a:schemeClr val="accent1"/>
              </a:solidFill>
              <a:latin typeface="+mn-lt"/>
            </a:endParaRPr>
          </a:p>
        </p:txBody>
      </p:sp>
      <p:sp>
        <p:nvSpPr>
          <p:cNvPr id="2" name="Прямоугольник 1"/>
          <p:cNvSpPr/>
          <p:nvPr/>
        </p:nvSpPr>
        <p:spPr>
          <a:xfrm>
            <a:off x="4787473" y="1611298"/>
            <a:ext cx="4209690" cy="2462213"/>
          </a:xfrm>
          <a:prstGeom prst="rect">
            <a:avLst/>
          </a:prstGeom>
        </p:spPr>
        <p:txBody>
          <a:bodyPr wrap="square">
            <a:spAutoFit/>
          </a:bodyPr>
          <a:lstStyle/>
          <a:p>
            <a:r>
              <a:rPr lang="ru-RU" dirty="0">
                <a:solidFill>
                  <a:schemeClr val="bg1"/>
                </a:solidFill>
                <a:latin typeface="+mn-lt"/>
              </a:rPr>
              <a:t>Здесь же следует сказать несколько слов об индексировании последовательностей и выделении подстрок (и вообще - подпоследовательностей) по индексам. Для получения отдельного элемента последовательности используются квадратные скобки, в которых стоит выражение, дающее индекс. Индексы последовательностей в Python начинаются с нуля. Отрицательные индексы служат для отсчета элементов с конца последовательности (-1 - последний элемент)</a:t>
            </a:r>
          </a:p>
        </p:txBody>
      </p:sp>
      <p:sp>
        <p:nvSpPr>
          <p:cNvPr id="9" name="Rectangle 1"/>
          <p:cNvSpPr/>
          <p:nvPr/>
        </p:nvSpPr>
        <p:spPr>
          <a:xfrm>
            <a:off x="467170" y="1315022"/>
            <a:ext cx="2362284" cy="2862322"/>
          </a:xfrm>
          <a:prstGeom prst="rect">
            <a:avLst/>
          </a:prstGeom>
        </p:spPr>
        <p:txBody>
          <a:bodyPr wrap="square">
            <a:spAutoFit/>
          </a:bodyPr>
          <a:lstStyle/>
          <a:p>
            <a:r>
              <a:rPr lang="en-US" sz="1800" b="1" dirty="0">
                <a:solidFill>
                  <a:srgbClr val="000080"/>
                </a:solidFill>
                <a:latin typeface="+mn-lt"/>
              </a:rPr>
              <a:t>&gt;&gt;&gt;</a:t>
            </a:r>
            <a:r>
              <a:rPr lang="en-US" sz="1800" dirty="0">
                <a:solidFill>
                  <a:srgbClr val="000000"/>
                </a:solidFill>
                <a:latin typeface="+mn-lt"/>
              </a:rPr>
              <a:t> s </a:t>
            </a:r>
            <a:r>
              <a:rPr lang="en-US" sz="1800" b="1" dirty="0">
                <a:solidFill>
                  <a:srgbClr val="000080"/>
                </a:solidFill>
                <a:latin typeface="+mn-lt"/>
              </a:rPr>
              <a:t>=</a:t>
            </a:r>
            <a:r>
              <a:rPr lang="en-US" sz="1800" dirty="0">
                <a:solidFill>
                  <a:srgbClr val="000000"/>
                </a:solidFill>
                <a:latin typeface="+mn-lt"/>
              </a:rPr>
              <a:t> </a:t>
            </a:r>
            <a:r>
              <a:rPr lang="en-US" sz="1800" b="1" dirty="0">
                <a:solidFill>
                  <a:srgbClr val="000080"/>
                </a:solidFill>
                <a:latin typeface="+mn-lt"/>
              </a:rPr>
              <a:t>[</a:t>
            </a:r>
            <a:r>
              <a:rPr lang="en-US" sz="1800" dirty="0">
                <a:solidFill>
                  <a:srgbClr val="FF0000"/>
                </a:solidFill>
                <a:latin typeface="+mn-lt"/>
              </a:rPr>
              <a:t>0</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1</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2</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3</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4</a:t>
            </a:r>
            <a:r>
              <a:rPr lang="en-US" sz="1800" b="1" dirty="0">
                <a:solidFill>
                  <a:srgbClr val="000080"/>
                </a:solidFill>
                <a:latin typeface="+mn-lt"/>
              </a:rPr>
              <a:t>]</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&gt;&gt;&gt;</a:t>
            </a:r>
            <a:r>
              <a:rPr lang="en-US" sz="1800" dirty="0">
                <a:solidFill>
                  <a:srgbClr val="000000"/>
                </a:solidFill>
                <a:latin typeface="+mn-lt"/>
              </a:rPr>
              <a:t> </a:t>
            </a:r>
            <a:r>
              <a:rPr lang="en-US" sz="1800" b="1" dirty="0">
                <a:solidFill>
                  <a:srgbClr val="0000FF"/>
                </a:solidFill>
                <a:latin typeface="+mn-lt"/>
              </a:rPr>
              <a:t>print</a:t>
            </a:r>
            <a:r>
              <a:rPr lang="ru-RU" sz="1800" b="1" dirty="0">
                <a:solidFill>
                  <a:srgbClr val="000080"/>
                </a:solidFill>
                <a:latin typeface="+mn-lt"/>
              </a:rPr>
              <a:t>(</a:t>
            </a:r>
            <a:r>
              <a:rPr lang="en-US" sz="1800" dirty="0">
                <a:solidFill>
                  <a:srgbClr val="000000"/>
                </a:solidFill>
                <a:latin typeface="+mn-lt"/>
              </a:rPr>
              <a:t>s</a:t>
            </a:r>
            <a:r>
              <a:rPr lang="en-US" sz="1800" b="1" dirty="0">
                <a:solidFill>
                  <a:srgbClr val="000080"/>
                </a:solidFill>
                <a:latin typeface="+mn-lt"/>
              </a:rPr>
              <a:t>[</a:t>
            </a:r>
            <a:r>
              <a:rPr lang="en-US" sz="1800" dirty="0">
                <a:solidFill>
                  <a:srgbClr val="FF0000"/>
                </a:solidFill>
                <a:latin typeface="+mn-lt"/>
              </a:rPr>
              <a:t>0</a:t>
            </a:r>
            <a:r>
              <a:rPr lang="en-US" sz="1800" b="1" dirty="0">
                <a:solidFill>
                  <a:srgbClr val="000080"/>
                </a:solidFill>
                <a:latin typeface="+mn-lt"/>
              </a:rPr>
              <a:t>],</a:t>
            </a:r>
            <a:r>
              <a:rPr lang="en-US" sz="1800" dirty="0">
                <a:solidFill>
                  <a:srgbClr val="000000"/>
                </a:solidFill>
                <a:latin typeface="+mn-lt"/>
              </a:rPr>
              <a:t> s</a:t>
            </a:r>
            <a:r>
              <a:rPr lang="en-US" sz="1800" b="1" dirty="0">
                <a:solidFill>
                  <a:srgbClr val="000080"/>
                </a:solidFill>
                <a:latin typeface="+mn-lt"/>
              </a:rPr>
              <a:t>[-</a:t>
            </a:r>
            <a:r>
              <a:rPr lang="en-US" sz="1800" dirty="0">
                <a:solidFill>
                  <a:srgbClr val="FF0000"/>
                </a:solidFill>
                <a:latin typeface="+mn-lt"/>
              </a:rPr>
              <a:t>1</a:t>
            </a:r>
            <a:r>
              <a:rPr lang="en-US" sz="1800" b="1" dirty="0">
                <a:solidFill>
                  <a:srgbClr val="000080"/>
                </a:solidFill>
                <a:latin typeface="+mn-lt"/>
              </a:rPr>
              <a:t>],</a:t>
            </a:r>
            <a:r>
              <a:rPr lang="en-US" sz="1800" dirty="0">
                <a:solidFill>
                  <a:srgbClr val="000000"/>
                </a:solidFill>
                <a:latin typeface="+mn-lt"/>
              </a:rPr>
              <a:t> s</a:t>
            </a:r>
            <a:r>
              <a:rPr lang="en-US" sz="1800" b="1" dirty="0">
                <a:solidFill>
                  <a:srgbClr val="000080"/>
                </a:solidFill>
                <a:latin typeface="+mn-lt"/>
              </a:rPr>
              <a:t>[</a:t>
            </a:r>
            <a:r>
              <a:rPr lang="en-US" sz="1800" dirty="0">
                <a:solidFill>
                  <a:srgbClr val="FF0000"/>
                </a:solidFill>
                <a:latin typeface="+mn-lt"/>
              </a:rPr>
              <a:t>3</a:t>
            </a:r>
            <a:r>
              <a:rPr lang="en-US" sz="1800" b="1" dirty="0">
                <a:solidFill>
                  <a:srgbClr val="000080"/>
                </a:solidFill>
                <a:latin typeface="+mn-lt"/>
              </a:rPr>
              <a:t>]</a:t>
            </a:r>
            <a:r>
              <a:rPr lang="ru-RU" sz="1800" b="1" dirty="0">
                <a:solidFill>
                  <a:srgbClr val="000080"/>
                </a:solidFill>
                <a:latin typeface="+mn-lt"/>
              </a:rPr>
              <a:t>)</a:t>
            </a:r>
            <a:r>
              <a:rPr lang="en-US" sz="1800" dirty="0">
                <a:solidFill>
                  <a:srgbClr val="000000"/>
                </a:solidFill>
                <a:latin typeface="+mn-lt"/>
              </a:rPr>
              <a:t> </a:t>
            </a:r>
            <a:endParaRPr lang="ru-RU" sz="1800" dirty="0">
              <a:solidFill>
                <a:srgbClr val="000000"/>
              </a:solidFill>
              <a:latin typeface="+mn-lt"/>
            </a:endParaRPr>
          </a:p>
          <a:p>
            <a:r>
              <a:rPr lang="en-US" sz="1800" dirty="0">
                <a:solidFill>
                  <a:srgbClr val="FF0000"/>
                </a:solidFill>
                <a:latin typeface="+mn-lt"/>
              </a:rPr>
              <a:t>0</a:t>
            </a:r>
            <a:r>
              <a:rPr lang="en-US" sz="1800" dirty="0">
                <a:solidFill>
                  <a:srgbClr val="000000"/>
                </a:solidFill>
                <a:latin typeface="+mn-lt"/>
              </a:rPr>
              <a:t> </a:t>
            </a:r>
            <a:r>
              <a:rPr lang="en-US" sz="1800" dirty="0">
                <a:solidFill>
                  <a:srgbClr val="FF0000"/>
                </a:solidFill>
                <a:latin typeface="+mn-lt"/>
              </a:rPr>
              <a:t>4</a:t>
            </a:r>
            <a:r>
              <a:rPr lang="en-US" sz="1800" dirty="0">
                <a:solidFill>
                  <a:srgbClr val="000000"/>
                </a:solidFill>
                <a:latin typeface="+mn-lt"/>
              </a:rPr>
              <a:t> </a:t>
            </a:r>
            <a:r>
              <a:rPr lang="en-US" sz="1800" dirty="0">
                <a:solidFill>
                  <a:srgbClr val="FF0000"/>
                </a:solidFill>
                <a:latin typeface="+mn-lt"/>
              </a:rPr>
              <a:t>3</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&gt;&gt;&gt;</a:t>
            </a:r>
            <a:r>
              <a:rPr lang="en-US" sz="1800" dirty="0">
                <a:solidFill>
                  <a:srgbClr val="000000"/>
                </a:solidFill>
                <a:latin typeface="+mn-lt"/>
              </a:rPr>
              <a:t> s</a:t>
            </a:r>
            <a:r>
              <a:rPr lang="en-US" sz="1800" b="1" dirty="0">
                <a:solidFill>
                  <a:srgbClr val="000080"/>
                </a:solidFill>
                <a:latin typeface="+mn-lt"/>
              </a:rPr>
              <a:t>[</a:t>
            </a:r>
            <a:r>
              <a:rPr lang="en-US" sz="1800" dirty="0">
                <a:solidFill>
                  <a:srgbClr val="FF0000"/>
                </a:solidFill>
                <a:latin typeface="+mn-lt"/>
              </a:rPr>
              <a:t>2</a:t>
            </a:r>
            <a:r>
              <a:rPr lang="en-US" sz="1800" b="1" dirty="0">
                <a:solidFill>
                  <a:srgbClr val="000080"/>
                </a:solidFill>
                <a:latin typeface="+mn-lt"/>
              </a:rPr>
              <a:t>]</a:t>
            </a:r>
            <a:r>
              <a:rPr lang="en-US" sz="1800" dirty="0">
                <a:solidFill>
                  <a:srgbClr val="000000"/>
                </a:solidFill>
                <a:latin typeface="+mn-lt"/>
              </a:rPr>
              <a:t> </a:t>
            </a:r>
            <a:r>
              <a:rPr lang="en-US" sz="1800" b="1" dirty="0">
                <a:solidFill>
                  <a:srgbClr val="000080"/>
                </a:solidFill>
                <a:latin typeface="+mn-lt"/>
              </a:rPr>
              <a:t>=</a:t>
            </a:r>
            <a:r>
              <a:rPr lang="en-US" sz="1800" dirty="0">
                <a:solidFill>
                  <a:srgbClr val="000000"/>
                </a:solidFill>
                <a:latin typeface="+mn-lt"/>
              </a:rPr>
              <a:t> </a:t>
            </a:r>
            <a:r>
              <a:rPr lang="en-US" sz="1800" b="1" dirty="0">
                <a:solidFill>
                  <a:srgbClr val="000080"/>
                </a:solidFill>
                <a:latin typeface="+mn-lt"/>
              </a:rPr>
              <a:t>-</a:t>
            </a:r>
            <a:r>
              <a:rPr lang="en-US" sz="1800" dirty="0">
                <a:solidFill>
                  <a:srgbClr val="FF0000"/>
                </a:solidFill>
                <a:latin typeface="+mn-lt"/>
              </a:rPr>
              <a:t>2</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&gt;&gt;&gt;</a:t>
            </a:r>
            <a:r>
              <a:rPr lang="en-US" sz="1800" dirty="0">
                <a:solidFill>
                  <a:srgbClr val="000000"/>
                </a:solidFill>
                <a:latin typeface="+mn-lt"/>
              </a:rPr>
              <a:t> </a:t>
            </a:r>
            <a:r>
              <a:rPr lang="en-US" sz="1800" b="1" dirty="0">
                <a:solidFill>
                  <a:srgbClr val="0000FF"/>
                </a:solidFill>
                <a:latin typeface="+mn-lt"/>
              </a:rPr>
              <a:t>print</a:t>
            </a:r>
            <a:r>
              <a:rPr lang="ru-RU" sz="1800" b="1" dirty="0">
                <a:solidFill>
                  <a:srgbClr val="000080"/>
                </a:solidFill>
                <a:latin typeface="+mn-lt"/>
              </a:rPr>
              <a:t>(</a:t>
            </a:r>
            <a:r>
              <a:rPr lang="en-US" sz="1800" dirty="0">
                <a:solidFill>
                  <a:srgbClr val="000000"/>
                </a:solidFill>
                <a:latin typeface="+mn-lt"/>
              </a:rPr>
              <a:t>s</a:t>
            </a:r>
            <a:r>
              <a:rPr lang="ru-RU" sz="1800" b="1" dirty="0">
                <a:solidFill>
                  <a:srgbClr val="000080"/>
                </a:solidFill>
                <a:latin typeface="+mn-lt"/>
              </a:rPr>
              <a:t>)</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a:t>
            </a:r>
            <a:r>
              <a:rPr lang="en-US" sz="1800" dirty="0">
                <a:solidFill>
                  <a:srgbClr val="FF0000"/>
                </a:solidFill>
                <a:latin typeface="+mn-lt"/>
              </a:rPr>
              <a:t>0</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1</a:t>
            </a:r>
            <a:r>
              <a:rPr lang="en-US" sz="1800" b="1" dirty="0">
                <a:solidFill>
                  <a:srgbClr val="000080"/>
                </a:solidFill>
                <a:latin typeface="+mn-lt"/>
              </a:rPr>
              <a:t>,</a:t>
            </a:r>
            <a:r>
              <a:rPr lang="en-US" sz="1800" dirty="0">
                <a:solidFill>
                  <a:srgbClr val="000000"/>
                </a:solidFill>
                <a:latin typeface="+mn-lt"/>
              </a:rPr>
              <a:t> </a:t>
            </a:r>
            <a:r>
              <a:rPr lang="en-US" sz="1800" b="1" dirty="0">
                <a:solidFill>
                  <a:srgbClr val="000080"/>
                </a:solidFill>
                <a:latin typeface="+mn-lt"/>
              </a:rPr>
              <a:t>-</a:t>
            </a:r>
            <a:r>
              <a:rPr lang="en-US" sz="1800" dirty="0">
                <a:solidFill>
                  <a:srgbClr val="FF0000"/>
                </a:solidFill>
                <a:latin typeface="+mn-lt"/>
              </a:rPr>
              <a:t>2</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3</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4</a:t>
            </a:r>
            <a:r>
              <a:rPr lang="en-US" sz="1800" b="1" dirty="0">
                <a:solidFill>
                  <a:srgbClr val="000080"/>
                </a:solidFill>
                <a:latin typeface="+mn-lt"/>
              </a:rPr>
              <a:t>]</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&gt;&gt;&gt;</a:t>
            </a:r>
            <a:r>
              <a:rPr lang="en-US" sz="1800" dirty="0">
                <a:solidFill>
                  <a:srgbClr val="000000"/>
                </a:solidFill>
                <a:latin typeface="+mn-lt"/>
              </a:rPr>
              <a:t> </a:t>
            </a:r>
            <a:r>
              <a:rPr lang="en-US" sz="1800" b="1" dirty="0">
                <a:solidFill>
                  <a:srgbClr val="0000FF"/>
                </a:solidFill>
                <a:latin typeface="+mn-lt"/>
              </a:rPr>
              <a:t>del</a:t>
            </a:r>
            <a:r>
              <a:rPr lang="en-US" sz="1800" dirty="0">
                <a:solidFill>
                  <a:srgbClr val="000000"/>
                </a:solidFill>
                <a:latin typeface="+mn-lt"/>
              </a:rPr>
              <a:t> s</a:t>
            </a:r>
            <a:r>
              <a:rPr lang="en-US" sz="1800" b="1" dirty="0">
                <a:solidFill>
                  <a:srgbClr val="000080"/>
                </a:solidFill>
                <a:latin typeface="+mn-lt"/>
              </a:rPr>
              <a:t>[</a:t>
            </a:r>
            <a:r>
              <a:rPr lang="en-US" sz="1800" dirty="0">
                <a:solidFill>
                  <a:srgbClr val="FF0000"/>
                </a:solidFill>
                <a:latin typeface="+mn-lt"/>
              </a:rPr>
              <a:t>2</a:t>
            </a:r>
            <a:r>
              <a:rPr lang="en-US" sz="1800" b="1" dirty="0">
                <a:solidFill>
                  <a:srgbClr val="000080"/>
                </a:solidFill>
                <a:latin typeface="+mn-lt"/>
              </a:rPr>
              <a:t>]</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&gt;&gt;&gt;</a:t>
            </a:r>
            <a:r>
              <a:rPr lang="en-US" sz="1800" dirty="0">
                <a:solidFill>
                  <a:srgbClr val="000000"/>
                </a:solidFill>
                <a:latin typeface="+mn-lt"/>
              </a:rPr>
              <a:t> </a:t>
            </a:r>
            <a:r>
              <a:rPr lang="en-US" sz="1800" b="1" dirty="0">
                <a:solidFill>
                  <a:srgbClr val="0000FF"/>
                </a:solidFill>
                <a:latin typeface="+mn-lt"/>
              </a:rPr>
              <a:t>print</a:t>
            </a:r>
            <a:r>
              <a:rPr lang="ru-RU" sz="1800" b="1" dirty="0">
                <a:solidFill>
                  <a:srgbClr val="000080"/>
                </a:solidFill>
                <a:latin typeface="+mn-lt"/>
              </a:rPr>
              <a:t>(</a:t>
            </a:r>
            <a:r>
              <a:rPr lang="en-US" sz="1800" dirty="0">
                <a:solidFill>
                  <a:srgbClr val="000000"/>
                </a:solidFill>
                <a:latin typeface="+mn-lt"/>
              </a:rPr>
              <a:t>s</a:t>
            </a:r>
            <a:r>
              <a:rPr lang="ru-RU" sz="1800" b="1" dirty="0">
                <a:solidFill>
                  <a:srgbClr val="000080"/>
                </a:solidFill>
                <a:latin typeface="+mn-lt"/>
              </a:rPr>
              <a:t>)</a:t>
            </a:r>
            <a:r>
              <a:rPr lang="en-US" sz="1800" dirty="0">
                <a:solidFill>
                  <a:srgbClr val="000000"/>
                </a:solidFill>
                <a:latin typeface="+mn-lt"/>
              </a:rPr>
              <a:t> </a:t>
            </a:r>
            <a:endParaRPr lang="ru-RU" sz="1800" dirty="0">
              <a:solidFill>
                <a:srgbClr val="000000"/>
              </a:solidFill>
              <a:latin typeface="+mn-lt"/>
            </a:endParaRPr>
          </a:p>
          <a:p>
            <a:r>
              <a:rPr lang="en-US" sz="1800" b="1" dirty="0">
                <a:solidFill>
                  <a:srgbClr val="000080"/>
                </a:solidFill>
                <a:latin typeface="+mn-lt"/>
              </a:rPr>
              <a:t>[</a:t>
            </a:r>
            <a:r>
              <a:rPr lang="en-US" sz="1800" dirty="0">
                <a:solidFill>
                  <a:srgbClr val="FF0000"/>
                </a:solidFill>
                <a:latin typeface="+mn-lt"/>
              </a:rPr>
              <a:t>0</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1</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3</a:t>
            </a:r>
            <a:r>
              <a:rPr lang="en-US" sz="1800" b="1" dirty="0">
                <a:solidFill>
                  <a:srgbClr val="000080"/>
                </a:solidFill>
                <a:latin typeface="+mn-lt"/>
              </a:rPr>
              <a:t>,</a:t>
            </a:r>
            <a:r>
              <a:rPr lang="en-US" sz="1800" dirty="0">
                <a:solidFill>
                  <a:srgbClr val="000000"/>
                </a:solidFill>
                <a:latin typeface="+mn-lt"/>
              </a:rPr>
              <a:t> </a:t>
            </a:r>
            <a:r>
              <a:rPr lang="en-US" sz="1800" dirty="0">
                <a:solidFill>
                  <a:srgbClr val="FF0000"/>
                </a:solidFill>
                <a:latin typeface="+mn-lt"/>
              </a:rPr>
              <a:t>4</a:t>
            </a:r>
            <a:r>
              <a:rPr lang="en-US" sz="1800" b="1" dirty="0">
                <a:solidFill>
                  <a:srgbClr val="000080"/>
                </a:solidFill>
                <a:latin typeface="+mn-lt"/>
              </a:rPr>
              <a:t>]</a:t>
            </a:r>
            <a:r>
              <a:rPr lang="en-US" sz="1800" dirty="0">
                <a:solidFill>
                  <a:srgbClr val="000000"/>
                </a:solidFill>
                <a:latin typeface="+mn-lt"/>
              </a:rPr>
              <a:t> </a:t>
            </a:r>
            <a:endParaRPr lang="en-US" sz="1800" dirty="0">
              <a:effectLst/>
              <a:latin typeface="+mn-lt"/>
            </a:endParaRPr>
          </a:p>
        </p:txBody>
      </p:sp>
    </p:spTree>
    <p:extLst>
      <p:ext uri="{BB962C8B-B14F-4D97-AF65-F5344CB8AC3E}">
        <p14:creationId xmlns:p14="http://schemas.microsoft.com/office/powerpoint/2010/main" val="287410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Взятие элемента по индексу и срезы</a:t>
            </a:r>
            <a:endParaRPr sz="3600" b="1" dirty="0">
              <a:solidFill>
                <a:schemeClr val="accent1"/>
              </a:solidFill>
              <a:latin typeface="+mn-lt"/>
            </a:endParaRPr>
          </a:p>
        </p:txBody>
      </p:sp>
      <p:sp>
        <p:nvSpPr>
          <p:cNvPr id="4" name="Прямоугольник 3"/>
          <p:cNvSpPr/>
          <p:nvPr/>
        </p:nvSpPr>
        <p:spPr>
          <a:xfrm>
            <a:off x="1187839" y="1279381"/>
            <a:ext cx="6739835" cy="461665"/>
          </a:xfrm>
          <a:prstGeom prst="rect">
            <a:avLst/>
          </a:prstGeom>
        </p:spPr>
        <p:txBody>
          <a:bodyPr wrap="square">
            <a:spAutoFit/>
          </a:bodyPr>
          <a:lstStyle/>
          <a:p>
            <a:r>
              <a:rPr lang="ru-RU" sz="1200" dirty="0">
                <a:solidFill>
                  <a:schemeClr val="tx1"/>
                </a:solidFill>
                <a:latin typeface="+mn-lt"/>
              </a:rPr>
              <a:t>Удалять элементы можно только из изменчивых последовательностей и желательно не делать этого внутри цикла по последовательности</a:t>
            </a:r>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1237753"/>
            <a:ext cx="364793" cy="364793"/>
          </a:xfrm>
          <a:prstGeom prst="rect">
            <a:avLst/>
          </a:prstGeom>
        </p:spPr>
      </p:pic>
      <p:sp>
        <p:nvSpPr>
          <p:cNvPr id="5" name="Прямоугольник 4"/>
          <p:cNvSpPr/>
          <p:nvPr/>
        </p:nvSpPr>
        <p:spPr>
          <a:xfrm>
            <a:off x="1187841" y="2146830"/>
            <a:ext cx="7399412" cy="830997"/>
          </a:xfrm>
          <a:prstGeom prst="rect">
            <a:avLst/>
          </a:prstGeom>
        </p:spPr>
        <p:txBody>
          <a:bodyPr wrap="square">
            <a:spAutoFit/>
          </a:bodyPr>
          <a:lstStyle/>
          <a:p>
            <a:r>
              <a:rPr lang="ru-RU" sz="1200" dirty="0">
                <a:solidFill>
                  <a:schemeClr val="tx1"/>
                </a:solidFill>
                <a:latin typeface="+mn-lt"/>
              </a:rPr>
              <a:t>Несколько интереснее обстоят дела со срезами. Дело в том, что в Python при взятии среза последовательности принято нумеровать не элементы, а промежутки между ними. Поначалу это кажется необычным, тем не менее, очень удобно для указания произвольных срезов. Перед нулевым (по индексу) элементом последовательности промежуток имеет номер 0, после него - 1 и т.д</a:t>
            </a:r>
          </a:p>
        </p:txBody>
      </p:sp>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2100395"/>
            <a:ext cx="364793" cy="364793"/>
          </a:xfrm>
          <a:prstGeom prst="rect">
            <a:avLst/>
          </a:prstGeom>
        </p:spPr>
      </p:pic>
      <p:sp>
        <p:nvSpPr>
          <p:cNvPr id="3" name="Прямоугольник 2"/>
          <p:cNvSpPr/>
          <p:nvPr/>
        </p:nvSpPr>
        <p:spPr>
          <a:xfrm>
            <a:off x="1173197" y="3517846"/>
            <a:ext cx="7399412" cy="1015663"/>
          </a:xfrm>
          <a:prstGeom prst="rect">
            <a:avLst/>
          </a:prstGeom>
        </p:spPr>
        <p:txBody>
          <a:bodyPr wrap="square">
            <a:spAutoFit/>
          </a:bodyPr>
          <a:lstStyle/>
          <a:p>
            <a:pPr eaLnBrk="1" hangingPunct="1">
              <a:spcBef>
                <a:spcPct val="0"/>
              </a:spcBef>
              <a:buNone/>
            </a:pPr>
            <a:r>
              <a:rPr lang="ru-RU" sz="1200" dirty="0">
                <a:solidFill>
                  <a:schemeClr val="tx1"/>
                </a:solidFill>
                <a:latin typeface="+mn-lt"/>
              </a:rPr>
              <a:t>Отрицательные значения отсчитывают промежутки с конца строки. Для записи срезов используется следующий синтаксис:</a:t>
            </a:r>
          </a:p>
          <a:p>
            <a:pPr eaLnBrk="1" hangingPunct="1">
              <a:spcBef>
                <a:spcPct val="0"/>
              </a:spcBef>
              <a:buNone/>
            </a:pPr>
            <a:r>
              <a:rPr lang="ru-RU" sz="1200" dirty="0">
                <a:solidFill>
                  <a:schemeClr val="tx1"/>
                </a:solidFill>
                <a:latin typeface="+mn-lt"/>
              </a:rPr>
              <a:t>последовательность[нач:кон:шаг]</a:t>
            </a:r>
          </a:p>
          <a:p>
            <a:pPr eaLnBrk="1" hangingPunct="1">
              <a:spcBef>
                <a:spcPct val="0"/>
              </a:spcBef>
              <a:buNone/>
            </a:pPr>
            <a:r>
              <a:rPr lang="ru-RU" sz="1200" dirty="0">
                <a:solidFill>
                  <a:schemeClr val="tx1"/>
                </a:solidFill>
                <a:latin typeface="+mn-lt"/>
              </a:rPr>
              <a:t>где нач - промежуток начала среза, кон - конца среза, шаг - шаг. По умолчанию нач=0, кон=len(последовательность), шаг=1, если шаг не указан, второе двоеточие можно опустить</a:t>
            </a:r>
          </a:p>
        </p:txBody>
      </p:sp>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47" y="3472008"/>
            <a:ext cx="364793" cy="364793"/>
          </a:xfrm>
          <a:prstGeom prst="rect">
            <a:avLst/>
          </a:prstGeom>
        </p:spPr>
      </p:pic>
    </p:spTree>
    <p:extLst>
      <p:ext uri="{BB962C8B-B14F-4D97-AF65-F5344CB8AC3E}">
        <p14:creationId xmlns:p14="http://schemas.microsoft.com/office/powerpoint/2010/main" val="265613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4" name="Прямоугольник 13"/>
          <p:cNvSpPr/>
          <p:nvPr/>
        </p:nvSpPr>
        <p:spPr>
          <a:xfrm>
            <a:off x="4572000" y="1112808"/>
            <a:ext cx="4572000" cy="4030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Взятие элемента по индексу и срезы</a:t>
            </a:r>
            <a:endParaRPr sz="3600" b="1" dirty="0">
              <a:solidFill>
                <a:schemeClr val="accent1"/>
              </a:solidFill>
              <a:latin typeface="+mn-lt"/>
            </a:endParaRPr>
          </a:p>
        </p:txBody>
      </p:sp>
      <p:sp>
        <p:nvSpPr>
          <p:cNvPr id="15" name="Прямоугольник 14"/>
          <p:cNvSpPr/>
          <p:nvPr/>
        </p:nvSpPr>
        <p:spPr>
          <a:xfrm>
            <a:off x="0" y="1112808"/>
            <a:ext cx="4572000" cy="403069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6" name="Группа 5"/>
          <p:cNvGrpSpPr/>
          <p:nvPr/>
        </p:nvGrpSpPr>
        <p:grpSpPr>
          <a:xfrm>
            <a:off x="476090" y="1438577"/>
            <a:ext cx="4251185" cy="3379153"/>
            <a:chOff x="476090" y="1317182"/>
            <a:chExt cx="4251185" cy="3379153"/>
          </a:xfrm>
        </p:grpSpPr>
        <p:sp>
          <p:nvSpPr>
            <p:cNvPr id="9" name="Text Box 10"/>
            <p:cNvSpPr txBox="1">
              <a:spLocks noChangeArrowheads="1"/>
            </p:cNvSpPr>
            <p:nvPr/>
          </p:nvSpPr>
          <p:spPr bwMode="auto">
            <a:xfrm>
              <a:off x="493048" y="1317182"/>
              <a:ext cx="42342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tx1"/>
                  </a:solidFill>
                  <a:latin typeface="+mn-lt"/>
                </a:rPr>
                <a:t>А теперь пример работы со срезами:</a:t>
              </a:r>
            </a:p>
          </p:txBody>
        </p:sp>
        <p:sp>
          <p:nvSpPr>
            <p:cNvPr id="13" name="Rectangle 4"/>
            <p:cNvSpPr/>
            <p:nvPr/>
          </p:nvSpPr>
          <p:spPr>
            <a:xfrm>
              <a:off x="476090" y="1834013"/>
              <a:ext cx="3250522" cy="2862322"/>
            </a:xfrm>
            <a:prstGeom prst="rect">
              <a:avLst/>
            </a:prstGeom>
          </p:spPr>
          <p:txBody>
            <a:bodyPr wrap="square">
              <a:spAutoFit/>
            </a:bodyPr>
            <a:lstStyle/>
            <a:p>
              <a:r>
                <a:rPr lang="en-US" sz="1200" b="1" dirty="0">
                  <a:solidFill>
                    <a:srgbClr val="000080"/>
                  </a:solidFill>
                  <a:latin typeface="+mn-lt"/>
                </a:rPr>
                <a:t>&gt;&gt;&gt;</a:t>
              </a:r>
              <a:r>
                <a:rPr lang="en-US" sz="1200" dirty="0">
                  <a:solidFill>
                    <a:srgbClr val="000000"/>
                  </a:solidFill>
                  <a:latin typeface="+mn-lt"/>
                </a:rPr>
                <a:t> s </a:t>
              </a:r>
              <a:r>
                <a:rPr lang="en-US" sz="1200" b="1" dirty="0">
                  <a:solidFill>
                    <a:srgbClr val="000080"/>
                  </a:solidFill>
                  <a:latin typeface="+mn-lt"/>
                </a:rPr>
                <a:t>=</a:t>
              </a:r>
              <a:r>
                <a:rPr lang="en-US" sz="1200" dirty="0">
                  <a:solidFill>
                    <a:srgbClr val="000000"/>
                  </a:solidFill>
                  <a:latin typeface="+mn-lt"/>
                </a:rPr>
                <a:t> range</a:t>
              </a:r>
              <a:r>
                <a:rPr lang="en-US" sz="1200" b="1" dirty="0">
                  <a:solidFill>
                    <a:srgbClr val="000080"/>
                  </a:solidFill>
                  <a:latin typeface="+mn-lt"/>
                </a:rPr>
                <a:t>(</a:t>
              </a:r>
              <a:r>
                <a:rPr lang="en-US" sz="1200" dirty="0">
                  <a:solidFill>
                    <a:srgbClr val="FF0000"/>
                  </a:solidFill>
                  <a:latin typeface="+mn-lt"/>
                </a:rPr>
                <a:t>10</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5</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6</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7</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8</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a:t>
              </a:r>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a:t>
              </a:r>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6</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a:t>
              </a:r>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b="1" dirty="0">
                  <a:solidFill>
                    <a:srgbClr val="000080"/>
                  </a:solidFill>
                  <a:latin typeface="+mn-lt"/>
                </a:rPr>
                <a:t>-</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5</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6</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7</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8</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a:t>
              </a:r>
              <a:r>
                <a:rPr lang="en-US" sz="1200" b="1" dirty="0">
                  <a:solidFill>
                    <a:srgbClr val="0000FF"/>
                  </a:solidFill>
                  <a:latin typeface="+mn-lt"/>
                </a:rPr>
                <a:t>del</a:t>
              </a:r>
              <a:r>
                <a:rPr lang="en-US" sz="1200" dirty="0">
                  <a:solidFill>
                    <a:srgbClr val="000000"/>
                  </a:solidFill>
                  <a:latin typeface="+mn-lt"/>
                </a:rPr>
                <a:t> s</a:t>
              </a:r>
              <a:r>
                <a:rPr lang="en-US" sz="1200" b="1" dirty="0">
                  <a:solidFill>
                    <a:srgbClr val="000080"/>
                  </a:solidFill>
                  <a:latin typeface="+mn-lt"/>
                </a:rPr>
                <a:t>[:</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endParaRPr lang="ru-RU" sz="1200" dirty="0">
                <a:solidFill>
                  <a:srgbClr val="000000"/>
                </a:solidFill>
                <a:latin typeface="+mn-lt"/>
              </a:endParaRPr>
            </a:p>
            <a:p>
              <a:r>
                <a:rPr lang="en-US" sz="1200" b="1" dirty="0">
                  <a:solidFill>
                    <a:srgbClr val="000080"/>
                  </a:solidFill>
                  <a:latin typeface="+mn-lt"/>
                </a:rPr>
                <a:t>&gt;&gt;&gt;</a:t>
              </a:r>
              <a:r>
                <a:rPr lang="en-US" sz="1200" dirty="0">
                  <a:solidFill>
                    <a:srgbClr val="000000"/>
                  </a:solidFill>
                  <a:latin typeface="+mn-lt"/>
                </a:rPr>
                <a:t> s </a:t>
              </a:r>
              <a:endParaRPr lang="ru-RU" sz="1200" dirty="0">
                <a:solidFill>
                  <a:srgbClr val="000000"/>
                </a:solidFill>
                <a:latin typeface="+mn-lt"/>
              </a:endParaRPr>
            </a:p>
            <a:p>
              <a:r>
                <a:rPr lang="en-US" sz="1200" b="1" dirty="0">
                  <a:solidFill>
                    <a:srgbClr val="000080"/>
                  </a:solidFill>
                  <a:latin typeface="+mn-lt"/>
                </a:rPr>
                <a:t>[</a:t>
              </a:r>
              <a:r>
                <a:rPr lang="en-US" sz="1200" dirty="0">
                  <a:solidFill>
                    <a:srgbClr val="FF0000"/>
                  </a:solidFill>
                  <a:latin typeface="+mn-lt"/>
                </a:rPr>
                <a:t>0</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1</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2</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3</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4</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5</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6</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7</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8</a:t>
              </a:r>
              <a:r>
                <a:rPr lang="en-US" sz="1200" b="1" dirty="0">
                  <a:solidFill>
                    <a:srgbClr val="000080"/>
                  </a:solidFill>
                  <a:latin typeface="+mn-lt"/>
                </a:rPr>
                <a:t>,</a:t>
              </a:r>
              <a:r>
                <a:rPr lang="en-US" sz="1200" dirty="0">
                  <a:solidFill>
                    <a:srgbClr val="000000"/>
                  </a:solidFill>
                  <a:latin typeface="+mn-lt"/>
                </a:rPr>
                <a:t> </a:t>
              </a:r>
              <a:r>
                <a:rPr lang="en-US" sz="1200" dirty="0">
                  <a:solidFill>
                    <a:srgbClr val="FF0000"/>
                  </a:solidFill>
                  <a:latin typeface="+mn-lt"/>
                </a:rPr>
                <a:t>9</a:t>
              </a:r>
              <a:r>
                <a:rPr lang="en-US" sz="1200" b="1" dirty="0">
                  <a:solidFill>
                    <a:srgbClr val="000080"/>
                  </a:solidFill>
                  <a:latin typeface="+mn-lt"/>
                </a:rPr>
                <a:t>]</a:t>
              </a:r>
              <a:endParaRPr lang="en-US" sz="1200" dirty="0">
                <a:effectLst/>
                <a:latin typeface="+mn-lt"/>
              </a:endParaRPr>
            </a:p>
          </p:txBody>
        </p:sp>
      </p:grpSp>
      <p:sp>
        <p:nvSpPr>
          <p:cNvPr id="16" name="Text Box 10"/>
          <p:cNvSpPr txBox="1">
            <a:spLocks noChangeArrowheads="1"/>
          </p:cNvSpPr>
          <p:nvPr/>
        </p:nvSpPr>
        <p:spPr bwMode="auto">
          <a:xfrm>
            <a:off x="4818524" y="2343323"/>
            <a:ext cx="397179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tx1"/>
                </a:solidFill>
                <a:latin typeface="+mn-lt"/>
              </a:rPr>
              <a:t>Как видно из этого примера, с помощью срезов удобно задавать любую подстроку, даже если она нулевой длины, как для удаления элементов, так и для вставки в строго определенное место</a:t>
            </a:r>
          </a:p>
        </p:txBody>
      </p:sp>
    </p:spTree>
    <p:extLst>
      <p:ext uri="{BB962C8B-B14F-4D97-AF65-F5344CB8AC3E}">
        <p14:creationId xmlns:p14="http://schemas.microsoft.com/office/powerpoint/2010/main" val="135139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12" name="Прямоугольник 11"/>
          <p:cNvSpPr/>
          <p:nvPr/>
        </p:nvSpPr>
        <p:spPr>
          <a:xfrm>
            <a:off x="-1" y="1130060"/>
            <a:ext cx="4641011" cy="4013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8" name="Google Shape;328;p32"/>
          <p:cNvSpPr txBox="1">
            <a:spLocks noGrp="1"/>
          </p:cNvSpPr>
          <p:nvPr>
            <p:ph type="title"/>
          </p:nvPr>
        </p:nvSpPr>
        <p:spPr>
          <a:xfrm>
            <a:off x="445195" y="183729"/>
            <a:ext cx="8276111" cy="694146"/>
          </a:xfrm>
          <a:prstGeom prst="rect">
            <a:avLst/>
          </a:prstGeom>
        </p:spPr>
        <p:txBody>
          <a:bodyPr spcFirstLastPara="1" wrap="square" lIns="91425" tIns="91425" rIns="91425" bIns="91425" anchor="t" anchorCtr="0">
            <a:noAutofit/>
          </a:bodyPr>
          <a:lstStyle/>
          <a:p>
            <a:pPr lvl="0"/>
            <a:r>
              <a:rPr lang="ru-RU" sz="3600" b="1" dirty="0">
                <a:solidFill>
                  <a:schemeClr val="accent1"/>
                </a:solidFill>
                <a:latin typeface="+mn-lt"/>
              </a:rPr>
              <a:t>Кортеж (</a:t>
            </a:r>
            <a:r>
              <a:rPr lang="en-US" sz="3600" b="1" dirty="0">
                <a:solidFill>
                  <a:schemeClr val="accent1"/>
                </a:solidFill>
                <a:latin typeface="+mn-lt"/>
              </a:rPr>
              <a:t>tuple) - immutable</a:t>
            </a:r>
            <a:endParaRPr sz="3600" b="1" dirty="0">
              <a:solidFill>
                <a:schemeClr val="accent1"/>
              </a:solidFill>
              <a:latin typeface="+mn-lt"/>
            </a:endParaRPr>
          </a:p>
        </p:txBody>
      </p:sp>
      <p:sp>
        <p:nvSpPr>
          <p:cNvPr id="10" name="Text Box 10"/>
          <p:cNvSpPr txBox="1">
            <a:spLocks noChangeArrowheads="1"/>
          </p:cNvSpPr>
          <p:nvPr/>
        </p:nvSpPr>
        <p:spPr bwMode="auto">
          <a:xfrm>
            <a:off x="440622" y="1549369"/>
            <a:ext cx="375976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sz="1600" dirty="0">
                <a:solidFill>
                  <a:schemeClr val="bg1"/>
                </a:solidFill>
                <a:latin typeface="+mn-lt"/>
              </a:rPr>
              <a:t>Для представления константных последовательностей используется тип кортеж</a:t>
            </a:r>
            <a:r>
              <a:rPr lang="en-US" sz="1600" dirty="0">
                <a:solidFill>
                  <a:schemeClr val="bg1"/>
                </a:solidFill>
                <a:latin typeface="+mn-lt"/>
              </a:rPr>
              <a:t>. </a:t>
            </a:r>
            <a:r>
              <a:rPr lang="ru-RU" sz="1600" dirty="0">
                <a:solidFill>
                  <a:schemeClr val="bg1"/>
                </a:solidFill>
                <a:latin typeface="+mn-lt"/>
              </a:rPr>
              <a:t>Для задания кортежей используются круглые скобки, но можно их и не указывать, если это не привносит неоднозначность</a:t>
            </a:r>
          </a:p>
          <a:p>
            <a:pPr>
              <a:spcBef>
                <a:spcPct val="0"/>
              </a:spcBef>
              <a:buNone/>
            </a:pPr>
            <a:r>
              <a:rPr lang="ru-RU" sz="1600" dirty="0">
                <a:solidFill>
                  <a:schemeClr val="bg1"/>
                </a:solidFill>
                <a:latin typeface="+mn-lt"/>
              </a:rPr>
              <a:t>Кортежи неизменяемы: нельзя изменить значение элемента кортежа, удалить часть кортежа, или наоборот, добавить новые элементы в кортеж. Однако, можно создавать новые кортежи из нескольких старых</a:t>
            </a:r>
            <a:endParaRPr lang="en-US" sz="1600" dirty="0">
              <a:solidFill>
                <a:schemeClr val="bg1"/>
              </a:solidFill>
              <a:latin typeface="+mn-lt"/>
            </a:endParaRPr>
          </a:p>
        </p:txBody>
      </p:sp>
      <p:sp>
        <p:nvSpPr>
          <p:cNvPr id="17" name="Rectangle 1"/>
          <p:cNvSpPr/>
          <p:nvPr/>
        </p:nvSpPr>
        <p:spPr>
          <a:xfrm>
            <a:off x="4916320" y="2041811"/>
            <a:ext cx="4070020" cy="2062103"/>
          </a:xfrm>
          <a:prstGeom prst="rect">
            <a:avLst/>
          </a:prstGeom>
        </p:spPr>
        <p:txBody>
          <a:bodyPr wrap="square">
            <a:spAutoFit/>
          </a:bodyPr>
          <a:lstStyle/>
          <a:p>
            <a:r>
              <a:rPr lang="en-US" sz="1600" dirty="0">
                <a:solidFill>
                  <a:srgbClr val="000000"/>
                </a:solidFill>
                <a:latin typeface="+mn-lt"/>
              </a:rPr>
              <a:t>point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FF0000"/>
                </a:solidFill>
                <a:latin typeface="+mn-lt"/>
              </a:rPr>
              <a:t>1.2</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3.4</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0.9</a:t>
            </a:r>
            <a:r>
              <a:rPr lang="en-US" sz="1600" b="1" dirty="0">
                <a:solidFill>
                  <a:srgbClr val="000080"/>
                </a:solidFill>
                <a:latin typeface="+mn-lt"/>
              </a:rPr>
              <a:t>)</a:t>
            </a:r>
            <a:endParaRPr lang="ru-RU" sz="1600" dirty="0">
              <a:solidFill>
                <a:srgbClr val="000000"/>
              </a:solidFill>
              <a:latin typeface="+mn-lt"/>
            </a:endParaRPr>
          </a:p>
          <a:p>
            <a:r>
              <a:rPr lang="en-US" sz="1600" dirty="0">
                <a:solidFill>
                  <a:srgbClr val="000000"/>
                </a:solidFill>
                <a:latin typeface="+mn-lt"/>
              </a:rPr>
              <a:t>point2 </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9</a:t>
            </a:r>
            <a:r>
              <a:rPr lang="en-US" sz="1600" dirty="0">
                <a:solidFill>
                  <a:srgbClr val="000000"/>
                </a:solidFill>
                <a:latin typeface="+mn-lt"/>
              </a:rPr>
              <a:t> </a:t>
            </a:r>
            <a:endParaRPr lang="ru-RU" sz="1600" dirty="0">
              <a:solidFill>
                <a:srgbClr val="000000"/>
              </a:solidFill>
              <a:latin typeface="+mn-lt"/>
            </a:endParaRPr>
          </a:p>
          <a:p>
            <a:r>
              <a:rPr lang="en-US" sz="1600" dirty="0">
                <a:solidFill>
                  <a:srgbClr val="000000"/>
                </a:solidFill>
                <a:latin typeface="+mn-lt"/>
              </a:rPr>
              <a:t>tuple1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808080"/>
                </a:solidFill>
                <a:latin typeface="+mn-lt"/>
              </a:rPr>
              <a:t>'one'</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endParaRPr lang="ru-RU" sz="1600" dirty="0">
              <a:solidFill>
                <a:srgbClr val="000000"/>
              </a:solidFill>
              <a:latin typeface="+mn-lt"/>
            </a:endParaRPr>
          </a:p>
          <a:p>
            <a:r>
              <a:rPr lang="en-US" sz="1600" dirty="0">
                <a:solidFill>
                  <a:srgbClr val="000000"/>
                </a:solidFill>
                <a:latin typeface="+mn-lt"/>
              </a:rPr>
              <a:t>tup1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808080"/>
                </a:solidFill>
                <a:latin typeface="+mn-lt"/>
              </a:rPr>
              <a:t>'physics'</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'chemistry'</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1997</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2000</a:t>
            </a:r>
            <a:r>
              <a:rPr lang="en-US" sz="1600" b="1" dirty="0">
                <a:solidFill>
                  <a:srgbClr val="000080"/>
                </a:solidFill>
                <a:latin typeface="+mn-lt"/>
              </a:rPr>
              <a:t>)</a:t>
            </a:r>
            <a:endParaRPr lang="ru-RU" sz="1600" dirty="0">
              <a:solidFill>
                <a:srgbClr val="000000"/>
              </a:solidFill>
              <a:latin typeface="+mn-lt"/>
            </a:endParaRPr>
          </a:p>
          <a:p>
            <a:r>
              <a:rPr lang="en-US" sz="1600" dirty="0">
                <a:solidFill>
                  <a:srgbClr val="000000"/>
                </a:solidFill>
                <a:latin typeface="+mn-lt"/>
              </a:rPr>
              <a:t>tup2 </a:t>
            </a:r>
            <a:r>
              <a:rPr lang="en-US" sz="1600" b="1" dirty="0">
                <a:solidFill>
                  <a:srgbClr val="000080"/>
                </a:solidFill>
                <a:latin typeface="+mn-lt"/>
              </a:rPr>
              <a:t>=</a:t>
            </a:r>
            <a:r>
              <a:rPr lang="en-US" sz="1600" dirty="0">
                <a:solidFill>
                  <a:srgbClr val="000000"/>
                </a:solidFill>
                <a:latin typeface="+mn-lt"/>
              </a:rPr>
              <a:t> </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2</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3</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4</a:t>
            </a:r>
            <a:r>
              <a:rPr lang="en-US" sz="1600" b="1" dirty="0">
                <a:solidFill>
                  <a:srgbClr val="000080"/>
                </a:solidFill>
                <a:latin typeface="+mn-lt"/>
              </a:rPr>
              <a:t>,</a:t>
            </a:r>
            <a:r>
              <a:rPr lang="en-US" sz="1600" dirty="0">
                <a:solidFill>
                  <a:srgbClr val="000000"/>
                </a:solidFill>
                <a:latin typeface="+mn-lt"/>
              </a:rPr>
              <a:t> </a:t>
            </a:r>
            <a:r>
              <a:rPr lang="en-US" sz="1600" dirty="0">
                <a:solidFill>
                  <a:srgbClr val="FF0000"/>
                </a:solidFill>
                <a:latin typeface="+mn-lt"/>
              </a:rPr>
              <a:t>5</a:t>
            </a:r>
            <a:r>
              <a:rPr lang="en-US" sz="1600" dirty="0">
                <a:solidFill>
                  <a:srgbClr val="000000"/>
                </a:solidFill>
                <a:latin typeface="+mn-lt"/>
              </a:rPr>
              <a:t> </a:t>
            </a:r>
            <a:r>
              <a:rPr lang="en-US" sz="1600" b="1" dirty="0">
                <a:solidFill>
                  <a:srgbClr val="000080"/>
                </a:solidFill>
                <a:latin typeface="+mn-lt"/>
              </a:rPr>
              <a:t>)</a:t>
            </a:r>
            <a:r>
              <a:rPr lang="en-US" sz="1600" dirty="0">
                <a:solidFill>
                  <a:srgbClr val="000000"/>
                </a:solidFill>
                <a:latin typeface="+mn-lt"/>
              </a:rPr>
              <a:t> </a:t>
            </a:r>
            <a:endParaRPr lang="ru-RU" sz="1600" dirty="0">
              <a:solidFill>
                <a:srgbClr val="000000"/>
              </a:solidFill>
              <a:latin typeface="+mn-lt"/>
            </a:endParaRPr>
          </a:p>
          <a:p>
            <a:r>
              <a:rPr lang="en-US" sz="1600" dirty="0">
                <a:solidFill>
                  <a:srgbClr val="000000"/>
                </a:solidFill>
                <a:latin typeface="+mn-lt"/>
              </a:rPr>
              <a:t>tup3 </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"a"</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"b"</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"c"</a:t>
            </a:r>
            <a:r>
              <a:rPr lang="en-US" sz="1600" b="1" dirty="0">
                <a:solidFill>
                  <a:srgbClr val="000080"/>
                </a:solidFill>
                <a:latin typeface="+mn-lt"/>
              </a:rPr>
              <a:t>,</a:t>
            </a:r>
            <a:r>
              <a:rPr lang="en-US" sz="1600" dirty="0">
                <a:solidFill>
                  <a:srgbClr val="000000"/>
                </a:solidFill>
                <a:latin typeface="+mn-lt"/>
              </a:rPr>
              <a:t> </a:t>
            </a:r>
            <a:r>
              <a:rPr lang="en-US" sz="1600" dirty="0">
                <a:solidFill>
                  <a:srgbClr val="808080"/>
                </a:solidFill>
                <a:latin typeface="+mn-lt"/>
              </a:rPr>
              <a:t>"d"</a:t>
            </a:r>
            <a:r>
              <a:rPr lang="en-US" sz="1600" dirty="0">
                <a:solidFill>
                  <a:srgbClr val="000000"/>
                </a:solidFill>
                <a:latin typeface="+mn-lt"/>
              </a:rPr>
              <a:t> </a:t>
            </a:r>
            <a:endParaRPr lang="ru-RU" sz="1600" dirty="0">
              <a:solidFill>
                <a:srgbClr val="000000"/>
              </a:solidFill>
              <a:latin typeface="+mn-lt"/>
            </a:endParaRPr>
          </a:p>
          <a:p>
            <a:r>
              <a:rPr lang="en-US" sz="1600" b="1" dirty="0">
                <a:solidFill>
                  <a:srgbClr val="0000FF"/>
                </a:solidFill>
                <a:latin typeface="+mn-lt"/>
              </a:rPr>
              <a:t>print</a:t>
            </a:r>
            <a:r>
              <a:rPr lang="en-US" sz="1600" b="1" dirty="0">
                <a:solidFill>
                  <a:srgbClr val="000080"/>
                </a:solidFill>
                <a:latin typeface="+mn-lt"/>
              </a:rPr>
              <a:t>(</a:t>
            </a:r>
            <a:r>
              <a:rPr lang="en-US" sz="1600" dirty="0">
                <a:solidFill>
                  <a:srgbClr val="808080"/>
                </a:solidFill>
                <a:latin typeface="+mn-lt"/>
              </a:rPr>
              <a:t>f"tup1[0]: </a:t>
            </a:r>
            <a:r>
              <a:rPr lang="en-US" sz="1600" b="1" dirty="0">
                <a:solidFill>
                  <a:srgbClr val="000080"/>
                </a:solidFill>
                <a:latin typeface="+mn-lt"/>
              </a:rPr>
              <a:t>{</a:t>
            </a:r>
            <a:r>
              <a:rPr lang="en-US" sz="1600" dirty="0">
                <a:solidFill>
                  <a:srgbClr val="000000"/>
                </a:solidFill>
                <a:latin typeface="+mn-lt"/>
              </a:rPr>
              <a:t>tup1</a:t>
            </a:r>
            <a:r>
              <a:rPr lang="en-US" sz="1600" b="1" dirty="0">
                <a:solidFill>
                  <a:srgbClr val="000080"/>
                </a:solidFill>
                <a:latin typeface="+mn-lt"/>
              </a:rPr>
              <a:t>[</a:t>
            </a:r>
            <a:r>
              <a:rPr lang="en-US" sz="1600" dirty="0">
                <a:solidFill>
                  <a:srgbClr val="FF0000"/>
                </a:solidFill>
                <a:latin typeface="+mn-lt"/>
              </a:rPr>
              <a:t>0</a:t>
            </a:r>
            <a:r>
              <a:rPr lang="en-US" sz="1600" b="1" dirty="0">
                <a:solidFill>
                  <a:srgbClr val="000080"/>
                </a:solidFill>
                <a:latin typeface="+mn-lt"/>
              </a:rPr>
              <a:t>]}</a:t>
            </a:r>
            <a:r>
              <a:rPr lang="en-US" sz="1600" dirty="0">
                <a:solidFill>
                  <a:srgbClr val="808080"/>
                </a:solidFill>
                <a:latin typeface="+mn-lt"/>
              </a:rPr>
              <a:t>"</a:t>
            </a:r>
            <a:r>
              <a:rPr lang="en-US" sz="1600" b="1" dirty="0">
                <a:solidFill>
                  <a:srgbClr val="000080"/>
                </a:solidFill>
                <a:latin typeface="+mn-lt"/>
              </a:rPr>
              <a:t>)</a:t>
            </a:r>
            <a:r>
              <a:rPr lang="en-US" sz="1600" dirty="0">
                <a:solidFill>
                  <a:srgbClr val="000000"/>
                </a:solidFill>
                <a:latin typeface="+mn-lt"/>
              </a:rPr>
              <a:t> </a:t>
            </a:r>
            <a:endParaRPr lang="ru-RU" sz="1600" dirty="0">
              <a:solidFill>
                <a:srgbClr val="000000"/>
              </a:solidFill>
              <a:latin typeface="+mn-lt"/>
            </a:endParaRPr>
          </a:p>
          <a:p>
            <a:r>
              <a:rPr lang="en-US" sz="1600" b="1" dirty="0">
                <a:solidFill>
                  <a:srgbClr val="0000FF"/>
                </a:solidFill>
                <a:latin typeface="+mn-lt"/>
              </a:rPr>
              <a:t>print</a:t>
            </a:r>
            <a:r>
              <a:rPr lang="en-US" sz="1600" b="1" dirty="0">
                <a:solidFill>
                  <a:srgbClr val="000080"/>
                </a:solidFill>
                <a:latin typeface="+mn-lt"/>
              </a:rPr>
              <a:t>(</a:t>
            </a:r>
            <a:r>
              <a:rPr lang="en-US" sz="1600" dirty="0">
                <a:solidFill>
                  <a:srgbClr val="808080"/>
                </a:solidFill>
                <a:latin typeface="+mn-lt"/>
              </a:rPr>
              <a:t>f"tup2[1:5]: </a:t>
            </a:r>
            <a:r>
              <a:rPr lang="en-US" sz="1600" b="1" dirty="0">
                <a:solidFill>
                  <a:srgbClr val="000080"/>
                </a:solidFill>
                <a:latin typeface="+mn-lt"/>
              </a:rPr>
              <a:t>{</a:t>
            </a:r>
            <a:r>
              <a:rPr lang="en-US" sz="1600" dirty="0">
                <a:solidFill>
                  <a:srgbClr val="000000"/>
                </a:solidFill>
                <a:latin typeface="+mn-lt"/>
              </a:rPr>
              <a:t>tup2</a:t>
            </a:r>
            <a:r>
              <a:rPr lang="en-US" sz="1600" b="1" dirty="0">
                <a:solidFill>
                  <a:srgbClr val="000080"/>
                </a:solidFill>
                <a:latin typeface="+mn-lt"/>
              </a:rPr>
              <a:t>[</a:t>
            </a:r>
            <a:r>
              <a:rPr lang="en-US" sz="1600" dirty="0">
                <a:solidFill>
                  <a:srgbClr val="FF0000"/>
                </a:solidFill>
                <a:latin typeface="+mn-lt"/>
              </a:rPr>
              <a:t>1</a:t>
            </a:r>
            <a:r>
              <a:rPr lang="en-US" sz="1600" b="1" dirty="0">
                <a:solidFill>
                  <a:srgbClr val="000080"/>
                </a:solidFill>
                <a:latin typeface="+mn-lt"/>
              </a:rPr>
              <a:t>:</a:t>
            </a:r>
            <a:r>
              <a:rPr lang="en-US" sz="1600" dirty="0">
                <a:solidFill>
                  <a:srgbClr val="FF0000"/>
                </a:solidFill>
                <a:latin typeface="+mn-lt"/>
              </a:rPr>
              <a:t>5</a:t>
            </a:r>
            <a:r>
              <a:rPr lang="en-US" sz="1600" b="1" dirty="0">
                <a:solidFill>
                  <a:srgbClr val="000080"/>
                </a:solidFill>
                <a:latin typeface="+mn-lt"/>
              </a:rPr>
              <a:t>]}</a:t>
            </a:r>
            <a:r>
              <a:rPr lang="en-US" sz="1600" dirty="0">
                <a:solidFill>
                  <a:srgbClr val="808080"/>
                </a:solidFill>
                <a:latin typeface="+mn-lt"/>
              </a:rPr>
              <a:t>"</a:t>
            </a:r>
            <a:r>
              <a:rPr lang="en-US" sz="1600" b="1" dirty="0">
                <a:solidFill>
                  <a:srgbClr val="000080"/>
                </a:solidFill>
                <a:latin typeface="+mn-lt"/>
              </a:rPr>
              <a:t>)</a:t>
            </a:r>
          </a:p>
        </p:txBody>
      </p:sp>
    </p:spTree>
    <p:extLst>
      <p:ext uri="{BB962C8B-B14F-4D97-AF65-F5344CB8AC3E}">
        <p14:creationId xmlns:p14="http://schemas.microsoft.com/office/powerpoint/2010/main" val="785311503"/>
      </p:ext>
    </p:extLst>
  </p:cSld>
  <p:clrMapOvr>
    <a:masterClrMapping/>
  </p:clrMapOvr>
</p:sld>
</file>

<file path=ppt/theme/theme1.xml><?xml version="1.0" encoding="utf-8"?>
<a:theme xmlns:a="http://schemas.openxmlformats.org/drawingml/2006/main" name="Cyber Security Business Plan">
  <a:themeElements>
    <a:clrScheme name="Другая 6">
      <a:dk1>
        <a:srgbClr val="000000"/>
      </a:dk1>
      <a:lt1>
        <a:srgbClr val="FFFFFF"/>
      </a:lt1>
      <a:dk2>
        <a:srgbClr val="595959"/>
      </a:dk2>
      <a:lt2>
        <a:srgbClr val="1F1C51"/>
      </a:lt2>
      <a:accent1>
        <a:srgbClr val="4482CC"/>
      </a:accent1>
      <a:accent2>
        <a:srgbClr val="ACFFD9"/>
      </a:accent2>
      <a:accent3>
        <a:srgbClr val="4482CC"/>
      </a:accent3>
      <a:accent4>
        <a:srgbClr val="CC7C58"/>
      </a:accent4>
      <a:accent5>
        <a:srgbClr val="2525A5"/>
      </a:accent5>
      <a:accent6>
        <a:srgbClr val="8BE3FF"/>
      </a:accent6>
      <a:hlink>
        <a:srgbClr val="8BE3FF"/>
      </a:hlink>
      <a:folHlink>
        <a:srgbClr val="0097A7"/>
      </a:folHlink>
    </a:clrScheme>
    <a:fontScheme name="Другая 13">
      <a:majorFont>
        <a:latin typeface="proxima nova bold"/>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5567</Words>
  <Application>Microsoft Office PowerPoint</Application>
  <PresentationFormat>Экран (16:9)</PresentationFormat>
  <Paragraphs>685</Paragraphs>
  <Slides>39</Slides>
  <Notes>37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39</vt:i4>
      </vt:variant>
    </vt:vector>
  </HeadingPairs>
  <TitlesOfParts>
    <vt:vector size="45" baseType="lpstr">
      <vt:lpstr>proxima nova rg</vt:lpstr>
      <vt:lpstr>Viga</vt:lpstr>
      <vt:lpstr>proxima nova bold</vt:lpstr>
      <vt:lpstr>Arial</vt:lpstr>
      <vt:lpstr>DM Sans</vt:lpstr>
      <vt:lpstr>Cyber Security Business Plan</vt:lpstr>
      <vt:lpstr>Программирование на языке Python</vt:lpstr>
      <vt:lpstr>Лекция №4</vt:lpstr>
      <vt:lpstr>Список (List) - Mutable</vt:lpstr>
      <vt:lpstr>Список как пример последовательности</vt:lpstr>
      <vt:lpstr>Список как пример последовательности</vt:lpstr>
      <vt:lpstr>Взятие элемента по индексу и срезы</vt:lpstr>
      <vt:lpstr>Взятие элемента по индексу и срезы</vt:lpstr>
      <vt:lpstr>Взятие элемента по индексу и срезы</vt:lpstr>
      <vt:lpstr>Кортеж (tuple) - immutable</vt:lpstr>
      <vt:lpstr>Функции для работы с кортежами</vt:lpstr>
      <vt:lpstr>Примеры работы с кортежами</vt:lpstr>
      <vt:lpstr>Множество (set) - mutable</vt:lpstr>
      <vt:lpstr>Операции над множествами</vt:lpstr>
      <vt:lpstr>Примеры работы с множествами</vt:lpstr>
      <vt:lpstr>Различие между set и frozenset</vt:lpstr>
      <vt:lpstr>Словарь (dictionary) - mutable</vt:lpstr>
      <vt:lpstr>Способы задания словарей</vt:lpstr>
      <vt:lpstr>Функции и методы для работы со словарями</vt:lpstr>
      <vt:lpstr>Функции и методы для работы со словарями</vt:lpstr>
      <vt:lpstr>Примеры работы со словарями</vt:lpstr>
      <vt:lpstr>Файл</vt:lpstr>
      <vt:lpstr>Методы и функции для работы с файлами</vt:lpstr>
      <vt:lpstr>Методы и функции для работы с файлами</vt:lpstr>
      <vt:lpstr>Работа с файлами</vt:lpstr>
      <vt:lpstr>Режимы открытия файла</vt:lpstr>
      <vt:lpstr>Модули и импорты</vt:lpstr>
      <vt:lpstr>Модули  и импорты</vt:lpstr>
      <vt:lpstr>Области видимости</vt:lpstr>
      <vt:lpstr>Области видимости</vt:lpstr>
      <vt:lpstr>Области видимости</vt:lpstr>
      <vt:lpstr>global и nonlocal (для Python3)</vt:lpstr>
      <vt:lpstr>Рекурсия</vt:lpstr>
      <vt:lpstr>Рекурсия</vt:lpstr>
      <vt:lpstr>Декораторы</vt:lpstr>
      <vt:lpstr>Декораторы</vt:lpstr>
      <vt:lpstr>Декораторы</vt:lpstr>
      <vt:lpstr>Декораторы</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Программирование на языке Python</dc:title>
  <dc:creator>Ksenia</dc:creator>
  <cp:lastModifiedBy>Ilya Orlov</cp:lastModifiedBy>
  <cp:revision>75</cp:revision>
  <dcterms:modified xsi:type="dcterms:W3CDTF">2021-08-19T08:54:20Z</dcterms:modified>
</cp:coreProperties>
</file>