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9" r:id="rId4"/>
    <p:sldId id="334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8" r:id="rId16"/>
    <p:sldId id="347" r:id="rId17"/>
    <p:sldId id="350" r:id="rId18"/>
    <p:sldId id="349" r:id="rId19"/>
    <p:sldId id="351" r:id="rId20"/>
    <p:sldId id="352" r:id="rId21"/>
    <p:sldId id="353" r:id="rId22"/>
    <p:sldId id="354" r:id="rId23"/>
    <p:sldId id="355" r:id="rId24"/>
    <p:sldId id="27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proxima nova bold" panose="02000506030000020004" charset="0"/>
      <p:bold r:id="rId35"/>
    </p:embeddedFont>
    <p:embeddedFont>
      <p:font typeface="proxima nova rg" panose="02000506030000020004" charset="0"/>
      <p:regular r:id="rId36"/>
      <p:bold r:id="rId37"/>
      <p:italic r:id="rId38"/>
      <p:boldItalic r:id="rId39"/>
    </p:embeddedFont>
    <p:embeddedFont>
      <p:font typeface="Vig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orient="horz" pos="1726">
          <p15:clr>
            <a:srgbClr val="A4A3A4"/>
          </p15:clr>
        </p15:guide>
        <p15:guide id="7" pos="5352">
          <p15:clr>
            <a:srgbClr val="A4A3A4"/>
          </p15:clr>
        </p15:guide>
        <p15:guide id="8" pos="3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461"/>
        <p:guide pos="2880"/>
        <p:guide pos="456"/>
        <p:guide orient="horz" pos="1732"/>
        <p:guide orient="horz" pos="2664"/>
        <p:guide orient="horz" pos="1726"/>
        <p:guide pos="5352"/>
        <p:guide pos="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423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7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Функции для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5059" y="1196588"/>
            <a:ext cx="8496300" cy="333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marL="171450" indent="-171450" eaLnBrk="1" hangingPunct="1"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b="1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int(x [,base])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целочисленному типу,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base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- основание системы счисления, </a:t>
            </a: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если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– строка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5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float(x)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- преобразует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к числу с плавающей точкой (вещественному числу)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complex(real [,imag])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создает комплексное число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ord(x)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отдельный символ к целому числу согласно таблице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ASCII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hex(x)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преобразует число к 16-ричному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oct(x)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– преобразует число к 8-ричному виду в строковом представлении</a:t>
            </a:r>
          </a:p>
          <a:p>
            <a:pPr marL="171450" indent="-1714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/>
              </a:solidFill>
              <a:latin typeface="+mn-lt"/>
            </a:endParaRPr>
          </a:p>
          <a:p>
            <a:pPr marL="285750" indent="-285750" fontAlgn="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round(n[, ndigits]) –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округляет вещественное число до указанного разряда после запятой (по умолчанию до нулевого, т.е. до целой части)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1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Примеры работы с числами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7807" y="1128831"/>
            <a:ext cx="849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chemeClr val="tx1"/>
                </a:solidFill>
                <a:latin typeface="+mn-lt"/>
              </a:rPr>
              <a:t>Примеры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 для практики: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447807" y="1706771"/>
            <a:ext cx="8495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**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150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1427247692705959881058285969449495136382746624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round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5.89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5.9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3.1415926535897931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endParaRPr lang="ru-RU" sz="1400" b="1" dirty="0">
              <a:solidFill>
                <a:srgbClr val="000080"/>
              </a:solidFill>
              <a:effectLst/>
              <a:latin typeface="+mn-lt"/>
            </a:endParaRPr>
          </a:p>
          <a:p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sin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pi</a:t>
            </a:r>
            <a:r>
              <a:rPr lang="en-US" sz="1400" b="1" dirty="0">
                <a:solidFill>
                  <a:srgbClr val="000080"/>
                </a:solidFill>
                <a:effectLst/>
                <a:latin typeface="+mn-lt"/>
              </a:rPr>
              <a:t>/</a:t>
            </a:r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endParaRPr lang="ru-RU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+mn-lt"/>
              </a:rPr>
              <a:t>1.0</a:t>
            </a:r>
            <a:endParaRPr lang="en-US" sz="1400" dirty="0">
              <a:effectLst/>
              <a:latin typeface="+mn-lt"/>
            </a:endParaRPr>
          </a:p>
        </p:txBody>
      </p:sp>
      <p:grpSp>
        <p:nvGrpSpPr>
          <p:cNvPr id="6" name="Группа 5"/>
          <p:cNvGrpSpPr/>
          <p:nvPr/>
        </p:nvGrpSpPr>
        <p:grpSpPr>
          <a:xfrm flipH="1">
            <a:off x="5566602" y="2512248"/>
            <a:ext cx="4553212" cy="2759191"/>
            <a:chOff x="-903210" y="2512248"/>
            <a:chExt cx="4553212" cy="2759191"/>
          </a:xfrm>
        </p:grpSpPr>
        <p:sp>
          <p:nvSpPr>
            <p:cNvPr id="7" name="Google Shape;1738;p44"/>
            <p:cNvSpPr/>
            <p:nvPr/>
          </p:nvSpPr>
          <p:spPr>
            <a:xfrm>
              <a:off x="-903210" y="2621786"/>
              <a:ext cx="4553212" cy="2649653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4;p44"/>
            <p:cNvSpPr/>
            <p:nvPr/>
          </p:nvSpPr>
          <p:spPr>
            <a:xfrm>
              <a:off x="773574" y="4698724"/>
              <a:ext cx="300810" cy="117942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5;p44"/>
            <p:cNvSpPr/>
            <p:nvPr/>
          </p:nvSpPr>
          <p:spPr>
            <a:xfrm>
              <a:off x="769255" y="4694523"/>
              <a:ext cx="306103" cy="126330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6;p44"/>
            <p:cNvSpPr/>
            <p:nvPr/>
          </p:nvSpPr>
          <p:spPr>
            <a:xfrm>
              <a:off x="883702" y="4698724"/>
              <a:ext cx="76367" cy="50744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7;p44"/>
            <p:cNvSpPr/>
            <p:nvPr/>
          </p:nvSpPr>
          <p:spPr>
            <a:xfrm>
              <a:off x="879265" y="4694508"/>
              <a:ext cx="85729" cy="59177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8;p44"/>
            <p:cNvSpPr/>
            <p:nvPr/>
          </p:nvSpPr>
          <p:spPr>
            <a:xfrm>
              <a:off x="780754" y="4770757"/>
              <a:ext cx="289945" cy="45909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9;p44"/>
            <p:cNvSpPr/>
            <p:nvPr/>
          </p:nvSpPr>
          <p:spPr>
            <a:xfrm>
              <a:off x="776081" y="4766541"/>
              <a:ext cx="298864" cy="54312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0;p44"/>
            <p:cNvSpPr/>
            <p:nvPr/>
          </p:nvSpPr>
          <p:spPr>
            <a:xfrm>
              <a:off x="543101" y="3520738"/>
              <a:ext cx="432006" cy="1190798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1;p44"/>
            <p:cNvSpPr/>
            <p:nvPr/>
          </p:nvSpPr>
          <p:spPr>
            <a:xfrm>
              <a:off x="538708" y="3516506"/>
              <a:ext cx="440601" cy="1199246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2;p44"/>
            <p:cNvSpPr/>
            <p:nvPr/>
          </p:nvSpPr>
          <p:spPr>
            <a:xfrm>
              <a:off x="559805" y="3520738"/>
              <a:ext cx="416438" cy="128158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3;p44"/>
            <p:cNvSpPr/>
            <p:nvPr/>
          </p:nvSpPr>
          <p:spPr>
            <a:xfrm>
              <a:off x="555588" y="3516521"/>
              <a:ext cx="424885" cy="136547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4;p44"/>
            <p:cNvSpPr/>
            <p:nvPr/>
          </p:nvSpPr>
          <p:spPr>
            <a:xfrm>
              <a:off x="955735" y="3024424"/>
              <a:ext cx="120256" cy="482101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5;p44"/>
            <p:cNvSpPr/>
            <p:nvPr/>
          </p:nvSpPr>
          <p:spPr>
            <a:xfrm>
              <a:off x="945003" y="3020223"/>
              <a:ext cx="131063" cy="49049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6;p44"/>
            <p:cNvSpPr/>
            <p:nvPr/>
          </p:nvSpPr>
          <p:spPr>
            <a:xfrm>
              <a:off x="944251" y="3419956"/>
              <a:ext cx="190771" cy="156228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67;p44"/>
            <p:cNvSpPr/>
            <p:nvPr/>
          </p:nvSpPr>
          <p:spPr>
            <a:xfrm>
              <a:off x="941199" y="3415740"/>
              <a:ext cx="181748" cy="164647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8;p44"/>
            <p:cNvSpPr/>
            <p:nvPr/>
          </p:nvSpPr>
          <p:spPr>
            <a:xfrm>
              <a:off x="972793" y="3464568"/>
              <a:ext cx="220492" cy="98172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9;p44"/>
            <p:cNvSpPr/>
            <p:nvPr/>
          </p:nvSpPr>
          <p:spPr>
            <a:xfrm>
              <a:off x="970095" y="3460337"/>
              <a:ext cx="228556" cy="10660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0;p44"/>
            <p:cNvSpPr/>
            <p:nvPr/>
          </p:nvSpPr>
          <p:spPr>
            <a:xfrm>
              <a:off x="1090130" y="3416669"/>
              <a:ext cx="245584" cy="111027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1;p44"/>
            <p:cNvSpPr/>
            <p:nvPr/>
          </p:nvSpPr>
          <p:spPr>
            <a:xfrm>
              <a:off x="1086931" y="3412452"/>
              <a:ext cx="252926" cy="119460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2;p44"/>
            <p:cNvSpPr/>
            <p:nvPr/>
          </p:nvSpPr>
          <p:spPr>
            <a:xfrm>
              <a:off x="812215" y="3668047"/>
              <a:ext cx="55565" cy="131092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3;p44"/>
            <p:cNvSpPr/>
            <p:nvPr/>
          </p:nvSpPr>
          <p:spPr>
            <a:xfrm>
              <a:off x="567972" y="3649043"/>
              <a:ext cx="150331" cy="143432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4;p44"/>
            <p:cNvSpPr/>
            <p:nvPr/>
          </p:nvSpPr>
          <p:spPr>
            <a:xfrm>
              <a:off x="778027" y="3840979"/>
              <a:ext cx="56184" cy="47118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5;p44"/>
            <p:cNvSpPr/>
            <p:nvPr/>
          </p:nvSpPr>
          <p:spPr>
            <a:xfrm>
              <a:off x="772306" y="3836748"/>
              <a:ext cx="66652" cy="55551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6;p44"/>
            <p:cNvSpPr/>
            <p:nvPr/>
          </p:nvSpPr>
          <p:spPr>
            <a:xfrm>
              <a:off x="590278" y="3558184"/>
              <a:ext cx="22188" cy="88102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77;p44"/>
            <p:cNvSpPr/>
            <p:nvPr/>
          </p:nvSpPr>
          <p:spPr>
            <a:xfrm>
              <a:off x="586032" y="3553968"/>
              <a:ext cx="30739" cy="96535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8;p44"/>
            <p:cNvSpPr/>
            <p:nvPr/>
          </p:nvSpPr>
          <p:spPr>
            <a:xfrm>
              <a:off x="941199" y="3566204"/>
              <a:ext cx="24075" cy="78092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9;p44"/>
            <p:cNvSpPr/>
            <p:nvPr/>
          </p:nvSpPr>
          <p:spPr>
            <a:xfrm>
              <a:off x="936968" y="3561988"/>
              <a:ext cx="32729" cy="865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0;p44"/>
            <p:cNvSpPr/>
            <p:nvPr/>
          </p:nvSpPr>
          <p:spPr>
            <a:xfrm>
              <a:off x="724864" y="3592918"/>
              <a:ext cx="24090" cy="71768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1;p44"/>
            <p:cNvSpPr/>
            <p:nvPr/>
          </p:nvSpPr>
          <p:spPr>
            <a:xfrm>
              <a:off x="720618" y="3588716"/>
              <a:ext cx="32758" cy="80186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2;p44"/>
            <p:cNvSpPr/>
            <p:nvPr/>
          </p:nvSpPr>
          <p:spPr>
            <a:xfrm>
              <a:off x="547716" y="2942396"/>
              <a:ext cx="487792" cy="660400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3;p44"/>
            <p:cNvSpPr/>
            <p:nvPr/>
          </p:nvSpPr>
          <p:spPr>
            <a:xfrm>
              <a:off x="543706" y="2938165"/>
              <a:ext cx="491861" cy="668773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4;p44"/>
            <p:cNvSpPr/>
            <p:nvPr/>
          </p:nvSpPr>
          <p:spPr>
            <a:xfrm>
              <a:off x="873353" y="3060942"/>
              <a:ext cx="52292" cy="521169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5;p44"/>
            <p:cNvSpPr/>
            <p:nvPr/>
          </p:nvSpPr>
          <p:spPr>
            <a:xfrm>
              <a:off x="707586" y="2858598"/>
              <a:ext cx="230193" cy="223809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6;p44"/>
            <p:cNvSpPr/>
            <p:nvPr/>
          </p:nvSpPr>
          <p:spPr>
            <a:xfrm>
              <a:off x="703163" y="2854411"/>
              <a:ext cx="239068" cy="232198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7;p44"/>
            <p:cNvSpPr/>
            <p:nvPr/>
          </p:nvSpPr>
          <p:spPr>
            <a:xfrm>
              <a:off x="775638" y="2785135"/>
              <a:ext cx="114580" cy="280038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8;p44"/>
            <p:cNvSpPr/>
            <p:nvPr/>
          </p:nvSpPr>
          <p:spPr>
            <a:xfrm>
              <a:off x="771451" y="2780919"/>
              <a:ext cx="123057" cy="288456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;p44"/>
            <p:cNvSpPr/>
            <p:nvPr/>
          </p:nvSpPr>
          <p:spPr>
            <a:xfrm>
              <a:off x="672321" y="2516789"/>
              <a:ext cx="363836" cy="34669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0;p44"/>
            <p:cNvSpPr/>
            <p:nvPr/>
          </p:nvSpPr>
          <p:spPr>
            <a:xfrm>
              <a:off x="675874" y="2512248"/>
              <a:ext cx="364573" cy="355432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1;p44"/>
            <p:cNvSpPr/>
            <p:nvPr/>
          </p:nvSpPr>
          <p:spPr>
            <a:xfrm>
              <a:off x="899374" y="2580551"/>
              <a:ext cx="85729" cy="82471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2;p44"/>
            <p:cNvSpPr/>
            <p:nvPr/>
          </p:nvSpPr>
          <p:spPr>
            <a:xfrm>
              <a:off x="724761" y="2714842"/>
              <a:ext cx="21834" cy="11765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93;p44"/>
            <p:cNvSpPr/>
            <p:nvPr/>
          </p:nvSpPr>
          <p:spPr>
            <a:xfrm>
              <a:off x="764508" y="2591284"/>
              <a:ext cx="133879" cy="13581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94;p44"/>
            <p:cNvSpPr/>
            <p:nvPr/>
          </p:nvSpPr>
          <p:spPr>
            <a:xfrm>
              <a:off x="883408" y="2548662"/>
              <a:ext cx="33776" cy="10615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95;p44"/>
            <p:cNvSpPr/>
            <p:nvPr/>
          </p:nvSpPr>
          <p:spPr>
            <a:xfrm>
              <a:off x="704416" y="2562005"/>
              <a:ext cx="162878" cy="9743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96;p44"/>
            <p:cNvSpPr/>
            <p:nvPr/>
          </p:nvSpPr>
          <p:spPr>
            <a:xfrm>
              <a:off x="966851" y="2670850"/>
              <a:ext cx="47472" cy="61094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97;p44"/>
            <p:cNvSpPr/>
            <p:nvPr/>
          </p:nvSpPr>
          <p:spPr>
            <a:xfrm>
              <a:off x="762208" y="2652333"/>
              <a:ext cx="223293" cy="296093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8;p44"/>
            <p:cNvSpPr/>
            <p:nvPr/>
          </p:nvSpPr>
          <p:spPr>
            <a:xfrm>
              <a:off x="758050" y="2648117"/>
              <a:ext cx="231402" cy="304466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9;p44"/>
            <p:cNvSpPr/>
            <p:nvPr/>
          </p:nvSpPr>
          <p:spPr>
            <a:xfrm>
              <a:off x="732074" y="2740008"/>
              <a:ext cx="51246" cy="75792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0;p44"/>
            <p:cNvSpPr/>
            <p:nvPr/>
          </p:nvSpPr>
          <p:spPr>
            <a:xfrm>
              <a:off x="729700" y="2735806"/>
              <a:ext cx="58352" cy="8421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1;p44"/>
            <p:cNvSpPr/>
            <p:nvPr/>
          </p:nvSpPr>
          <p:spPr>
            <a:xfrm>
              <a:off x="841907" y="2747733"/>
              <a:ext cx="51865" cy="20360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2;p44"/>
            <p:cNvSpPr/>
            <p:nvPr/>
          </p:nvSpPr>
          <p:spPr>
            <a:xfrm>
              <a:off x="933341" y="2744446"/>
              <a:ext cx="36046" cy="14124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3;p44"/>
            <p:cNvSpPr/>
            <p:nvPr/>
          </p:nvSpPr>
          <p:spPr>
            <a:xfrm>
              <a:off x="928550" y="2740244"/>
              <a:ext cx="45820" cy="22527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04;p44"/>
            <p:cNvSpPr/>
            <p:nvPr/>
          </p:nvSpPr>
          <p:spPr>
            <a:xfrm>
              <a:off x="891472" y="2768108"/>
              <a:ext cx="45806" cy="78652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05;p44"/>
            <p:cNvSpPr/>
            <p:nvPr/>
          </p:nvSpPr>
          <p:spPr>
            <a:xfrm>
              <a:off x="837720" y="2842337"/>
              <a:ext cx="54902" cy="32935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06;p44"/>
            <p:cNvSpPr/>
            <p:nvPr/>
          </p:nvSpPr>
          <p:spPr>
            <a:xfrm>
              <a:off x="867913" y="2775435"/>
              <a:ext cx="14581" cy="2637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07;p44"/>
            <p:cNvSpPr/>
            <p:nvPr/>
          </p:nvSpPr>
          <p:spPr>
            <a:xfrm>
              <a:off x="936083" y="2769700"/>
              <a:ext cx="14581" cy="2634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08;p44"/>
            <p:cNvSpPr/>
            <p:nvPr/>
          </p:nvSpPr>
          <p:spPr>
            <a:xfrm>
              <a:off x="477437" y="3010522"/>
              <a:ext cx="194412" cy="45667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09;p44"/>
            <p:cNvSpPr/>
            <p:nvPr/>
          </p:nvSpPr>
          <p:spPr>
            <a:xfrm>
              <a:off x="472897" y="3006394"/>
              <a:ext cx="201518" cy="465000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0;p44"/>
            <p:cNvSpPr/>
            <p:nvPr/>
          </p:nvSpPr>
          <p:spPr>
            <a:xfrm>
              <a:off x="525720" y="3354233"/>
              <a:ext cx="106501" cy="9627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1;p44"/>
            <p:cNvSpPr/>
            <p:nvPr/>
          </p:nvSpPr>
          <p:spPr>
            <a:xfrm>
              <a:off x="521208" y="3350002"/>
              <a:ext cx="115553" cy="18045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2;p44"/>
            <p:cNvSpPr/>
            <p:nvPr/>
          </p:nvSpPr>
          <p:spPr>
            <a:xfrm>
              <a:off x="574960" y="3334169"/>
              <a:ext cx="14816" cy="3066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3;p44"/>
            <p:cNvSpPr/>
            <p:nvPr/>
          </p:nvSpPr>
          <p:spPr>
            <a:xfrm>
              <a:off x="570508" y="3329967"/>
              <a:ext cx="23736" cy="1147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14;p44"/>
            <p:cNvSpPr/>
            <p:nvPr/>
          </p:nvSpPr>
          <p:spPr>
            <a:xfrm>
              <a:off x="486047" y="3335009"/>
              <a:ext cx="56715" cy="18517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15;p44"/>
            <p:cNvSpPr/>
            <p:nvPr/>
          </p:nvSpPr>
          <p:spPr>
            <a:xfrm>
              <a:off x="481492" y="3330778"/>
              <a:ext cx="65856" cy="26964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16;p44"/>
            <p:cNvSpPr/>
            <p:nvPr/>
          </p:nvSpPr>
          <p:spPr>
            <a:xfrm>
              <a:off x="449529" y="3393316"/>
              <a:ext cx="220138" cy="137210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17;p44"/>
            <p:cNvSpPr/>
            <p:nvPr/>
          </p:nvSpPr>
          <p:spPr>
            <a:xfrm>
              <a:off x="445195" y="3389115"/>
              <a:ext cx="215833" cy="14554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18;p44"/>
            <p:cNvSpPr/>
            <p:nvPr/>
          </p:nvSpPr>
          <p:spPr>
            <a:xfrm>
              <a:off x="473840" y="3341334"/>
              <a:ext cx="667698" cy="227967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19;p44"/>
            <p:cNvSpPr/>
            <p:nvPr/>
          </p:nvSpPr>
          <p:spPr>
            <a:xfrm>
              <a:off x="474990" y="3337117"/>
              <a:ext cx="661476" cy="236370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20;p44"/>
            <p:cNvSpPr/>
            <p:nvPr/>
          </p:nvSpPr>
          <p:spPr>
            <a:xfrm>
              <a:off x="990572" y="3367738"/>
              <a:ext cx="121421" cy="25829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21;p44"/>
            <p:cNvSpPr/>
            <p:nvPr/>
          </p:nvSpPr>
          <p:spPr>
            <a:xfrm>
              <a:off x="1013306" y="3349177"/>
              <a:ext cx="120507" cy="34881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22;p44"/>
            <p:cNvSpPr/>
            <p:nvPr/>
          </p:nvSpPr>
          <p:spPr>
            <a:xfrm>
              <a:off x="913497" y="3407514"/>
              <a:ext cx="583178" cy="29294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23;p44"/>
            <p:cNvSpPr/>
            <p:nvPr/>
          </p:nvSpPr>
          <p:spPr>
            <a:xfrm>
              <a:off x="909207" y="3403356"/>
              <a:ext cx="591655" cy="37682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24;p44"/>
            <p:cNvSpPr/>
            <p:nvPr/>
          </p:nvSpPr>
          <p:spPr>
            <a:xfrm>
              <a:off x="1176655" y="3120281"/>
              <a:ext cx="393483" cy="304422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25;p44"/>
            <p:cNvSpPr/>
            <p:nvPr/>
          </p:nvSpPr>
          <p:spPr>
            <a:xfrm>
              <a:off x="1171893" y="3116065"/>
              <a:ext cx="403007" cy="31285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26;p44"/>
            <p:cNvSpPr/>
            <p:nvPr/>
          </p:nvSpPr>
          <p:spPr>
            <a:xfrm>
              <a:off x="797797" y="3598432"/>
              <a:ext cx="72991" cy="49447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27;p44"/>
            <p:cNvSpPr/>
            <p:nvPr/>
          </p:nvSpPr>
          <p:spPr>
            <a:xfrm>
              <a:off x="793521" y="3594215"/>
              <a:ext cx="81512" cy="5788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28;p44"/>
            <p:cNvSpPr/>
            <p:nvPr/>
          </p:nvSpPr>
          <p:spPr>
            <a:xfrm>
              <a:off x="556974" y="4717256"/>
              <a:ext cx="169571" cy="214816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29;p44"/>
            <p:cNvSpPr/>
            <p:nvPr/>
          </p:nvSpPr>
          <p:spPr>
            <a:xfrm>
              <a:off x="559628" y="4713069"/>
              <a:ext cx="163143" cy="223234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30;p44"/>
            <p:cNvSpPr/>
            <p:nvPr/>
          </p:nvSpPr>
          <p:spPr>
            <a:xfrm>
              <a:off x="610505" y="4743498"/>
              <a:ext cx="58499" cy="95872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1;p44"/>
            <p:cNvSpPr/>
            <p:nvPr/>
          </p:nvSpPr>
          <p:spPr>
            <a:xfrm>
              <a:off x="609783" y="4739267"/>
              <a:ext cx="63408" cy="104319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32;p44"/>
            <p:cNvSpPr/>
            <p:nvPr/>
          </p:nvSpPr>
          <p:spPr>
            <a:xfrm>
              <a:off x="570228" y="4896660"/>
              <a:ext cx="140233" cy="35412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33;p44"/>
            <p:cNvSpPr/>
            <p:nvPr/>
          </p:nvSpPr>
          <p:spPr>
            <a:xfrm>
              <a:off x="565894" y="4892429"/>
              <a:ext cx="148975" cy="43874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34;p44"/>
            <p:cNvSpPr/>
            <p:nvPr/>
          </p:nvSpPr>
          <p:spPr>
            <a:xfrm>
              <a:off x="574916" y="4664728"/>
              <a:ext cx="131918" cy="88442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35;p44"/>
            <p:cNvSpPr/>
            <p:nvPr/>
          </p:nvSpPr>
          <p:spPr>
            <a:xfrm>
              <a:off x="570538" y="4660496"/>
              <a:ext cx="140557" cy="96874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36;p44"/>
            <p:cNvSpPr/>
            <p:nvPr/>
          </p:nvSpPr>
          <p:spPr>
            <a:xfrm>
              <a:off x="754261" y="4629109"/>
              <a:ext cx="163703" cy="113725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37;p44"/>
            <p:cNvSpPr/>
            <p:nvPr/>
          </p:nvSpPr>
          <p:spPr>
            <a:xfrm>
              <a:off x="750974" y="4624908"/>
              <a:ext cx="171310" cy="122158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4;p44"/>
            <p:cNvSpPr/>
            <p:nvPr/>
          </p:nvSpPr>
          <p:spPr>
            <a:xfrm>
              <a:off x="1604341" y="3258347"/>
              <a:ext cx="72593" cy="8433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55;p44"/>
            <p:cNvSpPr/>
            <p:nvPr/>
          </p:nvSpPr>
          <p:spPr>
            <a:xfrm>
              <a:off x="1567514" y="3258347"/>
              <a:ext cx="12635" cy="8433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56;p44"/>
            <p:cNvSpPr/>
            <p:nvPr/>
          </p:nvSpPr>
          <p:spPr>
            <a:xfrm>
              <a:off x="1539178" y="3231928"/>
              <a:ext cx="52101" cy="6015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308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572000" y="1112808"/>
            <a:ext cx="4572000" cy="4030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112808"/>
            <a:ext cx="4572000" cy="4030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Строка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String)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1685" y="1450800"/>
            <a:ext cx="3802509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Фактически строка состоит из отдельных символов, но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нет понятия символа (это тоже строка только из одного элемента)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Доступ к элементам строки или подстрокам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осуществляется по индексам или путем указания среза: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510674" y="3181418"/>
            <a:ext cx="26960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'Hello World!'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"Python Programming!"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"s1[0]: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"s2[1:5]: 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H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s2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ytho</a:t>
            </a:r>
            <a:endParaRPr lang="en-US" sz="1200" dirty="0">
              <a:effectLst/>
              <a:latin typeface="+mn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26552" y="1450800"/>
            <a:ext cx="38628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Строка является неизменяемой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immutable)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последовательностью. Т.е. нельзя, к примеру, заменить какой-либо элемент в строке:</a:t>
            </a:r>
          </a:p>
        </p:txBody>
      </p:sp>
      <p:sp>
        <p:nvSpPr>
          <p:cNvPr id="10" name="Rectangle 6"/>
          <p:cNvSpPr/>
          <p:nvPr/>
        </p:nvSpPr>
        <p:spPr>
          <a:xfrm>
            <a:off x="4926551" y="2586224"/>
            <a:ext cx="4312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Traceback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most recent call last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    File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"&lt;input&gt;"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line </a:t>
            </a:r>
            <a:r>
              <a:rPr lang="en-US" sz="12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module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+mn-lt"/>
              </a:rPr>
              <a:t>'str'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object does </a:t>
            </a:r>
            <a:r>
              <a:rPr lang="en-US" sz="1200" b="1" dirty="0">
                <a:solidFill>
                  <a:srgbClr val="0000FF"/>
                </a:solidFill>
                <a:effectLst/>
                <a:latin typeface="+mn-lt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support item assignment</a:t>
            </a:r>
            <a:endParaRPr lang="en-US" sz="12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67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Работа со строками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18025" y="1127457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1235258" y="1369733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s3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'a'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len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)]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s3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Hallo World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218025" y="1984336"/>
            <a:ext cx="73134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ASCII.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Для использования спецсимволов и различных языков мира это недостаточно. Для этого были добавлены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строка задается следующим образом:</a:t>
            </a:r>
          </a:p>
        </p:txBody>
      </p:sp>
      <p:sp>
        <p:nvSpPr>
          <p:cNvPr id="14" name="Rectangle 4"/>
          <p:cNvSpPr/>
          <p:nvPr/>
        </p:nvSpPr>
        <p:spPr>
          <a:xfrm>
            <a:off x="1226651" y="2795145"/>
            <a:ext cx="1122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dirty="0">
                <a:solidFill>
                  <a:srgbClr val="808080"/>
                </a:solidFill>
                <a:effectLst/>
                <a:latin typeface="+mn-lt"/>
              </a:rPr>
              <a:t>u'Hello World'</a:t>
            </a:r>
            <a:endParaRPr lang="en-US" sz="900" dirty="0">
              <a:effectLst/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18025" y="3159840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обычной строки в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Unicode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226651" y="3453872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us1 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unicode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s1</a:t>
            </a:r>
            <a:r>
              <a:rPr lang="ru-RU" sz="9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900" b="1" dirty="0">
              <a:solidFill>
                <a:srgbClr val="000080"/>
              </a:solidFill>
              <a:latin typeface="+mn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37757" y="3868728"/>
            <a:ext cx="731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100" dirty="0">
                <a:solidFill>
                  <a:schemeClr val="tx1"/>
                </a:solidFill>
                <a:latin typeface="+mn-lt"/>
              </a:rPr>
              <a:t>Преобразование из другого типа в строку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+mn-lt"/>
              </a:rPr>
              <a:t>выполняется так:</a:t>
            </a: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8"/>
          <p:cNvSpPr/>
          <p:nvPr/>
        </p:nvSpPr>
        <p:spPr>
          <a:xfrm>
            <a:off x="1223876" y="4158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us1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9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+mn-lt"/>
              </a:rPr>
              <a:t>Hello World </a:t>
            </a:r>
          </a:p>
          <a:p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)+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str</a:t>
            </a:r>
            <a:r>
              <a:rPr lang="en-US" sz="9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en-US" sz="9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effectLst/>
                <a:latin typeface="+mn-lt"/>
              </a:rPr>
              <a:t>52</a:t>
            </a:r>
            <a:endParaRPr lang="en-US" sz="900" dirty="0">
              <a:effectLst/>
              <a:latin typeface="+mn-l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075865"/>
            <a:ext cx="364793" cy="36479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1928126"/>
            <a:ext cx="364793" cy="36479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108248"/>
            <a:ext cx="364793" cy="3647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" y="3817136"/>
            <a:ext cx="364793" cy="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Строковые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2434"/>
              </p:ext>
            </p:extLst>
          </p:nvPr>
        </p:nvGraphicFramePr>
        <p:xfrm>
          <a:off x="392501" y="1092081"/>
          <a:ext cx="8358997" cy="3447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2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354205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782683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9027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5815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42919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51247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 :]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1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n' выводит 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 and print R'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n' выводит </a:t>
                      </a: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\</a:t>
                      </a:r>
                      <a:r>
                        <a:rPr lang="pt-BR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 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3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85725">
                        <a:tabLst>
                          <a:tab pos="31115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 %s" % (a, b) </a:t>
                      </a: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"Hello Python"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48058" y="57414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8065"/>
              </p:ext>
            </p:extLst>
          </p:nvPr>
        </p:nvGraphicFramePr>
        <p:xfrm>
          <a:off x="439947" y="1292647"/>
          <a:ext cx="8270576" cy="3624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991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12858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7050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5844" marR="558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5844" marR="55844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3133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85725" algn="l"/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38461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459240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464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83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000" b="1" u="none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7" marR="7507" marT="3575" marB="3575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605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89900"/>
              </p:ext>
            </p:extLst>
          </p:nvPr>
        </p:nvGraphicFramePr>
        <p:xfrm>
          <a:off x="388191" y="1191914"/>
          <a:ext cx="8397669" cy="3767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71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74595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68728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51708" marR="5170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</a:p>
                  </a:txBody>
                  <a:tcPr marL="51708" marR="51708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22354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24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en-US" sz="1000" b="1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000" b="1" u="none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 algn="l">
                        <a:tabLst>
                          <a:tab pos="311150" algn="l"/>
                        </a:tabLs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1" marR="7521" marT="3582" marB="358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85408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76547"/>
              </p:ext>
            </p:extLst>
          </p:nvPr>
        </p:nvGraphicFramePr>
        <p:xfrm>
          <a:off x="379562" y="1247357"/>
          <a:ext cx="8358996" cy="3779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145019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268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</a:t>
                      </a:r>
                      <a:endParaRPr lang="ru-RU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100" baseline="0" dirty="0">
                          <a:latin typeface="+mn-lt"/>
                          <a:cs typeface="Times New Roman" panose="02020603050405020304" pitchFamily="18" charset="0"/>
                        </a:rPr>
                        <a:t>подстрок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100" dirty="0">
                          <a:latin typeface="+mn-lt"/>
                          <a:cs typeface="Times New Roman" panose="02020603050405020304" pitchFamily="18" charset="0"/>
                        </a:rPr>
                        <a:t>над строкой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0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5292"/>
              </p:ext>
            </p:extLst>
          </p:nvPr>
        </p:nvGraphicFramePr>
        <p:xfrm>
          <a:off x="392502" y="1459901"/>
          <a:ext cx="8358996" cy="257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917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667007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37646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Методы</a:t>
                      </a:r>
                      <a:r>
                        <a:rPr lang="en-US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1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 функции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2933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911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deletechars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/>
                      <a:r>
                        <a:rPr lang="ru-RU" sz="1200" dirty="0"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200" baseline="0" dirty="0"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200" baseline="0" dirty="0">
                          <a:latin typeface="+mn-lt"/>
                          <a:cs typeface="Times New Roman" panose="02020603050405020304" pitchFamily="18" charset="0"/>
                        </a:rPr>
                        <a:t>width</a:t>
                      </a:r>
                      <a:endParaRPr lang="en-US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262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85725">
                        <a:tabLst>
                          <a:tab pos="31115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8"/>
            <a:ext cx="8500397" cy="1127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3600" b="1" dirty="0">
                <a:solidFill>
                  <a:schemeClr val="accent1"/>
                </a:solidFill>
                <a:latin typeface="+mn-lt"/>
              </a:rPr>
              <a:t>Встроенные методы строк и функции для работы со строками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14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4750548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750548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66737" y="3062003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условия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IF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779833" y="3146852"/>
            <a:ext cx="356788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…</a:t>
            </a: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Rectangle 13"/>
          <p:cNvSpPr/>
          <p:nvPr/>
        </p:nvSpPr>
        <p:spPr>
          <a:xfrm>
            <a:off x="4942936" y="3423851"/>
            <a:ext cx="339726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кода, который должен выполниться, если остальные блоки не выполнялись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6737" y="1000664"/>
            <a:ext cx="3910371" cy="1739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15"/>
          <p:cNvSpPr/>
          <p:nvPr/>
        </p:nvSpPr>
        <p:spPr>
          <a:xfrm>
            <a:off x="779833" y="1639511"/>
            <a:ext cx="300199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endParaRPr lang="ru-RU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14"/>
          <p:cNvSpPr/>
          <p:nvPr/>
        </p:nvSpPr>
        <p:spPr>
          <a:xfrm>
            <a:off x="4942936" y="1454845"/>
            <a:ext cx="39707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effectLst/>
                <a:latin typeface="+mn-lt"/>
              </a:rPr>
              <a:t>elif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логическое выражение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r>
              <a:rPr lang="ru-RU" sz="12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блок кода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2745558"/>
            <a:ext cx="8517376" cy="158704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Python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Простые типы данных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Операторы условия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Циклы</a:t>
            </a:r>
          </a:p>
          <a:p>
            <a:pPr marL="285750" indent="-285750">
              <a:spcAft>
                <a:spcPts val="1600"/>
              </a:spcAft>
              <a:buClr>
                <a:schemeClr val="accent3"/>
              </a:buClr>
              <a:buSzPct val="60000"/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</a:t>
            </a:r>
            <a:r>
              <a:rPr lang="en-US" sz="4800" dirty="0">
                <a:latin typeface="+mj-lt"/>
              </a:rPr>
              <a:t>3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513579"/>
            <a:ext cx="6345007" cy="110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Основы программирования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600" dirty="0">
                <a:solidFill>
                  <a:schemeClr val="accent3"/>
                </a:solidFill>
                <a:latin typeface="+mj-lt"/>
              </a:rPr>
              <a:t>на </a:t>
            </a:r>
            <a:r>
              <a:rPr lang="en-US" sz="3600" dirty="0">
                <a:solidFill>
                  <a:schemeClr val="accent3"/>
                </a:solidFill>
                <a:latin typeface="+mj-lt"/>
              </a:rPr>
              <a:t>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856672" y="1130061"/>
            <a:ext cx="4287327" cy="382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условия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IF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3914" y="1212721"/>
            <a:ext cx="395281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+mn-lt"/>
              </a:rPr>
              <a:t>number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latin typeface="+mn-lt"/>
              </a:rPr>
              <a:t>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</a:t>
            </a:r>
            <a:r>
              <a:rPr lang="ru-RU" sz="1200" dirty="0">
                <a:latin typeface="+mn-lt"/>
              </a:rPr>
              <a:t> 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latin typeface="+mn-lt"/>
              </a:rPr>
              <a:t>input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'Введите целое число : 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endParaRPr lang="en-US" sz="1200" b="1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==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Здесь начинается и заканчивается новый блок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'Поздравляю, вы угадали'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elif</a:t>
            </a:r>
            <a:r>
              <a:rPr lang="ru-RU" sz="1200" dirty="0">
                <a:latin typeface="+mn-lt"/>
              </a:rPr>
              <a:t> guess 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&lt;</a:t>
            </a:r>
            <a:r>
              <a:rPr lang="ru-RU" sz="1200" dirty="0">
                <a:latin typeface="+mn-lt"/>
              </a:rPr>
              <a:t> number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больше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2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ru-RU" sz="1200" dirty="0">
                <a:latin typeface="+mn-lt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Ещё один блок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else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b="1" dirty="0">
                <a:latin typeface="+mn-lt"/>
              </a:rPr>
              <a:t>    </a:t>
            </a:r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'Нет, загаданное число немного меньше этого.'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# Чтобы попасть в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else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, </a:t>
            </a: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guess должно быть больше, чем number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+mn-lt"/>
              </a:rPr>
              <a:t>'Завершено'</a:t>
            </a:r>
            <a:r>
              <a:rPr lang="ru-RU" sz="12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  <a:p>
            <a:r>
              <a:rPr lang="ru-RU" sz="1200" dirty="0">
                <a:solidFill>
                  <a:srgbClr val="008000"/>
                </a:solidFill>
                <a:latin typeface="+mn-lt"/>
              </a:rPr>
              <a:t># Это последнее выражение выполняется всегда </a:t>
            </a:r>
            <a:endParaRPr lang="en-US" sz="1200" dirty="0">
              <a:solidFill>
                <a:srgbClr val="008000"/>
              </a:solidFill>
              <a:latin typeface="+mn-lt"/>
            </a:endParaRPr>
          </a:p>
          <a:p>
            <a:r>
              <a:rPr lang="en-US" sz="1200" dirty="0">
                <a:solidFill>
                  <a:srgbClr val="008000"/>
                </a:solidFill>
                <a:latin typeface="+mn-lt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+mn-lt"/>
              </a:rPr>
              <a:t>после выполнения оператора if</a:t>
            </a:r>
            <a:r>
              <a:rPr lang="ru-RU" sz="120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99808" y="1274277"/>
            <a:ext cx="34603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50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меньше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22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Нет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загаданное число немного больше этого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$ python3 </a:t>
            </a:r>
            <a:r>
              <a:rPr lang="ru-RU" b="1" dirty="0">
                <a:solidFill>
                  <a:srgbClr val="0000FF"/>
                </a:solidFill>
                <a:latin typeface="+mn-lt"/>
              </a:rPr>
              <a:t>if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ru-RU" dirty="0">
                <a:latin typeface="+mn-lt"/>
              </a:rPr>
              <a:t>py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Введите целое число 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:</a:t>
            </a:r>
            <a:r>
              <a:rPr lang="ru-RU" dirty="0">
                <a:latin typeface="+mn-lt"/>
              </a:rPr>
              <a:t>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23</a:t>
            </a:r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Поздравляю</a:t>
            </a:r>
            <a:r>
              <a:rPr lang="ru-RU" b="1" dirty="0">
                <a:solidFill>
                  <a:srgbClr val="000080"/>
                </a:solidFill>
                <a:latin typeface="+mn-lt"/>
              </a:rPr>
              <a:t>,</a:t>
            </a:r>
            <a:r>
              <a:rPr lang="ru-RU" dirty="0">
                <a:latin typeface="+mn-lt"/>
              </a:rPr>
              <a:t> вы угадали 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Завершено</a:t>
            </a:r>
          </a:p>
        </p:txBody>
      </p:sp>
    </p:spTree>
    <p:extLst>
      <p:ext uri="{BB962C8B-B14F-4D97-AF65-F5344CB8AC3E}">
        <p14:creationId xmlns:p14="http://schemas.microsoft.com/office/powerpoint/2010/main" val="232677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572000" y="1121434"/>
            <a:ext cx="4572000" cy="4022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121434"/>
            <a:ext cx="4572000" cy="402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81166" y="1837894"/>
            <a:ext cx="3708412" cy="2589147"/>
            <a:chOff x="481166" y="1534638"/>
            <a:chExt cx="3708412" cy="2589147"/>
          </a:xfrm>
        </p:grpSpPr>
        <p:sp>
          <p:nvSpPr>
            <p:cNvPr id="6" name="Rectangle 3"/>
            <p:cNvSpPr/>
            <p:nvPr/>
          </p:nvSpPr>
          <p:spPr>
            <a:xfrm>
              <a:off x="486035" y="1534638"/>
              <a:ext cx="3703543" cy="17543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else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блок кода, который должен выполниться, если тело цикла не выполнилось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endParaRPr lang="ru-RU" sz="18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481166" y="3477454"/>
              <a:ext cx="3703543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effectLst/>
                  <a:latin typeface="+mn-lt"/>
                </a:rPr>
                <a:t>while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логическое выражение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b="1" dirty="0">
                  <a:solidFill>
                    <a:srgbClr val="000080"/>
                  </a:solidFill>
                  <a:effectLst/>
                  <a:latin typeface="+mn-lt"/>
                </a:rPr>
                <a:t>: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&lt;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тело цикла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&gt;</a:t>
              </a:r>
              <a:r>
                <a:rPr lang="ru-RU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</p:txBody>
        </p:sp>
      </p:grpSp>
      <p:sp>
        <p:nvSpPr>
          <p:cNvPr id="10" name="Rectangle 4"/>
          <p:cNvSpPr/>
          <p:nvPr/>
        </p:nvSpPr>
        <p:spPr>
          <a:xfrm>
            <a:off x="5005761" y="1362752"/>
            <a:ext cx="26803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endParaRPr lang="ru-RU" sz="16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6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endParaRPr lang="ru-RU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3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WHILE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2277" y="919881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808080"/>
                </a:solidFill>
                <a:effectLst/>
                <a:latin typeface="+mn-lt"/>
              </a:rPr>
              <a:t>'</a:t>
            </a:r>
            <a:r>
              <a:rPr lang="ru-RU" sz="1100" dirty="0">
                <a:solidFill>
                  <a:srgbClr val="808080"/>
                </a:solidFill>
                <a:effectLst/>
                <a:latin typeface="+mn-lt"/>
              </a:rPr>
              <a:t>Цикл дошел до конца!'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dirty="0">
                <a:solidFill>
                  <a:srgbClr val="000000"/>
                </a:solidFill>
                <a:latin typeface="+mn-lt"/>
              </a:rPr>
              <a:t>Цикл дошел до конца</a:t>
            </a:r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!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lang="ru-RU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endParaRPr lang="ru-RU" sz="1100" b="1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%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else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continue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10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 </a:t>
            </a:r>
            <a:endParaRPr lang="ru-RU" sz="1100" dirty="0">
              <a:solidFill>
                <a:srgbClr val="000000"/>
              </a:solidFill>
              <a:latin typeface="+mn-lt"/>
            </a:endParaRPr>
          </a:p>
          <a:p>
            <a:r>
              <a:rPr lang="en-US" sz="1100" dirty="0">
                <a:solidFill>
                  <a:srgbClr val="FF0000"/>
                </a:solidFill>
                <a:effectLst/>
                <a:latin typeface="+mn-lt"/>
              </a:rPr>
              <a:t>5</a:t>
            </a:r>
            <a:endParaRPr lang="en-US" sz="1100" dirty="0">
              <a:effectLst/>
              <a:latin typeface="+mn-lt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789714" y="984069"/>
            <a:ext cx="4132457" cy="3786383"/>
            <a:chOff x="4789714" y="984069"/>
            <a:chExt cx="4132457" cy="3786383"/>
          </a:xfrm>
        </p:grpSpPr>
        <p:sp>
          <p:nvSpPr>
            <p:cNvPr id="13" name="Google Shape;3134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35;p64"/>
            <p:cNvSpPr/>
            <p:nvPr/>
          </p:nvSpPr>
          <p:spPr>
            <a:xfrm>
              <a:off x="4789714" y="984069"/>
              <a:ext cx="4132457" cy="2866106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36;p64"/>
            <p:cNvSpPr/>
            <p:nvPr/>
          </p:nvSpPr>
          <p:spPr>
            <a:xfrm>
              <a:off x="5738709" y="1505030"/>
              <a:ext cx="371507" cy="29867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64;p64"/>
            <p:cNvSpPr/>
            <p:nvPr/>
          </p:nvSpPr>
          <p:spPr>
            <a:xfrm>
              <a:off x="5020060" y="3595405"/>
              <a:ext cx="3758476" cy="1175047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65;p64"/>
            <p:cNvSpPr/>
            <p:nvPr/>
          </p:nvSpPr>
          <p:spPr>
            <a:xfrm>
              <a:off x="5206071" y="3600512"/>
              <a:ext cx="3424199" cy="1040081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66;p64"/>
            <p:cNvSpPr/>
            <p:nvPr/>
          </p:nvSpPr>
          <p:spPr>
            <a:xfrm>
              <a:off x="5200232" y="3594693"/>
              <a:ext cx="3435857" cy="1051739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7;p64"/>
            <p:cNvSpPr/>
            <p:nvPr/>
          </p:nvSpPr>
          <p:spPr>
            <a:xfrm>
              <a:off x="5391627" y="3552416"/>
              <a:ext cx="3053067" cy="881997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8;p64"/>
            <p:cNvSpPr/>
            <p:nvPr/>
          </p:nvSpPr>
          <p:spPr>
            <a:xfrm>
              <a:off x="5385788" y="3546577"/>
              <a:ext cx="3064745" cy="893675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9;p64"/>
            <p:cNvSpPr/>
            <p:nvPr/>
          </p:nvSpPr>
          <p:spPr>
            <a:xfrm>
              <a:off x="5525820" y="3591169"/>
              <a:ext cx="2784680" cy="775394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70;p64"/>
            <p:cNvSpPr/>
            <p:nvPr/>
          </p:nvSpPr>
          <p:spPr>
            <a:xfrm>
              <a:off x="5520001" y="3585331"/>
              <a:ext cx="2796318" cy="787072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71;p64"/>
            <p:cNvSpPr/>
            <p:nvPr/>
          </p:nvSpPr>
          <p:spPr>
            <a:xfrm>
              <a:off x="5544228" y="3717169"/>
              <a:ext cx="2747866" cy="649395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72;p64"/>
            <p:cNvSpPr/>
            <p:nvPr/>
          </p:nvSpPr>
          <p:spPr>
            <a:xfrm>
              <a:off x="5537478" y="3711350"/>
              <a:ext cx="2761365" cy="661052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73;p64"/>
            <p:cNvSpPr/>
            <p:nvPr/>
          </p:nvSpPr>
          <p:spPr>
            <a:xfrm>
              <a:off x="5512976" y="4268709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74;p64"/>
            <p:cNvSpPr/>
            <p:nvPr/>
          </p:nvSpPr>
          <p:spPr>
            <a:xfrm>
              <a:off x="5507157" y="4262890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75;p64"/>
            <p:cNvSpPr/>
            <p:nvPr/>
          </p:nvSpPr>
          <p:spPr>
            <a:xfrm>
              <a:off x="6191287" y="4448783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76;p64"/>
            <p:cNvSpPr/>
            <p:nvPr/>
          </p:nvSpPr>
          <p:spPr>
            <a:xfrm>
              <a:off x="6185448" y="4442944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77;p64"/>
            <p:cNvSpPr/>
            <p:nvPr/>
          </p:nvSpPr>
          <p:spPr>
            <a:xfrm>
              <a:off x="6998331" y="4478234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8;p64"/>
            <p:cNvSpPr/>
            <p:nvPr/>
          </p:nvSpPr>
          <p:spPr>
            <a:xfrm>
              <a:off x="6992512" y="4472415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79;p64"/>
            <p:cNvSpPr/>
            <p:nvPr/>
          </p:nvSpPr>
          <p:spPr>
            <a:xfrm>
              <a:off x="7799496" y="4407555"/>
              <a:ext cx="94272" cy="82496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80;p64"/>
            <p:cNvSpPr/>
            <p:nvPr/>
          </p:nvSpPr>
          <p:spPr>
            <a:xfrm>
              <a:off x="7793677" y="4401716"/>
              <a:ext cx="105930" cy="94174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81;p64"/>
            <p:cNvSpPr/>
            <p:nvPr/>
          </p:nvSpPr>
          <p:spPr>
            <a:xfrm>
              <a:off x="8317903" y="4219030"/>
              <a:ext cx="94252" cy="82496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82;p64"/>
            <p:cNvSpPr/>
            <p:nvPr/>
          </p:nvSpPr>
          <p:spPr>
            <a:xfrm>
              <a:off x="8312064" y="4213211"/>
              <a:ext cx="105930" cy="94154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83;p64"/>
            <p:cNvSpPr/>
            <p:nvPr/>
          </p:nvSpPr>
          <p:spPr>
            <a:xfrm>
              <a:off x="8474759" y="3972474"/>
              <a:ext cx="109018" cy="72778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84;p64"/>
            <p:cNvSpPr/>
            <p:nvPr/>
          </p:nvSpPr>
          <p:spPr>
            <a:xfrm>
              <a:off x="8472582" y="3966635"/>
              <a:ext cx="113352" cy="84475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85;p64"/>
            <p:cNvSpPr/>
            <p:nvPr/>
          </p:nvSpPr>
          <p:spPr>
            <a:xfrm>
              <a:off x="5252544" y="3972474"/>
              <a:ext cx="109038" cy="72778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6;p64"/>
            <p:cNvSpPr/>
            <p:nvPr/>
          </p:nvSpPr>
          <p:spPr>
            <a:xfrm>
              <a:off x="5250387" y="3966615"/>
              <a:ext cx="113352" cy="8449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87;p64"/>
            <p:cNvSpPr/>
            <p:nvPr/>
          </p:nvSpPr>
          <p:spPr>
            <a:xfrm>
              <a:off x="5517845" y="3496561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88;p64"/>
            <p:cNvSpPr/>
            <p:nvPr/>
          </p:nvSpPr>
          <p:spPr>
            <a:xfrm>
              <a:off x="5774733" y="3985478"/>
              <a:ext cx="11678" cy="198916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89;p64"/>
            <p:cNvSpPr/>
            <p:nvPr/>
          </p:nvSpPr>
          <p:spPr>
            <a:xfrm>
              <a:off x="5774733" y="3538007"/>
              <a:ext cx="11678" cy="397772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90;p64"/>
            <p:cNvSpPr/>
            <p:nvPr/>
          </p:nvSpPr>
          <p:spPr>
            <a:xfrm>
              <a:off x="8070139" y="3803168"/>
              <a:ext cx="11678" cy="397812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91;p64"/>
            <p:cNvSpPr/>
            <p:nvPr/>
          </p:nvSpPr>
          <p:spPr>
            <a:xfrm>
              <a:off x="7828551" y="3395283"/>
              <a:ext cx="11678" cy="874714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92;p64"/>
            <p:cNvSpPr/>
            <p:nvPr/>
          </p:nvSpPr>
          <p:spPr>
            <a:xfrm>
              <a:off x="6827144" y="4176080"/>
              <a:ext cx="11658" cy="18233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93;p64"/>
            <p:cNvSpPr/>
            <p:nvPr/>
          </p:nvSpPr>
          <p:spPr>
            <a:xfrm>
              <a:off x="6062477" y="3846415"/>
              <a:ext cx="11678" cy="445946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94;p64"/>
            <p:cNvSpPr/>
            <p:nvPr/>
          </p:nvSpPr>
          <p:spPr>
            <a:xfrm>
              <a:off x="7421635" y="4256538"/>
              <a:ext cx="11678" cy="90116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95;p64"/>
            <p:cNvSpPr/>
            <p:nvPr/>
          </p:nvSpPr>
          <p:spPr>
            <a:xfrm>
              <a:off x="7421635" y="4044519"/>
              <a:ext cx="11678" cy="183953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96;p64"/>
            <p:cNvSpPr/>
            <p:nvPr/>
          </p:nvSpPr>
          <p:spPr>
            <a:xfrm>
              <a:off x="6827144" y="3993771"/>
              <a:ext cx="11658" cy="99458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97;p64"/>
            <p:cNvSpPr/>
            <p:nvPr/>
          </p:nvSpPr>
          <p:spPr>
            <a:xfrm>
              <a:off x="8070139" y="3529734"/>
              <a:ext cx="11678" cy="18233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98;p64"/>
            <p:cNvSpPr/>
            <p:nvPr/>
          </p:nvSpPr>
          <p:spPr>
            <a:xfrm>
              <a:off x="8302168" y="3140254"/>
              <a:ext cx="11678" cy="886669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99;p64"/>
            <p:cNvSpPr/>
            <p:nvPr/>
          </p:nvSpPr>
          <p:spPr>
            <a:xfrm>
              <a:off x="5517845" y="3223384"/>
              <a:ext cx="11678" cy="21520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00;p64"/>
            <p:cNvSpPr/>
            <p:nvPr/>
          </p:nvSpPr>
          <p:spPr>
            <a:xfrm>
              <a:off x="7628091" y="2784858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01;p64"/>
            <p:cNvSpPr/>
            <p:nvPr/>
          </p:nvSpPr>
          <p:spPr>
            <a:xfrm>
              <a:off x="7622293" y="2779040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02;p64"/>
            <p:cNvSpPr/>
            <p:nvPr/>
          </p:nvSpPr>
          <p:spPr>
            <a:xfrm>
              <a:off x="6188833" y="1697731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03;p64"/>
            <p:cNvSpPr/>
            <p:nvPr/>
          </p:nvSpPr>
          <p:spPr>
            <a:xfrm>
              <a:off x="6183014" y="1691912"/>
              <a:ext cx="1469086" cy="327389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04;p64"/>
            <p:cNvSpPr/>
            <p:nvPr/>
          </p:nvSpPr>
          <p:spPr>
            <a:xfrm>
              <a:off x="7628091" y="3648607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05;p64"/>
            <p:cNvSpPr/>
            <p:nvPr/>
          </p:nvSpPr>
          <p:spPr>
            <a:xfrm>
              <a:off x="7622293" y="3642788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06;p64"/>
            <p:cNvSpPr/>
            <p:nvPr/>
          </p:nvSpPr>
          <p:spPr>
            <a:xfrm>
              <a:off x="6146793" y="3648607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07;p64"/>
            <p:cNvSpPr/>
            <p:nvPr/>
          </p:nvSpPr>
          <p:spPr>
            <a:xfrm>
              <a:off x="6140955" y="3642788"/>
              <a:ext cx="67057" cy="158044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08;p64"/>
            <p:cNvSpPr/>
            <p:nvPr/>
          </p:nvSpPr>
          <p:spPr>
            <a:xfrm>
              <a:off x="6138718" y="1937736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09;p64"/>
            <p:cNvSpPr/>
            <p:nvPr/>
          </p:nvSpPr>
          <p:spPr>
            <a:xfrm>
              <a:off x="6132899" y="193191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10;p64"/>
            <p:cNvSpPr/>
            <p:nvPr/>
          </p:nvSpPr>
          <p:spPr>
            <a:xfrm>
              <a:off x="6138718" y="3222255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11;p64"/>
            <p:cNvSpPr/>
            <p:nvPr/>
          </p:nvSpPr>
          <p:spPr>
            <a:xfrm>
              <a:off x="6132899" y="3216437"/>
              <a:ext cx="67018" cy="158044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12;p64"/>
            <p:cNvSpPr/>
            <p:nvPr/>
          </p:nvSpPr>
          <p:spPr>
            <a:xfrm>
              <a:off x="6138718" y="2783969"/>
              <a:ext cx="55399" cy="146406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13;p64"/>
            <p:cNvSpPr/>
            <p:nvPr/>
          </p:nvSpPr>
          <p:spPr>
            <a:xfrm>
              <a:off x="6132899" y="2778169"/>
              <a:ext cx="67018" cy="158024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14;p64"/>
            <p:cNvSpPr/>
            <p:nvPr/>
          </p:nvSpPr>
          <p:spPr>
            <a:xfrm>
              <a:off x="7642203" y="1937736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15;p64"/>
            <p:cNvSpPr/>
            <p:nvPr/>
          </p:nvSpPr>
          <p:spPr>
            <a:xfrm>
              <a:off x="7636384" y="193191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16;p64"/>
            <p:cNvSpPr/>
            <p:nvPr/>
          </p:nvSpPr>
          <p:spPr>
            <a:xfrm>
              <a:off x="7642203" y="3222255"/>
              <a:ext cx="55380" cy="146406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17;p64"/>
            <p:cNvSpPr/>
            <p:nvPr/>
          </p:nvSpPr>
          <p:spPr>
            <a:xfrm>
              <a:off x="7636384" y="3216437"/>
              <a:ext cx="67038" cy="158044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18;p64"/>
            <p:cNvSpPr/>
            <p:nvPr/>
          </p:nvSpPr>
          <p:spPr>
            <a:xfrm>
              <a:off x="6138718" y="2360109"/>
              <a:ext cx="55399" cy="146386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19;p64"/>
            <p:cNvSpPr/>
            <p:nvPr/>
          </p:nvSpPr>
          <p:spPr>
            <a:xfrm>
              <a:off x="6132899" y="2354271"/>
              <a:ext cx="67018" cy="158064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20;p64"/>
            <p:cNvSpPr/>
            <p:nvPr/>
          </p:nvSpPr>
          <p:spPr>
            <a:xfrm>
              <a:off x="7642203" y="2360109"/>
              <a:ext cx="55380" cy="146386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21;p64"/>
            <p:cNvSpPr/>
            <p:nvPr/>
          </p:nvSpPr>
          <p:spPr>
            <a:xfrm>
              <a:off x="7636384" y="2354271"/>
              <a:ext cx="67038" cy="158064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22;p64"/>
            <p:cNvSpPr/>
            <p:nvPr/>
          </p:nvSpPr>
          <p:spPr>
            <a:xfrm>
              <a:off x="6188833" y="1856765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23;p64"/>
            <p:cNvSpPr/>
            <p:nvPr/>
          </p:nvSpPr>
          <p:spPr>
            <a:xfrm>
              <a:off x="6183014" y="1850926"/>
              <a:ext cx="1469086" cy="327369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24;p64"/>
            <p:cNvSpPr/>
            <p:nvPr/>
          </p:nvSpPr>
          <p:spPr>
            <a:xfrm>
              <a:off x="6497202" y="1937300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25;p64"/>
            <p:cNvSpPr/>
            <p:nvPr/>
          </p:nvSpPr>
          <p:spPr>
            <a:xfrm>
              <a:off x="6491383" y="1931461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26;p64"/>
            <p:cNvSpPr/>
            <p:nvPr/>
          </p:nvSpPr>
          <p:spPr>
            <a:xfrm>
              <a:off x="6369599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27;p64"/>
            <p:cNvSpPr/>
            <p:nvPr/>
          </p:nvSpPr>
          <p:spPr>
            <a:xfrm>
              <a:off x="6363760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28;p64"/>
            <p:cNvSpPr/>
            <p:nvPr/>
          </p:nvSpPr>
          <p:spPr>
            <a:xfrm>
              <a:off x="6258938" y="1937300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29;p64"/>
            <p:cNvSpPr/>
            <p:nvPr/>
          </p:nvSpPr>
          <p:spPr>
            <a:xfrm>
              <a:off x="6253099" y="1931461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30;p64"/>
            <p:cNvSpPr/>
            <p:nvPr/>
          </p:nvSpPr>
          <p:spPr>
            <a:xfrm>
              <a:off x="6624825" y="1937300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31;p64"/>
            <p:cNvSpPr/>
            <p:nvPr/>
          </p:nvSpPr>
          <p:spPr>
            <a:xfrm>
              <a:off x="6618986" y="1931461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32;p64"/>
            <p:cNvSpPr/>
            <p:nvPr/>
          </p:nvSpPr>
          <p:spPr>
            <a:xfrm>
              <a:off x="6752407" y="1937300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33;p64"/>
            <p:cNvSpPr/>
            <p:nvPr/>
          </p:nvSpPr>
          <p:spPr>
            <a:xfrm>
              <a:off x="6746588" y="1931461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34;p64"/>
            <p:cNvSpPr/>
            <p:nvPr/>
          </p:nvSpPr>
          <p:spPr>
            <a:xfrm>
              <a:off x="7360475" y="1968929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35;p64"/>
            <p:cNvSpPr/>
            <p:nvPr/>
          </p:nvSpPr>
          <p:spPr>
            <a:xfrm>
              <a:off x="7354656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36;p64"/>
            <p:cNvSpPr/>
            <p:nvPr/>
          </p:nvSpPr>
          <p:spPr>
            <a:xfrm>
              <a:off x="7509989" y="1968909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37;p64"/>
            <p:cNvSpPr/>
            <p:nvPr/>
          </p:nvSpPr>
          <p:spPr>
            <a:xfrm>
              <a:off x="7507237" y="1963090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38;p64"/>
            <p:cNvSpPr/>
            <p:nvPr/>
          </p:nvSpPr>
          <p:spPr>
            <a:xfrm>
              <a:off x="7133257" y="1968929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39;p64"/>
            <p:cNvSpPr/>
            <p:nvPr/>
          </p:nvSpPr>
          <p:spPr>
            <a:xfrm>
              <a:off x="7127438" y="1963090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40;p64"/>
            <p:cNvSpPr/>
            <p:nvPr/>
          </p:nvSpPr>
          <p:spPr>
            <a:xfrm>
              <a:off x="6244154" y="2172436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41;p64"/>
            <p:cNvSpPr/>
            <p:nvPr/>
          </p:nvSpPr>
          <p:spPr>
            <a:xfrm>
              <a:off x="6238315" y="2166617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42;p64"/>
            <p:cNvSpPr/>
            <p:nvPr/>
          </p:nvSpPr>
          <p:spPr>
            <a:xfrm>
              <a:off x="6188833" y="2280544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43;p64"/>
            <p:cNvSpPr/>
            <p:nvPr/>
          </p:nvSpPr>
          <p:spPr>
            <a:xfrm>
              <a:off x="6183014" y="2274725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44;p64"/>
            <p:cNvSpPr/>
            <p:nvPr/>
          </p:nvSpPr>
          <p:spPr>
            <a:xfrm>
              <a:off x="6369599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45;p64"/>
            <p:cNvSpPr/>
            <p:nvPr/>
          </p:nvSpPr>
          <p:spPr>
            <a:xfrm>
              <a:off x="6363760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46;p64"/>
            <p:cNvSpPr/>
            <p:nvPr/>
          </p:nvSpPr>
          <p:spPr>
            <a:xfrm>
              <a:off x="6624825" y="2361079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47;p64"/>
            <p:cNvSpPr/>
            <p:nvPr/>
          </p:nvSpPr>
          <p:spPr>
            <a:xfrm>
              <a:off x="6618986" y="2355240"/>
              <a:ext cx="94906" cy="166297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48;p64"/>
            <p:cNvSpPr/>
            <p:nvPr/>
          </p:nvSpPr>
          <p:spPr>
            <a:xfrm>
              <a:off x="6497202" y="2361079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49;p64"/>
            <p:cNvSpPr/>
            <p:nvPr/>
          </p:nvSpPr>
          <p:spPr>
            <a:xfrm>
              <a:off x="6491383" y="2355240"/>
              <a:ext cx="94886" cy="166297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50;p64"/>
            <p:cNvSpPr/>
            <p:nvPr/>
          </p:nvSpPr>
          <p:spPr>
            <a:xfrm>
              <a:off x="6258938" y="2361079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51;p64"/>
            <p:cNvSpPr/>
            <p:nvPr/>
          </p:nvSpPr>
          <p:spPr>
            <a:xfrm>
              <a:off x="6253099" y="2355240"/>
              <a:ext cx="77963" cy="166297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52;p64"/>
            <p:cNvSpPr/>
            <p:nvPr/>
          </p:nvSpPr>
          <p:spPr>
            <a:xfrm>
              <a:off x="6752407" y="2361079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53;p64"/>
            <p:cNvSpPr/>
            <p:nvPr/>
          </p:nvSpPr>
          <p:spPr>
            <a:xfrm>
              <a:off x="6746588" y="2355240"/>
              <a:ext cx="522643" cy="166297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54;p64"/>
            <p:cNvSpPr/>
            <p:nvPr/>
          </p:nvSpPr>
          <p:spPr>
            <a:xfrm>
              <a:off x="7360475" y="2392708"/>
              <a:ext cx="77944" cy="77903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55;p64"/>
            <p:cNvSpPr/>
            <p:nvPr/>
          </p:nvSpPr>
          <p:spPr>
            <a:xfrm>
              <a:off x="7354656" y="2386869"/>
              <a:ext cx="89582" cy="89581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56;p64"/>
            <p:cNvSpPr/>
            <p:nvPr/>
          </p:nvSpPr>
          <p:spPr>
            <a:xfrm>
              <a:off x="7509989" y="2392688"/>
              <a:ext cx="80991" cy="77924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57;p64"/>
            <p:cNvSpPr/>
            <p:nvPr/>
          </p:nvSpPr>
          <p:spPr>
            <a:xfrm>
              <a:off x="7507237" y="2386869"/>
              <a:ext cx="89561" cy="89581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58;p64"/>
            <p:cNvSpPr/>
            <p:nvPr/>
          </p:nvSpPr>
          <p:spPr>
            <a:xfrm>
              <a:off x="7133257" y="2392708"/>
              <a:ext cx="77924" cy="77903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59;p64"/>
            <p:cNvSpPr/>
            <p:nvPr/>
          </p:nvSpPr>
          <p:spPr>
            <a:xfrm>
              <a:off x="7127418" y="2386869"/>
              <a:ext cx="89602" cy="89581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60;p64"/>
            <p:cNvSpPr/>
            <p:nvPr/>
          </p:nvSpPr>
          <p:spPr>
            <a:xfrm>
              <a:off x="6244154" y="259621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61;p64"/>
            <p:cNvSpPr/>
            <p:nvPr/>
          </p:nvSpPr>
          <p:spPr>
            <a:xfrm>
              <a:off x="6238315" y="259039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62;p64"/>
            <p:cNvSpPr/>
            <p:nvPr/>
          </p:nvSpPr>
          <p:spPr>
            <a:xfrm>
              <a:off x="6188833" y="2704323"/>
              <a:ext cx="1457448" cy="315711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63;p64"/>
            <p:cNvSpPr/>
            <p:nvPr/>
          </p:nvSpPr>
          <p:spPr>
            <a:xfrm>
              <a:off x="6183014" y="2698504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64;p64"/>
            <p:cNvSpPr/>
            <p:nvPr/>
          </p:nvSpPr>
          <p:spPr>
            <a:xfrm>
              <a:off x="6497202" y="2784858"/>
              <a:ext cx="83248" cy="154639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65;p64"/>
            <p:cNvSpPr/>
            <p:nvPr/>
          </p:nvSpPr>
          <p:spPr>
            <a:xfrm>
              <a:off x="6491383" y="2779040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66;p64"/>
            <p:cNvSpPr/>
            <p:nvPr/>
          </p:nvSpPr>
          <p:spPr>
            <a:xfrm>
              <a:off x="6624825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67;p64"/>
            <p:cNvSpPr/>
            <p:nvPr/>
          </p:nvSpPr>
          <p:spPr>
            <a:xfrm>
              <a:off x="6618986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68;p64"/>
            <p:cNvSpPr/>
            <p:nvPr/>
          </p:nvSpPr>
          <p:spPr>
            <a:xfrm>
              <a:off x="6369599" y="2784858"/>
              <a:ext cx="83228" cy="154639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69;p64"/>
            <p:cNvSpPr/>
            <p:nvPr/>
          </p:nvSpPr>
          <p:spPr>
            <a:xfrm>
              <a:off x="6363760" y="2779040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70;p64"/>
            <p:cNvSpPr/>
            <p:nvPr/>
          </p:nvSpPr>
          <p:spPr>
            <a:xfrm>
              <a:off x="6752407" y="2784858"/>
              <a:ext cx="510985" cy="154639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71;p64"/>
            <p:cNvSpPr/>
            <p:nvPr/>
          </p:nvSpPr>
          <p:spPr>
            <a:xfrm>
              <a:off x="6746588" y="2779040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72;p64"/>
            <p:cNvSpPr/>
            <p:nvPr/>
          </p:nvSpPr>
          <p:spPr>
            <a:xfrm>
              <a:off x="6258938" y="2784858"/>
              <a:ext cx="66306" cy="154639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73;p64"/>
            <p:cNvSpPr/>
            <p:nvPr/>
          </p:nvSpPr>
          <p:spPr>
            <a:xfrm>
              <a:off x="6253099" y="2779040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4;p64"/>
            <p:cNvSpPr/>
            <p:nvPr/>
          </p:nvSpPr>
          <p:spPr>
            <a:xfrm>
              <a:off x="7360475" y="281648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75;p64"/>
            <p:cNvSpPr/>
            <p:nvPr/>
          </p:nvSpPr>
          <p:spPr>
            <a:xfrm>
              <a:off x="7354656" y="2810668"/>
              <a:ext cx="89582" cy="89561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76;p64"/>
            <p:cNvSpPr/>
            <p:nvPr/>
          </p:nvSpPr>
          <p:spPr>
            <a:xfrm>
              <a:off x="7509989" y="281648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77;p64"/>
            <p:cNvSpPr/>
            <p:nvPr/>
          </p:nvSpPr>
          <p:spPr>
            <a:xfrm>
              <a:off x="7507237" y="2810668"/>
              <a:ext cx="89561" cy="89561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78;p64"/>
            <p:cNvSpPr/>
            <p:nvPr/>
          </p:nvSpPr>
          <p:spPr>
            <a:xfrm>
              <a:off x="7133257" y="281648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79;p64"/>
            <p:cNvSpPr/>
            <p:nvPr/>
          </p:nvSpPr>
          <p:spPr>
            <a:xfrm>
              <a:off x="7127418" y="2810668"/>
              <a:ext cx="89602" cy="89561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80;p64"/>
            <p:cNvSpPr/>
            <p:nvPr/>
          </p:nvSpPr>
          <p:spPr>
            <a:xfrm>
              <a:off x="6244154" y="3019995"/>
              <a:ext cx="1346827" cy="108127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81;p64"/>
            <p:cNvSpPr/>
            <p:nvPr/>
          </p:nvSpPr>
          <p:spPr>
            <a:xfrm>
              <a:off x="6238315" y="3014176"/>
              <a:ext cx="1358484" cy="119785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82;p64"/>
            <p:cNvSpPr/>
            <p:nvPr/>
          </p:nvSpPr>
          <p:spPr>
            <a:xfrm>
              <a:off x="6188833" y="3128102"/>
              <a:ext cx="1457448" cy="315732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83;p64"/>
            <p:cNvSpPr/>
            <p:nvPr/>
          </p:nvSpPr>
          <p:spPr>
            <a:xfrm>
              <a:off x="6183014" y="3122283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84;p64"/>
            <p:cNvSpPr/>
            <p:nvPr/>
          </p:nvSpPr>
          <p:spPr>
            <a:xfrm>
              <a:off x="6624825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85;p64"/>
            <p:cNvSpPr/>
            <p:nvPr/>
          </p:nvSpPr>
          <p:spPr>
            <a:xfrm>
              <a:off x="6618986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86;p64"/>
            <p:cNvSpPr/>
            <p:nvPr/>
          </p:nvSpPr>
          <p:spPr>
            <a:xfrm>
              <a:off x="6369599" y="3208659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87;p64"/>
            <p:cNvSpPr/>
            <p:nvPr/>
          </p:nvSpPr>
          <p:spPr>
            <a:xfrm>
              <a:off x="6363760" y="32028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88;p64"/>
            <p:cNvSpPr/>
            <p:nvPr/>
          </p:nvSpPr>
          <p:spPr>
            <a:xfrm>
              <a:off x="6497202" y="3208659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89;p64"/>
            <p:cNvSpPr/>
            <p:nvPr/>
          </p:nvSpPr>
          <p:spPr>
            <a:xfrm>
              <a:off x="6491383" y="32028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90;p64"/>
            <p:cNvSpPr/>
            <p:nvPr/>
          </p:nvSpPr>
          <p:spPr>
            <a:xfrm>
              <a:off x="6258938" y="3208659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91;p64"/>
            <p:cNvSpPr/>
            <p:nvPr/>
          </p:nvSpPr>
          <p:spPr>
            <a:xfrm>
              <a:off x="6253099" y="32028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92;p64"/>
            <p:cNvSpPr/>
            <p:nvPr/>
          </p:nvSpPr>
          <p:spPr>
            <a:xfrm>
              <a:off x="6752407" y="3208659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93;p64"/>
            <p:cNvSpPr/>
            <p:nvPr/>
          </p:nvSpPr>
          <p:spPr>
            <a:xfrm>
              <a:off x="6746588" y="32028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94;p64"/>
            <p:cNvSpPr/>
            <p:nvPr/>
          </p:nvSpPr>
          <p:spPr>
            <a:xfrm>
              <a:off x="7360475" y="3240267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95;p64"/>
            <p:cNvSpPr/>
            <p:nvPr/>
          </p:nvSpPr>
          <p:spPr>
            <a:xfrm>
              <a:off x="7354656" y="3234428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96;p64"/>
            <p:cNvSpPr/>
            <p:nvPr/>
          </p:nvSpPr>
          <p:spPr>
            <a:xfrm>
              <a:off x="7509989" y="3240267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97;p64"/>
            <p:cNvSpPr/>
            <p:nvPr/>
          </p:nvSpPr>
          <p:spPr>
            <a:xfrm>
              <a:off x="7507237" y="3234428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98;p64"/>
            <p:cNvSpPr/>
            <p:nvPr/>
          </p:nvSpPr>
          <p:spPr>
            <a:xfrm>
              <a:off x="7133257" y="3240267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99;p64"/>
            <p:cNvSpPr/>
            <p:nvPr/>
          </p:nvSpPr>
          <p:spPr>
            <a:xfrm>
              <a:off x="7127418" y="3234428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00;p64"/>
            <p:cNvSpPr/>
            <p:nvPr/>
          </p:nvSpPr>
          <p:spPr>
            <a:xfrm>
              <a:off x="6244154" y="3443794"/>
              <a:ext cx="1346827" cy="108108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01;p64"/>
            <p:cNvSpPr/>
            <p:nvPr/>
          </p:nvSpPr>
          <p:spPr>
            <a:xfrm>
              <a:off x="6238315" y="3437975"/>
              <a:ext cx="1358484" cy="11976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02;p64"/>
            <p:cNvSpPr/>
            <p:nvPr/>
          </p:nvSpPr>
          <p:spPr>
            <a:xfrm>
              <a:off x="6188833" y="3551921"/>
              <a:ext cx="1457448" cy="315691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03;p64"/>
            <p:cNvSpPr/>
            <p:nvPr/>
          </p:nvSpPr>
          <p:spPr>
            <a:xfrm>
              <a:off x="6183014" y="3546082"/>
              <a:ext cx="1469086" cy="327349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04;p64"/>
            <p:cNvSpPr/>
            <p:nvPr/>
          </p:nvSpPr>
          <p:spPr>
            <a:xfrm>
              <a:off x="6369599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05;p64"/>
            <p:cNvSpPr/>
            <p:nvPr/>
          </p:nvSpPr>
          <p:spPr>
            <a:xfrm>
              <a:off x="6363760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06;p64"/>
            <p:cNvSpPr/>
            <p:nvPr/>
          </p:nvSpPr>
          <p:spPr>
            <a:xfrm>
              <a:off x="6497202" y="3632438"/>
              <a:ext cx="83248" cy="154619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07;p64"/>
            <p:cNvSpPr/>
            <p:nvPr/>
          </p:nvSpPr>
          <p:spPr>
            <a:xfrm>
              <a:off x="6491383" y="3626619"/>
              <a:ext cx="94886" cy="166277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08;p64"/>
            <p:cNvSpPr/>
            <p:nvPr/>
          </p:nvSpPr>
          <p:spPr>
            <a:xfrm>
              <a:off x="6624825" y="3632438"/>
              <a:ext cx="83228" cy="154619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09;p64"/>
            <p:cNvSpPr/>
            <p:nvPr/>
          </p:nvSpPr>
          <p:spPr>
            <a:xfrm>
              <a:off x="6618986" y="3626619"/>
              <a:ext cx="94906" cy="166277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10;p64"/>
            <p:cNvSpPr/>
            <p:nvPr/>
          </p:nvSpPr>
          <p:spPr>
            <a:xfrm>
              <a:off x="6258938" y="3632438"/>
              <a:ext cx="66306" cy="154619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11;p64"/>
            <p:cNvSpPr/>
            <p:nvPr/>
          </p:nvSpPr>
          <p:spPr>
            <a:xfrm>
              <a:off x="6253099" y="3626619"/>
              <a:ext cx="77963" cy="166277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12;p64"/>
            <p:cNvSpPr/>
            <p:nvPr/>
          </p:nvSpPr>
          <p:spPr>
            <a:xfrm>
              <a:off x="6752407" y="3632438"/>
              <a:ext cx="510985" cy="154619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13;p64"/>
            <p:cNvSpPr/>
            <p:nvPr/>
          </p:nvSpPr>
          <p:spPr>
            <a:xfrm>
              <a:off x="6746588" y="3626619"/>
              <a:ext cx="522643" cy="166277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14;p64"/>
            <p:cNvSpPr/>
            <p:nvPr/>
          </p:nvSpPr>
          <p:spPr>
            <a:xfrm>
              <a:off x="7360475" y="3664046"/>
              <a:ext cx="77944" cy="7794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15;p64"/>
            <p:cNvSpPr/>
            <p:nvPr/>
          </p:nvSpPr>
          <p:spPr>
            <a:xfrm>
              <a:off x="7354656" y="3658227"/>
              <a:ext cx="89582" cy="89602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16;p64"/>
            <p:cNvSpPr/>
            <p:nvPr/>
          </p:nvSpPr>
          <p:spPr>
            <a:xfrm>
              <a:off x="7509989" y="3664046"/>
              <a:ext cx="80991" cy="77944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17;p64"/>
            <p:cNvSpPr/>
            <p:nvPr/>
          </p:nvSpPr>
          <p:spPr>
            <a:xfrm>
              <a:off x="7507237" y="3658227"/>
              <a:ext cx="89561" cy="89602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18;p64"/>
            <p:cNvSpPr/>
            <p:nvPr/>
          </p:nvSpPr>
          <p:spPr>
            <a:xfrm>
              <a:off x="7133257" y="3664046"/>
              <a:ext cx="77924" cy="77944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19;p64"/>
            <p:cNvSpPr/>
            <p:nvPr/>
          </p:nvSpPr>
          <p:spPr>
            <a:xfrm>
              <a:off x="7127418" y="3658227"/>
              <a:ext cx="89602" cy="89602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086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812083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 цикла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FOR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3" name="Rectangle 5"/>
          <p:cNvSpPr/>
          <p:nvPr/>
        </p:nvSpPr>
        <p:spPr>
          <a:xfrm>
            <a:off x="481166" y="10629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range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5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lst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&gt;&gt;&gt;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i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[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3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,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]: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105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050" b="1" dirty="0">
                <a:solidFill>
                  <a:srgbClr val="0000FF"/>
                </a:solidFill>
                <a:effectLst/>
                <a:latin typeface="+mn-lt"/>
              </a:rPr>
              <a:t>print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(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i 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)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0080"/>
                </a:solidFill>
                <a:effectLst/>
                <a:latin typeface="+mn-lt"/>
              </a:rPr>
              <a:t>...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+mn-lt"/>
              </a:rPr>
              <a:t> </a:t>
            </a:r>
            <a:endParaRPr lang="ru-RU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FF0000"/>
                </a:solidFill>
                <a:effectLst/>
                <a:latin typeface="+mn-lt"/>
              </a:rPr>
              <a:t>8</a:t>
            </a:r>
            <a:endParaRPr lang="en-US" sz="1050" dirty="0">
              <a:effectLst/>
              <a:latin typeface="+mn-lt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3390181" y="2122098"/>
            <a:ext cx="5753819" cy="161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Rectangle 3"/>
          <p:cNvSpPr/>
          <p:nvPr/>
        </p:nvSpPr>
        <p:spPr>
          <a:xfrm>
            <a:off x="4867764" y="2667058"/>
            <a:ext cx="392255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элемент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 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in</a:t>
            </a:r>
            <a:r>
              <a:rPr lang="en-US" b="1" dirty="0">
                <a:solidFill>
                  <a:srgbClr val="0000FF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последовательность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b="1" dirty="0">
                <a:solidFill>
                  <a:srgbClr val="000080"/>
                </a:solidFill>
                <a:effectLst/>
                <a:latin typeface="+mn-lt"/>
              </a:rPr>
              <a:t>: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b="1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&lt;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тело цикла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&gt;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176" name="Группа 175"/>
          <p:cNvGrpSpPr/>
          <p:nvPr/>
        </p:nvGrpSpPr>
        <p:grpSpPr>
          <a:xfrm>
            <a:off x="3743828" y="2510285"/>
            <a:ext cx="836767" cy="836767"/>
            <a:chOff x="560687" y="3457246"/>
            <a:chExt cx="836767" cy="836767"/>
          </a:xfrm>
        </p:grpSpPr>
        <p:sp>
          <p:nvSpPr>
            <p:cNvPr id="177" name="Овал 176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8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195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36605" y="1259308"/>
            <a:ext cx="7851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цикл, формирующий число из вводимых пользователем символов, пока не будет введено слово “stop” (или “Stop”, или “STOP”). Если пользователь ввел не числовой символ, вывести предупреждение и запросить новый символ.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Написать и вызвать функцию, проверяющую, что слово является палиндромом (примеры: “Топот”, “Довод”).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+mn-lt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символ, продолжать опрос. Если пользователь вводит неправильное число, вывести подсказку: больше оно или меньше загаданного.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8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Арифметические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35768"/>
              </p:ext>
            </p:extLst>
          </p:nvPr>
        </p:nvGraphicFramePr>
        <p:xfrm>
          <a:off x="414067" y="1112682"/>
          <a:ext cx="8298614" cy="363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0071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372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разность двух чисел; если первый операнд отсутствует, он считается равным нулю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76088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Даёт произведение двух чисел или возвращает строку, повторённую заданное число раз.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возведённое в степень 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4279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Побитовые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21550"/>
              </p:ext>
            </p:extLst>
          </p:nvPr>
        </p:nvGraphicFramePr>
        <p:xfrm>
          <a:off x="414067" y="1069552"/>
          <a:ext cx="8298614" cy="3759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01485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0915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даёт 1000, в десятичном виде 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5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даёт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1200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даёт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даёт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4510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даёт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~5 даёт 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Операторы сравнения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16793"/>
              </p:ext>
            </p:extLst>
          </p:nvPr>
        </p:nvGraphicFramePr>
        <p:xfrm>
          <a:off x="414067" y="1069552"/>
          <a:ext cx="8138087" cy="389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438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52383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53067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199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5857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87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False. Можно составлять произвольные цепочки сравнений: 3 &lt; 5 &lt; 7 даст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85071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  <a:p>
                      <a:pPr algn="l"/>
                      <a:endParaRPr lang="ru-RU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&gt; 5 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3615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  <a:p>
                      <a:pPr marL="0" algn="l" defTabSz="914400" rtl="0" eaLnBrk="1" latinLnBrk="0" hangingPunct="1"/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478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’str'; y = ’stR';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430600"/>
                  </a:ext>
                </a:extLst>
              </a:tr>
              <a:tr h="478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 y даст False.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’str'; y = ’stR'; x != y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8138087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Логические операторы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3904"/>
              </p:ext>
            </p:extLst>
          </p:nvPr>
        </p:nvGraphicFramePr>
        <p:xfrm>
          <a:off x="414067" y="1069552"/>
          <a:ext cx="8298614" cy="3159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96440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73538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38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вернётся False. Если  x равно False, получим 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0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and y даёт False, если x равно False,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or y даст True. Здесь также может производиться укороченная оценка выражений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89920" y="183729"/>
            <a:ext cx="6395552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Операторы идентичности и включения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4403"/>
              </p:ext>
            </p:extLst>
          </p:nvPr>
        </p:nvGraphicFramePr>
        <p:xfrm>
          <a:off x="396815" y="1440470"/>
          <a:ext cx="8298614" cy="321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52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078291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3907768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44496"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0425" marR="604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0425" marR="60425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7662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не просто</a:t>
                      </a:r>
                      <a:r>
                        <a:rPr lang="ru-R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974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y даёт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e, при x = [1,2,3], y = [1,2,3] будет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9278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даёт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5746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 y даёт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16496"/>
            <a:ext cx="9144000" cy="131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08400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Типы данных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4086" y="1349642"/>
            <a:ext cx="279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В Python всего </a:t>
            </a: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</a:rPr>
              <a:t>2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простых типа данных: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3495" y="4060381"/>
            <a:ext cx="3293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Еще есть тип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File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работы с файлами и все пользовательские типы, обозначаемые ключевым словом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Class –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классы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3496" y="2675386"/>
            <a:ext cx="3388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Остальные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типы: кортеж, список, множество, словарь, - являются составными, т.е. представляют собой набор значений простых типов, упорядоченных определенным образом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077" y="2674503"/>
            <a:ext cx="314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Также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включает в себя специальные типы: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None (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для обозначения неинициализированных переменных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), NotImplemented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(для информирования об определенных ошибках)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Ellipsis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(то же, что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…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’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- в срезах массивов, в качестве заглушек 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</a:rPr>
              <a:t>в функциях)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2633495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4046703"/>
            <a:ext cx="364793" cy="3647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86" y="2633495"/>
            <a:ext cx="364793" cy="36479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49306" y="14419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spcBef>
                <a:spcPct val="0"/>
              </a:spcBef>
            </a:pPr>
            <a:r>
              <a:rPr lang="ru-RU" sz="3200" b="1" dirty="0">
                <a:solidFill>
                  <a:schemeClr val="accent1"/>
                </a:solidFill>
                <a:latin typeface="+mn-lt"/>
              </a:rPr>
              <a:t>256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 число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02070" y="1436507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ct val="0"/>
              </a:spcBef>
            </a:pP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“</a:t>
            </a:r>
            <a:r>
              <a:rPr lang="ru-RU" sz="3200" b="1" dirty="0">
                <a:solidFill>
                  <a:srgbClr val="4482CC"/>
                </a:solidFill>
                <a:latin typeface="proxima nova rg"/>
              </a:rPr>
              <a:t>256</a:t>
            </a:r>
            <a:r>
              <a:rPr lang="en-US" sz="3200" b="1" dirty="0">
                <a:solidFill>
                  <a:srgbClr val="4482CC"/>
                </a:solidFill>
                <a:latin typeface="proxima nova rg"/>
              </a:rPr>
              <a:t>”</a:t>
            </a:r>
            <a:r>
              <a:rPr lang="ru-RU" sz="1800" dirty="0">
                <a:latin typeface="proxima nova rg"/>
              </a:rPr>
              <a:t> строка </a:t>
            </a:r>
          </a:p>
        </p:txBody>
      </p:sp>
    </p:spTree>
    <p:extLst>
      <p:ext uri="{BB962C8B-B14F-4D97-AF65-F5344CB8AC3E}">
        <p14:creationId xmlns:p14="http://schemas.microsoft.com/office/powerpoint/2010/main" val="20495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2991850"/>
            <a:ext cx="9144000" cy="1733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733583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Число 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Number) - Immutable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457" y="1192233"/>
            <a:ext cx="36748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Обычные целые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int('5'), 1, 5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Восьмеричные числа(тоже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int): 020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Шестнадцатеричные числа: 0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xA, 0xa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90249" y="3165880"/>
            <a:ext cx="74451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тип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не выделяется в отдельный тип, т.к. считается одним из представлений типа Число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Логические выражения, имеющие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считаются равными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Ноль, пустая строка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специальное значение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‘None’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считаются Ложью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False)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Все остальное – Истина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0687" y="3439994"/>
            <a:ext cx="836767" cy="836767"/>
            <a:chOff x="560687" y="3457246"/>
            <a:chExt cx="836767" cy="836767"/>
          </a:xfrm>
        </p:grpSpPr>
        <p:sp>
          <p:nvSpPr>
            <p:cNvPr id="19" name="Овал 18"/>
            <p:cNvSpPr/>
            <p:nvPr/>
          </p:nvSpPr>
          <p:spPr>
            <a:xfrm>
              <a:off x="560687" y="3457246"/>
              <a:ext cx="836767" cy="836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ser\Downloads\- (16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59" y="3599118"/>
              <a:ext cx="553021" cy="553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4295937" y="1192232"/>
            <a:ext cx="445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Числа с плавающей точкой: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float('1.4'), 1.4, 1e7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Комплексные числа: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complex(1, 2), 5j, 5J, 3+4j,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180975" indent="180975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z.real, z.imag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n-lt"/>
              </a:rPr>
              <a:t>Логический (булев) тип: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194415936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3246</Words>
  <Application>Microsoft Office PowerPoint</Application>
  <PresentationFormat>Экран (16:9)</PresentationFormat>
  <Paragraphs>470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Courier New</vt:lpstr>
      <vt:lpstr>Calibri</vt:lpstr>
      <vt:lpstr>proxima nova rg</vt:lpstr>
      <vt:lpstr>Arial</vt:lpstr>
      <vt:lpstr>Viga</vt:lpstr>
      <vt:lpstr>proxima nova bold</vt:lpstr>
      <vt:lpstr>DM Sans</vt:lpstr>
      <vt:lpstr>Cyber Security Business Plan</vt:lpstr>
      <vt:lpstr>Программирование на языке Python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Оператор условия IF</vt:lpstr>
      <vt:lpstr>Оператор условия IF</vt:lpstr>
      <vt:lpstr>Оператор цикла WHILE</vt:lpstr>
      <vt:lpstr>Оператор цикла WHILE</vt:lpstr>
      <vt:lpstr>Оператор цикла FOR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49</cp:revision>
  <dcterms:modified xsi:type="dcterms:W3CDTF">2021-08-19T18:01:02Z</dcterms:modified>
</cp:coreProperties>
</file>