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5" r:id="rId2"/>
    <p:sldMasterId id="2147483702" r:id="rId3"/>
  </p:sldMasterIdLst>
  <p:notesMasterIdLst>
    <p:notesMasterId r:id="rId32"/>
  </p:notesMasterIdLst>
  <p:handoutMasterIdLst>
    <p:handoutMasterId r:id="rId33"/>
  </p:handoutMasterIdLst>
  <p:sldIdLst>
    <p:sldId id="296" r:id="rId4"/>
    <p:sldId id="297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6" r:id="rId17"/>
    <p:sldId id="378" r:id="rId18"/>
    <p:sldId id="379" r:id="rId19"/>
    <p:sldId id="391" r:id="rId20"/>
    <p:sldId id="392" r:id="rId21"/>
    <p:sldId id="380" r:id="rId22"/>
    <p:sldId id="381" r:id="rId23"/>
    <p:sldId id="382" r:id="rId24"/>
    <p:sldId id="383" r:id="rId25"/>
    <p:sldId id="388" r:id="rId26"/>
    <p:sldId id="384" r:id="rId27"/>
    <p:sldId id="390" r:id="rId28"/>
    <p:sldId id="385" r:id="rId29"/>
    <p:sldId id="386" r:id="rId30"/>
    <p:sldId id="38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99" autoAdjust="0"/>
    <p:restoredTop sz="94303" autoAdjust="0"/>
  </p:normalViewPr>
  <p:slideViewPr>
    <p:cSldViewPr>
      <p:cViewPr varScale="1">
        <p:scale>
          <a:sx n="82" d="100"/>
          <a:sy n="82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3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b="0">
                <a:latin typeface="Times New Roman" panose="02020603050405020304" pitchFamily="18" charset="0"/>
              </a:defRPr>
            </a:lvl1pPr>
          </a:lstStyle>
          <a:p>
            <a:fld id="{80CCE4F3-0038-44ED-820B-AADB294BA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954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Times New Roman" panose="02020603050405020304" pitchFamily="18" charset="0"/>
              </a:defRPr>
            </a:lvl1pPr>
          </a:lstStyle>
          <a:p>
            <a:fld id="{FC73638A-DEA4-4FE2-AE5A-E7B23634FD7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046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b="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b="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8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B1278-3CEC-4436-B0FC-292689774931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89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54D39-D1B8-40B6-9E53-46A541C54CE2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32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92672-62E7-4D62-A25D-E3AEBEF8DEF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6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C104B-503C-4F5A-9DE8-9DCE5C720C3A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CEB7F-AC9B-4F77-8F4D-88C93ABFE8EE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4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1F6A-6C1D-4A87-BCCC-CE2933C8F930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93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A7C69-4A0C-45E4-B44B-AB430212E8EF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8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7624" y="2110581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73424" y="393305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196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00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447800" y="6858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447800" y="1828800"/>
            <a:ext cx="3200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800600" y="1828800"/>
            <a:ext cx="3200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1219200" y="5791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808080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248400" y="5791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808080"/>
              </a:buClr>
            </a:pPr>
            <a:fld id="{00000000-1234-1234-1234-123412341234}" type="slidenum">
              <a:rPr lang="en-US">
                <a:solidFill>
                  <a:srgbClr val="808080"/>
                </a:solidFill>
              </a:rPr>
              <a:pPr>
                <a:buClr>
                  <a:srgbClr val="808080"/>
                </a:buClr>
              </a:pPr>
              <a:t>‹nº›</a:t>
            </a:fld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abela" type="tbl">
  <p:cSld name="Título e tabela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447800" y="6858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219200" y="5791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808080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248400" y="5791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808080"/>
              </a:buClr>
            </a:pPr>
            <a:fld id="{00000000-1234-1234-1234-123412341234}" type="slidenum">
              <a:rPr lang="en-US">
                <a:solidFill>
                  <a:srgbClr val="808080"/>
                </a:solidFill>
              </a:rPr>
              <a:pPr>
                <a:buClr>
                  <a:srgbClr val="808080"/>
                </a:buClr>
              </a:pPr>
              <a:t>‹nº›</a:t>
            </a:fld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8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7624" y="2110581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73424" y="393305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196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94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Cabeçalho da Se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187624" y="3849067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187624" y="2348880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84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619672" y="476671"/>
            <a:ext cx="75243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99882" y="1552621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99882" y="2192383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5280" algn="l">
              <a:spcBef>
                <a:spcPts val="80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700"/>
              </a:spcBef>
              <a:spcAft>
                <a:spcPts val="0"/>
              </a:spcAft>
              <a:buSzPts val="1400"/>
              <a:buChar char="■"/>
              <a:defRPr sz="2000"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 sz="1800"/>
            </a:lvl3pPr>
            <a:lvl4pPr marL="1828800" lvl="3" indent="-299719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4pPr>
            <a:lvl5pPr marL="2286000" lvl="4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5pPr>
            <a:lvl6pPr marL="2743200" lvl="5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6pPr>
            <a:lvl7pPr marL="3200400" lvl="6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7pPr>
            <a:lvl8pPr marL="3657600" lvl="7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8pPr>
            <a:lvl9pPr marL="4114800" lvl="8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061449" y="1555356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061449" y="2195118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5280" algn="l">
              <a:spcBef>
                <a:spcPts val="80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700"/>
              </a:spcBef>
              <a:spcAft>
                <a:spcPts val="0"/>
              </a:spcAft>
              <a:buSzPts val="1400"/>
              <a:buChar char="■"/>
              <a:defRPr sz="2000"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 sz="1800"/>
            </a:lvl3pPr>
            <a:lvl4pPr marL="1828800" lvl="3" indent="-299719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4pPr>
            <a:lvl5pPr marL="2286000" lvl="4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5pPr>
            <a:lvl6pPr marL="2743200" lvl="5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6pPr>
            <a:lvl7pPr marL="3200400" lvl="6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7pPr>
            <a:lvl8pPr marL="3657600" lvl="7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8pPr>
            <a:lvl9pPr marL="4114800" lvl="8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52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Somente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547664" y="476672"/>
            <a:ext cx="759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01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Em br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80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Conteúdo com Legend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0840" algn="l">
              <a:spcBef>
                <a:spcPts val="800"/>
              </a:spcBef>
              <a:spcAft>
                <a:spcPts val="0"/>
              </a:spcAft>
              <a:buSzPts val="2240"/>
              <a:buChar char="■"/>
              <a:defRPr sz="3200"/>
            </a:lvl1pPr>
            <a:lvl2pPr marL="914400" lvl="1" indent="-353060" algn="l">
              <a:spcBef>
                <a:spcPts val="700"/>
              </a:spcBef>
              <a:spcAft>
                <a:spcPts val="0"/>
              </a:spcAft>
              <a:buSzPts val="1960"/>
              <a:buChar char="■"/>
              <a:defRPr sz="2800"/>
            </a:lvl2pPr>
            <a:lvl3pPr marL="1371600" lvl="2" indent="-335280" algn="l">
              <a:spcBef>
                <a:spcPts val="600"/>
              </a:spcBef>
              <a:spcAft>
                <a:spcPts val="0"/>
              </a:spcAft>
              <a:buSzPts val="1680"/>
              <a:buChar char="■"/>
              <a:defRPr sz="2400"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8pPr>
            <a:lvl9pPr marL="4114800" lvl="8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160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Imagem com Legenda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A886E0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E5E5FF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831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Título e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547664" y="476672"/>
            <a:ext cx="759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767800" y="-223100"/>
            <a:ext cx="4524300" cy="8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08610" algn="l">
              <a:spcBef>
                <a:spcPts val="80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70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71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Cabeçalho da Se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187624" y="3849067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187624" y="2348880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549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Título e texto verticai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56075" y="2112938"/>
            <a:ext cx="60246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65913" y="130988"/>
            <a:ext cx="6024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08610" algn="l">
              <a:spcBef>
                <a:spcPts val="80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70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11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447800" y="6858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447800" y="1828800"/>
            <a:ext cx="3200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800600" y="1828800"/>
            <a:ext cx="3200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1219200" y="5791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808080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248400" y="5791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808080"/>
              </a:buClr>
            </a:pPr>
            <a:fld id="{00000000-1234-1234-1234-123412341234}" type="slidenum">
              <a:rPr lang="en-US">
                <a:solidFill>
                  <a:srgbClr val="808080"/>
                </a:solidFill>
              </a:rPr>
              <a:pPr>
                <a:buClr>
                  <a:srgbClr val="808080"/>
                </a:buClr>
              </a:pPr>
              <a:t>‹nº›</a:t>
            </a:fld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76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abela" type="tbl">
  <p:cSld name="Título e tabela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447800" y="6858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219200" y="5791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808080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248400" y="5791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808080"/>
              </a:buClr>
            </a:pPr>
            <a:fld id="{00000000-1234-1234-1234-123412341234}" type="slidenum">
              <a:rPr lang="en-US">
                <a:solidFill>
                  <a:srgbClr val="808080"/>
                </a:solidFill>
              </a:rPr>
              <a:pPr>
                <a:buClr>
                  <a:srgbClr val="808080"/>
                </a:buClr>
              </a:pPr>
              <a:t>‹nº›</a:t>
            </a:fld>
            <a:endParaRPr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48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8A42B7-4D24-4589-A5A8-DE20CC231A35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82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77D639-0058-4981-9FD0-621322101D39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53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4AC0E-0265-4A94-A881-F85ABC07CD65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28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200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200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ED5787-1F9B-4A0E-AD02-C4ACD74B6FE9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0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97C828-C3B8-4383-B43C-B730A3DA69CE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AFAB-4957-4812-8A24-9BC3EC5286FF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47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7470D-9F08-4F45-9803-A97F6B5E3D92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619672" y="476671"/>
            <a:ext cx="75243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99882" y="1552621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99882" y="2192383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5280" algn="l">
              <a:spcBef>
                <a:spcPts val="80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700"/>
              </a:spcBef>
              <a:spcAft>
                <a:spcPts val="0"/>
              </a:spcAft>
              <a:buSzPts val="1400"/>
              <a:buChar char="■"/>
              <a:defRPr sz="2000"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 sz="1800"/>
            </a:lvl3pPr>
            <a:lvl4pPr marL="1828800" lvl="3" indent="-299719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4pPr>
            <a:lvl5pPr marL="2286000" lvl="4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5pPr>
            <a:lvl6pPr marL="2743200" lvl="5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6pPr>
            <a:lvl7pPr marL="3200400" lvl="6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7pPr>
            <a:lvl8pPr marL="3657600" lvl="7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8pPr>
            <a:lvl9pPr marL="4114800" lvl="8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061449" y="1555356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061449" y="2195118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5280" algn="l">
              <a:spcBef>
                <a:spcPts val="80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700"/>
              </a:spcBef>
              <a:spcAft>
                <a:spcPts val="0"/>
              </a:spcAft>
              <a:buSzPts val="1400"/>
              <a:buChar char="■"/>
              <a:defRPr sz="2000"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 sz="1800"/>
            </a:lvl3pPr>
            <a:lvl4pPr marL="1828800" lvl="3" indent="-299719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4pPr>
            <a:lvl5pPr marL="2286000" lvl="4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5pPr>
            <a:lvl6pPr marL="2743200" lvl="5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6pPr>
            <a:lvl7pPr marL="3200400" lvl="6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7pPr>
            <a:lvl8pPr marL="3657600" lvl="7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8pPr>
            <a:lvl9pPr marL="4114800" lvl="8" indent="-299720" algn="l">
              <a:spcBef>
                <a:spcPts val="50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914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58AE2D-5388-4417-8762-01FBAA8F660E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1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417045-E93D-4C86-B945-93E6E4B1EB22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75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8A8AFD-BACE-490A-9F46-6157ACD9EE08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50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62700" y="685800"/>
            <a:ext cx="1638300" cy="502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47800" y="685800"/>
            <a:ext cx="4762500" cy="502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EFD84-A563-4F3A-9EBD-ADFEB4585ED1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04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6553200" cy="914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447800" y="1828800"/>
            <a:ext cx="32004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2004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1219200" y="57912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6248400" y="5791200"/>
            <a:ext cx="1752600" cy="304800"/>
          </a:xfrm>
        </p:spPr>
        <p:txBody>
          <a:bodyPr/>
          <a:lstStyle>
            <a:lvl1pPr>
              <a:defRPr/>
            </a:lvl1pPr>
          </a:lstStyle>
          <a:p>
            <a:fld id="{A60B71BE-D099-4F3A-B073-FE08EAAE5143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Somente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547664" y="476672"/>
            <a:ext cx="759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7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Em br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0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Conteúdo com Legend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0840" algn="l">
              <a:spcBef>
                <a:spcPts val="800"/>
              </a:spcBef>
              <a:spcAft>
                <a:spcPts val="0"/>
              </a:spcAft>
              <a:buSzPts val="2240"/>
              <a:buChar char="■"/>
              <a:defRPr sz="3200"/>
            </a:lvl1pPr>
            <a:lvl2pPr marL="914400" lvl="1" indent="-353060" algn="l">
              <a:spcBef>
                <a:spcPts val="700"/>
              </a:spcBef>
              <a:spcAft>
                <a:spcPts val="0"/>
              </a:spcAft>
              <a:buSzPts val="1960"/>
              <a:buChar char="■"/>
              <a:defRPr sz="2800"/>
            </a:lvl2pPr>
            <a:lvl3pPr marL="1371600" lvl="2" indent="-335280" algn="l">
              <a:spcBef>
                <a:spcPts val="600"/>
              </a:spcBef>
              <a:spcAft>
                <a:spcPts val="0"/>
              </a:spcAft>
              <a:buSzPts val="1680"/>
              <a:buChar char="■"/>
              <a:defRPr sz="2400"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8pPr>
            <a:lvl9pPr marL="4114800" lvl="8" indent="-3175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45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Imagem com Legenda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A886E0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E5E5FF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4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Título e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547664" y="476672"/>
            <a:ext cx="759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767800" y="-223100"/>
            <a:ext cx="4524300" cy="8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08610" algn="l">
              <a:spcBef>
                <a:spcPts val="80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70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13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Título e texto verticai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56075" y="2112938"/>
            <a:ext cx="60246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65913" y="130988"/>
            <a:ext cx="6024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08610" algn="l">
              <a:spcBef>
                <a:spcPts val="80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70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50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‹nº›</a:t>
            </a:fld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16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 eaLnBrk="1" fontAlgn="auto" hangingPunct="1">
                <a:buClr>
                  <a:srgbClr val="000000"/>
                </a:buClr>
                <a:buFont typeface="Arial"/>
                <a:buNone/>
              </a:pPr>
              <a:t>‹nº›</a:t>
            </a:fld>
            <a:endParaRPr kern="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547664" y="476672"/>
            <a:ext cx="759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915988" y="1628800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370840" algn="l" rtl="0"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224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53060" algn="l" rtl="0">
              <a:spcBef>
                <a:spcPts val="700"/>
              </a:spcBef>
              <a:spcAft>
                <a:spcPts val="0"/>
              </a:spcAft>
              <a:buClr>
                <a:srgbClr val="A886E0"/>
              </a:buClr>
              <a:buSzPts val="196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35280" algn="l" rtl="0">
              <a:spcBef>
                <a:spcPts val="600"/>
              </a:spcBef>
              <a:spcAft>
                <a:spcPts val="0"/>
              </a:spcAft>
              <a:buClr>
                <a:srgbClr val="E5E5FF"/>
              </a:buClr>
              <a:buSzPts val="168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1266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9988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2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 eaLnBrk="1" fontAlgn="auto" hangingPunct="1">
                <a:buClr>
                  <a:srgbClr val="000000"/>
                </a:buClr>
                <a:buFont typeface="Arial"/>
                <a:buNone/>
              </a:pPr>
              <a:t>‹nº›</a:t>
            </a:fld>
            <a:endParaRPr kern="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547664" y="476672"/>
            <a:ext cx="75963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E5E5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915988" y="1628800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370840" algn="l" rtl="0"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224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53060" algn="l" rtl="0">
              <a:spcBef>
                <a:spcPts val="700"/>
              </a:spcBef>
              <a:spcAft>
                <a:spcPts val="0"/>
              </a:spcAft>
              <a:buClr>
                <a:srgbClr val="A886E0"/>
              </a:buClr>
              <a:buSzPts val="196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35280" algn="l" rtl="0">
              <a:spcBef>
                <a:spcPts val="600"/>
              </a:spcBef>
              <a:spcAft>
                <a:spcPts val="0"/>
              </a:spcAft>
              <a:buClr>
                <a:srgbClr val="E5E5FF"/>
              </a:buClr>
              <a:buSzPts val="168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spcBef>
                <a:spcPts val="500"/>
              </a:spcBef>
              <a:spcAft>
                <a:spcPts val="0"/>
              </a:spcAft>
              <a:buClr>
                <a:srgbClr val="A886E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243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685800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828800"/>
            <a:ext cx="6553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57912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808080"/>
                </a:solidFill>
              </a:rPr>
              <a:t>CEFET/AM  Treinamento em Desenvolvimento de Aplicativos para Sistemas Embarcados</a:t>
            </a:r>
            <a:endParaRPr lang="en-US">
              <a:solidFill>
                <a:srgbClr val="808080"/>
              </a:solidFill>
              <a:latin typeface="Lucida Console" pitchFamily="49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57912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solidFill>
                  <a:schemeClr val="bg2"/>
                </a:solidFill>
                <a:latin typeface="+mn-lt"/>
              </a:defRPr>
            </a:lvl1pPr>
          </a:lstStyle>
          <a:p>
            <a:fld id="{DF1FDDE6-E281-47A5-84D6-EFE71007F91B}" type="slidenum">
              <a:rPr lang="en-US">
                <a:solidFill>
                  <a:srgbClr val="808080"/>
                </a:solidFill>
              </a:rPr>
              <a:pPr/>
              <a:t>‹nº›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16200000">
            <a:off x="-1852612" y="2994025"/>
            <a:ext cx="5410200" cy="64135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/>
            <a:r>
              <a:rPr lang="pt-BR" sz="3600" b="0">
                <a:solidFill>
                  <a:srgbClr val="FFFFFF"/>
                </a:solidFill>
                <a:latin typeface="Comic Sans MS" pitchFamily="66" charset="0"/>
              </a:rPr>
              <a:t>Linguagem C</a:t>
            </a:r>
            <a:endParaRPr lang="pt-BR" sz="2400" b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679150" y="2208900"/>
            <a:ext cx="624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en-US" b="1" i="0" u="none" dirty="0" err="1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Linguagem</a:t>
            </a:r>
            <a:r>
              <a:rPr lang="en-US" b="1" i="0" u="none" dirty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b="1" i="0" u="none" dirty="0" smtClean="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lang="en-US" sz="1400" b="0" i="0" u="none" dirty="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Prof. Isaac </a:t>
            </a:r>
            <a:r>
              <a:rPr lang="en-US" sz="1400" b="0" i="0" u="none" dirty="0" err="1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Benjamim</a:t>
            </a:r>
            <a:r>
              <a:rPr lang="en-US" sz="1400" b="0" i="0" u="none" dirty="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Benchimol</a:t>
            </a:r>
            <a:endParaRPr sz="1400" dirty="0"/>
          </a:p>
          <a:p>
            <a:pPr marL="342900" lvl="0" indent="-3429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lang="en-US" sz="1400" b="0" i="0" u="none" dirty="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ibench@ifam.edu.br</a:t>
            </a:r>
            <a:endParaRPr sz="1400"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3352800" y="609600"/>
            <a:ext cx="49530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Instituto Federal de Educação, Ciência e </a:t>
            </a:r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Tecnologia do Amazonas </a:t>
            </a:r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Campus Manaus - Distrito Industrial (CMDI)</a:t>
            </a:r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2C6D7-6374-46F4-A563-0EEF715CE3FD}" type="slidenum">
              <a:rPr lang="en-US">
                <a:solidFill>
                  <a:srgbClr val="808080"/>
                </a:solidFill>
              </a:rPr>
              <a:pPr/>
              <a:t>10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Leitura em Arquivo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752600"/>
            <a:ext cx="64008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000" b="1" i="1" dirty="0">
                <a:solidFill>
                  <a:schemeClr val="accent2"/>
                </a:solidFill>
              </a:rPr>
              <a:t>Lendo um caractere:</a:t>
            </a:r>
          </a:p>
          <a:p>
            <a:pPr>
              <a:lnSpc>
                <a:spcPct val="80000"/>
              </a:lnSpc>
            </a:pPr>
            <a:r>
              <a:rPr lang="pt-BR" sz="1800" dirty="0"/>
              <a:t>A  função </a:t>
            </a:r>
            <a:r>
              <a:rPr lang="pt-BR" sz="1800" b="1" dirty="0" err="1"/>
              <a:t>getc</a:t>
            </a:r>
            <a:r>
              <a:rPr lang="pt-BR" sz="1800" b="1" dirty="0"/>
              <a:t>()</a:t>
            </a:r>
            <a:r>
              <a:rPr lang="pt-BR" sz="1800" dirty="0"/>
              <a:t> é usada para ler caracteres do fluxo aberto em modo de leitura pela função </a:t>
            </a:r>
            <a:r>
              <a:rPr lang="pt-BR" sz="1800" dirty="0" err="1"/>
              <a:t>fopen</a:t>
            </a:r>
            <a:r>
              <a:rPr lang="pt-BR" sz="1800" dirty="0"/>
              <a:t>(). A função é declarada como: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600" dirty="0"/>
              <a:t> 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getc</a:t>
            </a:r>
            <a:r>
              <a:rPr lang="en-US" sz="1800" dirty="0">
                <a:latin typeface="Courier New" pitchFamily="49" charset="0"/>
              </a:rPr>
              <a:t>(FILE *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)</a:t>
            </a:r>
            <a:endParaRPr lang="pt-BR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800" dirty="0"/>
              <a:t>onde </a:t>
            </a:r>
            <a:r>
              <a:rPr lang="pt-BR" sz="1800" b="1" dirty="0" err="1"/>
              <a:t>fp</a:t>
            </a:r>
            <a:r>
              <a:rPr lang="pt-BR" sz="1800" b="1" dirty="0"/>
              <a:t> </a:t>
            </a:r>
            <a:r>
              <a:rPr lang="pt-BR" sz="1800" dirty="0"/>
              <a:t>é um ponteiro de  arquivo  do  tipo  FILE retornado pela função </a:t>
            </a:r>
            <a:r>
              <a:rPr lang="pt-BR" sz="1800" dirty="0" err="1"/>
              <a:t>fopen</a:t>
            </a:r>
            <a:r>
              <a:rPr lang="pt-BR" sz="1800" dirty="0"/>
              <a:t>().</a:t>
            </a:r>
          </a:p>
          <a:p>
            <a:pPr>
              <a:lnSpc>
                <a:spcPct val="80000"/>
              </a:lnSpc>
            </a:pPr>
            <a:r>
              <a:rPr lang="pt-BR" sz="1800" b="1" dirty="0" err="1" smtClean="0"/>
              <a:t>getc</a:t>
            </a:r>
            <a:r>
              <a:rPr lang="pt-BR" sz="1800" b="1" dirty="0"/>
              <a:t>()  </a:t>
            </a:r>
            <a:r>
              <a:rPr lang="pt-BR" sz="1800" dirty="0" smtClean="0"/>
              <a:t>retorna EOF </a:t>
            </a:r>
            <a:r>
              <a:rPr lang="pt-BR" sz="1800" dirty="0"/>
              <a:t>quando o fim do arquivo tiver sido encontrado ou um erro tiver ocorrido. </a:t>
            </a:r>
          </a:p>
          <a:p>
            <a:pPr>
              <a:lnSpc>
                <a:spcPct val="80000"/>
              </a:lnSpc>
            </a:pPr>
            <a:r>
              <a:rPr lang="pt-BR" sz="1800" dirty="0"/>
              <a:t>Exemplo: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 </a:t>
            </a:r>
            <a:r>
              <a:rPr lang="en-US" sz="1800" dirty="0" err="1">
                <a:latin typeface="Courier New" pitchFamily="49" charset="0"/>
              </a:rPr>
              <a:t>ch</a:t>
            </a:r>
            <a:r>
              <a:rPr lang="en-US" sz="1800" dirty="0">
                <a:latin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</a:rPr>
              <a:t>getc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while(</a:t>
            </a:r>
            <a:r>
              <a:rPr lang="en-US" sz="1800" dirty="0" err="1">
                <a:latin typeface="Courier New" pitchFamily="49" charset="0"/>
              </a:rPr>
              <a:t>ch</a:t>
            </a:r>
            <a:r>
              <a:rPr lang="en-US" sz="1800" dirty="0">
                <a:latin typeface="Courier New" pitchFamily="49" charset="0"/>
              </a:rPr>
              <a:t>!=EOF){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ch</a:t>
            </a:r>
            <a:r>
              <a:rPr lang="en-US" sz="1800" dirty="0">
                <a:latin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</a:rPr>
              <a:t>getc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pt-BR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0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EA7DA4-39C5-4CCF-88BB-77E7E492478A}" type="slidenum">
              <a:rPr lang="en-US">
                <a:solidFill>
                  <a:srgbClr val="808080"/>
                </a:solidFill>
              </a:rPr>
              <a:pPr/>
              <a:t>11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Fechamento de Arquivo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/>
              <a:t>A função  </a:t>
            </a:r>
            <a:r>
              <a:rPr lang="pt-BR" sz="2000" b="1" dirty="0" err="1"/>
              <a:t>fclose</a:t>
            </a:r>
            <a:r>
              <a:rPr lang="pt-BR" sz="2000" b="1" dirty="0"/>
              <a:t>()</a:t>
            </a:r>
            <a:r>
              <a:rPr lang="pt-BR" sz="2000" dirty="0"/>
              <a:t>  fecha um fluxo que foi aberto por uma chamada  à  função  </a:t>
            </a:r>
            <a:r>
              <a:rPr lang="pt-BR" sz="2000" dirty="0" err="1"/>
              <a:t>fopen</a:t>
            </a:r>
            <a:r>
              <a:rPr lang="pt-BR" sz="2000" dirty="0"/>
              <a:t>().  Ela  escreve  quaisquer  dados restantes na área intermediária  (fluxo) no arquivo e faz um fechamento formal em nível de sistema operacional do arquivo.</a:t>
            </a:r>
            <a:endParaRPr lang="pt-BR" sz="1800" dirty="0"/>
          </a:p>
          <a:p>
            <a:pPr>
              <a:lnSpc>
                <a:spcPct val="90000"/>
              </a:lnSpc>
            </a:pPr>
            <a:r>
              <a:rPr lang="pt-BR" sz="2000" dirty="0"/>
              <a:t>A função </a:t>
            </a:r>
            <a:r>
              <a:rPr lang="pt-BR" sz="2000" b="1" dirty="0" err="1"/>
              <a:t>fclose</a:t>
            </a:r>
            <a:r>
              <a:rPr lang="pt-BR" sz="2000" b="1" dirty="0"/>
              <a:t>()</a:t>
            </a:r>
            <a:r>
              <a:rPr lang="pt-BR" sz="2000" dirty="0"/>
              <a:t> é declarada como: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dirty="0"/>
              <a:t>     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fclose</a:t>
            </a:r>
            <a:r>
              <a:rPr lang="en-US" sz="1800" dirty="0">
                <a:latin typeface="Courier New" pitchFamily="49" charset="0"/>
              </a:rPr>
              <a:t>(FILE*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onde  </a:t>
            </a:r>
            <a:r>
              <a:rPr lang="pt-BR" sz="2000" b="1" dirty="0" err="1"/>
              <a:t>fp</a:t>
            </a:r>
            <a:r>
              <a:rPr lang="pt-BR" sz="2000" dirty="0"/>
              <a:t>  é  o ponteiro do arquivo retornado pela chamada à função </a:t>
            </a:r>
            <a:r>
              <a:rPr lang="pt-BR" sz="2000" dirty="0" err="1"/>
              <a:t>fopen</a:t>
            </a:r>
            <a:r>
              <a:rPr lang="pt-BR" sz="2000" dirty="0"/>
              <a:t>().</a:t>
            </a:r>
            <a:r>
              <a:rPr lang="pt-BR" sz="1800" dirty="0"/>
              <a:t> </a:t>
            </a:r>
            <a:endParaRPr lang="pt-BR" sz="18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sz="1600" dirty="0" smtClean="0">
                <a:latin typeface="Courier New" pitchFamily="49" charset="0"/>
              </a:rPr>
              <a:t> </a:t>
            </a:r>
            <a:endParaRPr lang="pt-B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9BE3B9-C784-4B94-AE6C-079F27978D63}" type="slidenum">
              <a:rPr lang="en-US">
                <a:solidFill>
                  <a:srgbClr val="808080"/>
                </a:solidFill>
              </a:rPr>
              <a:pPr/>
              <a:t>12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escrita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6553200" cy="4114800"/>
          </a:xfrm>
        </p:spPr>
        <p:txBody>
          <a:bodyPr/>
          <a:lstStyle/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/* Grava em disco dados digitados no teclado até teclar $ */</a:t>
            </a:r>
            <a:endParaRPr lang="en-US" sz="1200" dirty="0"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stdlib.h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main() {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FILE *</a:t>
            </a:r>
            <a:r>
              <a:rPr lang="en-US" sz="1200" dirty="0" err="1">
                <a:latin typeface="Courier New" pitchFamily="49" charset="0"/>
              </a:rPr>
              <a:t>fp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char </a:t>
            </a:r>
            <a:r>
              <a:rPr lang="en-US" sz="1200" dirty="0" err="1">
                <a:latin typeface="Courier New" pitchFamily="49" charset="0"/>
              </a:rPr>
              <a:t>ch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if((</a:t>
            </a:r>
            <a:r>
              <a:rPr lang="en-US" sz="1200" dirty="0" err="1">
                <a:latin typeface="Courier New" pitchFamily="49" charset="0"/>
              </a:rPr>
              <a:t>fp</a:t>
            </a:r>
            <a:r>
              <a:rPr lang="en-US" sz="1200" dirty="0">
                <a:latin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</a:rPr>
              <a:t>fopen</a:t>
            </a:r>
            <a:r>
              <a:rPr lang="en-US" sz="1200" dirty="0">
                <a:latin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</a:rPr>
              <a:t>teste.txt","w</a:t>
            </a:r>
            <a:r>
              <a:rPr lang="en-US" sz="1200" dirty="0">
                <a:latin typeface="Courier New" pitchFamily="49" charset="0"/>
              </a:rPr>
              <a:t>"))==NULL)    {</a:t>
            </a:r>
            <a:r>
              <a:rPr lang="pt-BR" sz="1200" dirty="0">
                <a:latin typeface="Courier New" pitchFamily="49" charset="0"/>
              </a:rPr>
              <a:t> 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puts</a:t>
            </a:r>
            <a:r>
              <a:rPr lang="pt-BR" sz="1200" dirty="0">
                <a:latin typeface="Courier New" pitchFamily="49" charset="0"/>
              </a:rPr>
              <a:t>("O arquivo não pode ser aberto!");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exit</a:t>
            </a:r>
            <a:r>
              <a:rPr lang="pt-BR" sz="1200" dirty="0">
                <a:latin typeface="Courier New" pitchFamily="49" charset="0"/>
              </a:rPr>
              <a:t>(1);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}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do  {                  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</a:rPr>
              <a:t>ch</a:t>
            </a:r>
            <a:r>
              <a:rPr lang="pt-BR" sz="1200" dirty="0" smtClean="0">
                <a:latin typeface="Courier New" pitchFamily="49" charset="0"/>
              </a:rPr>
              <a:t>=</a:t>
            </a:r>
            <a:r>
              <a:rPr lang="pt-BR" sz="1200" dirty="0" err="1" smtClean="0">
                <a:latin typeface="Courier New" pitchFamily="49" charset="0"/>
              </a:rPr>
              <a:t>getchar</a:t>
            </a:r>
            <a:r>
              <a:rPr lang="pt-BR" sz="1200" dirty="0" smtClean="0">
                <a:latin typeface="Courier New" pitchFamily="49" charset="0"/>
              </a:rPr>
              <a:t>(); </a:t>
            </a:r>
            <a:r>
              <a:rPr lang="pt-BR" sz="1200" dirty="0">
                <a:latin typeface="Courier New" pitchFamily="49" charset="0"/>
              </a:rPr>
              <a:t>	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if(EOF==</a:t>
            </a:r>
            <a:r>
              <a:rPr lang="en-US" sz="1200" dirty="0" err="1">
                <a:latin typeface="Courier New" pitchFamily="49" charset="0"/>
              </a:rPr>
              <a:t>putc</a:t>
            </a:r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ch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fp</a:t>
            </a:r>
            <a:r>
              <a:rPr lang="en-US" sz="1200" dirty="0">
                <a:latin typeface="Courier New" pitchFamily="49" charset="0"/>
              </a:rPr>
              <a:t>))  { </a:t>
            </a:r>
            <a:endParaRPr lang="pt-BR" sz="1200" dirty="0"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</a:t>
            </a:r>
            <a:r>
              <a:rPr lang="pt-BR" sz="1200" dirty="0" err="1">
                <a:latin typeface="Courier New" pitchFamily="49" charset="0"/>
              </a:rPr>
              <a:t>puts</a:t>
            </a:r>
            <a:r>
              <a:rPr lang="pt-BR" sz="1200" dirty="0">
                <a:latin typeface="Courier New" pitchFamily="49" charset="0"/>
              </a:rPr>
              <a:t>("Erro ao escrever no arquivo!");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</a:t>
            </a:r>
            <a:r>
              <a:rPr lang="en-US" sz="1200" dirty="0">
                <a:latin typeface="Courier New" pitchFamily="49" charset="0"/>
              </a:rPr>
              <a:t>break;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}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} while (</a:t>
            </a:r>
            <a:r>
              <a:rPr lang="en-US" sz="1200" dirty="0" err="1">
                <a:latin typeface="Courier New" pitchFamily="49" charset="0"/>
              </a:rPr>
              <a:t>ch</a:t>
            </a:r>
            <a:r>
              <a:rPr lang="en-US" sz="1200" dirty="0">
                <a:latin typeface="Courier New" pitchFamily="49" charset="0"/>
              </a:rPr>
              <a:t>!='$');</a:t>
            </a:r>
            <a:endParaRPr lang="pt-BR" sz="1200" dirty="0"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 err="1">
                <a:latin typeface="Courier New" pitchFamily="49" charset="0"/>
              </a:rPr>
              <a:t>fclose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fp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 err="1">
                <a:latin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</a:rPr>
              <a:t> 0; 	/* código de retorno de final OK p/ o DOS.  */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1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C0BC5C-7783-403F-8A4E-6CF44D6F6F15}" type="slidenum">
              <a:rPr lang="en-US">
                <a:solidFill>
                  <a:srgbClr val="808080"/>
                </a:solidFill>
              </a:rPr>
              <a:pPr/>
              <a:t>13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leitura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24000"/>
            <a:ext cx="6553200" cy="4191000"/>
          </a:xfrm>
        </p:spPr>
        <p:txBody>
          <a:bodyPr/>
          <a:lstStyle/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/*Lê arquivos e exibe-os na tela.*/</a:t>
            </a:r>
            <a:endParaRPr lang="en-US" sz="1400" dirty="0"/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stdlib.h</a:t>
            </a:r>
            <a:r>
              <a:rPr lang="en-US" sz="1400" dirty="0"/>
              <a:t>&gt;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main() {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   FILE *</a:t>
            </a:r>
            <a:r>
              <a:rPr lang="en-US" sz="1400" dirty="0" err="1"/>
              <a:t>fp</a:t>
            </a:r>
            <a:r>
              <a:rPr lang="en-US" sz="1400" dirty="0"/>
              <a:t>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   char </a:t>
            </a:r>
            <a:r>
              <a:rPr lang="en-US" sz="1400" dirty="0" err="1"/>
              <a:t>ch</a:t>
            </a:r>
            <a:r>
              <a:rPr lang="en-US" sz="1400" dirty="0"/>
              <a:t>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   if((</a:t>
            </a:r>
            <a:r>
              <a:rPr lang="en-US" sz="1400" dirty="0" err="1"/>
              <a:t>fp</a:t>
            </a:r>
            <a:r>
              <a:rPr lang="en-US" sz="1400" dirty="0"/>
              <a:t>=</a:t>
            </a:r>
            <a:r>
              <a:rPr lang="en-US" sz="1400" dirty="0" err="1"/>
              <a:t>fopen</a:t>
            </a:r>
            <a:r>
              <a:rPr lang="en-US" sz="1400" dirty="0"/>
              <a:t>("</a:t>
            </a:r>
            <a:r>
              <a:rPr lang="en-US" sz="1400" dirty="0" err="1"/>
              <a:t>teste.txt","r</a:t>
            </a:r>
            <a:r>
              <a:rPr lang="en-US" sz="1400" dirty="0"/>
              <a:t>"))==NULL)   </a:t>
            </a:r>
            <a:r>
              <a:rPr lang="pt-BR" sz="1400" dirty="0"/>
              <a:t>{ 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    </a:t>
            </a:r>
            <a:r>
              <a:rPr lang="pt-BR" sz="1400" dirty="0" err="1"/>
              <a:t>puts</a:t>
            </a:r>
            <a:r>
              <a:rPr lang="pt-BR" sz="1400" dirty="0"/>
              <a:t>("O arquivo não pode ser aberto!");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 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 }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</a:t>
            </a:r>
            <a:r>
              <a:rPr lang="pt-BR" sz="1400" dirty="0" err="1"/>
              <a:t>ch</a:t>
            </a:r>
            <a:r>
              <a:rPr lang="pt-BR" sz="1400" dirty="0"/>
              <a:t>= </a:t>
            </a:r>
            <a:r>
              <a:rPr lang="pt-BR" sz="1400" dirty="0" err="1"/>
              <a:t>getc</a:t>
            </a:r>
            <a:r>
              <a:rPr lang="pt-BR" sz="1400" dirty="0"/>
              <a:t>(</a:t>
            </a:r>
            <a:r>
              <a:rPr lang="pt-BR" sz="1400" dirty="0" err="1"/>
              <a:t>fp</a:t>
            </a:r>
            <a:r>
              <a:rPr lang="pt-BR" sz="1400" dirty="0"/>
              <a:t>);            /* lê um caractere */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</a:t>
            </a:r>
            <a:r>
              <a:rPr lang="en-US" sz="1400" dirty="0"/>
              <a:t>while(</a:t>
            </a:r>
            <a:r>
              <a:rPr lang="en-US" sz="1400" dirty="0" err="1"/>
              <a:t>ch</a:t>
            </a:r>
            <a:r>
              <a:rPr lang="en-US" sz="1400" dirty="0"/>
              <a:t>!=EOF)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   </a:t>
            </a:r>
            <a:r>
              <a:rPr lang="pt-BR" sz="1400" dirty="0"/>
              <a:t>{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     </a:t>
            </a:r>
            <a:r>
              <a:rPr lang="pt-BR" sz="1400" dirty="0" err="1"/>
              <a:t>putchar</a:t>
            </a:r>
            <a:r>
              <a:rPr lang="pt-BR" sz="1400" dirty="0"/>
              <a:t>(</a:t>
            </a:r>
            <a:r>
              <a:rPr lang="pt-BR" sz="1400" dirty="0" err="1"/>
              <a:t>ch</a:t>
            </a:r>
            <a:r>
              <a:rPr lang="pt-BR" sz="1400" dirty="0"/>
              <a:t>);        /* imprime na tela */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pt-BR" sz="1400" dirty="0"/>
              <a:t>         </a:t>
            </a:r>
            <a:r>
              <a:rPr lang="en-US" sz="1400" dirty="0" err="1"/>
              <a:t>ch</a:t>
            </a:r>
            <a:r>
              <a:rPr lang="en-US" sz="1400" dirty="0"/>
              <a:t>=</a:t>
            </a:r>
            <a:r>
              <a:rPr lang="en-US" sz="1400" dirty="0" err="1"/>
              <a:t>getc</a:t>
            </a:r>
            <a:r>
              <a:rPr lang="en-US" sz="1400" dirty="0"/>
              <a:t>(</a:t>
            </a:r>
            <a:r>
              <a:rPr lang="en-US" sz="1400" dirty="0" err="1"/>
              <a:t>fp</a:t>
            </a:r>
            <a:r>
              <a:rPr lang="en-US" sz="1400" dirty="0"/>
              <a:t>);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    }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    return 0;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1400" dirty="0"/>
              <a:t>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48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B332A-E277-4412-AE96-E6ABE96A2EA4}" type="slidenum">
              <a:rPr lang="en-US">
                <a:solidFill>
                  <a:srgbClr val="808080"/>
                </a:solidFill>
              </a:rPr>
              <a:pPr/>
              <a:t>14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b="1" dirty="0" err="1" smtClean="0"/>
              <a:t>rewind</a:t>
            </a:r>
            <a:r>
              <a:rPr lang="pt-BR" b="1" dirty="0"/>
              <a:t>()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6553200" cy="297180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função </a:t>
            </a:r>
            <a:r>
              <a:rPr lang="pt-BR" b="1" dirty="0" err="1"/>
              <a:t>rewind</a:t>
            </a:r>
            <a:r>
              <a:rPr lang="pt-BR" b="1" dirty="0"/>
              <a:t>()</a:t>
            </a:r>
            <a:r>
              <a:rPr lang="pt-BR" dirty="0"/>
              <a:t> </a:t>
            </a:r>
            <a:r>
              <a:rPr lang="pt-BR" dirty="0" smtClean="0"/>
              <a:t>volta o ponteiro de leitura para o início do arquivo.</a:t>
            </a:r>
          </a:p>
          <a:p>
            <a:r>
              <a:rPr lang="pt-BR" b="1" dirty="0" err="1" smtClean="0"/>
              <a:t>rewind</a:t>
            </a:r>
            <a:r>
              <a:rPr lang="pt-BR" b="1" dirty="0"/>
              <a:t>()</a:t>
            </a:r>
            <a:r>
              <a:rPr lang="pt-BR" dirty="0"/>
              <a:t> “rebobina” o arquivo. </a:t>
            </a:r>
          </a:p>
          <a:p>
            <a:pPr>
              <a:buFontTx/>
              <a:buNone/>
            </a:pPr>
            <a:r>
              <a:rPr lang="pt-BR" dirty="0"/>
              <a:t>      	</a:t>
            </a:r>
            <a:endParaRPr lang="pt-BR" dirty="0" smtClean="0"/>
          </a:p>
          <a:p>
            <a:pPr>
              <a:buFontTx/>
              <a:buNone/>
            </a:pP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</a:rPr>
              <a:t>rewind(FILE*</a:t>
            </a:r>
            <a:r>
              <a:rPr lang="en-US" dirty="0" err="1">
                <a:latin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</a:rPr>
              <a:t>);</a:t>
            </a:r>
            <a:endParaRPr lang="pt-BR" dirty="0">
              <a:latin typeface="Courier New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96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DBE45-CB7A-4588-BAF5-336B51BCC927}" type="slidenum">
              <a:rPr lang="en-US">
                <a:solidFill>
                  <a:srgbClr val="808080"/>
                </a:solidFill>
              </a:rPr>
              <a:pPr/>
              <a:t>15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fgets() e fputs()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b="1" i="1" dirty="0" err="1">
                <a:solidFill>
                  <a:schemeClr val="accent2"/>
                </a:solidFill>
              </a:rPr>
              <a:t>fgets</a:t>
            </a:r>
            <a:r>
              <a:rPr lang="pt-BR" b="1" i="1" dirty="0">
                <a:solidFill>
                  <a:schemeClr val="accent2"/>
                </a:solidFill>
              </a:rPr>
              <a:t>() e </a:t>
            </a:r>
            <a:r>
              <a:rPr lang="pt-BR" b="1" i="1" dirty="0" err="1">
                <a:solidFill>
                  <a:schemeClr val="accent2"/>
                </a:solidFill>
              </a:rPr>
              <a:t>fputs</a:t>
            </a:r>
            <a:r>
              <a:rPr lang="pt-BR" b="1" i="1" dirty="0">
                <a:solidFill>
                  <a:schemeClr val="accent2"/>
                </a:solidFill>
              </a:rPr>
              <a:t>():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Funcionam como </a:t>
            </a:r>
            <a:r>
              <a:rPr lang="pt-BR" sz="2000" dirty="0" err="1"/>
              <a:t>gets</a:t>
            </a:r>
            <a:r>
              <a:rPr lang="pt-BR" sz="2000" dirty="0"/>
              <a:t>() e </a:t>
            </a:r>
            <a:r>
              <a:rPr lang="pt-BR" sz="2000" dirty="0" err="1"/>
              <a:t>puts</a:t>
            </a:r>
            <a:r>
              <a:rPr lang="pt-BR" sz="2000" dirty="0"/>
              <a:t>() só que </a:t>
            </a:r>
            <a:r>
              <a:rPr lang="pt-BR" sz="2000" dirty="0" err="1"/>
              <a:t>lêem</a:t>
            </a:r>
            <a:r>
              <a:rPr lang="pt-BR" sz="2000" dirty="0"/>
              <a:t> e escrevem em fluxos.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Protótipos: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800" dirty="0">
                <a:latin typeface="Courier New" pitchFamily="49" charset="0"/>
              </a:rPr>
              <a:t>char *</a:t>
            </a:r>
            <a:r>
              <a:rPr lang="pt-BR" sz="1800" dirty="0" err="1">
                <a:latin typeface="Courier New" pitchFamily="49" charset="0"/>
              </a:rPr>
              <a:t>fputs</a:t>
            </a:r>
            <a:r>
              <a:rPr lang="pt-BR" sz="1800" dirty="0">
                <a:latin typeface="Courier New" pitchFamily="49" charset="0"/>
              </a:rPr>
              <a:t>(char *</a:t>
            </a:r>
            <a:r>
              <a:rPr lang="pt-BR" sz="1800" dirty="0" err="1">
                <a:latin typeface="Courier New" pitchFamily="49" charset="0"/>
              </a:rPr>
              <a:t>str</a:t>
            </a:r>
            <a:r>
              <a:rPr lang="pt-BR" sz="1800" dirty="0">
                <a:latin typeface="Courier New" pitchFamily="49" charset="0"/>
              </a:rPr>
              <a:t>, FILE *</a:t>
            </a:r>
            <a:r>
              <a:rPr lang="pt-BR" sz="1800" dirty="0" err="1">
                <a:latin typeface="Courier New" pitchFamily="49" charset="0"/>
              </a:rPr>
              <a:t>fp</a:t>
            </a:r>
            <a:r>
              <a:rPr lang="pt-BR" sz="18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800" dirty="0">
                <a:latin typeface="Courier New" pitchFamily="49" charset="0"/>
              </a:rPr>
              <a:t>char *</a:t>
            </a:r>
            <a:r>
              <a:rPr lang="pt-BR" sz="1800" dirty="0" err="1">
                <a:latin typeface="Courier New" pitchFamily="49" charset="0"/>
              </a:rPr>
              <a:t>fgets</a:t>
            </a:r>
            <a:r>
              <a:rPr lang="pt-BR" sz="1800" dirty="0">
                <a:latin typeface="Courier New" pitchFamily="49" charset="0"/>
              </a:rPr>
              <a:t>(char *</a:t>
            </a:r>
            <a:r>
              <a:rPr lang="pt-BR" sz="1800" dirty="0" err="1">
                <a:latin typeface="Courier New" pitchFamily="49" charset="0"/>
              </a:rPr>
              <a:t>str</a:t>
            </a:r>
            <a:r>
              <a:rPr lang="pt-BR" sz="1800" dirty="0">
                <a:latin typeface="Courier New" pitchFamily="49" charset="0"/>
              </a:rPr>
              <a:t>, </a:t>
            </a:r>
            <a:r>
              <a:rPr lang="pt-BR" sz="1800" dirty="0" err="1">
                <a:latin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</a:rPr>
              <a:t> tamanho, FILE *</a:t>
            </a:r>
            <a:r>
              <a:rPr lang="pt-BR" sz="1800" dirty="0" err="1">
                <a:latin typeface="Courier New" pitchFamily="49" charset="0"/>
              </a:rPr>
              <a:t>fp</a:t>
            </a:r>
            <a:r>
              <a:rPr lang="pt-BR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Header: </a:t>
            </a:r>
            <a:r>
              <a:rPr lang="pt-BR" sz="2000" dirty="0" err="1"/>
              <a:t>stdio.h</a:t>
            </a:r>
            <a:endParaRPr lang="pt-BR" sz="2000" b="1" dirty="0"/>
          </a:p>
          <a:p>
            <a:pPr>
              <a:lnSpc>
                <a:spcPct val="80000"/>
              </a:lnSpc>
            </a:pPr>
            <a:r>
              <a:rPr lang="pt-BR" sz="2000" b="1" dirty="0"/>
              <a:t>Observação</a:t>
            </a:r>
            <a:r>
              <a:rPr lang="pt-BR" sz="2000" dirty="0"/>
              <a:t>: </a:t>
            </a:r>
            <a:r>
              <a:rPr lang="pt-BR" sz="2000" dirty="0" err="1"/>
              <a:t>fgets</a:t>
            </a:r>
            <a:r>
              <a:rPr lang="pt-BR" sz="2000" dirty="0"/>
              <a:t>() lê uma </a:t>
            </a:r>
            <a:r>
              <a:rPr lang="pt-BR" sz="2000" dirty="0" err="1"/>
              <a:t>string</a:t>
            </a:r>
            <a:r>
              <a:rPr lang="pt-BR" sz="2000" dirty="0"/>
              <a:t> de um fluxo especificado até que um </a:t>
            </a:r>
            <a:r>
              <a:rPr lang="pt-BR" sz="2000" dirty="0" err="1"/>
              <a:t>newline</a:t>
            </a:r>
            <a:r>
              <a:rPr lang="pt-BR" sz="2000" dirty="0"/>
              <a:t> seja  lido OU tamanho-1 caracteres tenham sido lidos. Se um </a:t>
            </a:r>
            <a:r>
              <a:rPr lang="pt-BR" sz="2000" dirty="0" err="1"/>
              <a:t>newline</a:t>
            </a:r>
            <a:r>
              <a:rPr lang="pt-BR" sz="2000" dirty="0"/>
              <a:t> é lido, ele  fará parte da </a:t>
            </a:r>
            <a:r>
              <a:rPr lang="pt-BR" sz="2000" dirty="0" err="1"/>
              <a:t>string</a:t>
            </a:r>
            <a:r>
              <a:rPr lang="pt-BR" sz="2000" dirty="0"/>
              <a:t> (diferente de </a:t>
            </a:r>
            <a:r>
              <a:rPr lang="pt-BR" sz="2000" dirty="0" err="1"/>
              <a:t>gets</a:t>
            </a:r>
            <a:r>
              <a:rPr lang="pt-BR" sz="2000" dirty="0"/>
              <a:t>()). A </a:t>
            </a:r>
            <a:r>
              <a:rPr lang="pt-BR" sz="2000" dirty="0" err="1"/>
              <a:t>string</a:t>
            </a:r>
            <a:r>
              <a:rPr lang="pt-BR" sz="2000" dirty="0"/>
              <a:t> resultante termina  com um nulo.</a:t>
            </a:r>
          </a:p>
        </p:txBody>
      </p:sp>
    </p:spTree>
    <p:extLst>
      <p:ext uri="{BB962C8B-B14F-4D97-AF65-F5344CB8AC3E}">
        <p14:creationId xmlns:p14="http://schemas.microsoft.com/office/powerpoint/2010/main" val="129595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A60B2-7C59-4A15-B6EF-A97CA2BD1A17}" type="slidenum">
              <a:rPr lang="en-US">
                <a:solidFill>
                  <a:srgbClr val="808080"/>
                </a:solidFill>
              </a:rPr>
              <a:pPr/>
              <a:t>16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fgets</a:t>
            </a:r>
            <a:r>
              <a:rPr lang="pt-BR" dirty="0"/>
              <a:t>() e </a:t>
            </a:r>
            <a:r>
              <a:rPr lang="pt-BR" dirty="0" err="1"/>
              <a:t>fputs</a:t>
            </a:r>
            <a:r>
              <a:rPr lang="pt-BR" dirty="0"/>
              <a:t>()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/* Grava </a:t>
            </a:r>
            <a:r>
              <a:rPr lang="pt-BR" sz="1200" dirty="0" err="1">
                <a:latin typeface="Courier New" pitchFamily="49" charset="0"/>
              </a:rPr>
              <a:t>strings</a:t>
            </a:r>
            <a:r>
              <a:rPr lang="pt-BR" sz="1200" dirty="0">
                <a:latin typeface="Courier New" pitchFamily="49" charset="0"/>
              </a:rPr>
              <a:t> em disco até digitar CR, rebobina e lê */</a:t>
            </a:r>
            <a:endParaRPr lang="en-US" sz="1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stdlib.h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main()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FILE *</a:t>
            </a:r>
            <a:r>
              <a:rPr lang="en-US" sz="1200" dirty="0" err="1">
                <a:latin typeface="Courier New" pitchFamily="49" charset="0"/>
              </a:rPr>
              <a:t>arq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char </a:t>
            </a:r>
            <a:r>
              <a:rPr lang="en-US" sz="1200" dirty="0" err="1">
                <a:latin typeface="Courier New" pitchFamily="49" charset="0"/>
              </a:rPr>
              <a:t>str</a:t>
            </a:r>
            <a:r>
              <a:rPr lang="en-US" sz="1200" dirty="0">
                <a:latin typeface="Courier New" pitchFamily="49" charset="0"/>
              </a:rPr>
              <a:t>[80];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if((</a:t>
            </a:r>
            <a:r>
              <a:rPr lang="en-US" sz="1200" dirty="0" err="1">
                <a:latin typeface="Courier New" pitchFamily="49" charset="0"/>
              </a:rPr>
              <a:t>arq</a:t>
            </a:r>
            <a:r>
              <a:rPr lang="en-US" sz="1200" dirty="0">
                <a:latin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</a:rPr>
              <a:t>fopen</a:t>
            </a:r>
            <a:r>
              <a:rPr lang="en-US" sz="1200" dirty="0">
                <a:latin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</a:rPr>
              <a:t>teste.txt","w</a:t>
            </a:r>
            <a:r>
              <a:rPr lang="en-US" sz="1200" dirty="0">
                <a:latin typeface="Courier New" pitchFamily="49" charset="0"/>
              </a:rPr>
              <a:t>+"))==NULL)    {</a:t>
            </a:r>
            <a:r>
              <a:rPr lang="pt-BR" sz="1200" dirty="0">
                <a:latin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puts</a:t>
            </a:r>
            <a:r>
              <a:rPr lang="pt-BR" sz="1200" dirty="0">
                <a:latin typeface="Courier New" pitchFamily="49" charset="0"/>
              </a:rPr>
              <a:t>("O arquivo não pode ser aberto!");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exit</a:t>
            </a:r>
            <a:r>
              <a:rPr lang="pt-BR" sz="1200" dirty="0">
                <a:latin typeface="Courier New" pitchFamily="49" charset="0"/>
              </a:rPr>
              <a:t>(1);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do  {             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</a:rPr>
              <a:t>(“Digite </a:t>
            </a:r>
            <a:r>
              <a:rPr lang="pt-BR" sz="1200" dirty="0" err="1">
                <a:latin typeface="Courier New" pitchFamily="49" charset="0"/>
              </a:rPr>
              <a:t>string</a:t>
            </a:r>
            <a:r>
              <a:rPr lang="pt-BR" sz="1200" dirty="0">
                <a:latin typeface="Courier New" pitchFamily="49" charset="0"/>
              </a:rPr>
              <a:t> (CR para terminar):”)</a:t>
            </a:r>
            <a:r>
              <a:rPr lang="pt-BR" sz="1200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gets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str</a:t>
            </a:r>
            <a:r>
              <a:rPr lang="pt-BR" sz="1200" dirty="0">
                <a:latin typeface="Courier New" pitchFamily="49" charset="0"/>
              </a:rPr>
              <a:t>); 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strcat</a:t>
            </a:r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str</a:t>
            </a:r>
            <a:r>
              <a:rPr lang="en-US" sz="1200" dirty="0">
                <a:latin typeface="Courier New" pitchFamily="49" charset="0"/>
              </a:rPr>
              <a:t>,”\n”);   /* </a:t>
            </a:r>
            <a:r>
              <a:rPr lang="en-US" sz="1200" dirty="0" err="1">
                <a:latin typeface="Courier New" pitchFamily="49" charset="0"/>
              </a:rPr>
              <a:t>acrescenta</a:t>
            </a:r>
            <a:r>
              <a:rPr lang="en-US" sz="1200" dirty="0">
                <a:latin typeface="Courier New" pitchFamily="49" charset="0"/>
              </a:rPr>
              <a:t> newline */</a:t>
            </a:r>
            <a:endParaRPr lang="pt-BR" sz="1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 </a:t>
            </a:r>
            <a:r>
              <a:rPr lang="pt-BR" sz="1200" dirty="0" err="1">
                <a:latin typeface="Courier New" pitchFamily="49" charset="0"/>
              </a:rPr>
              <a:t>fputs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str,arq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} while(*</a:t>
            </a:r>
            <a:r>
              <a:rPr lang="en-US" sz="1200" dirty="0" err="1">
                <a:latin typeface="Courier New" pitchFamily="49" charset="0"/>
              </a:rPr>
              <a:t>str</a:t>
            </a:r>
            <a:r>
              <a:rPr lang="en-US" sz="1200" dirty="0">
                <a:latin typeface="Courier New" pitchFamily="49" charset="0"/>
              </a:rPr>
              <a:t>!=‘\n’);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 err="1">
                <a:latin typeface="Courier New" pitchFamily="49" charset="0"/>
              </a:rPr>
              <a:t>rewind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arq</a:t>
            </a:r>
            <a:r>
              <a:rPr lang="pt-BR" sz="1200" dirty="0">
                <a:latin typeface="Courier New" pitchFamily="49" charset="0"/>
              </a:rPr>
              <a:t>);  /* rebobina </a:t>
            </a:r>
            <a:r>
              <a:rPr lang="pt-BR" sz="1200" dirty="0" err="1">
                <a:latin typeface="Courier New" pitchFamily="49" charset="0"/>
              </a:rPr>
              <a:t>arq</a:t>
            </a:r>
            <a:r>
              <a:rPr lang="pt-BR" sz="1200" dirty="0">
                <a:latin typeface="Courier New" pitchFamily="49" charset="0"/>
              </a:rPr>
              <a:t> 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 err="1">
                <a:latin typeface="Courier New" pitchFamily="49" charset="0"/>
              </a:rPr>
              <a:t>while</a:t>
            </a:r>
            <a:r>
              <a:rPr lang="pt-BR" sz="1200" dirty="0">
                <a:latin typeface="Courier New" pitchFamily="49" charset="0"/>
              </a:rPr>
              <a:t>(!</a:t>
            </a:r>
            <a:r>
              <a:rPr lang="pt-BR" sz="1200" dirty="0" err="1">
                <a:latin typeface="Courier New" pitchFamily="49" charset="0"/>
              </a:rPr>
              <a:t>feof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arq</a:t>
            </a:r>
            <a:r>
              <a:rPr lang="pt-BR" sz="1200" dirty="0">
                <a:latin typeface="Courier New" pitchFamily="49" charset="0"/>
              </a:rPr>
              <a:t>)){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</a:t>
            </a:r>
            <a:r>
              <a:rPr lang="pt-BR" sz="1200" dirty="0" err="1">
                <a:latin typeface="Courier New" pitchFamily="49" charset="0"/>
              </a:rPr>
              <a:t>fgets</a:t>
            </a:r>
            <a:r>
              <a:rPr lang="pt-BR" sz="1200" dirty="0">
                <a:latin typeface="Courier New" pitchFamily="49" charset="0"/>
              </a:rPr>
              <a:t>(str,79,arq);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   </a:t>
            </a:r>
            <a:r>
              <a:rPr lang="pt-BR" sz="1200" dirty="0" err="1">
                <a:latin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str</a:t>
            </a:r>
            <a:r>
              <a:rPr lang="pt-BR" sz="1200" dirty="0">
                <a:latin typeface="Courier New" pitchFamily="49" charset="0"/>
              </a:rPr>
              <a:t>);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} </a:t>
            </a:r>
            <a:r>
              <a:rPr lang="pt-BR" sz="1200" dirty="0" err="1">
                <a:latin typeface="Courier New" pitchFamily="49" charset="0"/>
              </a:rPr>
              <a:t>fclose</a:t>
            </a:r>
            <a:r>
              <a:rPr lang="pt-BR" sz="1200" dirty="0">
                <a:latin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</a:rPr>
              <a:t>arq</a:t>
            </a:r>
            <a:r>
              <a:rPr lang="pt-BR" sz="1200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 err="1">
                <a:latin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</a:rPr>
              <a:t> 0; 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01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printf</a:t>
            </a:r>
            <a:r>
              <a:rPr lang="pt-BR" dirty="0" smtClean="0"/>
              <a:t>() </a:t>
            </a:r>
            <a:r>
              <a:rPr lang="pt-BR" dirty="0"/>
              <a:t>e </a:t>
            </a:r>
            <a:r>
              <a:rPr lang="pt-BR" dirty="0" err="1" smtClean="0"/>
              <a:t>fscanf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800" y="1828800"/>
            <a:ext cx="67818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b="1" i="1" dirty="0" err="1" smtClean="0">
                <a:solidFill>
                  <a:schemeClr val="accent2"/>
                </a:solidFill>
              </a:rPr>
              <a:t>fprintf</a:t>
            </a:r>
            <a:r>
              <a:rPr lang="pt-BR" b="1" i="1" dirty="0" smtClean="0">
                <a:solidFill>
                  <a:schemeClr val="accent2"/>
                </a:solidFill>
              </a:rPr>
              <a:t>() </a:t>
            </a:r>
            <a:r>
              <a:rPr lang="pt-BR" b="1" i="1" dirty="0">
                <a:solidFill>
                  <a:schemeClr val="accent2"/>
                </a:solidFill>
              </a:rPr>
              <a:t>e </a:t>
            </a:r>
            <a:r>
              <a:rPr lang="pt-BR" b="1" i="1" dirty="0" err="1" smtClean="0">
                <a:solidFill>
                  <a:schemeClr val="accent2"/>
                </a:solidFill>
              </a:rPr>
              <a:t>fscanf</a:t>
            </a:r>
            <a:r>
              <a:rPr lang="pt-BR" b="1" i="1" dirty="0" smtClean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pt-BR" sz="2000" dirty="0"/>
              <a:t>Escrita e Leitura formatada em </a:t>
            </a:r>
            <a:r>
              <a:rPr lang="pt-BR" sz="2000" dirty="0" smtClean="0"/>
              <a:t>arquivo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pt-BR" sz="2000" dirty="0" smtClean="0"/>
              <a:t>Funcionam </a:t>
            </a:r>
            <a:r>
              <a:rPr lang="pt-BR" sz="2000" dirty="0"/>
              <a:t>como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() </a:t>
            </a:r>
            <a:r>
              <a:rPr lang="pt-BR" sz="2000" dirty="0"/>
              <a:t>e </a:t>
            </a:r>
            <a:r>
              <a:rPr lang="pt-BR" sz="2000" dirty="0" err="1" smtClean="0"/>
              <a:t>scanf</a:t>
            </a:r>
            <a:r>
              <a:rPr lang="pt-BR" sz="2000" dirty="0" smtClean="0"/>
              <a:t>() </a:t>
            </a:r>
            <a:r>
              <a:rPr lang="pt-BR" sz="2000" dirty="0"/>
              <a:t>só que </a:t>
            </a:r>
            <a:r>
              <a:rPr lang="pt-BR" sz="2000" dirty="0" err="1"/>
              <a:t>lêem</a:t>
            </a:r>
            <a:r>
              <a:rPr lang="pt-BR" sz="2000" dirty="0"/>
              <a:t> e escrevem </a:t>
            </a:r>
            <a:r>
              <a:rPr lang="pt-BR" sz="2000" dirty="0" smtClean="0"/>
              <a:t>em arquivos.</a:t>
            </a:r>
            <a:endParaRPr lang="pt-BR" sz="20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pt-BR" sz="2000" dirty="0"/>
              <a:t>Protótipos: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"tipos de entrada",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variaveis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"tipos de entrada",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variaveis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7D639-0058-4981-9FD0-621322101D39}" type="slidenum">
              <a:rPr lang="en-US" smtClean="0">
                <a:solidFill>
                  <a:srgbClr val="808080"/>
                </a:solidFill>
              </a:rPr>
              <a:pPr/>
              <a:t>17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7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fprintf</a:t>
            </a:r>
            <a:r>
              <a:rPr lang="pt-BR" dirty="0"/>
              <a:t>() e </a:t>
            </a:r>
            <a:r>
              <a:rPr lang="pt-BR" dirty="0" err="1"/>
              <a:t>fscanf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 *f;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s[80];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"w+");  //Cria arquivo para r/w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(!f){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Impossivel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abrir o arquivo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uma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um número: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("%s %d", &amp;s, &amp;t);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"%s %d", s, t);  //Escreve no arquivo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//Rebobina arquivo para leitura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"%s %d", &amp;s, &amp;t);  //Lê arquivo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%d\n", s, 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7D639-0058-4981-9FD0-621322101D39}" type="slidenum">
              <a:rPr lang="en-US" smtClean="0">
                <a:solidFill>
                  <a:srgbClr val="808080"/>
                </a:solidFill>
              </a:rPr>
              <a:pPr/>
              <a:t>18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8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AEA5D6-BFC8-4D4C-831F-3BCDE6E95455}" type="slidenum">
              <a:rPr lang="en-US">
                <a:solidFill>
                  <a:srgbClr val="808080"/>
                </a:solidFill>
              </a:rPr>
              <a:pPr/>
              <a:t>19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fread() e fwrite():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Lêem e escrevem blocos de dados em fluxos.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Protótipos: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unsigned fread(void *buffer, int num_bytes, int count, FILE *fp);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unsigned fwrite(void *buffer, int num_bytes, int count, FILE *fp);</a:t>
            </a:r>
            <a:endParaRPr lang="pt-BR"/>
          </a:p>
          <a:p>
            <a:pPr>
              <a:lnSpc>
                <a:spcPct val="90000"/>
              </a:lnSpc>
            </a:pPr>
            <a:r>
              <a:rPr lang="pt-BR" sz="2000"/>
              <a:t>No caso de </a:t>
            </a:r>
            <a:r>
              <a:rPr lang="pt-BR" sz="2000" b="1"/>
              <a:t>fread()</a:t>
            </a:r>
            <a:r>
              <a:rPr lang="pt-BR" sz="2000"/>
              <a:t>, buffer é um ponteiro para uma área da memória que receberá os dados lidos do arquivo.</a:t>
            </a:r>
          </a:p>
          <a:p>
            <a:pPr>
              <a:lnSpc>
                <a:spcPct val="90000"/>
              </a:lnSpc>
            </a:pPr>
            <a:r>
              <a:rPr lang="pt-BR" sz="2000"/>
              <a:t>No caso de </a:t>
            </a:r>
            <a:r>
              <a:rPr lang="pt-BR" sz="2000" b="1"/>
              <a:t>fwrite()</a:t>
            </a:r>
            <a:r>
              <a:rPr lang="pt-BR" sz="2000"/>
              <a:t>, buffer é um ponteiro para uma área da memória onde se encontram os dados a serem escritos no arquivo.</a:t>
            </a:r>
          </a:p>
        </p:txBody>
      </p:sp>
    </p:spTree>
    <p:extLst>
      <p:ext uri="{BB962C8B-B14F-4D97-AF65-F5344CB8AC3E}">
        <p14:creationId xmlns:p14="http://schemas.microsoft.com/office/powerpoint/2010/main" val="31007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679150" y="2208900"/>
            <a:ext cx="624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endParaRPr lang="pt-BR" b="1" dirty="0" smtClean="0">
              <a:solidFill>
                <a:srgbClr val="38761D"/>
              </a:solidFill>
              <a:latin typeface="Comic Sans MS" panose="030F0702030302020204" pitchFamily="66" charset="0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pt-BR" b="1" dirty="0" smtClean="0">
                <a:solidFill>
                  <a:srgbClr val="38761D"/>
                </a:solidFill>
                <a:latin typeface="Comic Sans MS" panose="030F0702030302020204" pitchFamily="66" charset="0"/>
              </a:rPr>
              <a:t>Arquivos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endParaRPr lang="pt-BR" b="1" dirty="0" smtClean="0">
              <a:solidFill>
                <a:srgbClr val="38761D"/>
              </a:solidFill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endParaRPr b="1" dirty="0">
              <a:solidFill>
                <a:srgbClr val="38761D"/>
              </a:solidFill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352800" y="609600"/>
            <a:ext cx="49530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Instituto Federal de Educação, Ciência e </a:t>
            </a:r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Tecnologia do Amazonas </a:t>
            </a:r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Campus Manaus - Distrito Industrial (CMDI)</a:t>
            </a:r>
            <a:endParaRPr sz="1400" b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334633-D6D4-4904-82F3-49FFF3CF7FE8}" type="slidenum">
              <a:rPr lang="en-US">
                <a:solidFill>
                  <a:srgbClr val="808080"/>
                </a:solidFill>
              </a:rPr>
              <a:pPr/>
              <a:t>20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fread() e fwrite():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/>
              <a:t>O </a:t>
            </a:r>
            <a:r>
              <a:rPr lang="pt-BR" sz="2000" b="1"/>
              <a:t>número de bytes</a:t>
            </a:r>
            <a:r>
              <a:rPr lang="pt-BR" sz="2000"/>
              <a:t> a ser lido ou escrito é especificado por num_bytes.</a:t>
            </a:r>
          </a:p>
          <a:p>
            <a:pPr>
              <a:lnSpc>
                <a:spcPct val="80000"/>
              </a:lnSpc>
            </a:pPr>
            <a:r>
              <a:rPr lang="pt-BR" sz="2000"/>
              <a:t>O argumento </a:t>
            </a:r>
            <a:r>
              <a:rPr lang="pt-BR" sz="2000" b="1"/>
              <a:t>count</a:t>
            </a:r>
            <a:r>
              <a:rPr lang="pt-BR" sz="2000"/>
              <a:t> determina quantos itens (cada um tendo num_bytes de tamanho) serão lidos ou escritos.</a:t>
            </a:r>
          </a:p>
          <a:p>
            <a:pPr>
              <a:lnSpc>
                <a:spcPct val="80000"/>
              </a:lnSpc>
            </a:pPr>
            <a:r>
              <a:rPr lang="pt-BR" sz="2000"/>
              <a:t>O argumento </a:t>
            </a:r>
            <a:r>
              <a:rPr lang="pt-BR" sz="2000" b="1"/>
              <a:t>fp</a:t>
            </a:r>
            <a:r>
              <a:rPr lang="pt-BR" sz="2000"/>
              <a:t> é um ponteiro para um arquivo de um fluxo previamente aberto  por fopen().</a:t>
            </a:r>
          </a:p>
          <a:p>
            <a:pPr>
              <a:lnSpc>
                <a:spcPct val="80000"/>
              </a:lnSpc>
            </a:pPr>
            <a:r>
              <a:rPr lang="pt-BR" sz="2000"/>
              <a:t>A função </a:t>
            </a:r>
            <a:r>
              <a:rPr lang="pt-BR" sz="2000" b="1"/>
              <a:t>fread()</a:t>
            </a:r>
            <a:r>
              <a:rPr lang="pt-BR" sz="2000"/>
              <a:t> retorna o número de itens lidos, que pode  ser  menor  que count caso o final de arquivo (EOF) seja encontrado ou ocorra um erro.</a:t>
            </a:r>
          </a:p>
          <a:p>
            <a:pPr>
              <a:lnSpc>
                <a:spcPct val="80000"/>
              </a:lnSpc>
            </a:pPr>
            <a:r>
              <a:rPr lang="pt-BR" sz="2000"/>
              <a:t>A função </a:t>
            </a:r>
            <a:r>
              <a:rPr lang="pt-BR" sz="2000" b="1"/>
              <a:t>fwrite()</a:t>
            </a:r>
            <a:r>
              <a:rPr lang="pt-BR" sz="2000"/>
              <a:t> retorna o número de itens escritos, que será igual a count exceto na ocorrência de um erro de escrita.</a:t>
            </a:r>
          </a:p>
        </p:txBody>
      </p:sp>
    </p:spTree>
    <p:extLst>
      <p:ext uri="{BB962C8B-B14F-4D97-AF65-F5344CB8AC3E}">
        <p14:creationId xmlns:p14="http://schemas.microsoft.com/office/powerpoint/2010/main" val="331394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0C030-EC2A-47E8-A481-E77920FF9710}" type="slidenum">
              <a:rPr lang="en-US">
                <a:solidFill>
                  <a:srgbClr val="808080"/>
                </a:solidFill>
              </a:rPr>
              <a:pPr/>
              <a:t>21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Escrita de estrutura em arquivo</a:t>
            </a:r>
            <a:r>
              <a:rPr lang="pt-BR" sz="3600" b="1"/>
              <a:t> </a:t>
            </a:r>
            <a:endParaRPr lang="pt-BR" sz="360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553200" cy="39624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main()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		char </a:t>
            </a:r>
            <a:r>
              <a:rPr lang="en-US" sz="1200" dirty="0" err="1"/>
              <a:t>titulo</a:t>
            </a:r>
            <a:r>
              <a:rPr lang="en-US" sz="1200" dirty="0"/>
              <a:t>[30];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		</a:t>
            </a:r>
            <a:r>
              <a:rPr lang="en-US" sz="1200" dirty="0" err="1"/>
              <a:t>int</a:t>
            </a:r>
            <a:r>
              <a:rPr lang="en-US" sz="1200" dirty="0"/>
              <a:t> regnum;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		double </a:t>
            </a:r>
            <a:r>
              <a:rPr lang="en-US" sz="1200" dirty="0" err="1"/>
              <a:t>preco</a:t>
            </a:r>
            <a:r>
              <a:rPr lang="en-US" sz="12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	</a:t>
            </a:r>
            <a:r>
              <a:rPr lang="pt-BR" sz="1200" dirty="0"/>
              <a:t>} livro;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char </a:t>
            </a:r>
            <a:r>
              <a:rPr lang="pt-BR" sz="1200" dirty="0" err="1"/>
              <a:t>numstr</a:t>
            </a:r>
            <a:r>
              <a:rPr lang="pt-BR" sz="1200" dirty="0"/>
              <a:t>[81];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</a:t>
            </a:r>
            <a:r>
              <a:rPr lang="en-US" sz="1200" dirty="0"/>
              <a:t>FILE *</a:t>
            </a:r>
            <a:r>
              <a:rPr lang="en-US" sz="1200" dirty="0" err="1"/>
              <a:t>fp</a:t>
            </a:r>
            <a:r>
              <a:rPr lang="en-US" sz="12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/>
              <a:t>	if((</a:t>
            </a:r>
            <a:r>
              <a:rPr lang="en-US" sz="1200" dirty="0" err="1"/>
              <a:t>fp</a:t>
            </a:r>
            <a:r>
              <a:rPr lang="en-US" sz="1200" dirty="0"/>
              <a:t>=</a:t>
            </a:r>
            <a:r>
              <a:rPr lang="en-US" sz="1200" dirty="0" err="1"/>
              <a:t>fopen</a:t>
            </a:r>
            <a:r>
              <a:rPr lang="en-US" sz="1200" dirty="0"/>
              <a:t>(“livro.</a:t>
            </a:r>
            <a:r>
              <a:rPr lang="en-US" sz="1200" dirty="0" err="1"/>
              <a:t>dat</a:t>
            </a:r>
            <a:r>
              <a:rPr lang="en-US" sz="1200" dirty="0"/>
              <a:t>”,”</a:t>
            </a:r>
            <a:r>
              <a:rPr lang="en-US" sz="1200" dirty="0" err="1"/>
              <a:t>wb</a:t>
            </a:r>
            <a:r>
              <a:rPr lang="en-US" sz="1200" dirty="0"/>
              <a:t>”))==NULL) </a:t>
            </a:r>
            <a:r>
              <a:rPr lang="pt-BR" sz="1200" dirty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puts</a:t>
            </a:r>
            <a:r>
              <a:rPr lang="pt-BR" sz="1200" dirty="0"/>
              <a:t>("Não posso abrir arquivo!");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exit</a:t>
            </a:r>
            <a:r>
              <a:rPr lang="pt-BR" sz="1200" dirty="0"/>
              <a:t>(1);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printf</a:t>
            </a:r>
            <a:r>
              <a:rPr lang="pt-BR" sz="1200" dirty="0"/>
              <a:t>(“\n Digite o titulo:      “);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gets</a:t>
            </a:r>
            <a:r>
              <a:rPr lang="pt-BR" sz="1200" dirty="0"/>
              <a:t>(</a:t>
            </a:r>
            <a:r>
              <a:rPr lang="pt-BR" sz="1200" dirty="0" err="1"/>
              <a:t>livro.titulo</a:t>
            </a:r>
            <a:r>
              <a:rPr lang="pt-BR" sz="12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printf</a:t>
            </a:r>
            <a:r>
              <a:rPr lang="pt-BR" sz="1200" dirty="0"/>
              <a:t>(“\n Digite o registro: “);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gets</a:t>
            </a:r>
            <a:r>
              <a:rPr lang="pt-BR" sz="1200" dirty="0"/>
              <a:t>(</a:t>
            </a:r>
            <a:r>
              <a:rPr lang="pt-BR" sz="1200" dirty="0" err="1"/>
              <a:t>numstr</a:t>
            </a:r>
            <a:r>
              <a:rPr lang="pt-BR" sz="12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livro.regnum</a:t>
            </a:r>
            <a:r>
              <a:rPr lang="pt-BR" sz="1200" dirty="0"/>
              <a:t> = </a:t>
            </a:r>
            <a:r>
              <a:rPr lang="pt-BR" sz="1200" dirty="0" err="1"/>
              <a:t>atoi</a:t>
            </a:r>
            <a:r>
              <a:rPr lang="pt-BR" sz="1200" dirty="0"/>
              <a:t>(</a:t>
            </a:r>
            <a:r>
              <a:rPr lang="pt-BR" sz="1200" dirty="0" err="1"/>
              <a:t>numstr</a:t>
            </a:r>
            <a:r>
              <a:rPr lang="pt-BR" sz="12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printf</a:t>
            </a:r>
            <a:r>
              <a:rPr lang="pt-BR" sz="1200" dirty="0"/>
              <a:t>(“\n Digite o </a:t>
            </a:r>
            <a:r>
              <a:rPr lang="pt-BR" sz="1200" dirty="0" err="1"/>
              <a:t>preco</a:t>
            </a:r>
            <a:r>
              <a:rPr lang="pt-BR" sz="1200" dirty="0"/>
              <a:t>:    “);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gets</a:t>
            </a:r>
            <a:r>
              <a:rPr lang="pt-BR" sz="1200" dirty="0"/>
              <a:t>(</a:t>
            </a:r>
            <a:r>
              <a:rPr lang="pt-BR" sz="1200" dirty="0" err="1"/>
              <a:t>numstr</a:t>
            </a:r>
            <a:r>
              <a:rPr lang="pt-BR" sz="12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livro.preco</a:t>
            </a:r>
            <a:r>
              <a:rPr lang="pt-BR" sz="1200" dirty="0"/>
              <a:t> = </a:t>
            </a:r>
            <a:r>
              <a:rPr lang="pt-BR" sz="1200" dirty="0" err="1"/>
              <a:t>atof</a:t>
            </a:r>
            <a:r>
              <a:rPr lang="pt-BR" sz="1200" dirty="0"/>
              <a:t>(</a:t>
            </a:r>
            <a:r>
              <a:rPr lang="pt-BR" sz="1200" dirty="0" err="1"/>
              <a:t>numstr</a:t>
            </a:r>
            <a:r>
              <a:rPr lang="pt-BR" sz="12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fwrite</a:t>
            </a:r>
            <a:r>
              <a:rPr lang="pt-BR" sz="1200" dirty="0"/>
              <a:t>(&amp;</a:t>
            </a:r>
            <a:r>
              <a:rPr lang="pt-BR" sz="1200" dirty="0" err="1"/>
              <a:t>livro,sizeof</a:t>
            </a:r>
            <a:r>
              <a:rPr lang="pt-BR" sz="1200" dirty="0"/>
              <a:t>(livro),1,fp);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		</a:t>
            </a:r>
            <a:r>
              <a:rPr lang="pt-BR" sz="1200" dirty="0" err="1"/>
              <a:t>fclose</a:t>
            </a:r>
            <a:r>
              <a:rPr lang="pt-BR" sz="1200" dirty="0"/>
              <a:t>(</a:t>
            </a:r>
            <a:r>
              <a:rPr lang="pt-BR" sz="1200" dirty="0" err="1"/>
              <a:t>fp</a:t>
            </a:r>
            <a:r>
              <a:rPr lang="pt-BR" sz="12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63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96276F-96B4-466A-B3EC-5DB66FF50647}" type="slidenum">
              <a:rPr lang="en-US">
                <a:solidFill>
                  <a:srgbClr val="808080"/>
                </a:solidFill>
              </a:rPr>
              <a:pPr/>
              <a:t>22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Leitura de estrutura em arquivo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char </a:t>
            </a:r>
            <a:r>
              <a:rPr lang="en-US" sz="1600" dirty="0" err="1"/>
              <a:t>titulo</a:t>
            </a:r>
            <a:r>
              <a:rPr lang="en-US" sz="1600" dirty="0"/>
              <a:t>[30];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regnum;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	double </a:t>
            </a:r>
            <a:r>
              <a:rPr lang="en-US" sz="1600" dirty="0" err="1"/>
              <a:t>preco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</a:t>
            </a:r>
            <a:r>
              <a:rPr lang="pt-BR" sz="1600" dirty="0"/>
              <a:t>} livro;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FILE *</a:t>
            </a:r>
            <a:r>
              <a:rPr lang="pt-BR" sz="1600" dirty="0" err="1"/>
              <a:t>fp</a:t>
            </a:r>
            <a:r>
              <a:rPr lang="pt-BR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</a:t>
            </a:r>
            <a:r>
              <a:rPr lang="en-US" sz="1600" dirty="0"/>
              <a:t>if((</a:t>
            </a:r>
            <a:r>
              <a:rPr lang="en-US" sz="1600" dirty="0" err="1"/>
              <a:t>fp</a:t>
            </a:r>
            <a:r>
              <a:rPr lang="en-US" sz="1600" dirty="0"/>
              <a:t>=</a:t>
            </a:r>
            <a:r>
              <a:rPr lang="en-US" sz="1600" dirty="0" err="1"/>
              <a:t>fopen</a:t>
            </a:r>
            <a:r>
              <a:rPr lang="en-US" sz="1600" dirty="0"/>
              <a:t>(“livro.</a:t>
            </a:r>
            <a:r>
              <a:rPr lang="en-US" sz="1600" dirty="0" err="1"/>
              <a:t>dat</a:t>
            </a:r>
            <a:r>
              <a:rPr lang="en-US" sz="1600" dirty="0"/>
              <a:t>”,”</a:t>
            </a:r>
            <a:r>
              <a:rPr lang="en-US" sz="1600" dirty="0" err="1"/>
              <a:t>rb</a:t>
            </a:r>
            <a:r>
              <a:rPr lang="en-US" sz="1600" dirty="0"/>
              <a:t>”))==NULL) </a:t>
            </a:r>
            <a:r>
              <a:rPr lang="pt-BR" sz="1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	</a:t>
            </a:r>
            <a:r>
              <a:rPr lang="pt-BR" sz="1600" dirty="0" err="1"/>
              <a:t>puts</a:t>
            </a:r>
            <a:r>
              <a:rPr lang="pt-BR" sz="1600" dirty="0"/>
              <a:t>("Não posso abrir arquivo!");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	</a:t>
            </a:r>
            <a:r>
              <a:rPr lang="en-US" sz="1600" dirty="0"/>
              <a:t>exit(1);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	if(</a:t>
            </a:r>
            <a:r>
              <a:rPr lang="en-US" sz="1600" dirty="0" err="1"/>
              <a:t>fread</a:t>
            </a:r>
            <a:r>
              <a:rPr lang="en-US" sz="1600" dirty="0"/>
              <a:t>(&amp;</a:t>
            </a:r>
            <a:r>
              <a:rPr lang="en-US" sz="1600" dirty="0" err="1"/>
              <a:t>livro,sizeof</a:t>
            </a:r>
            <a:r>
              <a:rPr lang="en-US" sz="1600" dirty="0"/>
              <a:t>(</a:t>
            </a:r>
            <a:r>
              <a:rPr lang="en-US" sz="1600" dirty="0" err="1"/>
              <a:t>livro</a:t>
            </a:r>
            <a:r>
              <a:rPr lang="en-US" sz="1600" dirty="0"/>
              <a:t>),1,fp)==1) </a:t>
            </a:r>
            <a:r>
              <a:rPr lang="pt-BR" sz="1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(“\n Titulo:      %s \n“, </a:t>
            </a:r>
            <a:r>
              <a:rPr lang="pt-BR" sz="1600" dirty="0" err="1"/>
              <a:t>livro.titulo</a:t>
            </a:r>
            <a:r>
              <a:rPr lang="pt-BR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(“\n Registro: %03d \n“,</a:t>
            </a:r>
            <a:r>
              <a:rPr lang="pt-BR" sz="1600" dirty="0" err="1"/>
              <a:t>livro.regnum</a:t>
            </a:r>
            <a:r>
              <a:rPr lang="pt-BR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(“\n </a:t>
            </a:r>
            <a:r>
              <a:rPr lang="pt-BR" sz="1600" dirty="0" err="1"/>
              <a:t>Preco</a:t>
            </a:r>
            <a:r>
              <a:rPr lang="pt-BR" sz="1600" dirty="0"/>
              <a:t>:      %.2f \n“,</a:t>
            </a:r>
            <a:r>
              <a:rPr lang="pt-BR" sz="1600" dirty="0" err="1"/>
              <a:t>livro.preco</a:t>
            </a:r>
            <a:r>
              <a:rPr lang="pt-BR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	}  </a:t>
            </a:r>
            <a:r>
              <a:rPr lang="pt-BR" sz="1600" dirty="0" err="1"/>
              <a:t>fclose</a:t>
            </a:r>
            <a:r>
              <a:rPr lang="pt-BR" sz="1600" dirty="0"/>
              <a:t>(</a:t>
            </a:r>
            <a:r>
              <a:rPr lang="pt-BR" sz="1600" dirty="0" err="1"/>
              <a:t>fp</a:t>
            </a:r>
            <a:r>
              <a:rPr lang="pt-BR" sz="16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49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6C3AB-B74E-4921-997F-14973E575F1F}" type="slidenum">
              <a:rPr lang="en-US">
                <a:solidFill>
                  <a:srgbClr val="808080"/>
                </a:solidFill>
              </a:rPr>
              <a:pPr/>
              <a:t>23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781800" cy="3810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pt-BR" sz="1800" dirty="0" smtClean="0"/>
              <a:t>Faça um programa para gravar em arquivo informações de uma turma contendo nome e nota de 10 alunos. Em seguida, leia e mostre o conteúdo do arquivo.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pt-BR" sz="1800" dirty="0" smtClean="0"/>
              <a:t>Faça </a:t>
            </a:r>
            <a:r>
              <a:rPr lang="pt-BR" sz="1800" dirty="0"/>
              <a:t>um programa </a:t>
            </a:r>
            <a:r>
              <a:rPr lang="pt-BR" sz="1800" dirty="0" smtClean="0"/>
              <a:t>para comparar dois arquivos-texto. Os nomes dos arquivos serão passados para a função </a:t>
            </a:r>
            <a:r>
              <a:rPr lang="pt-BR" sz="1800" dirty="0" err="1" smtClean="0"/>
              <a:t>main</a:t>
            </a:r>
            <a:r>
              <a:rPr lang="pt-BR" sz="1800" dirty="0" smtClean="0"/>
              <a:t> através de parâmetros. O programa deve mostrar se os arquivos são iguais ou diferentes.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pt-BR" sz="1800" dirty="0" smtClean="0"/>
              <a:t>Escreva </a:t>
            </a:r>
            <a:r>
              <a:rPr lang="pt-BR" sz="1800" dirty="0"/>
              <a:t>um programa </a:t>
            </a:r>
            <a:r>
              <a:rPr lang="pt-BR" sz="1800" dirty="0" smtClean="0"/>
              <a:t>para criar o arquivo </a:t>
            </a:r>
            <a:r>
              <a:rPr lang="pt-BR" sz="1800" b="1" dirty="0" smtClean="0"/>
              <a:t>agenda</a:t>
            </a:r>
            <a:r>
              <a:rPr lang="pt-BR" sz="1800" dirty="0" smtClean="0"/>
              <a:t> contendo cinco registros com os campos nome, idade e telefone de cinco amigos.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pt-BR" sz="1800" dirty="0" smtClean="0"/>
              <a:t>Faça um programa para consultar o arquivo </a:t>
            </a:r>
            <a:r>
              <a:rPr lang="pt-BR" sz="1800" b="1" dirty="0" smtClean="0"/>
              <a:t>agenda</a:t>
            </a:r>
            <a:r>
              <a:rPr lang="pt-BR" sz="1800" dirty="0" smtClean="0"/>
              <a:t>. Deve-se solicitar o nome a consultar e imprimir na tela o nome, idade e telefone da pessoa. Caso o nome não exista na agenda, mostre a mensagem “Nome não encontrado”.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9910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B88F26-EFD4-4DD9-94D6-479BBA2D38F7}" type="slidenum">
              <a:rPr lang="en-US">
                <a:solidFill>
                  <a:srgbClr val="808080"/>
                </a:solidFill>
              </a:rPr>
              <a:pPr/>
              <a:t>24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Acesso randômico a arquivos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934200" cy="41148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pt-BR" sz="2000" b="1" i="1" dirty="0" err="1">
                <a:solidFill>
                  <a:schemeClr val="accent2"/>
                </a:solidFill>
              </a:rPr>
              <a:t>fseek</a:t>
            </a:r>
            <a:r>
              <a:rPr lang="pt-BR" sz="2000" b="1" i="1" dirty="0" smtClean="0">
                <a:solidFill>
                  <a:schemeClr val="accent2"/>
                </a:solidFill>
              </a:rPr>
              <a:t>()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pt-BR" sz="2000" b="1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pt-BR" sz="1600" dirty="0"/>
              <a:t>A função </a:t>
            </a:r>
            <a:r>
              <a:rPr lang="pt-BR" sz="1600" b="1" dirty="0" err="1"/>
              <a:t>fseek</a:t>
            </a:r>
            <a:r>
              <a:rPr lang="pt-BR" sz="1600" b="1" dirty="0"/>
              <a:t>()</a:t>
            </a:r>
            <a:r>
              <a:rPr lang="pt-BR" sz="1600" dirty="0"/>
              <a:t> </a:t>
            </a:r>
            <a:r>
              <a:rPr lang="pt-BR" sz="1600" dirty="0" smtClean="0"/>
              <a:t>reposiciona o indicador de posição do arquivo em função do </a:t>
            </a:r>
            <a:r>
              <a:rPr lang="pt-BR" sz="1600" i="1" dirty="0" smtClean="0"/>
              <a:t>deslocamento</a:t>
            </a:r>
            <a:r>
              <a:rPr lang="pt-BR" sz="1600" dirty="0" smtClean="0"/>
              <a:t>.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 err="1"/>
              <a:t>Protótipo</a:t>
            </a:r>
            <a:r>
              <a:rPr lang="en-US" sz="1600" dirty="0"/>
              <a:t>: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fseek</a:t>
            </a:r>
            <a:r>
              <a:rPr lang="en-US" sz="1800" dirty="0">
                <a:latin typeface="Courier New" pitchFamily="49" charset="0"/>
              </a:rPr>
              <a:t>(FILE *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deslocamento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origem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pt-BR" sz="1800" dirty="0"/>
          </a:p>
          <a:p>
            <a:pPr>
              <a:lnSpc>
                <a:spcPct val="80000"/>
              </a:lnSpc>
            </a:pPr>
            <a:r>
              <a:rPr lang="pt-BR" sz="1600" dirty="0"/>
              <a:t>Caso o </a:t>
            </a:r>
            <a:r>
              <a:rPr lang="pt-BR" sz="1600" dirty="0" smtClean="0"/>
              <a:t>arquivo tenha </a:t>
            </a:r>
            <a:r>
              <a:rPr lang="pt-BR" sz="1600" dirty="0"/>
              <a:t>sido aberto em </a:t>
            </a:r>
            <a:r>
              <a:rPr lang="pt-BR" sz="1600" b="1" dirty="0"/>
              <a:t>modo texto</a:t>
            </a:r>
            <a:r>
              <a:rPr lang="pt-BR" sz="1600" dirty="0"/>
              <a:t>, existem dois tipos de chamadas possíveis: - O deslocamento deve ser zero e qualquer origem pode ser utilizada. - O deslocamento deve ser o valor retornado por uma chamada prévia a função </a:t>
            </a:r>
            <a:r>
              <a:rPr lang="pt-BR" sz="1600" i="1" dirty="0" err="1"/>
              <a:t>ftell</a:t>
            </a:r>
            <a:r>
              <a:rPr lang="pt-BR" sz="1600" dirty="0"/>
              <a:t>. A única origem permitida é SEEK_SET</a:t>
            </a:r>
            <a:r>
              <a:rPr lang="pt-BR" sz="16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pt-BR" sz="1600" dirty="0"/>
          </a:p>
          <a:p>
            <a:pPr>
              <a:lnSpc>
                <a:spcPct val="80000"/>
              </a:lnSpc>
            </a:pPr>
            <a:r>
              <a:rPr lang="pt-BR" sz="1600" dirty="0"/>
              <a:t>Caso o fluxo tenha sido aberto em </a:t>
            </a:r>
            <a:r>
              <a:rPr lang="pt-BR" sz="1600" b="1" dirty="0"/>
              <a:t>modo binário</a:t>
            </a:r>
            <a:r>
              <a:rPr lang="pt-BR" sz="1600" dirty="0"/>
              <a:t>, a nova posição do indicador é modificada em exatamente deslocamento bytes. A nova posição depende da origem. </a:t>
            </a:r>
            <a:r>
              <a:rPr lang="pt-BR" sz="1400" dirty="0"/>
              <a:t>	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dirty="0"/>
              <a:t>	</a:t>
            </a:r>
            <a:endParaRPr lang="pt-BR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2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Acesso randômico a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sz="2000" b="1" dirty="0" smtClean="0">
                <a:solidFill>
                  <a:srgbClr val="000000"/>
                </a:solidFill>
                <a:cs typeface="Times New Roman" pitchFamily="18" charset="0"/>
              </a:rPr>
              <a:t>Parâmetros</a:t>
            </a:r>
          </a:p>
          <a:p>
            <a:r>
              <a:rPr lang="pt-BR" sz="2000" dirty="0" err="1" smtClean="0"/>
              <a:t>fp</a:t>
            </a:r>
            <a:r>
              <a:rPr lang="pt-BR" sz="2000" dirty="0" smtClean="0"/>
              <a:t> </a:t>
            </a:r>
            <a:r>
              <a:rPr lang="pt-BR" sz="2000" dirty="0"/>
              <a:t>- </a:t>
            </a:r>
            <a:r>
              <a:rPr lang="pt-BR" sz="2000" dirty="0" smtClean="0"/>
              <a:t>Arquivo </a:t>
            </a:r>
            <a:r>
              <a:rPr lang="pt-BR" sz="2000" dirty="0"/>
              <a:t>a ter seu indicador de posição alterado.</a:t>
            </a:r>
          </a:p>
          <a:p>
            <a:r>
              <a:rPr lang="pt-BR" sz="2000" dirty="0"/>
              <a:t>deslocamento - Diferença de posição relativa à origem.</a:t>
            </a:r>
          </a:p>
          <a:p>
            <a:r>
              <a:rPr lang="pt-BR" sz="2000" dirty="0"/>
              <a:t>origem - De onde partirá o deslocamento de posição.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7D639-0058-4981-9FD0-621322101D39}" type="slidenum">
              <a:rPr lang="en-US" smtClean="0">
                <a:solidFill>
                  <a:srgbClr val="808080"/>
                </a:solidFill>
              </a:rPr>
              <a:pPr/>
              <a:t>25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68237"/>
              </p:ext>
            </p:extLst>
          </p:nvPr>
        </p:nvGraphicFramePr>
        <p:xfrm>
          <a:off x="1792224" y="3771900"/>
          <a:ext cx="5864352" cy="1463040"/>
        </p:xfrm>
        <a:graphic>
          <a:graphicData uri="http://schemas.openxmlformats.org/drawingml/2006/table">
            <a:tbl>
              <a:tblPr/>
              <a:tblGrid>
                <a:gridCol w="2932176"/>
                <a:gridCol w="2932176"/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>
                          <a:effectLst/>
                        </a:rPr>
                        <a:t>Origem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b="1" dirty="0">
                          <a:effectLst/>
                        </a:rPr>
                        <a:t>Referência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dirty="0">
                          <a:effectLst/>
                        </a:rPr>
                        <a:t>SEEK_SET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Começo do arquivo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dirty="0">
                          <a:effectLst/>
                        </a:rPr>
                        <a:t>SEEK_CUR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Posição atual do fluxo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SEEK_END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dirty="0">
                          <a:effectLst/>
                        </a:rPr>
                        <a:t>Fim do arquivo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86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8C7EC-768B-4311-A734-FE47E3613753}" type="slidenum">
              <a:rPr lang="en-US">
                <a:solidFill>
                  <a:srgbClr val="808080"/>
                </a:solidFill>
              </a:rPr>
              <a:pPr/>
              <a:t>26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Acesso randômico a arquivos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O seguinte código lê o 235º byte do arquivo chamado </a:t>
            </a:r>
            <a:r>
              <a:rPr lang="pt-BR" sz="2000" dirty="0" err="1"/>
              <a:t>test</a:t>
            </a:r>
            <a:r>
              <a:rPr lang="pt-BR" sz="2000" dirty="0"/>
              <a:t>:</a:t>
            </a: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FILE *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char </a:t>
            </a:r>
            <a:r>
              <a:rPr lang="en-US" sz="1800" dirty="0" err="1">
                <a:latin typeface="Courier New" pitchFamily="49" charset="0"/>
              </a:rPr>
              <a:t>ch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if((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</a:rPr>
              <a:t>fopen</a:t>
            </a:r>
            <a:r>
              <a:rPr lang="en-US" sz="1800" dirty="0">
                <a:latin typeface="Courier New" pitchFamily="49" charset="0"/>
              </a:rPr>
              <a:t>("teste","</a:t>
            </a:r>
            <a:r>
              <a:rPr lang="en-US" sz="1800" dirty="0" err="1">
                <a:latin typeface="Courier New" pitchFamily="49" charset="0"/>
              </a:rPr>
              <a:t>rb</a:t>
            </a:r>
            <a:r>
              <a:rPr lang="en-US" sz="1800" dirty="0">
                <a:latin typeface="Courier New" pitchFamily="49" charset="0"/>
              </a:rPr>
              <a:t>"))==NULL){</a:t>
            </a:r>
            <a:endParaRPr lang="pt-BR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800" dirty="0" err="1">
                <a:latin typeface="Courier New" pitchFamily="49" charset="0"/>
              </a:rPr>
              <a:t>puts</a:t>
            </a:r>
            <a:r>
              <a:rPr lang="pt-BR" sz="1800" dirty="0">
                <a:latin typeface="Courier New" pitchFamily="49" charset="0"/>
              </a:rPr>
              <a:t>("Não posso abrir arquivo!");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exit(1);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fseek</a:t>
            </a:r>
            <a:r>
              <a:rPr lang="en-US" sz="1800" dirty="0">
                <a:latin typeface="Courier New" pitchFamily="49" charset="0"/>
              </a:rPr>
              <a:t>(fp,234,SEEK_SET);</a:t>
            </a:r>
            <a:endParaRPr lang="pt-BR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1800" dirty="0" err="1">
                <a:latin typeface="Courier New" pitchFamily="49" charset="0"/>
              </a:rPr>
              <a:t>ch</a:t>
            </a:r>
            <a:r>
              <a:rPr lang="pt-BR" sz="1800" dirty="0">
                <a:latin typeface="Courier New" pitchFamily="49" charset="0"/>
              </a:rPr>
              <a:t>=</a:t>
            </a:r>
            <a:r>
              <a:rPr lang="pt-BR" sz="1800" dirty="0" err="1">
                <a:latin typeface="Courier New" pitchFamily="49" charset="0"/>
              </a:rPr>
              <a:t>getc</a:t>
            </a:r>
            <a:r>
              <a:rPr lang="pt-BR" sz="1800" dirty="0">
                <a:latin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</a:rPr>
              <a:t>fp</a:t>
            </a:r>
            <a:r>
              <a:rPr lang="pt-BR" sz="1800" dirty="0">
                <a:latin typeface="Courier New" pitchFamily="49" charset="0"/>
              </a:rPr>
              <a:t>);   /* lê um caractere na 			posição 235º */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A função </a:t>
            </a:r>
            <a:r>
              <a:rPr lang="pt-BR" sz="2000" b="1" dirty="0" err="1"/>
              <a:t>fseek</a:t>
            </a:r>
            <a:r>
              <a:rPr lang="pt-BR" sz="2000" b="1" dirty="0"/>
              <a:t>()</a:t>
            </a:r>
            <a:r>
              <a:rPr lang="pt-BR" sz="2000" dirty="0"/>
              <a:t> retorna zero se houve sucesso ou um valor não-zero se houve falha no posicionamento do localizador de posição do arquivo.</a:t>
            </a:r>
          </a:p>
        </p:txBody>
      </p:sp>
    </p:spTree>
    <p:extLst>
      <p:ext uri="{BB962C8B-B14F-4D97-AF65-F5344CB8AC3E}">
        <p14:creationId xmlns:p14="http://schemas.microsoft.com/office/powerpoint/2010/main" val="103331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E6DA7-7E96-4022-BACC-D4240B7F2FD3}" type="slidenum">
              <a:rPr lang="en-US">
                <a:solidFill>
                  <a:srgbClr val="808080"/>
                </a:solidFill>
              </a:rPr>
              <a:pPr/>
              <a:t>27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Outras funções de arquivos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b="1" i="1" dirty="0" smtClean="0">
                <a:solidFill>
                  <a:schemeClr val="accent2"/>
                </a:solidFill>
              </a:rPr>
              <a:t>Posição do arquivo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000" dirty="0" smtClean="0">
                <a:latin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</a:rPr>
              <a:t>long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ftell</a:t>
            </a:r>
            <a:r>
              <a:rPr lang="pt-BR" sz="2000" dirty="0" smtClean="0">
                <a:latin typeface="Courier New" pitchFamily="49" charset="0"/>
              </a:rPr>
              <a:t>(FILE *</a:t>
            </a:r>
            <a:r>
              <a:rPr lang="pt-BR" sz="2000" dirty="0" err="1" smtClean="0">
                <a:latin typeface="Courier New" pitchFamily="49" charset="0"/>
              </a:rPr>
              <a:t>fp</a:t>
            </a:r>
            <a:r>
              <a:rPr lang="pt-BR" sz="2000" dirty="0" smtClean="0">
                <a:latin typeface="Courier New" pitchFamily="49" charset="0"/>
              </a:rPr>
              <a:t>);</a:t>
            </a:r>
            <a:endParaRPr lang="pt-BR" sz="20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2000" dirty="0" smtClean="0">
                <a:solidFill>
                  <a:schemeClr val="accent2"/>
                </a:solidFill>
              </a:rPr>
              <a:t>     </a:t>
            </a:r>
            <a:r>
              <a:rPr lang="pt-BR" sz="2000" dirty="0" smtClean="0"/>
              <a:t>Retorna a posição atual  do arquivo associado a </a:t>
            </a:r>
            <a:r>
              <a:rPr lang="pt-BR" sz="2000" dirty="0" err="1" smtClean="0"/>
              <a:t>fp</a:t>
            </a:r>
            <a:r>
              <a:rPr lang="pt-BR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pt-BR" sz="2000" b="1" i="1" dirty="0" smtClean="0">
                <a:solidFill>
                  <a:schemeClr val="accent2"/>
                </a:solidFill>
              </a:rPr>
              <a:t>Apagando </a:t>
            </a:r>
            <a:r>
              <a:rPr lang="pt-BR" sz="2000" b="1" i="1" dirty="0">
                <a:solidFill>
                  <a:schemeClr val="accent2"/>
                </a:solidFill>
              </a:rPr>
              <a:t>arquivos: remove()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 remove(char *</a:t>
            </a:r>
            <a:r>
              <a:rPr lang="pt-BR" sz="2000" dirty="0" err="1">
                <a:latin typeface="Courier New" pitchFamily="49" charset="0"/>
              </a:rPr>
              <a:t>nome_arquivo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dirty="0"/>
              <a:t>	Retorna zero em caso de sucesso e não zero se falhar.</a:t>
            </a:r>
          </a:p>
          <a:p>
            <a:pPr>
              <a:lnSpc>
                <a:spcPct val="80000"/>
              </a:lnSpc>
            </a:pPr>
            <a:r>
              <a:rPr lang="pt-BR" sz="2000" b="1" i="1" dirty="0">
                <a:solidFill>
                  <a:schemeClr val="accent2"/>
                </a:solidFill>
              </a:rPr>
              <a:t>Esvaziando um fluxo: </a:t>
            </a:r>
            <a:r>
              <a:rPr lang="pt-BR" sz="2000" b="1" i="1" dirty="0" err="1">
                <a:solidFill>
                  <a:schemeClr val="accent2"/>
                </a:solidFill>
              </a:rPr>
              <a:t>fflush</a:t>
            </a:r>
            <a:r>
              <a:rPr lang="pt-BR" sz="2000" b="1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fflush</a:t>
            </a:r>
            <a:r>
              <a:rPr lang="pt-BR" sz="2000" dirty="0">
                <a:latin typeface="Courier New" pitchFamily="49" charset="0"/>
              </a:rPr>
              <a:t>(FILE *</a:t>
            </a:r>
            <a:r>
              <a:rPr lang="pt-BR" sz="2000" dirty="0" err="1">
                <a:latin typeface="Courier New" pitchFamily="49" charset="0"/>
              </a:rPr>
              <a:t>fp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dirty="0"/>
              <a:t>	Escreve o </a:t>
            </a:r>
            <a:r>
              <a:rPr lang="pt-BR" sz="2000" dirty="0" smtClean="0"/>
              <a:t>todo o conteúdo do </a:t>
            </a:r>
            <a:r>
              <a:rPr lang="pt-BR" sz="2000" dirty="0"/>
              <a:t>fluxo para o arquivo associado a </a:t>
            </a:r>
            <a:r>
              <a:rPr lang="pt-BR" sz="2000" dirty="0" err="1"/>
              <a:t>fp</a:t>
            </a:r>
            <a:r>
              <a:rPr lang="pt-BR" sz="20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dirty="0"/>
              <a:t>	Retorna zero em caso de sucesso e EOF se falhar.</a:t>
            </a:r>
          </a:p>
        </p:txBody>
      </p:sp>
    </p:spTree>
    <p:extLst>
      <p:ext uri="{BB962C8B-B14F-4D97-AF65-F5344CB8AC3E}">
        <p14:creationId xmlns:p14="http://schemas.microsoft.com/office/powerpoint/2010/main" val="393268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6C3AB-B74E-4921-997F-14973E575F1F}" type="slidenum">
              <a:rPr lang="en-US">
                <a:solidFill>
                  <a:srgbClr val="808080"/>
                </a:solidFill>
              </a:rPr>
              <a:pPr/>
              <a:t>28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781800" cy="3429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pt-BR" sz="1800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pt-BR" sz="1800" dirty="0" smtClean="0"/>
              <a:t>Faça um programa para mostrar o tamanho de um arquivo qualquer.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pt-BR" sz="1800" dirty="0" smtClean="0"/>
              <a:t>Faça </a:t>
            </a:r>
            <a:r>
              <a:rPr lang="pt-BR" sz="1800" dirty="0"/>
              <a:t>um programa </a:t>
            </a:r>
            <a:r>
              <a:rPr lang="pt-BR" sz="1800" dirty="0" smtClean="0"/>
              <a:t>para exibir os registros do arquivo </a:t>
            </a:r>
            <a:r>
              <a:rPr lang="pt-BR" sz="1800" b="1" dirty="0" smtClean="0"/>
              <a:t>agenda</a:t>
            </a:r>
            <a:r>
              <a:rPr lang="pt-BR" sz="1800" dirty="0" smtClean="0"/>
              <a:t> do final para o começo, fazendo uso da função </a:t>
            </a:r>
            <a:r>
              <a:rPr lang="pt-BR" sz="1800" dirty="0" err="1" smtClean="0"/>
              <a:t>fseek</a:t>
            </a:r>
            <a:r>
              <a:rPr lang="pt-BR" sz="1800" dirty="0" smtClean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05720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07EAC-D42F-45C8-BB90-BFF92B6D19BD}" type="slidenum">
              <a:rPr lang="en-US">
                <a:solidFill>
                  <a:srgbClr val="808080"/>
                </a:solidFill>
              </a:rPr>
              <a:pPr/>
              <a:t>3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Arquivos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6553200" cy="4038600"/>
          </a:xfrm>
          <a:ln/>
        </p:spPr>
        <p:txBody>
          <a:bodyPr/>
          <a:lstStyle/>
          <a:p>
            <a:pPr marL="231775" indent="-166688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pt-BR" sz="2000" b="1" i="1"/>
              <a:t> </a:t>
            </a:r>
            <a:r>
              <a:rPr lang="pt-BR" sz="2000" b="1" i="1">
                <a:solidFill>
                  <a:schemeClr val="accent2"/>
                </a:solidFill>
              </a:rPr>
              <a:t>Ponteiro de Arquivo</a:t>
            </a:r>
          </a:p>
          <a:p>
            <a:pPr marL="231775" indent="-166688">
              <a:lnSpc>
                <a:spcPct val="90000"/>
              </a:lnSpc>
              <a:spcAft>
                <a:spcPct val="20000"/>
              </a:spcAft>
            </a:pPr>
            <a:r>
              <a:rPr lang="pt-BR" sz="2000"/>
              <a:t> Para ler ou escrever em um arquivo de disco, o programa deve declarar uma variável </a:t>
            </a:r>
            <a:r>
              <a:rPr lang="pt-BR" sz="2000" b="1"/>
              <a:t>ponteiro de arquivo. </a:t>
            </a:r>
          </a:p>
          <a:p>
            <a:pPr marL="231775" indent="-166688">
              <a:lnSpc>
                <a:spcPct val="90000"/>
              </a:lnSpc>
              <a:spcAft>
                <a:spcPct val="20000"/>
              </a:spcAft>
            </a:pPr>
            <a:r>
              <a:rPr lang="pt-BR" sz="2000"/>
              <a:t> Um </a:t>
            </a:r>
            <a:r>
              <a:rPr lang="pt-BR" sz="2000" b="1"/>
              <a:t>ponteiro de arquivo</a:t>
            </a:r>
            <a:r>
              <a:rPr lang="pt-BR" sz="2000"/>
              <a:t> é um ponteiro para uma área na memória(</a:t>
            </a:r>
            <a:r>
              <a:rPr lang="pt-BR" sz="2000" b="1"/>
              <a:t>buffer</a:t>
            </a:r>
            <a:r>
              <a:rPr lang="pt-BR" sz="2000"/>
              <a:t>) onde estão contidos vários dados sobre o arquivo a ler ou escrever, tais como o nome do arquivo, estado e posição corrente </a:t>
            </a:r>
          </a:p>
          <a:p>
            <a:pPr marL="231775" indent="-166688">
              <a:lnSpc>
                <a:spcPct val="90000"/>
              </a:lnSpc>
              <a:spcAft>
                <a:spcPct val="20000"/>
              </a:spcAft>
            </a:pPr>
            <a:r>
              <a:rPr lang="pt-BR" sz="2000"/>
              <a:t> Este buffer intermediário entre arquivo e programa é chamado </a:t>
            </a:r>
            <a:r>
              <a:rPr lang="pt-BR" sz="2000" b="1"/>
              <a:t>'fluxo‘ </a:t>
            </a:r>
            <a:r>
              <a:rPr lang="pt-BR" sz="2000"/>
              <a:t>ou</a:t>
            </a:r>
            <a:r>
              <a:rPr lang="pt-BR" sz="2000" b="1"/>
              <a:t> ‘stream’, </a:t>
            </a:r>
            <a:r>
              <a:rPr lang="pt-BR" sz="2000"/>
              <a:t>e é uma entidade lógica genérica, que pode estar associada a uma unidade de fita magnética, um disco, uma porta serial, etc. </a:t>
            </a:r>
          </a:p>
        </p:txBody>
      </p:sp>
    </p:spTree>
    <p:extLst>
      <p:ext uri="{BB962C8B-B14F-4D97-AF65-F5344CB8AC3E}">
        <p14:creationId xmlns:p14="http://schemas.microsoft.com/office/powerpoint/2010/main" val="2795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F7DD1-6CC9-4BDF-A09B-C516E2C00D65}" type="slidenum">
              <a:rPr lang="en-US">
                <a:solidFill>
                  <a:srgbClr val="808080"/>
                </a:solidFill>
              </a:rPr>
              <a:pPr/>
              <a:t>4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Arquivos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0" y="1600200"/>
            <a:ext cx="6400800" cy="40386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 b="1" i="1">
                <a:solidFill>
                  <a:schemeClr val="accent2"/>
                </a:solidFill>
              </a:rPr>
              <a:t>Ponteiro de Arquivo</a:t>
            </a:r>
          </a:p>
          <a:p>
            <a:pPr>
              <a:spcBef>
                <a:spcPct val="50000"/>
              </a:spcBef>
            </a:pPr>
            <a:r>
              <a:rPr lang="pt-BR" sz="1600"/>
              <a:t>Para obter uma variável ponteiro de arquivo 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pt-BR" sz="1600" b="1"/>
              <a:t>FILE *fp;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pt-BR" sz="1600"/>
              <a:t>onde fp é o ponteiro de arquivo.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b="1" i="1">
                <a:solidFill>
                  <a:schemeClr val="accent2"/>
                </a:solidFill>
              </a:rPr>
              <a:t>Abrindo um Arquivo:</a:t>
            </a:r>
          </a:p>
          <a:p>
            <a:pPr>
              <a:lnSpc>
                <a:spcPct val="90000"/>
              </a:lnSpc>
            </a:pPr>
            <a:r>
              <a:rPr lang="pt-BR" sz="1600"/>
              <a:t>A função </a:t>
            </a:r>
            <a:r>
              <a:rPr lang="pt-BR" sz="1600" b="1"/>
              <a:t>fopen()</a:t>
            </a:r>
            <a:r>
              <a:rPr lang="pt-BR" sz="1600"/>
              <a:t> abre um fluxo e liga um arquivo a esse fluxo. Retorna o ponteiro de arquivo associado ao fluxoem questão.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600"/>
              <a:t>     	</a:t>
            </a:r>
            <a:r>
              <a:rPr lang="pt-BR" sz="1600" b="1"/>
              <a:t>FILE *fopen(char *nome_de_arquivo, char *modo);</a:t>
            </a:r>
          </a:p>
          <a:p>
            <a:pPr>
              <a:lnSpc>
                <a:spcPct val="90000"/>
              </a:lnSpc>
            </a:pPr>
            <a:r>
              <a:rPr lang="pt-BR" sz="1600"/>
              <a:t>onde </a:t>
            </a:r>
            <a:r>
              <a:rPr lang="pt-BR" sz="1600" b="1"/>
              <a:t>modo</a:t>
            </a:r>
            <a:r>
              <a:rPr lang="pt-BR" sz="1600"/>
              <a:t> é uma string contendo o estado desejado para abertura. </a:t>
            </a:r>
          </a:p>
          <a:p>
            <a:pPr>
              <a:lnSpc>
                <a:spcPct val="90000"/>
              </a:lnSpc>
            </a:pPr>
            <a:r>
              <a:rPr lang="pt-BR" sz="1600"/>
              <a:t>O </a:t>
            </a:r>
            <a:r>
              <a:rPr lang="pt-BR" sz="1600" b="1"/>
              <a:t>nome do arquivo</a:t>
            </a:r>
            <a:r>
              <a:rPr lang="pt-BR" sz="1600"/>
              <a:t> deve ser uma string de caracteres que  compreende um nome de arquivo válido incluindo uma especificação de caminho (PATH). 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212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965450" y="2354263"/>
            <a:ext cx="18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2400" b="0">
                <a:solidFill>
                  <a:srgbClr val="000000"/>
                </a:solidFill>
                <a:latin typeface="Times New Roman" pitchFamily="18" charset="0"/>
              </a:rPr>
            </a:br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0" y="3017838"/>
            <a:ext cx="1349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1365" name="Rectangle 101"/>
          <p:cNvSpPr>
            <a:spLocks noChangeArrowheads="1"/>
          </p:cNvSpPr>
          <p:nvPr/>
        </p:nvSpPr>
        <p:spPr bwMode="auto">
          <a:xfrm>
            <a:off x="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1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9770B-0D52-4A8B-B58D-849824AEC83E}" type="slidenum">
              <a:rPr lang="en-US">
                <a:solidFill>
                  <a:srgbClr val="808080"/>
                </a:solidFill>
              </a:rPr>
              <a:pPr/>
              <a:t>5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Modos de Abertura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984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3582" name="Group 270"/>
          <p:cNvGraphicFramePr>
            <a:graphicFrameLocks noGrp="1"/>
          </p:cNvGraphicFramePr>
          <p:nvPr/>
        </p:nvGraphicFramePr>
        <p:xfrm>
          <a:off x="1905000" y="1524000"/>
          <a:ext cx="5715000" cy="4178935"/>
        </p:xfrm>
        <a:graphic>
          <a:graphicData uri="http://schemas.openxmlformats.org/drawingml/2006/table">
            <a:tbl>
              <a:tblPr/>
              <a:tblGrid>
                <a:gridCol w="762000"/>
                <a:gridCol w="4953000"/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"r"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Abre um arquivo-texto para leitura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"w"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Cria um arquivo-texto para 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"a"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Acrescenta dados para um arquivo-texto existente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"rb"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Abre um arquivo binário para leitura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"wb"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Cria um arquivo binário para 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"ab"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Acrescenta dados a um arquivo binário existente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"r+"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Abre um arquivo-texto para leitura/escrita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"w+"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Cria um arquivo-texto para leitura/escrita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"a+"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Acrescenta dados ou cria um arquivo-texto para leitura/escrita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"r+b"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Abre um arquivo binário para leitura/escrita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"w+b"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Cria um arquivo binário para leitura/escrita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"a+b"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Acrescenta ou cria um arquivo binário para leitura/escrita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56" name="Rectangle 244"/>
          <p:cNvSpPr>
            <a:spLocks noChangeArrowheads="1"/>
          </p:cNvSpPr>
          <p:nvPr/>
        </p:nvSpPr>
        <p:spPr bwMode="auto">
          <a:xfrm>
            <a:off x="0" y="587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52FEF-D9FA-4196-8F34-35F40BD3E5D2}" type="slidenum">
              <a:rPr lang="en-US">
                <a:solidFill>
                  <a:srgbClr val="808080"/>
                </a:solidFill>
              </a:rPr>
              <a:pPr/>
              <a:t>6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Abertura de Arquivo</a:t>
            </a:r>
          </a:p>
        </p:txBody>
      </p:sp>
      <p:sp>
        <p:nvSpPr>
          <p:cNvPr id="14374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828800"/>
            <a:ext cx="6172200" cy="3886200"/>
          </a:xfrm>
        </p:spPr>
        <p:txBody>
          <a:bodyPr/>
          <a:lstStyle/>
          <a:p>
            <a:pPr algn="just">
              <a:spcAft>
                <a:spcPct val="30000"/>
              </a:spcAft>
            </a:pPr>
            <a:r>
              <a:rPr lang="pt-BR" sz="2000"/>
              <a:t>  Um  arquivo  pode ser aberto ou em </a:t>
            </a:r>
            <a:r>
              <a:rPr lang="pt-BR" sz="2000" b="1">
                <a:solidFill>
                  <a:schemeClr val="tx2"/>
                </a:solidFill>
              </a:rPr>
              <a:t>modo texto</a:t>
            </a:r>
            <a:r>
              <a:rPr lang="pt-BR" sz="2000"/>
              <a:t> ou em </a:t>
            </a:r>
            <a:r>
              <a:rPr lang="pt-BR" sz="2000" b="1"/>
              <a:t>modo binário. </a:t>
            </a:r>
          </a:p>
          <a:p>
            <a:pPr algn="just">
              <a:spcAft>
                <a:spcPct val="30000"/>
              </a:spcAft>
            </a:pPr>
            <a:r>
              <a:rPr lang="pt-BR" sz="2000"/>
              <a:t>  No </a:t>
            </a:r>
            <a:r>
              <a:rPr lang="pt-BR" sz="2000" b="1"/>
              <a:t>modo texto</a:t>
            </a:r>
            <a:r>
              <a:rPr lang="pt-BR" sz="2000"/>
              <a:t>, as seqüências  de  retorno de carro e alimentação de formulários são transformadas em seqüências de  novas linhas na entrada. Na saída, ocorre o inverso: novas linhas são transformadas em retorno de carro e alimentação de formulário. Tais transformações não acontecem  em um arquivo binário.</a:t>
            </a:r>
          </a:p>
        </p:txBody>
      </p:sp>
    </p:spTree>
    <p:extLst>
      <p:ext uri="{BB962C8B-B14F-4D97-AF65-F5344CB8AC3E}">
        <p14:creationId xmlns:p14="http://schemas.microsoft.com/office/powerpoint/2010/main" val="6143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33260-14AC-4846-9FA3-EF41EA6D0BEA}" type="slidenum">
              <a:rPr lang="en-US">
                <a:solidFill>
                  <a:srgbClr val="808080"/>
                </a:solidFill>
              </a:rPr>
              <a:pPr/>
              <a:t>7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Abertura de Arquivo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2773363"/>
            <a:ext cx="9001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6483" name="Rectangle 99"/>
          <p:cNvSpPr>
            <a:spLocks noChangeArrowheads="1"/>
          </p:cNvSpPr>
          <p:nvPr/>
        </p:nvSpPr>
        <p:spPr bwMode="auto">
          <a:xfrm>
            <a:off x="0" y="408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602" name="Rectangle 218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6553200" cy="3657600"/>
          </a:xfrm>
        </p:spPr>
        <p:txBody>
          <a:bodyPr/>
          <a:lstStyle/>
          <a:p>
            <a:pPr marL="457200" indent="-457200"/>
            <a:r>
              <a:rPr lang="pt-BR"/>
              <a:t>Se um erro ocorre quando se está abrindo um arquivo, </a:t>
            </a:r>
            <a:r>
              <a:rPr lang="pt-BR" b="1"/>
              <a:t>fopen()</a:t>
            </a:r>
            <a:r>
              <a:rPr lang="pt-BR"/>
              <a:t> retorna um nulo (NULL).</a:t>
            </a:r>
          </a:p>
          <a:p>
            <a:pPr marL="457200" indent="-457200"/>
            <a:r>
              <a:rPr lang="pt-BR"/>
              <a:t>Por exemplo: tentar abrir um arquivo inexistente para leitura, escrever em um arquivo protegido contra gravação, ou ainda criar um arquivo se o disco estiver cheio, um erro ocorrerá e fopen() retornará NULL.</a:t>
            </a:r>
            <a:endParaRPr lang="pt-B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EB1E1-04EA-442E-8AC7-E47F3162D31F}" type="slidenum">
              <a:rPr lang="en-US">
                <a:solidFill>
                  <a:srgbClr val="80808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Abertura de Arquivo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0" y="438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pt-BR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1524000" y="1676400"/>
            <a:ext cx="5867400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2000" b="0">
                <a:solidFill>
                  <a:srgbClr val="000000"/>
                </a:solidFill>
              </a:rPr>
              <a:t>Exemplo:</a:t>
            </a:r>
          </a:p>
          <a:p>
            <a:r>
              <a:rPr lang="pt-BR" sz="2000" b="0">
                <a:solidFill>
                  <a:srgbClr val="000000"/>
                </a:solidFill>
              </a:rPr>
              <a:t> </a:t>
            </a:r>
            <a:r>
              <a:rPr lang="en-US" sz="1400" b="0">
                <a:solidFill>
                  <a:srgbClr val="000000"/>
                </a:solidFill>
              </a:rPr>
              <a:t>FILE  *ofp;</a:t>
            </a:r>
          </a:p>
          <a:p>
            <a:r>
              <a:rPr lang="en-US" sz="1400" b="0">
                <a:solidFill>
                  <a:srgbClr val="000000"/>
                </a:solidFill>
              </a:rPr>
              <a:t>   ofp = fopen ("test", "w");</a:t>
            </a:r>
            <a:endParaRPr lang="pt-BR" sz="1400" b="0">
              <a:solidFill>
                <a:srgbClr val="000000"/>
              </a:solidFill>
            </a:endParaRPr>
          </a:p>
          <a:p>
            <a:r>
              <a:rPr lang="pt-BR" sz="1400" b="0">
                <a:solidFill>
                  <a:srgbClr val="000000"/>
                </a:solidFill>
              </a:rPr>
              <a:t>Entretanto, para checagem de erros escrevemos assim:</a:t>
            </a:r>
            <a:endParaRPr lang="en-US" sz="1400" b="0">
              <a:solidFill>
                <a:srgbClr val="000000"/>
              </a:solidFill>
            </a:endParaRPr>
          </a:p>
          <a:p>
            <a:r>
              <a:rPr lang="en-US" sz="1400" b="0">
                <a:solidFill>
                  <a:srgbClr val="000000"/>
                </a:solidFill>
              </a:rPr>
              <a:t>	FILE  *ofp;</a:t>
            </a:r>
          </a:p>
          <a:p>
            <a:r>
              <a:rPr lang="en-US" sz="1400" b="0">
                <a:solidFill>
                  <a:srgbClr val="000000"/>
                </a:solidFill>
              </a:rPr>
              <a:t>	if((ofp=fopen("test","w"))==NULL)</a:t>
            </a:r>
            <a:endParaRPr lang="pt-BR" sz="1400" b="0">
              <a:solidFill>
                <a:srgbClr val="000000"/>
              </a:solidFill>
            </a:endParaRPr>
          </a:p>
          <a:p>
            <a:r>
              <a:rPr lang="pt-BR" sz="1400" b="0">
                <a:solidFill>
                  <a:srgbClr val="000000"/>
                </a:solidFill>
              </a:rPr>
              <a:t>	{</a:t>
            </a:r>
          </a:p>
          <a:p>
            <a:r>
              <a:rPr lang="pt-BR" sz="1400" b="0">
                <a:solidFill>
                  <a:srgbClr val="000000"/>
                </a:solidFill>
              </a:rPr>
              <a:t>  	   puts("não posso abrir o arquivo\n");</a:t>
            </a:r>
          </a:p>
          <a:p>
            <a:r>
              <a:rPr lang="pt-BR" sz="1400" b="0">
                <a:solidFill>
                  <a:srgbClr val="000000"/>
                </a:solidFill>
              </a:rPr>
              <a:t>  	   exit(1); </a:t>
            </a:r>
            <a:r>
              <a:rPr lang="pt-BR" sz="1400" b="0">
                <a:solidFill>
                  <a:srgbClr val="3333CC"/>
                </a:solidFill>
              </a:rPr>
              <a:t>//Erro!! Termina programa</a:t>
            </a:r>
          </a:p>
          <a:p>
            <a:r>
              <a:rPr lang="pt-BR" sz="1400" b="0">
                <a:solidFill>
                  <a:srgbClr val="000000"/>
                </a:solidFill>
              </a:rPr>
              <a:t>	}</a:t>
            </a:r>
          </a:p>
          <a:p>
            <a:r>
              <a:rPr lang="pt-BR" sz="1400" b="0">
                <a:solidFill>
                  <a:srgbClr val="000000"/>
                </a:solidFill>
                <a:latin typeface="Arial" charset="0"/>
              </a:rPr>
              <a:t>Obs: Abrindo um arquivo no modo “w”, qualquer arquivo preexistente  com o mesmo nome  será apagado e o novo arquivo iniciado.</a:t>
            </a:r>
            <a:r>
              <a:rPr lang="pt-BR" sz="14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8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7B072-C6A3-4ABD-91EA-B418C3D98C8C}" type="slidenum">
              <a:rPr lang="en-US">
                <a:solidFill>
                  <a:srgbClr val="808080"/>
                </a:solidFill>
              </a:rPr>
              <a:pPr/>
              <a:t>9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Escrita em Arquivo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6096000" cy="36576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pt-BR" b="1" i="1" dirty="0">
                <a:solidFill>
                  <a:schemeClr val="accent2"/>
                </a:solidFill>
              </a:rPr>
              <a:t>Escrevendo um caractere:</a:t>
            </a:r>
          </a:p>
          <a:p>
            <a:pPr marL="381000" indent="-381000">
              <a:lnSpc>
                <a:spcPct val="90000"/>
              </a:lnSpc>
            </a:pPr>
            <a:r>
              <a:rPr lang="pt-BR" sz="1800" dirty="0"/>
              <a:t>A função </a:t>
            </a:r>
            <a:r>
              <a:rPr lang="pt-BR" sz="1800" b="1" dirty="0" err="1"/>
              <a:t>putc</a:t>
            </a:r>
            <a:r>
              <a:rPr lang="pt-BR" sz="1800" b="1" dirty="0"/>
              <a:t>()</a:t>
            </a:r>
            <a:r>
              <a:rPr lang="pt-BR" sz="1800" dirty="0"/>
              <a:t>  é usada para escrever  caracteres para um fluxo que foi previamente aberto para escrita pela função </a:t>
            </a:r>
            <a:r>
              <a:rPr lang="pt-BR" sz="1800" dirty="0" err="1"/>
              <a:t>fopen</a:t>
            </a:r>
            <a:r>
              <a:rPr lang="pt-BR" sz="1800" dirty="0"/>
              <a:t>(). A função é declarada como:</a:t>
            </a:r>
            <a:endParaRPr lang="en-US" sz="1800"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putc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ch</a:t>
            </a:r>
            <a:r>
              <a:rPr lang="en-US" sz="1800" dirty="0">
                <a:latin typeface="Courier New" pitchFamily="49" charset="0"/>
              </a:rPr>
              <a:t>, FILE *</a:t>
            </a:r>
            <a:r>
              <a:rPr lang="en-US" sz="1800" dirty="0" err="1">
                <a:latin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pt-BR" sz="18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pt-BR" sz="1800" dirty="0"/>
              <a:t>	onde  </a:t>
            </a:r>
            <a:r>
              <a:rPr lang="pt-BR" sz="1800" b="1" dirty="0" err="1"/>
              <a:t>fp</a:t>
            </a:r>
            <a:r>
              <a:rPr lang="pt-BR" sz="1800" dirty="0"/>
              <a:t>  é  o  ponteiro  de  arquivo  retornado  pela  função  </a:t>
            </a:r>
            <a:r>
              <a:rPr lang="pt-BR" sz="1800" dirty="0" err="1"/>
              <a:t>fopen</a:t>
            </a:r>
            <a:r>
              <a:rPr lang="pt-BR" sz="1800" dirty="0"/>
              <a:t>()  e, </a:t>
            </a:r>
            <a:r>
              <a:rPr lang="pt-BR" sz="1800" b="1" dirty="0" err="1"/>
              <a:t>ch</a:t>
            </a:r>
            <a:r>
              <a:rPr lang="pt-BR" sz="1800" dirty="0"/>
              <a:t> é o caractere a ser escrito</a:t>
            </a:r>
            <a:r>
              <a:rPr lang="pt-BR" sz="1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pt-BR" sz="1800" b="1" dirty="0" err="1" smtClean="0"/>
              <a:t>putc</a:t>
            </a:r>
            <a:r>
              <a:rPr lang="pt-BR" sz="1800" b="1" dirty="0" smtClean="0"/>
              <a:t>() </a:t>
            </a:r>
            <a:r>
              <a:rPr lang="pt-BR" sz="1800" dirty="0" smtClean="0"/>
              <a:t>retorna o caractere escrito ou EOF (</a:t>
            </a:r>
            <a:r>
              <a:rPr lang="pt-BR" sz="1800" dirty="0" err="1" smtClean="0"/>
              <a:t>End</a:t>
            </a:r>
            <a:r>
              <a:rPr lang="pt-BR" sz="1800" dirty="0" smtClean="0"/>
              <a:t> </a:t>
            </a:r>
            <a:r>
              <a:rPr lang="pt-BR" sz="1800" dirty="0" err="1" smtClean="0"/>
              <a:t>of</a:t>
            </a:r>
            <a:r>
              <a:rPr lang="pt-BR" sz="1800" dirty="0" smtClean="0"/>
              <a:t> FILE) se ocorreu um erro na escrita.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03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stre Genius">
  <a:themeElements>
    <a:clrScheme name="Mestre Geni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estre Geni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Mestre Geni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stre Geniu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stre Geniu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stre Geniu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stre Geniu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stre Geniu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stre Geniu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1906</Words>
  <Application>Microsoft Office PowerPoint</Application>
  <PresentationFormat>Apresentação na tela (4:3)</PresentationFormat>
  <Paragraphs>352</Paragraphs>
  <Slides>28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40" baseType="lpstr">
      <vt:lpstr>Arial</vt:lpstr>
      <vt:lpstr>Comic Sans MS</vt:lpstr>
      <vt:lpstr>Courier New</vt:lpstr>
      <vt:lpstr>Garamond</vt:lpstr>
      <vt:lpstr>Lucida Console</vt:lpstr>
      <vt:lpstr>Noto Sans Symbols</vt:lpstr>
      <vt:lpstr>Tahoma</vt:lpstr>
      <vt:lpstr>Times New Roman</vt:lpstr>
      <vt:lpstr>Wingdings</vt:lpstr>
      <vt:lpstr>Tema do Office</vt:lpstr>
      <vt:lpstr>1_Tema do Office</vt:lpstr>
      <vt:lpstr>1_Mestre Genius</vt:lpstr>
      <vt:lpstr>Apresentação do PowerPoint</vt:lpstr>
      <vt:lpstr>Apresentação do PowerPoint</vt:lpstr>
      <vt:lpstr>Arquivos</vt:lpstr>
      <vt:lpstr>Arquivos</vt:lpstr>
      <vt:lpstr>Modos de Abertura</vt:lpstr>
      <vt:lpstr>Abertura de Arquivo</vt:lpstr>
      <vt:lpstr>Abertura de Arquivo</vt:lpstr>
      <vt:lpstr>Abertura de Arquivo</vt:lpstr>
      <vt:lpstr>Escrita em Arquivo</vt:lpstr>
      <vt:lpstr>Leitura em Arquivo</vt:lpstr>
      <vt:lpstr>Fechamento de Arquivo</vt:lpstr>
      <vt:lpstr>Exemplo escrita</vt:lpstr>
      <vt:lpstr>Exemplo leitura</vt:lpstr>
      <vt:lpstr>Função rewind()</vt:lpstr>
      <vt:lpstr>fgets() e fputs()</vt:lpstr>
      <vt:lpstr>fgets() e fputs()</vt:lpstr>
      <vt:lpstr>fprintf() e fscanf()</vt:lpstr>
      <vt:lpstr>fprintf() e fscanf()</vt:lpstr>
      <vt:lpstr>fread() e fwrite():</vt:lpstr>
      <vt:lpstr>fread() e fwrite():</vt:lpstr>
      <vt:lpstr>Escrita de estrutura em arquivo </vt:lpstr>
      <vt:lpstr>Leitura de estrutura em arquivo</vt:lpstr>
      <vt:lpstr>Atividades</vt:lpstr>
      <vt:lpstr>Acesso randômico a arquivos</vt:lpstr>
      <vt:lpstr>Acesso randômico a arquivos</vt:lpstr>
      <vt:lpstr>Acesso randômico a arquivos</vt:lpstr>
      <vt:lpstr>Outras funções de arquivos</vt:lpstr>
      <vt:lpstr>Atividades</vt:lpstr>
    </vt:vector>
  </TitlesOfParts>
  <Company>Particular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Isaac Benjamim Benchimol</dc:creator>
  <cp:lastModifiedBy>Isaac Benchimol</cp:lastModifiedBy>
  <cp:revision>998</cp:revision>
  <dcterms:created xsi:type="dcterms:W3CDTF">2001-01-01T07:35:49Z</dcterms:created>
  <dcterms:modified xsi:type="dcterms:W3CDTF">2021-07-26T15:29:54Z</dcterms:modified>
</cp:coreProperties>
</file>