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81" r:id="rId5"/>
    <p:sldId id="267" r:id="rId6"/>
    <p:sldId id="280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217" autoAdjust="0"/>
  </p:normalViewPr>
  <p:slideViewPr>
    <p:cSldViewPr>
      <p:cViewPr>
        <p:scale>
          <a:sx n="100" d="100"/>
          <a:sy n="100" d="100"/>
        </p:scale>
        <p:origin x="954" y="4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78787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78787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78787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78787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78787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2574" y="170076"/>
            <a:ext cx="69068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9859" y="1438234"/>
            <a:ext cx="9607550" cy="4626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25178" y="6431764"/>
            <a:ext cx="455929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78787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9563" y="2631190"/>
            <a:ext cx="8590098" cy="857927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algn="ctr">
              <a:lnSpc>
                <a:spcPts val="3110"/>
              </a:lnSpc>
              <a:spcBef>
                <a:spcPts val="490"/>
              </a:spcBef>
            </a:pPr>
            <a:r>
              <a:rPr sz="2850" b="1" spc="-60" dirty="0">
                <a:solidFill>
                  <a:schemeClr val="tx1"/>
                </a:solidFill>
                <a:latin typeface="Times New Roman"/>
                <a:cs typeface="Times New Roman"/>
              </a:rPr>
              <a:t>РАЗРАБОТКА</a:t>
            </a:r>
            <a:r>
              <a:rPr sz="2850" b="1" spc="-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5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МОБИЛЬНОГО</a:t>
            </a:r>
            <a:r>
              <a:rPr sz="2850" b="1" spc="11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chemeClr val="tx1"/>
                </a:solidFill>
                <a:latin typeface="Times New Roman"/>
                <a:cs typeface="Times New Roman"/>
              </a:rPr>
              <a:t>ПРИЛОЖЕНИЯ</a:t>
            </a:r>
            <a:r>
              <a:rPr sz="2850" b="1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850" b="1" spc="105" dirty="0" smtClean="0">
                <a:solidFill>
                  <a:schemeClr val="tx1"/>
                </a:solidFill>
                <a:latin typeface="Times New Roman"/>
                <a:cs typeface="Times New Roman"/>
              </a:rPr>
              <a:t>«</a:t>
            </a:r>
            <a:r>
              <a:rPr lang="en-US" sz="3200" b="1" spc="-1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MoneyTrack</a:t>
            </a:r>
            <a:r>
              <a:rPr lang="ru-RU" sz="2850" b="1" spc="105" dirty="0" smtClean="0">
                <a:solidFill>
                  <a:schemeClr val="tx1"/>
                </a:solidFill>
                <a:latin typeface="Times New Roman"/>
                <a:cs typeface="Times New Roman"/>
              </a:rPr>
              <a:t>»</a:t>
            </a:r>
            <a:endParaRPr sz="285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8817" y="413877"/>
            <a:ext cx="8911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Times New Roman"/>
                <a:cs typeface="Times New Roman"/>
              </a:rPr>
              <a:t>МИНИСТЕРСТВО</a:t>
            </a:r>
            <a:r>
              <a:rPr sz="1800" b="0" spc="-55" dirty="0">
                <a:latin typeface="Times New Roman"/>
                <a:cs typeface="Times New Roman"/>
              </a:rPr>
              <a:t> </a:t>
            </a:r>
            <a:r>
              <a:rPr sz="1800" b="0" spc="-35" dirty="0">
                <a:latin typeface="Times New Roman"/>
                <a:cs typeface="Times New Roman"/>
              </a:rPr>
              <a:t>НАУКИ</a:t>
            </a:r>
            <a:r>
              <a:rPr sz="1800" b="0" spc="-5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И</a:t>
            </a:r>
            <a:r>
              <a:rPr sz="1800" b="0" spc="-6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ВЫСШЕГО</a:t>
            </a:r>
            <a:r>
              <a:rPr sz="1800" b="0" spc="-55" dirty="0">
                <a:latin typeface="Times New Roman"/>
                <a:cs typeface="Times New Roman"/>
              </a:rPr>
              <a:t> </a:t>
            </a:r>
            <a:r>
              <a:rPr sz="1800" b="0" spc="-40" dirty="0">
                <a:latin typeface="Times New Roman"/>
                <a:cs typeface="Times New Roman"/>
              </a:rPr>
              <a:t>ОБРАЗОВАНИЯ</a:t>
            </a:r>
            <a:r>
              <a:rPr sz="1800" b="0" spc="-5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РОССИЙСКОЙ</a:t>
            </a:r>
            <a:r>
              <a:rPr sz="1800" b="0" spc="-55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Times New Roman"/>
                <a:cs typeface="Times New Roman"/>
              </a:rPr>
              <a:t>ФЕДЕРАЦИИ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82" y="660764"/>
            <a:ext cx="11050905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-64135" algn="ctr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Федеральное</a:t>
            </a:r>
            <a:r>
              <a:rPr sz="18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государственное</a:t>
            </a:r>
            <a:r>
              <a:rPr sz="18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автономное</a:t>
            </a:r>
            <a:r>
              <a:rPr sz="18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образовательное</a:t>
            </a:r>
            <a:r>
              <a:rPr sz="18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учреждение</a:t>
            </a:r>
            <a:r>
              <a:rPr sz="18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высшего</a:t>
            </a:r>
            <a:r>
              <a:rPr sz="18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профессионального</a:t>
            </a:r>
            <a:r>
              <a:rPr sz="1800" spc="5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образования</a:t>
            </a:r>
            <a:r>
              <a:rPr sz="1800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«Южно-</a:t>
            </a:r>
            <a:r>
              <a:rPr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Уральский</a:t>
            </a:r>
            <a:r>
              <a:rPr sz="18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государственный</a:t>
            </a:r>
            <a:r>
              <a:rPr sz="18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университет</a:t>
            </a:r>
            <a:r>
              <a:rPr sz="18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(национальный</a:t>
            </a:r>
            <a:r>
              <a:rPr sz="18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исследовательский</a:t>
            </a:r>
            <a:r>
              <a:rPr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университет)»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Высшая</a:t>
            </a:r>
            <a:r>
              <a:rPr sz="18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школа</a:t>
            </a:r>
            <a:r>
              <a:rPr sz="18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электроники</a:t>
            </a:r>
            <a:r>
              <a:rPr sz="18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и</a:t>
            </a:r>
            <a:r>
              <a:rPr sz="18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компьютерных</a:t>
            </a:r>
            <a:r>
              <a:rPr sz="18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наук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R="52069" algn="ctr">
              <a:lnSpc>
                <a:spcPts val="1925"/>
              </a:lnSpc>
            </a:pP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Кафедра</a:t>
            </a:r>
            <a:r>
              <a:rPr sz="1800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системного</a:t>
            </a:r>
            <a:r>
              <a:rPr sz="1800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программирования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0600" y="4529064"/>
            <a:ext cx="2320290" cy="954107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Автор</a:t>
            </a:r>
            <a:r>
              <a:rPr spc="-1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ru-RU" spc="-1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студент</a:t>
            </a:r>
            <a:r>
              <a:rPr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группы</a:t>
            </a:r>
            <a:r>
              <a:rPr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КЭ-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402</a:t>
            </a:r>
            <a:r>
              <a:rPr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Ершова</a:t>
            </a:r>
            <a:r>
              <a:rPr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/>
                <a:cs typeface="Times New Roman"/>
              </a:rPr>
              <a:t>Т.</a:t>
            </a:r>
            <a:r>
              <a:rPr lang="ru-RU" spc="-10" dirty="0">
                <a:solidFill>
                  <a:schemeClr val="tx1"/>
                </a:solidFill>
                <a:latin typeface="Times New Roman"/>
                <a:cs typeface="Times New Roman"/>
              </a:rPr>
              <a:t>С</a:t>
            </a:r>
            <a:r>
              <a:rPr spc="-1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6090" y="1000776"/>
            <a:ext cx="10763910" cy="41652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ru-RU" sz="2400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Приложение «</a:t>
            </a:r>
            <a:r>
              <a:rPr lang="en-US" sz="2400" spc="-1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MoneyTrack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» позволяет откладывать денежных средства на различные цели. Оно дает возможность создания различных копилок и накопления денежны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е средства с подробным описанием.</a:t>
            </a: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endParaRPr lang="ru-RU" sz="2400" spc="-1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ru-RU" sz="2400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Задачи:</a:t>
            </a: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ru-RU" sz="2400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- Управление сбережениями</a:t>
            </a: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ru-RU" sz="2400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- Отслеживание финансовых целей</a:t>
            </a: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ru-RU" sz="2400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- Анализ транзакций</a:t>
            </a:r>
          </a:p>
          <a:p>
            <a:pPr marL="601979" marR="5080" indent="-342900">
              <a:lnSpc>
                <a:spcPct val="110000"/>
              </a:lnSpc>
              <a:spcBef>
                <a:spcPts val="100"/>
              </a:spcBef>
              <a:buFontTx/>
              <a:buChar char="-"/>
            </a:pPr>
            <a:endParaRPr lang="ru-RU" sz="2400" spc="-1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endParaRPr lang="en-US" sz="2400" spc="-1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0" y="304800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ru-RU" cap="all" dirty="0" smtClean="0"/>
              <a:t>ВВЕДЕНИЕ</a:t>
            </a:r>
            <a:endParaRPr lang="ru-RU" cap="all" spc="-10" dirty="0"/>
          </a:p>
        </p:txBody>
      </p:sp>
      <p:sp>
        <p:nvSpPr>
          <p:cNvPr id="7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825178" y="6431764"/>
            <a:ext cx="985822" cy="213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r>
              <a:rPr lang="ru-RU" sz="2000" spc="-20" dirty="0" smtClean="0">
                <a:solidFill>
                  <a:schemeClr val="tx1"/>
                </a:solidFill>
              </a:rPr>
              <a:t> </a:t>
            </a:r>
            <a:r>
              <a:rPr lang="ru-RU" sz="2000" spc="-20" dirty="0" smtClean="0">
                <a:solidFill>
                  <a:schemeClr val="tx1"/>
                </a:solidFill>
              </a:rPr>
              <a:t>2</a:t>
            </a:r>
            <a:r>
              <a:rPr sz="2000" spc="-20" dirty="0" smtClean="0">
                <a:solidFill>
                  <a:schemeClr val="tx1"/>
                </a:solidFill>
              </a:rPr>
              <a:t>/</a:t>
            </a:r>
            <a:r>
              <a:rPr lang="ru-RU" sz="2000" spc="-20" dirty="0" smtClean="0">
                <a:solidFill>
                  <a:schemeClr val="tx1"/>
                </a:solidFill>
              </a:rPr>
              <a:t>6</a:t>
            </a:r>
            <a:endParaRPr sz="2000" spc="-2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304800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ru-RU" cap="all" dirty="0" smtClean="0"/>
              <a:t>Возможности приложения</a:t>
            </a:r>
            <a:endParaRPr lang="ru-RU" cap="all" spc="-10" dirty="0"/>
          </a:p>
        </p:txBody>
      </p:sp>
      <p:sp>
        <p:nvSpPr>
          <p:cNvPr id="7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825178" y="6431764"/>
            <a:ext cx="98582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r>
              <a:rPr lang="ru-RU" sz="2000" spc="-20" dirty="0" smtClean="0">
                <a:solidFill>
                  <a:schemeClr val="tx1"/>
                </a:solidFill>
              </a:rPr>
              <a:t> </a:t>
            </a:r>
            <a:r>
              <a:rPr lang="ru-RU" sz="2000" spc="-20" dirty="0" smtClean="0">
                <a:solidFill>
                  <a:schemeClr val="tx1"/>
                </a:solidFill>
              </a:rPr>
              <a:t>3</a:t>
            </a:r>
            <a:r>
              <a:rPr sz="2000" spc="-20" dirty="0" smtClean="0">
                <a:solidFill>
                  <a:schemeClr val="tx1"/>
                </a:solidFill>
              </a:rPr>
              <a:t>/</a:t>
            </a:r>
            <a:r>
              <a:rPr lang="ru-RU" sz="2000" spc="-20" dirty="0" smtClean="0">
                <a:solidFill>
                  <a:schemeClr val="tx1"/>
                </a:solidFill>
              </a:rPr>
              <a:t>6</a:t>
            </a:r>
            <a:endParaRPr sz="2000" spc="-20" dirty="0">
              <a:solidFill>
                <a:schemeClr val="tx1"/>
              </a:solidFill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575151" y="990600"/>
            <a:ext cx="10763910" cy="4977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Добавление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возможность создания копилок для достижения различных целей.</a:t>
            </a: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Редактирование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возможность отредактировать название копилки, начальный и конечный баланс.</a:t>
            </a: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Удаление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возможность удаления копилки.</a:t>
            </a: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Индикатор прогресса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возможность визуально отслеживать свой прогресс в достижении финансовых целей.</a:t>
            </a: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Управление денежными средствами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возможность вносить и снимать средства.</a:t>
            </a: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История транзакции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в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озможность просмотреть подробную историю ввода и вывода денежных средств.</a:t>
            </a: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endParaRPr lang="ru-RU" sz="2400" b="1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endParaRPr lang="ru-RU" sz="2400" b="1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304800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ru-RU" cap="all" dirty="0" smtClean="0"/>
              <a:t>Основные Классы приложения</a:t>
            </a:r>
            <a:endParaRPr lang="ru-RU" cap="all" spc="-10" dirty="0"/>
          </a:p>
        </p:txBody>
      </p:sp>
      <p:sp>
        <p:nvSpPr>
          <p:cNvPr id="7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825178" y="6431764"/>
            <a:ext cx="98582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r>
              <a:rPr lang="ru-RU" sz="2000" spc="-20" dirty="0" smtClean="0">
                <a:solidFill>
                  <a:schemeClr val="tx1"/>
                </a:solidFill>
              </a:rPr>
              <a:t> 4</a:t>
            </a:r>
            <a:r>
              <a:rPr sz="2000" spc="-20" dirty="0" smtClean="0">
                <a:solidFill>
                  <a:schemeClr val="tx1"/>
                </a:solidFill>
              </a:rPr>
              <a:t>/</a:t>
            </a:r>
            <a:r>
              <a:rPr lang="ru-RU" sz="2000" spc="-20" dirty="0" smtClean="0">
                <a:solidFill>
                  <a:schemeClr val="tx1"/>
                </a:solidFill>
              </a:rPr>
              <a:t>6</a:t>
            </a:r>
            <a:endParaRPr sz="2000" spc="-20" dirty="0">
              <a:solidFill>
                <a:schemeClr val="tx1"/>
              </a:solidFill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575151" y="990600"/>
            <a:ext cx="10763910" cy="54481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Используемые библиотеки:</a:t>
            </a: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en-US" sz="24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DialogFragment</a:t>
            </a:r>
            <a:endParaRPr lang="en-US" sz="2400" b="1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en-US" sz="24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SuppressLint</a:t>
            </a:r>
            <a:endParaRPr lang="ru-RU" sz="2400" b="1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en-US" sz="24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SharedPreferences</a:t>
            </a:r>
            <a:endParaRPr lang="en-US" sz="2400" b="1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en-US" sz="24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FloatingActionButton</a:t>
            </a:r>
            <a:endParaRPr lang="en-US" sz="2400" b="1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endParaRPr lang="ru-RU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Основные классы:</a:t>
            </a: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en-US" sz="24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MainActivity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– 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просмотр списка всех копилок</a:t>
            </a: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en-US" sz="24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AddActivity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– 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создание новой или редактирование копилки</a:t>
            </a: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en-US" sz="24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DetailActivity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– 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просмотр информации о содержимом копилки</a:t>
            </a: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r>
              <a:rPr lang="en-US" sz="24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TransactionDialogFragment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– 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внесение или снятие денежных средств</a:t>
            </a: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endParaRPr lang="ru-RU" sz="24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59079" marR="5080">
              <a:lnSpc>
                <a:spcPct val="110000"/>
              </a:lnSpc>
              <a:spcBef>
                <a:spcPts val="100"/>
              </a:spcBef>
            </a:pPr>
            <a:endParaRPr lang="ru-RU" sz="2400" b="1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62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0" y="118978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ru-RU" cap="all" spc="-30" dirty="0"/>
              <a:t>Интерфейс мобильного приложения</a:t>
            </a:r>
            <a:endParaRPr lang="ru-RU" cap="all" spc="-10" dirty="0"/>
          </a:p>
        </p:txBody>
      </p:sp>
      <p:sp>
        <p:nvSpPr>
          <p:cNvPr id="7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825178" y="6431764"/>
            <a:ext cx="985822" cy="213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r>
              <a:rPr lang="ru-RU" sz="2000" spc="-20" dirty="0" smtClean="0">
                <a:solidFill>
                  <a:schemeClr val="tx1"/>
                </a:solidFill>
              </a:rPr>
              <a:t>5</a:t>
            </a:r>
            <a:r>
              <a:rPr sz="2000" spc="-20" dirty="0" smtClean="0">
                <a:solidFill>
                  <a:schemeClr val="tx1"/>
                </a:solidFill>
              </a:rPr>
              <a:t>/</a:t>
            </a:r>
            <a:r>
              <a:rPr lang="ru-RU" sz="2000" spc="-20" dirty="0" smtClean="0">
                <a:solidFill>
                  <a:schemeClr val="tx1"/>
                </a:solidFill>
              </a:rPr>
              <a:t>6</a:t>
            </a:r>
            <a:endParaRPr sz="2000" spc="-2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99683"/>
            <a:ext cx="7848600" cy="55320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825178" y="6431764"/>
            <a:ext cx="985822" cy="213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2000" spc="-20" smtClean="0">
                <a:solidFill>
                  <a:schemeClr val="tx1"/>
                </a:solidFill>
              </a:rPr>
              <a:t>6</a:t>
            </a:fld>
            <a:r>
              <a:rPr sz="2000" spc="-20" dirty="0" smtClean="0">
                <a:solidFill>
                  <a:schemeClr val="tx1"/>
                </a:solidFill>
              </a:rPr>
              <a:t>/</a:t>
            </a:r>
            <a:r>
              <a:rPr lang="ru-RU" sz="2000" spc="-20" dirty="0" smtClean="0">
                <a:solidFill>
                  <a:schemeClr val="tx1"/>
                </a:solidFill>
              </a:rPr>
              <a:t>6</a:t>
            </a:r>
            <a:endParaRPr sz="2000" spc="-2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447800"/>
            <a:ext cx="10989617" cy="3308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lang="ru-RU" sz="2800" b="1" dirty="0" smtClean="0">
                <a:latin typeface="Times New Roman"/>
                <a:cs typeface="Times New Roman"/>
              </a:rPr>
              <a:t>Поиск</a:t>
            </a:r>
            <a:r>
              <a:rPr lang="ru-RU" sz="2800" dirty="0" smtClean="0">
                <a:latin typeface="Times New Roman"/>
                <a:cs typeface="Times New Roman"/>
              </a:rPr>
              <a:t> по существующим копилкам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endParaRPr lang="ru-RU" sz="28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lang="en-US" sz="2800" b="1" dirty="0" smtClean="0">
                <a:latin typeface="Times New Roman"/>
                <a:cs typeface="Times New Roman"/>
              </a:rPr>
              <a:t>Push</a:t>
            </a:r>
            <a:r>
              <a:rPr lang="ru-RU" sz="2800" b="1" dirty="0" smtClean="0">
                <a:latin typeface="Times New Roman"/>
                <a:cs typeface="Times New Roman"/>
              </a:rPr>
              <a:t>-уведомления </a:t>
            </a:r>
            <a:r>
              <a:rPr lang="ru-RU" sz="2800" dirty="0" smtClean="0">
                <a:latin typeface="Times New Roman"/>
                <a:cs typeface="Times New Roman"/>
              </a:rPr>
              <a:t>– напоминание о незаконченных целях</a:t>
            </a:r>
            <a:r>
              <a:rPr lang="en-US" sz="2800" dirty="0" smtClean="0">
                <a:latin typeface="Times New Roman"/>
                <a:cs typeface="Times New Roman"/>
              </a:rPr>
              <a:t>.</a:t>
            </a:r>
            <a:endParaRPr lang="ru-RU" sz="28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lang="ru-RU" sz="2800" b="1" dirty="0" smtClean="0">
                <a:latin typeface="Times New Roman"/>
                <a:cs typeface="Times New Roman"/>
              </a:rPr>
              <a:t>Срок накопления </a:t>
            </a:r>
            <a:r>
              <a:rPr lang="ru-RU" sz="2800" dirty="0" smtClean="0">
                <a:latin typeface="Times New Roman"/>
                <a:cs typeface="Times New Roman"/>
              </a:rPr>
              <a:t>– возможность накопления к определенному сроку</a:t>
            </a:r>
            <a:r>
              <a:rPr lang="en-US" sz="2800" dirty="0" smtClean="0">
                <a:latin typeface="Times New Roman"/>
                <a:cs typeface="Times New Roman"/>
              </a:rPr>
              <a:t>.</a:t>
            </a:r>
            <a:endParaRPr lang="ru-RU" sz="28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lang="ru-RU" sz="2800" b="1" dirty="0" smtClean="0">
                <a:latin typeface="Times New Roman"/>
                <a:cs typeface="Times New Roman"/>
              </a:rPr>
              <a:t>Приоритетность</a:t>
            </a:r>
            <a:r>
              <a:rPr lang="ru-RU" sz="2800" dirty="0" smtClean="0">
                <a:latin typeface="Times New Roman"/>
                <a:cs typeface="Times New Roman"/>
              </a:rPr>
              <a:t> – выделение важных целей</a:t>
            </a:r>
            <a:r>
              <a:rPr lang="en-US" sz="2800" dirty="0" smtClean="0">
                <a:latin typeface="Times New Roman"/>
                <a:cs typeface="Times New Roman"/>
              </a:rPr>
              <a:t>.</a:t>
            </a:r>
            <a:endParaRPr lang="ru-RU" sz="28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lang="ru-RU" sz="2800" b="1" dirty="0" smtClean="0">
                <a:latin typeface="Times New Roman"/>
                <a:cs typeface="Times New Roman"/>
              </a:rPr>
              <a:t>Фотографии</a:t>
            </a:r>
            <a:r>
              <a:rPr lang="ru-RU" sz="2800" dirty="0" smtClean="0">
                <a:latin typeface="Times New Roman"/>
                <a:cs typeface="Times New Roman"/>
              </a:rPr>
              <a:t> – визуальное представление цели</a:t>
            </a:r>
            <a:r>
              <a:rPr lang="en-US" sz="2800" dirty="0" smtClean="0">
                <a:latin typeface="Times New Roman"/>
                <a:cs typeface="Times New Roman"/>
              </a:rPr>
              <a:t>.</a:t>
            </a:r>
            <a:endParaRPr lang="ru-RU" sz="28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lang="ru-RU" sz="2800" b="1" dirty="0" smtClean="0">
                <a:latin typeface="Times New Roman"/>
                <a:cs typeface="Times New Roman"/>
              </a:rPr>
              <a:t>Перевод между целями </a:t>
            </a:r>
            <a:r>
              <a:rPr lang="ru-RU" sz="2800" dirty="0" smtClean="0">
                <a:latin typeface="Times New Roman"/>
                <a:cs typeface="Times New Roman"/>
              </a:rPr>
              <a:t>– упрощение перевода в один клик</a:t>
            </a:r>
            <a:r>
              <a:rPr lang="en-US" sz="2800" dirty="0" smtClean="0">
                <a:latin typeface="Times New Roman"/>
                <a:cs typeface="Times New Roman"/>
              </a:rPr>
              <a:t>.</a:t>
            </a:r>
            <a:endParaRPr lang="ru-RU" sz="2800" dirty="0" smtClean="0">
              <a:latin typeface="Times New Roman"/>
              <a:cs typeface="Times New Roman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0" y="275617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ru-RU" cap="all" spc="-10" dirty="0" smtClean="0"/>
              <a:t>Заключение</a:t>
            </a:r>
            <a:endParaRPr lang="ru-RU" cap="all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259</Words>
  <Application>Microsoft Office PowerPoint</Application>
  <PresentationFormat>Широкоэкранный</PresentationFormat>
  <Paragraphs>45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МИНИСТЕРСТВО НАУКИ И ВЫСШЕГО ОБРАЗОВАНИЯ РОССИЙСКОЙ ФЕДЕРАЦИИ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2023_403_kuznetcovatk_slides.pptx</dc:title>
  <dc:creator>PTS</dc:creator>
  <cp:lastModifiedBy>ЕАА</cp:lastModifiedBy>
  <cp:revision>32</cp:revision>
  <dcterms:created xsi:type="dcterms:W3CDTF">2024-06-05T17:26:51Z</dcterms:created>
  <dcterms:modified xsi:type="dcterms:W3CDTF">2025-01-19T14:08:29Z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2024-06-05T00:00:00Z</vt:filetime>
  </property>
  <property fmtid="{D5CDD505-2E9C-101B-9397-08002B2CF9AE}" pid="4" name="Producer">
    <vt:lpwstr>iLovePDF</vt:lpwstr>
  </property>
</Properties>
</file>