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FF"/>
    <a:srgbClr val="4D4DFF"/>
    <a:srgbClr val="1F5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42E9C-5E9D-495E-BBE9-59937D68E05E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4D798-2822-41F7-A71C-FBE45AD44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93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008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6F3D-4932-9C3F-11FD-1CD70DB4B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3FE45-94F4-1258-5C4F-57EEE20DF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14D75-4D82-077E-3ADC-A5A3B594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876E-4FC0-4AA2-8E9D-FB8BE5E1F04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F0EB2-DC35-3A1C-0398-4BBDAD3A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CD402-A200-05F3-6AEF-A0B18824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E523-7D7A-48AF-8B59-CDA1B885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7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8B236-1126-8281-0F15-EDB4E467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06CFC-0D49-E7A0-C317-52F356CF0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F3EBE-BEB1-861D-F5E4-7E07E19D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876E-4FC0-4AA2-8E9D-FB8BE5E1F04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BCC71-A4E1-BEBE-5188-58C9761A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CEDA5-53C0-BC84-3FBC-2328190B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E523-7D7A-48AF-8B59-CDA1B885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90DBA-8246-D023-D08D-9A2B3B83D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C4FC8-EB66-6B8C-E96A-C9A348BBD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FE92F-B462-7554-D41B-2254472A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876E-4FC0-4AA2-8E9D-FB8BE5E1F04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BD141-2A3A-8CFB-B440-6E137A59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37D96-C286-FC1B-6BFF-F8AAB465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E523-7D7A-48AF-8B59-CDA1B885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62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950967" y="1898867"/>
            <a:ext cx="8100000" cy="43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67732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1219170" lvl="1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50967" y="707445"/>
            <a:ext cx="7690800" cy="7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4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7744733" y="2045200"/>
            <a:ext cx="6400800" cy="64008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</p:spTree>
    <p:extLst>
      <p:ext uri="{BB962C8B-B14F-4D97-AF65-F5344CB8AC3E}">
        <p14:creationId xmlns:p14="http://schemas.microsoft.com/office/powerpoint/2010/main" val="374599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8FEF-021B-7282-AA7A-D0DD7B94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C60DB-5769-B2FB-86CE-704D17302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AA2A0-7F6D-414C-32A2-7B1655D7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876E-4FC0-4AA2-8E9D-FB8BE5E1F04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F6F76-E3FD-8C39-CC61-97B6782E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C8719-74CE-F31B-5307-26D8E3F2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E523-7D7A-48AF-8B59-CDA1B885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01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E679-AC5A-E40D-CDCB-9C236CA0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BCE63-0186-A687-1380-78434CE67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3AF81-3372-01D6-322B-E20D12DE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876E-4FC0-4AA2-8E9D-FB8BE5E1F04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FC70D-1296-0736-E092-CC72C0F1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4F103-C541-33CE-1FA5-E4709747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E523-7D7A-48AF-8B59-CDA1B885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3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BDBE-AF8A-07FA-F22D-B352398C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E1FDD-E825-2F0E-228C-EEB19BAEE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5D7CD-1C9E-A68D-0EC4-F9D700B79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AB80F-5983-0E39-0E1F-A9F14F9A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876E-4FC0-4AA2-8E9D-FB8BE5E1F04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CF8EB-6026-3D1F-CEB5-A37B7E71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68AC9-954B-4366-9E57-EF82033E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E523-7D7A-48AF-8B59-CDA1B885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9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388E-21DC-37E6-8F0D-EF477D05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934FB-6234-AF98-E9F3-F2929AD6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8CF13-117F-9005-04F0-03FEA1F37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E1A0D-821E-35D4-1C54-7B2B5841F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8E03F-CA3C-276A-99CF-12151EF41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823A7-9AE1-D91C-FA9F-77244759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876E-4FC0-4AA2-8E9D-FB8BE5E1F04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8BD49-2627-1323-E718-C5A7A7A2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5D786-DC5E-D8CF-B064-C471CA23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E523-7D7A-48AF-8B59-CDA1B885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7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3DC0-75F0-3ED1-1146-A87C938C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D2441-8A2B-C7E0-894C-0CD1A432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876E-4FC0-4AA2-8E9D-FB8BE5E1F04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23B3C-A0F5-D83C-CC68-1ABCC3D2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6E7DD-E69B-4739-C926-51A5286E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E523-7D7A-48AF-8B59-CDA1B885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6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675A5-5938-0538-7A1B-E54953E9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876E-4FC0-4AA2-8E9D-FB8BE5E1F04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158F6-919E-3C48-41FA-6974AD2D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12205-71F0-6413-D73D-94C79CDB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E523-7D7A-48AF-8B59-CDA1B885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9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0680-FB36-7D07-B9C6-04CFEB72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68BA-CBFB-2CE8-7706-DF81D6819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E556D-C5DD-41D4-379F-AAADF89C0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571D5-D260-0AD9-CC5C-1EDEBB8B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876E-4FC0-4AA2-8E9D-FB8BE5E1F04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3433A-65C6-D493-D971-ECADFF58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26BCB-5029-4CF5-E903-99D372598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E523-7D7A-48AF-8B59-CDA1B885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2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9BE5-CE3E-3684-6E24-021F36B09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8A253-5FF9-C7B8-279C-6CBC0C3B4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61B67-487E-3D0A-50A7-5B5E65CF2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18DBC-F90D-C8DE-A7EF-3AE0FEDA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876E-4FC0-4AA2-8E9D-FB8BE5E1F04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C45F3-FF4A-6565-EE81-3B9785FF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DAAF2-7115-AA3B-DFB0-B84A7E29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E523-7D7A-48AF-8B59-CDA1B885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4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2B8EB3-8807-79D6-8128-0C16A269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9E6DE-7680-A72F-3B06-AF76127D8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87F92-F731-47D4-E319-CCE75AB11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4876E-4FC0-4AA2-8E9D-FB8BE5E1F048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62F02-CE13-27C1-3FC2-E3E4E3277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46EE2-877F-833B-0B9E-9611F866C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E523-7D7A-48AF-8B59-CDA1B885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5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6.jp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10" Type="http://schemas.openxmlformats.org/officeDocument/2006/relationships/image" Target="../media/image7.jp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>
            <a:spLocks noGrp="1"/>
          </p:cNvSpPr>
          <p:nvPr>
            <p:ph type="title"/>
          </p:nvPr>
        </p:nvSpPr>
        <p:spPr>
          <a:xfrm>
            <a:off x="804663" y="576275"/>
            <a:ext cx="8878833" cy="90839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2800" b="1" dirty="0">
                <a:solidFill>
                  <a:srgbClr val="2323FF"/>
                </a:solidFill>
                <a:latin typeface="Georgia" panose="02040502050405020303" pitchFamily="18" charset="0"/>
              </a:rPr>
              <a:t>Q-</a:t>
            </a:r>
            <a:r>
              <a:rPr lang="en-US" sz="2800" b="1" dirty="0" err="1">
                <a:solidFill>
                  <a:srgbClr val="2323FF"/>
                </a:solidFill>
                <a:latin typeface="Georgia" panose="02040502050405020303" pitchFamily="18" charset="0"/>
              </a:rPr>
              <a:t>SolarSwitch</a:t>
            </a:r>
            <a:r>
              <a:rPr lang="en-US" sz="2800" b="1" dirty="0">
                <a:solidFill>
                  <a:schemeClr val="dk1"/>
                </a:solidFill>
                <a:latin typeface="Georgia" panose="02040502050405020303" pitchFamily="18" charset="0"/>
              </a:rPr>
              <a:t> </a:t>
            </a:r>
            <a:r>
              <a:rPr lang="en-US" sz="1800" b="1" dirty="0">
                <a:solidFill>
                  <a:schemeClr val="dk1"/>
                </a:solidFill>
                <a:latin typeface="Georgia" panose="02040502050405020303" pitchFamily="18" charset="0"/>
              </a:rPr>
              <a:t>AI-Driven Smart Switching for Optimized Energy    			  	Consumption and Cost Savings</a:t>
            </a:r>
          </a:p>
        </p:txBody>
      </p:sp>
      <p:sp>
        <p:nvSpPr>
          <p:cNvPr id="471" name="Google Shape;471;p68"/>
          <p:cNvSpPr txBox="1">
            <a:spLocks noGrp="1"/>
          </p:cNvSpPr>
          <p:nvPr>
            <p:ph type="body" idx="1"/>
          </p:nvPr>
        </p:nvSpPr>
        <p:spPr>
          <a:xfrm>
            <a:off x="173737" y="1783084"/>
            <a:ext cx="7446264" cy="476549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86262" indent="0" algn="just">
              <a:buNone/>
            </a:pPr>
            <a:r>
              <a:rPr lang="en-US" sz="1800" b="1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Problem Statement: </a:t>
            </a:r>
          </a:p>
          <a:p>
            <a:pPr algn="just"/>
            <a:r>
              <a:rPr lang="en-US" sz="1400" b="1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Energy Cost Fluctuation: </a:t>
            </a:r>
            <a:r>
              <a:rPr lang="en-US" sz="1400" b="0" i="0" dirty="0"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Time-of-Use (TOU) 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tariffs create </a:t>
            </a:r>
            <a:r>
              <a:rPr lang="en-US" sz="1400" b="0" i="0" dirty="0"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high energy costs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 during </a:t>
            </a:r>
            <a:r>
              <a:rPr lang="en-US" sz="1400" b="0" i="0" dirty="0"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peak periods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. </a:t>
            </a:r>
          </a:p>
          <a:p>
            <a:pPr algn="just"/>
            <a:r>
              <a:rPr lang="en-US" sz="1400" b="1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Energy Waste: </a:t>
            </a:r>
            <a:r>
              <a:rPr lang="en-US" sz="1400" b="0" i="0" dirty="0"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Solar energy 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is </a:t>
            </a:r>
            <a:r>
              <a:rPr lang="en-US" sz="1400" b="0" i="0" dirty="0"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often underutilized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, leading to missed savings opportunities. </a:t>
            </a:r>
          </a:p>
          <a:p>
            <a:pPr algn="just"/>
            <a:r>
              <a:rPr lang="en-US" sz="1400" b="1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Lack of Smart Management: 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Existing systems lack </a:t>
            </a:r>
            <a:r>
              <a:rPr lang="en-US" sz="1400" b="0" i="0" dirty="0"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real-time decision-making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 for switching between power sources.</a:t>
            </a:r>
          </a:p>
          <a:p>
            <a:pPr marL="186262" indent="0" algn="just">
              <a:buNone/>
            </a:pPr>
            <a:r>
              <a:rPr lang="en-US" sz="1800" b="1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Proposed Solution: </a:t>
            </a:r>
            <a:r>
              <a:rPr lang="en-US" sz="1400" b="1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AI-Driven Dynamic Power Management: </a:t>
            </a:r>
          </a:p>
          <a:p>
            <a:pPr algn="just"/>
            <a:r>
              <a:rPr lang="en-US" sz="1400" b="1" i="0" dirty="0"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Deep Q-Learning Agent</a:t>
            </a:r>
            <a:r>
              <a:rPr lang="en-US" sz="1400" b="1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: 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Learns optimal </a:t>
            </a:r>
            <a:r>
              <a:rPr lang="en-US" sz="1400" b="0" i="0" dirty="0"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energy usage patterns 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to switch between grid and solar energy based on tariffs. </a:t>
            </a:r>
          </a:p>
          <a:p>
            <a:pPr algn="just"/>
            <a:r>
              <a:rPr lang="en-US" sz="1400" b="1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Real-Time Energy Monitoring: </a:t>
            </a:r>
            <a:r>
              <a:rPr lang="en-US" sz="1400" b="0" i="0" dirty="0"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Tracks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sz="1400" b="0" i="0" dirty="0"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consumption 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and potential savings in real-time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. </a:t>
            </a:r>
          </a:p>
          <a:p>
            <a:pPr algn="just"/>
            <a:r>
              <a:rPr lang="en-US" sz="1400" b="1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Automated Energy Source Switching: </a:t>
            </a:r>
            <a:r>
              <a:rPr lang="en-US" sz="1400" b="0" i="0" dirty="0"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Automatically switches power sources 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when solar usage can lead to higher savings.</a:t>
            </a:r>
          </a:p>
          <a:p>
            <a:pPr marL="186262" indent="0" algn="just">
              <a:buNone/>
            </a:pPr>
            <a:r>
              <a:rPr lang="en-US" sz="1800" b="1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Key Benefits: </a:t>
            </a:r>
          </a:p>
          <a:p>
            <a:pPr algn="just"/>
            <a:r>
              <a:rPr lang="en-US" sz="1400" b="1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Maximizes Savings: </a:t>
            </a:r>
            <a:r>
              <a:rPr lang="en-US" sz="1400" b="0" i="0" dirty="0"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Reduces grid energy costs 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by using solar power during peak pricing. </a:t>
            </a:r>
          </a:p>
          <a:p>
            <a:pPr algn="just"/>
            <a:r>
              <a:rPr lang="en-US" sz="1400" b="1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Optimized Consumption: </a:t>
            </a:r>
            <a:r>
              <a:rPr lang="en-US" sz="1400" b="0" i="0" dirty="0"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Smart scheduling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 of high-energy appliances during </a:t>
            </a:r>
            <a:r>
              <a:rPr lang="en-US" sz="1400" b="0" i="0" dirty="0"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low-cost periods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. </a:t>
            </a:r>
          </a:p>
          <a:p>
            <a:pPr algn="just"/>
            <a:r>
              <a:rPr lang="en-US" sz="1400" b="1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Improves Sustainability: </a:t>
            </a:r>
            <a:r>
              <a:rPr lang="en-US" sz="1400" b="0" i="0" dirty="0"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Efficient use 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of renewable energy.</a:t>
            </a:r>
          </a:p>
          <a:p>
            <a:pPr marL="0" indent="0" algn="just">
              <a:buNone/>
            </a:pPr>
            <a:endParaRPr sz="1800" dirty="0">
              <a:latin typeface="Georgia" panose="02040502050405020303" pitchFamily="18" charset="0"/>
            </a:endParaRPr>
          </a:p>
        </p:txBody>
      </p:sp>
      <p:cxnSp>
        <p:nvCxnSpPr>
          <p:cNvPr id="472" name="Google Shape;472;p68"/>
          <p:cNvCxnSpPr/>
          <p:nvPr/>
        </p:nvCxnSpPr>
        <p:spPr>
          <a:xfrm>
            <a:off x="1092700" y="1691769"/>
            <a:ext cx="86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F0BDE1E-858D-2881-DA48-27718502B1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5"/>
          <a:stretch/>
        </p:blipFill>
        <p:spPr>
          <a:xfrm>
            <a:off x="7777018" y="1542472"/>
            <a:ext cx="3666837" cy="31588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5C8ADB-568B-4E1F-ADF0-2F07087C8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392" y="2646"/>
            <a:ext cx="1134918" cy="7047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649BE7-2E19-18FC-0331-6573A2EBF3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464" y="5760009"/>
            <a:ext cx="1243648" cy="7047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60E4F6-6C58-D4F4-FA6B-D54D51D4D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7" y="144809"/>
            <a:ext cx="365759" cy="377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A8700D-8663-4918-EDD8-BCF5C90C3C75}"/>
              </a:ext>
            </a:extLst>
          </p:cNvPr>
          <p:cNvSpPr txBox="1"/>
          <p:nvPr/>
        </p:nvSpPr>
        <p:spPr>
          <a:xfrm>
            <a:off x="539496" y="149143"/>
            <a:ext cx="11349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Perfect Cube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>
            <a:spLocks noGrp="1"/>
          </p:cNvSpPr>
          <p:nvPr>
            <p:ph type="body" idx="1"/>
          </p:nvPr>
        </p:nvSpPr>
        <p:spPr>
          <a:xfrm>
            <a:off x="182880" y="484632"/>
            <a:ext cx="8092440" cy="685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Business Impact: </a:t>
            </a:r>
          </a:p>
          <a:p>
            <a:pPr marL="285750" marR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Cost Reduction: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Average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15%-25%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reduction in energy costs for users. </a:t>
            </a:r>
          </a:p>
          <a:p>
            <a:pPr marL="285750" marR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Increased Efficiency: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Improved energy utilization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 for households and businesses with solar installations. </a:t>
            </a:r>
          </a:p>
          <a:p>
            <a:pPr marL="285750" marR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Sustainability Goals: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Helps businesses meet renewable energy targets and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reduce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 their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carbon footprint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How It Works: </a:t>
            </a:r>
          </a:p>
          <a:p>
            <a:pPr marL="285750" marR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Monitor &amp; Forecast: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The system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predicts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 future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energy consumption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and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solar production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. </a:t>
            </a:r>
          </a:p>
          <a:p>
            <a:pPr marL="285750" marR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Smart Scheduling: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High-energy appliances (e.g., EV chargers, dishwashers) are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scheduled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 during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low-tariff periods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. </a:t>
            </a:r>
          </a:p>
          <a:p>
            <a:pPr marL="285750" marR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Savings Calculation: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 Continuous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monitoring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 of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savings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 from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solar energy usage vs. grid energy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. </a:t>
            </a:r>
          </a:p>
          <a:p>
            <a:pPr marL="285750" marR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400" dirty="0">
              <a:solidFill>
                <a:srgbClr val="1F2328"/>
              </a:solidFill>
              <a:latin typeface="Georgia" panose="02040502050405020303" pitchFamily="18" charset="0"/>
            </a:endParaRPr>
          </a:p>
          <a:p>
            <a:pPr marL="0" marR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Georgia" panose="02040502050405020303" pitchFamily="18" charset="0"/>
            </a:endParaRPr>
          </a:p>
          <a:p>
            <a:pPr marL="0" marR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rgbClr val="1F2328"/>
              </a:solidFill>
              <a:latin typeface="Georgia" panose="02040502050405020303" pitchFamily="18" charset="0"/>
            </a:endParaRPr>
          </a:p>
          <a:p>
            <a:pPr marL="0" marR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Georgia" panose="02040502050405020303" pitchFamily="18" charset="0"/>
            </a:endParaRPr>
          </a:p>
          <a:p>
            <a:pPr marL="0" marR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rgbClr val="1F2328"/>
              </a:solidFill>
              <a:latin typeface="Georgia" panose="02040502050405020303" pitchFamily="18" charset="0"/>
            </a:endParaRPr>
          </a:p>
          <a:p>
            <a:pPr marL="0" marR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Georgia" panose="02040502050405020303" pitchFamily="18" charset="0"/>
            </a:endParaRPr>
          </a:p>
          <a:p>
            <a:pPr marL="0" marR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rgbClr val="1F2328"/>
              </a:solidFill>
              <a:latin typeface="Georgia" panose="02040502050405020303" pitchFamily="18" charset="0"/>
            </a:endParaRPr>
          </a:p>
          <a:p>
            <a:pPr marL="0" marR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Georgia" panose="02040502050405020303" pitchFamily="18" charset="0"/>
            </a:endParaRPr>
          </a:p>
          <a:p>
            <a:pPr marL="0" marR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Next Steps for Deployment: </a:t>
            </a:r>
          </a:p>
          <a:p>
            <a:pPr marL="285750" marR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Pilot Testing: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Implement 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10-20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 solar-powered households for real-world data collection. </a:t>
            </a:r>
          </a:p>
          <a:p>
            <a:pPr marL="285750" marR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Cloud Deployment: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Use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AWS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 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Google Cloud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to scale the backend for large user adoption.</a:t>
            </a:r>
          </a:p>
          <a:p>
            <a:pPr marL="285750" marR="0" indent="-28575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Monitoring &amp; Optimization: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Set up dashboards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Grafana/Prometheus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) for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real-time performance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and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323FF"/>
                </a:solidFill>
                <a:effectLst/>
                <a:latin typeface="Georgia" panose="02040502050405020303" pitchFamily="18" charset="0"/>
              </a:rPr>
              <a:t>savings tracking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Georgia" panose="02040502050405020303" pitchFamily="18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0" indent="0" algn="just">
              <a:buNone/>
            </a:pPr>
            <a:endParaRPr sz="1800" dirty="0">
              <a:latin typeface="Georgia" panose="02040502050405020303" pitchFamily="18" charset="0"/>
            </a:endParaRPr>
          </a:p>
        </p:txBody>
      </p:sp>
      <p:pic>
        <p:nvPicPr>
          <p:cNvPr id="2" name="WhatsApp Video 2024-10-05 at 22.11.00_3ac9e7b0">
            <a:hlinkClick r:id="" action="ppaction://media"/>
            <a:extLst>
              <a:ext uri="{FF2B5EF4-FFF2-40B4-BE49-F238E27FC236}">
                <a16:creationId xmlns:a16="http://schemas.microsoft.com/office/drawing/2014/main" id="{34141073-DB96-F7FD-30FB-9D002FF39D0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t="4243" b="43757"/>
          <a:stretch/>
        </p:blipFill>
        <p:spPr>
          <a:xfrm>
            <a:off x="8405469" y="841376"/>
            <a:ext cx="2835565" cy="34197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D53394-2696-DBFE-8404-808D4605B3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392" y="2646"/>
            <a:ext cx="1134918" cy="704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BE1482-B43D-9A3B-F3DA-1480ED0BF5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7" r="-992" b="154"/>
          <a:stretch/>
        </p:blipFill>
        <p:spPr>
          <a:xfrm>
            <a:off x="2643683" y="3163824"/>
            <a:ext cx="5696712" cy="2414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4AAAAC-B38C-ED78-5BBF-458CC72246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464" y="5760009"/>
            <a:ext cx="1243648" cy="7047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07E940-B8DF-AC58-3276-1A98CB40BAA1}"/>
              </a:ext>
            </a:extLst>
          </p:cNvPr>
          <p:cNvSpPr txBox="1"/>
          <p:nvPr/>
        </p:nvSpPr>
        <p:spPr>
          <a:xfrm>
            <a:off x="539496" y="149143"/>
            <a:ext cx="11349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Perfect Cube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5E209-8B76-4047-2866-73A46A7950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7" y="144809"/>
            <a:ext cx="365759" cy="3779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47AA02-F602-D361-F113-F8D4965BD8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22" t="4533" r="1327" b="82400"/>
          <a:stretch/>
        </p:blipFill>
        <p:spPr>
          <a:xfrm>
            <a:off x="348540" y="3575304"/>
            <a:ext cx="2164994" cy="151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7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8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326</Words>
  <Application>Microsoft Office PowerPoint</Application>
  <PresentationFormat>Widescreen</PresentationFormat>
  <Paragraphs>38</Paragraphs>
  <Slides>2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Agency FB</vt:lpstr>
      <vt:lpstr>Arial</vt:lpstr>
      <vt:lpstr>Calibri</vt:lpstr>
      <vt:lpstr>Calibri Light</vt:lpstr>
      <vt:lpstr>Didact Gothic</vt:lpstr>
      <vt:lpstr>Georgia</vt:lpstr>
      <vt:lpstr>Office Theme</vt:lpstr>
      <vt:lpstr>Q-SolarSwitch AI-Driven Smart Switching for Optimized Energy          Consumption and Cost Savings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Bhaskar Banerjee</dc:creator>
  <cp:lastModifiedBy>Bhaskar Banerjee</cp:lastModifiedBy>
  <cp:revision>3</cp:revision>
  <dcterms:created xsi:type="dcterms:W3CDTF">2024-10-05T16:56:55Z</dcterms:created>
  <dcterms:modified xsi:type="dcterms:W3CDTF">2024-10-05T18:38:52Z</dcterms:modified>
</cp:coreProperties>
</file>