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9" r:id="rId4"/>
    <p:sldId id="261" r:id="rId5"/>
    <p:sldId id="262" r:id="rId6"/>
    <p:sldId id="263" r:id="rId7"/>
    <p:sldId id="264" r:id="rId8"/>
    <p:sldId id="269"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C032-7708-198D-9C13-F99F0B072270}"/>
              </a:ext>
            </a:extLst>
          </p:cNvPr>
          <p:cNvSpPr>
            <a:spLocks noGrp="1"/>
          </p:cNvSpPr>
          <p:nvPr>
            <p:ph type="ctrTitle"/>
          </p:nvPr>
        </p:nvSpPr>
        <p:spPr/>
        <p:txBody>
          <a:bodyPr/>
          <a:lstStyle/>
          <a:p>
            <a:r>
              <a:rPr lang="en-US" dirty="0"/>
              <a:t>Crystal Quantum Shield (C.Q.S.)</a:t>
            </a:r>
          </a:p>
        </p:txBody>
      </p:sp>
      <p:sp>
        <p:nvSpPr>
          <p:cNvPr id="3" name="Subtitle 2">
            <a:extLst>
              <a:ext uri="{FF2B5EF4-FFF2-40B4-BE49-F238E27FC236}">
                <a16:creationId xmlns:a16="http://schemas.microsoft.com/office/drawing/2014/main" id="{C2CB217C-ECAB-F70D-B064-1A875B9DDD5B}"/>
              </a:ext>
            </a:extLst>
          </p:cNvPr>
          <p:cNvSpPr>
            <a:spLocks noGrp="1"/>
          </p:cNvSpPr>
          <p:nvPr>
            <p:ph type="subTitle" idx="1"/>
          </p:nvPr>
        </p:nvSpPr>
        <p:spPr/>
        <p:txBody>
          <a:bodyPr/>
          <a:lstStyle/>
          <a:p>
            <a:r>
              <a:rPr lang="en-US" dirty="0"/>
              <a:t>Quantum-Enhanced Cybersecurity for the Next Generation of Data Protection</a:t>
            </a:r>
          </a:p>
        </p:txBody>
      </p:sp>
    </p:spTree>
    <p:extLst>
      <p:ext uri="{BB962C8B-B14F-4D97-AF65-F5344CB8AC3E}">
        <p14:creationId xmlns:p14="http://schemas.microsoft.com/office/powerpoint/2010/main" val="5820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169A-458B-E09A-177B-2AB11BB5ED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C.Q.S. Architecture</a:t>
            </a:r>
          </a:p>
        </p:txBody>
      </p:sp>
      <p:pic>
        <p:nvPicPr>
          <p:cNvPr id="9" name="Content Placeholder 8">
            <a:extLst>
              <a:ext uri="{FF2B5EF4-FFF2-40B4-BE49-F238E27FC236}">
                <a16:creationId xmlns:a16="http://schemas.microsoft.com/office/drawing/2014/main" id="{9798DECC-036B-74A5-92EB-980121C1A02B}"/>
              </a:ext>
            </a:extLst>
          </p:cNvPr>
          <p:cNvPicPr>
            <a:picLocks noGrp="1" noChangeAspect="1"/>
          </p:cNvPicPr>
          <p:nvPr>
            <p:ph idx="1"/>
          </p:nvPr>
        </p:nvPicPr>
        <p:blipFill>
          <a:blip r:embed="rId2"/>
          <a:stretch>
            <a:fillRect/>
          </a:stretch>
        </p:blipFill>
        <p:spPr>
          <a:xfrm>
            <a:off x="2117886" y="2404918"/>
            <a:ext cx="7956228" cy="4328392"/>
          </a:xfrm>
        </p:spPr>
      </p:pic>
    </p:spTree>
    <p:extLst>
      <p:ext uri="{BB962C8B-B14F-4D97-AF65-F5344CB8AC3E}">
        <p14:creationId xmlns:p14="http://schemas.microsoft.com/office/powerpoint/2010/main" val="208292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B98B-CBAF-13ED-A87F-C752E51F00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 and Limitations</a:t>
            </a:r>
          </a:p>
        </p:txBody>
      </p:sp>
      <p:sp>
        <p:nvSpPr>
          <p:cNvPr id="4" name="Rectangle 1">
            <a:extLst>
              <a:ext uri="{FF2B5EF4-FFF2-40B4-BE49-F238E27FC236}">
                <a16:creationId xmlns:a16="http://schemas.microsoft.com/office/drawing/2014/main" id="{41E203E7-5E88-5AF1-CEF5-B552C3DF8865}"/>
              </a:ext>
            </a:extLst>
          </p:cNvPr>
          <p:cNvSpPr>
            <a:spLocks noGrp="1" noChangeArrowheads="1"/>
          </p:cNvSpPr>
          <p:nvPr>
            <p:ph idx="1"/>
          </p:nvPr>
        </p:nvSpPr>
        <p:spPr bwMode="auto">
          <a:xfrm>
            <a:off x="1154954" y="2665046"/>
            <a:ext cx="998410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Complexity:</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CQS with diverse technology stacks and legacy systems presents challenges due to varying compatibility 	and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Trade-offs: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security measures may impact system performance and latency, requiring a careful balance between security 	and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the solution scales effectively with increasing traffic and user demands is crucial for maintaining 	performance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Constraints: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shortage of skilled personnel with expertise in advanced encryption and secure API design, which can hinder 	development and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Testing Challenges: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Conducting comprehensive security testing across all API endpoints is complex and may leave gaps if not thoroughly 	addressed.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79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5F0A-FE77-263E-A5EE-0A90F98715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 and Future Work</a:t>
            </a:r>
          </a:p>
        </p:txBody>
      </p:sp>
      <p:sp>
        <p:nvSpPr>
          <p:cNvPr id="4" name="Rectangle 1">
            <a:extLst>
              <a:ext uri="{FF2B5EF4-FFF2-40B4-BE49-F238E27FC236}">
                <a16:creationId xmlns:a16="http://schemas.microsoft.com/office/drawing/2014/main" id="{AEC2D224-C6CE-8527-081D-6ECB38DF9602}"/>
              </a:ext>
            </a:extLst>
          </p:cNvPr>
          <p:cNvSpPr>
            <a:spLocks noGrp="1" noChangeArrowheads="1"/>
          </p:cNvSpPr>
          <p:nvPr>
            <p:ph idx="1"/>
          </p:nvPr>
        </p:nvSpPr>
        <p:spPr bwMode="auto">
          <a:xfrm>
            <a:off x="1154954" y="2377348"/>
            <a:ext cx="996562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Security Enhancements: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automated security testing within a CI/CD pipeline to ensure ongoing identification and remediation of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Continuously optimize system configurations to minimize latency while maintaining robust security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Improvements: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Modularize system components and leverage cloud-native solutions to enable dynamic scalability and efficient resource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Training: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regular training to developers and security teams to keep them updated on the latest security practices and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Expanded Security Coverage:</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Broaden security testing to cover real-world scenarios and edge cases, ensuring thorough protection across all potential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Feedback and Iteration:</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Establish a feedback loop to gather insights from users and drive iterative improvements to enhance system effectiveness and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Generative AI:</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Investigate the use of generative AI to automate security code generation and improve threat modeling for more adaptive and 	proactive 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40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F6F-F830-BB03-F939-839F56585CE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FC1C6D4-4CC2-C8CF-C7F3-451E155B81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306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5D9-9C3B-B973-A47B-167A85AB94B5}"/>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BA618DE4-42CC-54E7-F412-D9159DB5AADE}"/>
              </a:ext>
            </a:extLst>
          </p:cNvPr>
          <p:cNvSpPr>
            <a:spLocks noGrp="1"/>
          </p:cNvSpPr>
          <p:nvPr>
            <p:ph idx="1"/>
          </p:nvPr>
        </p:nvSpPr>
        <p:spPr>
          <a:xfrm>
            <a:off x="1154954" y="4608945"/>
            <a:ext cx="10067228" cy="1410855"/>
          </a:xfrm>
        </p:spPr>
        <p:txBody>
          <a:bodyPr/>
          <a:lstStyle/>
          <a:p>
            <a:pPr marL="0" indent="0">
              <a:buNone/>
            </a:pPr>
            <a:r>
              <a:rPr lang="en-US" dirty="0"/>
              <a:t>	</a:t>
            </a:r>
            <a:r>
              <a:rPr lang="en-US" sz="2400" dirty="0"/>
              <a:t>Ayush Verma</a:t>
            </a:r>
            <a:r>
              <a:rPr lang="en-US" dirty="0"/>
              <a:t>		</a:t>
            </a:r>
            <a:r>
              <a:rPr lang="en-US" sz="2400" dirty="0" err="1"/>
              <a:t>Aakarshit</a:t>
            </a:r>
            <a:r>
              <a:rPr lang="en-US" sz="2400" dirty="0"/>
              <a:t> Srivastava	</a:t>
            </a:r>
            <a:r>
              <a:rPr lang="en-US" dirty="0"/>
              <a:t>	   </a:t>
            </a:r>
            <a:r>
              <a:rPr lang="en-US" sz="2400" dirty="0"/>
              <a:t>Bhaskar Banerjee</a:t>
            </a:r>
          </a:p>
          <a:p>
            <a:pPr marL="0" indent="0">
              <a:buNone/>
            </a:pPr>
            <a:r>
              <a:rPr lang="en-US" dirty="0"/>
              <a:t>      </a:t>
            </a:r>
            <a:r>
              <a:rPr lang="en-US" dirty="0" err="1"/>
              <a:t>Fullstack</a:t>
            </a:r>
            <a:r>
              <a:rPr lang="en-US" dirty="0"/>
              <a:t> Developer        Machine Learning Developer               Backend Developer</a:t>
            </a:r>
          </a:p>
        </p:txBody>
      </p:sp>
      <p:sp>
        <p:nvSpPr>
          <p:cNvPr id="6" name="Oval 5">
            <a:extLst>
              <a:ext uri="{FF2B5EF4-FFF2-40B4-BE49-F238E27FC236}">
                <a16:creationId xmlns:a16="http://schemas.microsoft.com/office/drawing/2014/main" id="{F005C339-2461-6AC3-32A0-117CA4FDA8E1}"/>
              </a:ext>
            </a:extLst>
          </p:cNvPr>
          <p:cNvSpPr/>
          <p:nvPr/>
        </p:nvSpPr>
        <p:spPr>
          <a:xfrm>
            <a:off x="5183548" y="2583872"/>
            <a:ext cx="1824904" cy="169025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DD7BADE-8C8F-2B08-19AE-6209B47A3830}"/>
              </a:ext>
            </a:extLst>
          </p:cNvPr>
          <p:cNvSpPr/>
          <p:nvPr/>
        </p:nvSpPr>
        <p:spPr>
          <a:xfrm>
            <a:off x="1722785" y="2626011"/>
            <a:ext cx="1824904" cy="169025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C1F3B9-DDCC-0F8B-1725-FD935A11DC73}"/>
              </a:ext>
            </a:extLst>
          </p:cNvPr>
          <p:cNvSpPr/>
          <p:nvPr/>
        </p:nvSpPr>
        <p:spPr>
          <a:xfrm>
            <a:off x="8644311" y="2583871"/>
            <a:ext cx="1824904" cy="1812638"/>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8088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5E81-624F-D71D-8CEC-6A535BF1EA4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B0472DA-E1AC-62B8-29D9-25C86B5AD6E9}"/>
              </a:ext>
            </a:extLst>
          </p:cNvPr>
          <p:cNvSpPr>
            <a:spLocks noGrp="1"/>
          </p:cNvSpPr>
          <p:nvPr>
            <p:ph idx="1"/>
          </p:nvPr>
        </p:nvSpPr>
        <p:spPr>
          <a:xfrm>
            <a:off x="1154954" y="2400299"/>
            <a:ext cx="10565992" cy="4286828"/>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In the rapidly evolving digital landscape, organizations are increasingly dependent on cloud environments and distributed networks for managing and exchanging sensitive data. However, traditional cybersecurity measures are struggling to keep pace with advanced cyber threats and the potential impact of quantum computing, which threatens to undermine existing encryption methods. This creates a significant vulnerability across various aspects of data security.</a:t>
            </a:r>
          </a:p>
          <a:p>
            <a:pPr marL="0" indent="0">
              <a:buNone/>
            </a:pPr>
            <a:r>
              <a:rPr lang="en-US" sz="1300" dirty="0">
                <a:latin typeface="Times New Roman" panose="02020603050405020304" pitchFamily="18" charset="0"/>
                <a:cs typeface="Times New Roman" panose="02020603050405020304" pitchFamily="18" charset="0"/>
              </a:rPr>
              <a:t>A key area of concern is the security of APIs, which are essential for modern applications and facilitate data integration and communication between systems. APIs are particularly vulnerable to several key problems:</a:t>
            </a:r>
          </a:p>
          <a:p>
            <a:pPr>
              <a:buFont typeface="+mj-lt"/>
              <a:buAutoNum type="arabicPeriod"/>
            </a:pPr>
            <a:r>
              <a:rPr lang="en-US" sz="1300" b="1" dirty="0">
                <a:latin typeface="Times New Roman" panose="02020603050405020304" pitchFamily="18" charset="0"/>
                <a:cs typeface="Times New Roman" panose="02020603050405020304" pitchFamily="18" charset="0"/>
              </a:rPr>
              <a:t>Advanced Persistent Threats:</a:t>
            </a:r>
            <a:r>
              <a:rPr lang="en-US" sz="1300" dirty="0">
                <a:latin typeface="Times New Roman" panose="02020603050405020304" pitchFamily="18" charset="0"/>
                <a:cs typeface="Times New Roman" panose="02020603050405020304" pitchFamily="18" charset="0"/>
              </a:rPr>
              <a:t> Attackers can exploit vulnerabilities in APIs to gain unauthorized access and persistently compromise data.</a:t>
            </a:r>
          </a:p>
          <a:p>
            <a:pPr>
              <a:buFont typeface="+mj-lt"/>
              <a:buAutoNum type="arabicPeriod"/>
            </a:pPr>
            <a:r>
              <a:rPr lang="en-US" sz="1300" b="1" dirty="0">
                <a:latin typeface="Times New Roman" panose="02020603050405020304" pitchFamily="18" charset="0"/>
                <a:cs typeface="Times New Roman" panose="02020603050405020304" pitchFamily="18" charset="0"/>
              </a:rPr>
              <a:t>Insufficient Authentication and Authorization:</a:t>
            </a:r>
            <a:r>
              <a:rPr lang="en-US" sz="1300" dirty="0">
                <a:latin typeface="Times New Roman" panose="02020603050405020304" pitchFamily="18" charset="0"/>
                <a:cs typeface="Times New Roman" panose="02020603050405020304" pitchFamily="18" charset="0"/>
              </a:rPr>
              <a:t> Weak or improperly implemented authentication and authorization mechanisms can allow unauthorized users to access sensitive information.</a:t>
            </a:r>
          </a:p>
          <a:p>
            <a:pPr>
              <a:buFont typeface="+mj-lt"/>
              <a:buAutoNum type="arabicPeriod"/>
            </a:pPr>
            <a:r>
              <a:rPr lang="en-US" sz="1300" b="1" dirty="0">
                <a:latin typeface="Times New Roman" panose="02020603050405020304" pitchFamily="18" charset="0"/>
                <a:cs typeface="Times New Roman" panose="02020603050405020304" pitchFamily="18" charset="0"/>
              </a:rPr>
              <a:t>Rising Malicious API Calls:</a:t>
            </a:r>
            <a:r>
              <a:rPr lang="en-US" sz="1300" dirty="0">
                <a:latin typeface="Times New Roman" panose="02020603050405020304" pitchFamily="18" charset="0"/>
                <a:cs typeface="Times New Roman" panose="02020603050405020304" pitchFamily="18" charset="0"/>
              </a:rPr>
              <a:t> A 348% increase in malicious API calls highlights the growing threat.</a:t>
            </a:r>
          </a:p>
          <a:p>
            <a:pPr>
              <a:buFont typeface="+mj-lt"/>
              <a:buAutoNum type="arabicPeriod"/>
            </a:pPr>
            <a:r>
              <a:rPr lang="en-US" sz="1300" b="1" dirty="0">
                <a:latin typeface="Times New Roman" panose="02020603050405020304" pitchFamily="18" charset="0"/>
                <a:cs typeface="Times New Roman" panose="02020603050405020304" pitchFamily="18" charset="0"/>
              </a:rPr>
              <a:t>Data Exposure:</a:t>
            </a:r>
            <a:r>
              <a:rPr lang="en-US" sz="1300" dirty="0">
                <a:latin typeface="Times New Roman" panose="02020603050405020304" pitchFamily="18" charset="0"/>
                <a:cs typeface="Times New Roman" panose="02020603050405020304" pitchFamily="18" charset="0"/>
              </a:rPr>
              <a:t> APIs can inadvertently expose sensitive data through misconfigured endpoints or inadequate access controls.</a:t>
            </a:r>
          </a:p>
          <a:p>
            <a:pPr>
              <a:buFont typeface="+mj-lt"/>
              <a:buAutoNum type="arabicPeriod"/>
            </a:pPr>
            <a:r>
              <a:rPr lang="en-US" sz="1300" b="1" dirty="0">
                <a:latin typeface="Times New Roman" panose="02020603050405020304" pitchFamily="18" charset="0"/>
                <a:cs typeface="Times New Roman" panose="02020603050405020304" pitchFamily="18" charset="0"/>
              </a:rPr>
              <a:t>Injection Attacks:</a:t>
            </a:r>
            <a:r>
              <a:rPr lang="en-US" sz="1300" dirty="0">
                <a:latin typeface="Times New Roman" panose="02020603050405020304" pitchFamily="18" charset="0"/>
                <a:cs typeface="Times New Roman" panose="02020603050405020304" pitchFamily="18" charset="0"/>
              </a:rPr>
              <a:t> APIs can be susceptible to injection attacks, where malicious inputs exploit vulnerabilities to execute harmful operations.</a:t>
            </a:r>
          </a:p>
          <a:p>
            <a:pPr>
              <a:buFont typeface="+mj-lt"/>
              <a:buAutoNum type="arabicPeriod"/>
            </a:pPr>
            <a:r>
              <a:rPr lang="en-US" sz="1300" b="1" dirty="0">
                <a:latin typeface="Times New Roman" panose="02020603050405020304" pitchFamily="18" charset="0"/>
                <a:cs typeface="Times New Roman" panose="02020603050405020304" pitchFamily="18" charset="0"/>
              </a:rPr>
              <a:t>Security Misconfigurations:</a:t>
            </a:r>
            <a:r>
              <a:rPr lang="en-US" sz="1300" dirty="0">
                <a:latin typeface="Times New Roman" panose="02020603050405020304" pitchFamily="18" charset="0"/>
                <a:cs typeface="Times New Roman" panose="02020603050405020304" pitchFamily="18" charset="0"/>
              </a:rPr>
              <a:t> Inadequate configuration of API security settings can lead to vulnerabilities and increased risk of attacks.</a:t>
            </a:r>
          </a:p>
          <a:p>
            <a:pPr marL="0" indent="0">
              <a:buNone/>
            </a:pPr>
            <a:r>
              <a:rPr lang="en-US" sz="1300" dirty="0">
                <a:latin typeface="Times New Roman" panose="02020603050405020304" pitchFamily="18" charset="0"/>
                <a:cs typeface="Times New Roman" panose="02020603050405020304" pitchFamily="18" charset="0"/>
              </a:rPr>
              <a:t>There is an urgent need for a comprehensive, future-proof cybersecurity solution that addresses these specific challenges in API security while also providing robust protection against general cyber threats and the potential risks posed by quantum computing. Ensuring the integrity, confidentiality, and availability of data in this complex and interconnected environment is critical for maintaining secure and reliable operations.</a:t>
            </a:r>
          </a:p>
          <a:p>
            <a:pPr marL="0" indent="0">
              <a:buNone/>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20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CC4F-21C3-86F9-1962-395FF0EC456B}"/>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8223EF3B-5F04-EF92-5F69-CDF9C170D65A}"/>
              </a:ext>
            </a:extLst>
          </p:cNvPr>
          <p:cNvSpPr>
            <a:spLocks noGrp="1"/>
          </p:cNvSpPr>
          <p:nvPr>
            <p:ph idx="1"/>
          </p:nvPr>
        </p:nvSpPr>
        <p:spPr>
          <a:xfrm>
            <a:off x="1154954" y="2538846"/>
            <a:ext cx="10556755" cy="3972790"/>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To address the escalating threats and vulnerabilities associated with APIs, we propose the development of </a:t>
            </a:r>
            <a:r>
              <a:rPr lang="en-US" sz="1300" b="1" dirty="0">
                <a:latin typeface="Times New Roman" panose="02020603050405020304" pitchFamily="18" charset="0"/>
                <a:cs typeface="Times New Roman" panose="02020603050405020304" pitchFamily="18" charset="0"/>
              </a:rPr>
              <a:t>Crystal Quantum Shield (CQS)</a:t>
            </a:r>
            <a:r>
              <a:rPr lang="en-US" sz="1300" dirty="0">
                <a:latin typeface="Times New Roman" panose="02020603050405020304" pitchFamily="18" charset="0"/>
                <a:cs typeface="Times New Roman" panose="02020603050405020304" pitchFamily="18" charset="0"/>
              </a:rPr>
              <a:t>, a comprehensive cybersecurity solution integrating cutting-edge quantum cryptography with advanced AI-driven threat detection and real-time monitoring. The solution will leverage </a:t>
            </a:r>
            <a:r>
              <a:rPr lang="en-US" sz="1300" b="1" dirty="0">
                <a:latin typeface="Times New Roman" panose="02020603050405020304" pitchFamily="18" charset="0"/>
                <a:cs typeface="Times New Roman" panose="02020603050405020304" pitchFamily="18" charset="0"/>
              </a:rPr>
              <a:t>CRYSTALS-Kyber</a:t>
            </a:r>
            <a:r>
              <a:rPr lang="en-US" sz="1300" dirty="0">
                <a:latin typeface="Times New Roman" panose="02020603050405020304" pitchFamily="18" charset="0"/>
                <a:cs typeface="Times New Roman" panose="02020603050405020304" pitchFamily="18" charset="0"/>
              </a:rPr>
              <a:t> and </a:t>
            </a:r>
            <a:r>
              <a:rPr lang="en-US" sz="1300" b="1" dirty="0">
                <a:latin typeface="Times New Roman" panose="02020603050405020304" pitchFamily="18" charset="0"/>
                <a:cs typeface="Times New Roman" panose="02020603050405020304" pitchFamily="18" charset="0"/>
              </a:rPr>
              <a:t>CRYSTALS-</a:t>
            </a:r>
            <a:r>
              <a:rPr lang="en-US" sz="1300" b="1" dirty="0" err="1">
                <a:latin typeface="Times New Roman" panose="02020603050405020304" pitchFamily="18" charset="0"/>
                <a:cs typeface="Times New Roman" panose="02020603050405020304" pitchFamily="18" charset="0"/>
              </a:rPr>
              <a:t>Dilithium</a:t>
            </a:r>
            <a:r>
              <a:rPr lang="en-US" sz="1300" dirty="0">
                <a:latin typeface="Times New Roman" panose="02020603050405020304" pitchFamily="18" charset="0"/>
                <a:cs typeface="Times New Roman" panose="02020603050405020304" pitchFamily="18" charset="0"/>
              </a:rPr>
              <a:t> for robust encryption and authentication, while also incorporating </a:t>
            </a:r>
            <a:r>
              <a:rPr lang="en-US" sz="1300" b="1" dirty="0">
                <a:latin typeface="Times New Roman" panose="02020603050405020304" pitchFamily="18" charset="0"/>
                <a:cs typeface="Times New Roman" panose="02020603050405020304" pitchFamily="18" charset="0"/>
              </a:rPr>
              <a:t>Grafana</a:t>
            </a:r>
            <a:r>
              <a:rPr lang="en-US" sz="1300" dirty="0">
                <a:latin typeface="Times New Roman" panose="02020603050405020304" pitchFamily="18" charset="0"/>
                <a:cs typeface="Times New Roman" panose="02020603050405020304" pitchFamily="18" charset="0"/>
              </a:rPr>
              <a:t> and </a:t>
            </a:r>
            <a:r>
              <a:rPr lang="en-US" sz="1300" b="1" dirty="0">
                <a:latin typeface="Times New Roman" panose="02020603050405020304" pitchFamily="18" charset="0"/>
                <a:cs typeface="Times New Roman" panose="02020603050405020304" pitchFamily="18" charset="0"/>
              </a:rPr>
              <a:t>Prometheus</a:t>
            </a:r>
            <a:r>
              <a:rPr lang="en-US" sz="1300" dirty="0">
                <a:latin typeface="Times New Roman" panose="02020603050405020304" pitchFamily="18" charset="0"/>
                <a:cs typeface="Times New Roman" panose="02020603050405020304" pitchFamily="18" charset="0"/>
              </a:rPr>
              <a:t> for effective monitoring and visualization.</a:t>
            </a:r>
          </a:p>
          <a:p>
            <a:pPr marL="0" indent="0">
              <a:buNone/>
            </a:pPr>
            <a:r>
              <a:rPr lang="en-US" sz="1300" b="1" dirty="0">
                <a:latin typeface="Times New Roman" panose="02020603050405020304" pitchFamily="18" charset="0"/>
                <a:cs typeface="Times New Roman" panose="02020603050405020304" pitchFamily="18" charset="0"/>
              </a:rPr>
              <a:t>Key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Quantum Cryptography:</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CRYSTALS-Kyber:</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quantum-resistant key exchange and encryption to protect data from future quantum threats.</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Dilithium</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secure digital signatures for verifying data integrity and authenticity.</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Threat Detection:</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advanced machine learning algorithms to detect anomalies, predict vulnerabilities, and respond to threats in real-time.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API Security Measures: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NGINX:</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multi-level reverse proxying, load balancing, rate limiting, and XSS prevention.</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 Scrambling: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security for JWT and OAuth tokens, ensuring robust authentication.</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 and Analytics: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Prometheus: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Collects and stores metrics on system performance, security events, and threat detection.</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Grafana:</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real-time visualization of metrics and logs through comprehensive dashboards for monitoring and analysis.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Architecture:</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to protect data across distributed networks and cloud environments, with scalability for enterprise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55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B416-10D1-032D-CB46-063507B59C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Problems Addressed by C.Q.S.</a:t>
            </a:r>
          </a:p>
        </p:txBody>
      </p:sp>
      <p:sp>
        <p:nvSpPr>
          <p:cNvPr id="4" name="Rectangle 1">
            <a:extLst>
              <a:ext uri="{FF2B5EF4-FFF2-40B4-BE49-F238E27FC236}">
                <a16:creationId xmlns:a16="http://schemas.microsoft.com/office/drawing/2014/main" id="{C7490E78-D7BA-6B49-9DFE-7A65494FC2BF}"/>
              </a:ext>
            </a:extLst>
          </p:cNvPr>
          <p:cNvSpPr>
            <a:spLocks noGrp="1" noChangeArrowheads="1"/>
          </p:cNvSpPr>
          <p:nvPr>
            <p:ph idx="1"/>
          </p:nvPr>
        </p:nvSpPr>
        <p:spPr bwMode="auto">
          <a:xfrm>
            <a:off x="1154954" y="2149019"/>
            <a:ext cx="1054751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Hijacking: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Solved:</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CRYSTALS-Kyber</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Dilithium</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advanced quantum-resistant cryptographic methods for secure key 	exchange and digital signatures.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 scrambling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further enhances the security of JWTs and OAuth tokens, making it significantly harder 	for attackers 	to hijack authentication mechanisms.</a:t>
            </a:r>
          </a:p>
          <a:p>
            <a:pPr defTabSz="914400" eaLnBrk="0" fontAlgn="base" hangingPunct="0">
              <a:spcBef>
                <a:spcPct val="0"/>
              </a:spcBef>
              <a:spcAft>
                <a:spcPct val="0"/>
              </a:spcAft>
              <a:buClrTx/>
              <a:buSzTx/>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Injection Attacks: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Solved:</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threat detection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continuously monitors API interactions and system behavior to identify and mitigate injection 	attack vectors. By analyzing patterns and anomalies in real-time, the solution can detect malicious inputs and prevent them from exploiting 	vulnerabilities.</a:t>
            </a:r>
          </a:p>
          <a:p>
            <a:pPr defTabSz="914400" eaLnBrk="0" fontAlgn="base" hangingPunct="0">
              <a:spcBef>
                <a:spcPct val="0"/>
              </a:spcBef>
              <a:spcAft>
                <a:spcPct val="0"/>
              </a:spcAft>
              <a:buClrTx/>
              <a:buSzTx/>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Exposure:</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Solved:</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CRYSTALS-Kyber</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encrypts data to protect it during transfer, while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Dilithium</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data integrity through 	secure digital signatures. Additionally,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NGINX</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configurations for secure reverse proxying and rate limiting help prevent unauthorized access 	and mitigate data exposure risks.</a:t>
            </a:r>
          </a:p>
          <a:p>
            <a:pPr defTabSz="914400" eaLnBrk="0" fontAlgn="base" hangingPunct="0">
              <a:spcBef>
                <a:spcPct val="0"/>
              </a:spcBef>
              <a:spcAft>
                <a:spcPct val="0"/>
              </a:spcAft>
              <a:buClrTx/>
              <a:buSzTx/>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Rising Malicious API Calls: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Solved:</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NGINX</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rate limiting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balancing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control and distribute incoming traffic effectively. This prevents abuse 	and overloads, reducing the impact of malicious API calls and maintaining system stability.</a:t>
            </a:r>
          </a:p>
          <a:p>
            <a:pPr defTabSz="914400" eaLnBrk="0" fontAlgn="base" hangingPunct="0">
              <a:spcBef>
                <a:spcPct val="0"/>
              </a:spcBef>
              <a:spcAft>
                <a:spcPct val="0"/>
              </a:spcAft>
              <a:buClrTx/>
              <a:buSzTx/>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Frequent and Sophisticated Attacks: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Solved:</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integration of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threat detection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for real-time analysis and response to emerging threats.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Prometheus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Grafana</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enabling quick detection and response to sophisticated attack patterns and 	anomalies.</a:t>
            </a:r>
          </a:p>
          <a:p>
            <a:pPr defTabSz="914400" eaLnBrk="0" fontAlgn="base" hangingPunct="0">
              <a:spcBef>
                <a:spcPct val="0"/>
              </a:spcBef>
              <a:spcAft>
                <a:spcPct val="0"/>
              </a:spcAft>
              <a:buClrTx/>
              <a:buSzTx/>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Real-Time Monitoring: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Solved:</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Prometheus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collects and stores detailed metrics on system performance and security events, while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Grafana</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comprehensive dashboards to visualize these metrics. This real-time visibility allows for proactive management of system health and security, 	quickly identifying and addressing issues before they escalate.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53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E16D-7161-025A-29E8-8AF090F4EEF0}"/>
              </a:ext>
            </a:extLst>
          </p:cNvPr>
          <p:cNvSpPr>
            <a:spLocks noGrp="1"/>
          </p:cNvSpPr>
          <p:nvPr>
            <p:ph type="title"/>
          </p:nvPr>
        </p:nvSpPr>
        <p:spPr>
          <a:xfrm>
            <a:off x="1154955" y="853596"/>
            <a:ext cx="8761413" cy="901314"/>
          </a:xfrm>
        </p:spPr>
        <p:txBody>
          <a:bodyPr/>
          <a:lstStyle/>
          <a:p>
            <a:r>
              <a:rPr lang="en-US" dirty="0">
                <a:latin typeface="Times New Roman" panose="02020603050405020304" pitchFamily="18" charset="0"/>
                <a:cs typeface="Times New Roman" panose="02020603050405020304" pitchFamily="18" charset="0"/>
              </a:rPr>
              <a:t>Relation to the Theme: Exploring Future Frontiers</a:t>
            </a:r>
          </a:p>
        </p:txBody>
      </p:sp>
      <p:sp>
        <p:nvSpPr>
          <p:cNvPr id="4" name="Rectangle 1">
            <a:extLst>
              <a:ext uri="{FF2B5EF4-FFF2-40B4-BE49-F238E27FC236}">
                <a16:creationId xmlns:a16="http://schemas.microsoft.com/office/drawing/2014/main" id="{1557BEDD-AF6F-D5C3-7EF7-3E4AAF1052E5}"/>
              </a:ext>
            </a:extLst>
          </p:cNvPr>
          <p:cNvSpPr>
            <a:spLocks noGrp="1" noChangeArrowheads="1"/>
          </p:cNvSpPr>
          <p:nvPr>
            <p:ph idx="1"/>
          </p:nvPr>
        </p:nvSpPr>
        <p:spPr bwMode="auto">
          <a:xfrm>
            <a:off x="1154955" y="2394245"/>
            <a:ext cx="1047362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proposed solution,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 Quantum Shield (CQS)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aligns with the theme of exploring future frontiers by addressing the transformative potential of quantum technologies in cybersecurity. This project is specifically tailored to harness the power of emerging technologies like quantum computing to enhance data security, a critical area as we advance into the next era of digital interaction and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Quantum Computing:</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Quantum Cryptography:</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CQS incorporates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CRYSTALS-Kyber</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CRYSTALS-</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Dilithium</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leveraging quantum-resistant algorithms for key exchange, encryption, and digital signatures. This approach ensures that our solution is not only secure against current threats but also resilient to the future advancements in quantum computing. By utilizing quantum cryptographic methods, CQS is a practical application of quantum computing research, transforming theoretical concepts into real-world solutions.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Security Framework:</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Threat Detection and Real-Time Monitoring: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use of AI and real-time monitoring tools like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Prometheus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Grafana</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complements the quantum cryptography elements by enhancing our ability to detect and respond to threats dynamically. This integration represents a strategic adjustment necessary to scale cybersecurity measures to meet the challenges posed by advanced technologies and evolving cyber threats.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Transformative Impact:</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Architecture:</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with scalability in mind, CQS addresses the need for adaptable security solutions that can evolve alongside technological advancements. Its architecture is built to protect data across distributed networks and cloud environments, making it suitable for large-scale applications in various industries.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incorporating quantum computing principles into a scalable security framework, CQS exemplifies how emerging technologies can be effectively applied to address current and future challenges, ensuring that our digital infrastructures remain secure and resilient as we move towards a more advanced technological era.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1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E415-B8CB-73FD-4A55-DCD9F4FBB7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Need for Crystal Quantum Shield (C.Q.S.)</a:t>
            </a:r>
          </a:p>
        </p:txBody>
      </p:sp>
      <p:sp>
        <p:nvSpPr>
          <p:cNvPr id="4" name="Rectangle 1">
            <a:extLst>
              <a:ext uri="{FF2B5EF4-FFF2-40B4-BE49-F238E27FC236}">
                <a16:creationId xmlns:a16="http://schemas.microsoft.com/office/drawing/2014/main" id="{AED17C9D-C7CC-12E3-2212-EF9E7148239E}"/>
              </a:ext>
            </a:extLst>
          </p:cNvPr>
          <p:cNvSpPr>
            <a:spLocks noGrp="1" noChangeArrowheads="1"/>
          </p:cNvSpPr>
          <p:nvPr>
            <p:ph idx="1"/>
          </p:nvPr>
        </p:nvSpPr>
        <p:spPr bwMode="auto">
          <a:xfrm>
            <a:off x="1154954" y="2523554"/>
            <a:ext cx="1050364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Increasing Cyber Threats: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Rising Attacks: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348% increase in malicious API calls, advanced security measures are critical. CQS addresses this by using quantum-	resistant cryptography (CRYSTALS-Kyber and CRYSTALS-</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Dilithium</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AI-driven threat detection to counter sophisticated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Quantum Computing Threats: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Future-Proofing: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quantum computing advances, traditional cryptographic methods may become vulnerable. CQS’s use of quantum-	resistant algorithms ensures data security against future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OWASP Top 10 API Security Risks: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Broken Object Level Authorization: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CRYSTALS-Kyber enhances data access protection through robust cryptographic methods.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Broken User Authentication: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 scrambling strengthens JWT and OAuth security, mitigating authentication risks.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Excessive Data Exposure:</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CRYSTALS-</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Dilithium</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encrypts data and ensures integrity, reducing unauthorized exposure risks.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Resource &amp; Rate Limiting:</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NGINX’s rate limiting and load balancing prevent abuse and manage traffic effectively.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 Misconfiguration: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Prometheus and Grafana monitor and detect security gaps promptly.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Insecure Defaults &amp; Inadequate Encryption: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encryption standards ensure secure default configurations.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Broken Function Level Authorization: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AI-driven threat detection identifies and addresses unauthorized access attempts.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Demand for Enhanced Security:</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Regulatory Compliance:</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CQS helps meet stringent data protection laws and regulatory requirements.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Business Continuity:</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critical protection for high-stakes industries to maintain operational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Threat Management:</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Operational Efficiency:</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Prometheus and Grafana offer real-time monitoring and analytics for timely threat detection and response.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14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5888-1352-8CC1-30B4-790959547D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Does the product or solution you are building have any competitors?</a:t>
            </a:r>
          </a:p>
        </p:txBody>
      </p:sp>
      <p:sp>
        <p:nvSpPr>
          <p:cNvPr id="3" name="Content Placeholder 2">
            <a:extLst>
              <a:ext uri="{FF2B5EF4-FFF2-40B4-BE49-F238E27FC236}">
                <a16:creationId xmlns:a16="http://schemas.microsoft.com/office/drawing/2014/main" id="{8CCD4A17-B3A3-7299-966F-6B9E1E59BADD}"/>
              </a:ext>
            </a:extLst>
          </p:cNvPr>
          <p:cNvSpPr>
            <a:spLocks noGrp="1"/>
          </p:cNvSpPr>
          <p:nvPr>
            <p:ph idx="1"/>
          </p:nvPr>
        </p:nvSpPr>
        <p:spPr>
          <a:xfrm>
            <a:off x="1154954" y="2501899"/>
            <a:ext cx="10796901" cy="3991266"/>
          </a:xfrm>
        </p:spPr>
        <p:txBody>
          <a:bodyPr>
            <a:noAutofit/>
          </a:bodyPr>
          <a:lstStyle/>
          <a:p>
            <a:pPr marL="0" indent="0">
              <a:buNone/>
            </a:pPr>
            <a:r>
              <a:rPr lang="en-US" sz="1300" b="1" dirty="0">
                <a:latin typeface="Times New Roman" panose="02020603050405020304" pitchFamily="18" charset="0"/>
                <a:cs typeface="Times New Roman" panose="02020603050405020304" pitchFamily="18" charset="0"/>
              </a:rPr>
              <a:t>Yes, while there are established players like Cloudflare, Astra Security, and Postman in the cybersecurity and API management space, the Crystal Quantum Shield (CQS) introduces a pioneering approach with distinct advantages:</a:t>
            </a:r>
            <a:endParaRPr lang="en-US" sz="1300" dirty="0">
              <a:latin typeface="Times New Roman" panose="02020603050405020304" pitchFamily="18" charset="0"/>
              <a:cs typeface="Times New Roman" panose="02020603050405020304" pitchFamily="18" charset="0"/>
            </a:endParaRPr>
          </a:p>
          <a:p>
            <a:pPr marL="0" indent="0">
              <a:buNone/>
            </a:pPr>
            <a:r>
              <a:rPr lang="en-US" sz="1300" b="1" dirty="0">
                <a:latin typeface="Times New Roman" panose="02020603050405020304" pitchFamily="18" charset="0"/>
                <a:cs typeface="Times New Roman" panose="02020603050405020304" pitchFamily="18" charset="0"/>
              </a:rPr>
              <a:t>Cloudflare:</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Strengths:</a:t>
            </a:r>
            <a:r>
              <a:rPr lang="en-US" sz="1300" dirty="0">
                <a:latin typeface="Times New Roman" panose="02020603050405020304" pitchFamily="18" charset="0"/>
                <a:cs typeface="Times New Roman" panose="02020603050405020304" pitchFamily="18" charset="0"/>
              </a:rPr>
              <a:t> Strong in DDoS protection, SSL encryption, and web application firewalls.</a:t>
            </a:r>
          </a:p>
          <a:p>
            <a:pPr marL="0" indent="0">
              <a:buNone/>
            </a:pPr>
            <a:r>
              <a:rPr lang="en-US" sz="1300" b="1" dirty="0">
                <a:latin typeface="Times New Roman" panose="02020603050405020304" pitchFamily="18" charset="0"/>
                <a:cs typeface="Times New Roman" panose="02020603050405020304" pitchFamily="18" charset="0"/>
              </a:rPr>
              <a:t>	        Limitations:</a:t>
            </a:r>
            <a:r>
              <a:rPr lang="en-US" sz="1300" dirty="0">
                <a:latin typeface="Times New Roman" panose="02020603050405020304" pitchFamily="18" charset="0"/>
                <a:cs typeface="Times New Roman" panose="02020603050405020304" pitchFamily="18" charset="0"/>
              </a:rPr>
              <a:t> Lacks post-quantum cryptography and AI-driven threat detection, which CQS provides.</a:t>
            </a:r>
          </a:p>
          <a:p>
            <a:pPr marL="0" indent="0">
              <a:buNone/>
            </a:pPr>
            <a:r>
              <a:rPr lang="en-US" sz="1300" b="1" dirty="0">
                <a:latin typeface="Times New Roman" panose="02020603050405020304" pitchFamily="18" charset="0"/>
                <a:cs typeface="Times New Roman" panose="02020603050405020304" pitchFamily="18" charset="0"/>
              </a:rPr>
              <a:t>Astra Security: Strengths:</a:t>
            </a:r>
            <a:r>
              <a:rPr lang="en-US" sz="1300" dirty="0">
                <a:latin typeface="Times New Roman" panose="02020603050405020304" pitchFamily="18" charset="0"/>
                <a:cs typeface="Times New Roman" panose="02020603050405020304" pitchFamily="18" charset="0"/>
              </a:rPr>
              <a:t> Effective in vulnerability scanning and malware removal.</a:t>
            </a:r>
          </a:p>
          <a:p>
            <a:pPr marL="457200" lvl="1" indent="0">
              <a:buNone/>
            </a:pPr>
            <a:r>
              <a:rPr lang="en-US" sz="1300" b="1" dirty="0">
                <a:latin typeface="Times New Roman" panose="02020603050405020304" pitchFamily="18" charset="0"/>
                <a:cs typeface="Times New Roman" panose="02020603050405020304" pitchFamily="18" charset="0"/>
              </a:rPr>
              <a:t>               Limitations:</a:t>
            </a:r>
            <a:r>
              <a:rPr lang="en-US" sz="1300" dirty="0">
                <a:latin typeface="Times New Roman" panose="02020603050405020304" pitchFamily="18" charset="0"/>
                <a:cs typeface="Times New Roman" panose="02020603050405020304" pitchFamily="18" charset="0"/>
              </a:rPr>
              <a:t> Focuses on web security without quantum-resistant measures and AI capabilities, unlike CQS.</a:t>
            </a:r>
          </a:p>
          <a:p>
            <a:pPr marL="0" indent="0">
              <a:buNone/>
            </a:pPr>
            <a:r>
              <a:rPr lang="en-US" sz="1300" b="1" dirty="0">
                <a:latin typeface="Times New Roman" panose="02020603050405020304" pitchFamily="18" charset="0"/>
                <a:cs typeface="Times New Roman" panose="02020603050405020304" pitchFamily="18" charset="0"/>
              </a:rPr>
              <a:t>Postman:</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Strengths:</a:t>
            </a:r>
            <a:r>
              <a:rPr lang="en-US" sz="1300" dirty="0">
                <a:latin typeface="Times New Roman" panose="02020603050405020304" pitchFamily="18" charset="0"/>
                <a:cs typeface="Times New Roman" panose="02020603050405020304" pitchFamily="18" charset="0"/>
              </a:rPr>
              <a:t> Popular for API development and testing.</a:t>
            </a:r>
          </a:p>
          <a:p>
            <a:pPr marL="457200" lvl="1" indent="0">
              <a:buNone/>
            </a:pPr>
            <a:r>
              <a:rPr lang="en-US" sz="1300" b="1" dirty="0">
                <a:latin typeface="Times New Roman" panose="02020603050405020304" pitchFamily="18" charset="0"/>
                <a:cs typeface="Times New Roman" panose="02020603050405020304" pitchFamily="18" charset="0"/>
              </a:rPr>
              <a:t>     Limitations:</a:t>
            </a:r>
            <a:r>
              <a:rPr lang="en-US" sz="1300" dirty="0">
                <a:latin typeface="Times New Roman" panose="02020603050405020304" pitchFamily="18" charset="0"/>
                <a:cs typeface="Times New Roman" panose="02020603050405020304" pitchFamily="18" charset="0"/>
              </a:rPr>
              <a:t> Lacks specialized API security features that CQS offers, such as quantum-resistant encryption.</a:t>
            </a:r>
          </a:p>
          <a:p>
            <a:pPr marL="0" indent="0">
              <a:buNone/>
            </a:pPr>
            <a:r>
              <a:rPr lang="en-US" sz="1300" b="1" dirty="0">
                <a:latin typeface="Times New Roman" panose="02020603050405020304" pitchFamily="18" charset="0"/>
                <a:cs typeface="Times New Roman" panose="02020603050405020304" pitchFamily="18" charset="0"/>
              </a:rPr>
              <a:t>CQS Differentiators:</a:t>
            </a:r>
            <a:endParaRPr lang="en-US" sz="1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Quantum-Resistant Cryptography:</a:t>
            </a:r>
            <a:r>
              <a:rPr lang="en-US" sz="1300" dirty="0">
                <a:latin typeface="Times New Roman" panose="02020603050405020304" pitchFamily="18" charset="0"/>
                <a:cs typeface="Times New Roman" panose="02020603050405020304" pitchFamily="18" charset="0"/>
              </a:rPr>
              <a:t> CRYSTALS-Kyber and CRYSTALS-</a:t>
            </a:r>
            <a:r>
              <a:rPr lang="en-US" sz="1300" dirty="0" err="1">
                <a:latin typeface="Times New Roman" panose="02020603050405020304" pitchFamily="18" charset="0"/>
                <a:cs typeface="Times New Roman" panose="02020603050405020304" pitchFamily="18" charset="0"/>
              </a:rPr>
              <a:t>Dilithium</a:t>
            </a:r>
            <a:r>
              <a:rPr lang="en-US" sz="13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AI-Driven Threat Detection:</a:t>
            </a:r>
            <a:r>
              <a:rPr lang="en-US" sz="1300" dirty="0">
                <a:latin typeface="Times New Roman" panose="02020603050405020304" pitchFamily="18" charset="0"/>
                <a:cs typeface="Times New Roman" panose="02020603050405020304" pitchFamily="18" charset="0"/>
              </a:rPr>
              <a:t> Real-time identification and mitigation of threats.</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Real-Time Monitoring &amp; Analytics:</a:t>
            </a:r>
            <a:r>
              <a:rPr lang="en-US" sz="1300" dirty="0">
                <a:latin typeface="Times New Roman" panose="02020603050405020304" pitchFamily="18" charset="0"/>
                <a:cs typeface="Times New Roman" panose="02020603050405020304" pitchFamily="18" charset="0"/>
              </a:rPr>
              <a:t> Comprehensive security oversight with Prometheus and Grafana.</a:t>
            </a:r>
          </a:p>
          <a:p>
            <a:pPr marL="0" indent="0">
              <a:buNone/>
            </a:pPr>
            <a:r>
              <a:rPr lang="en-US" sz="1300" b="1" dirty="0">
                <a:latin typeface="Times New Roman" panose="02020603050405020304" pitchFamily="18" charset="0"/>
                <a:cs typeface="Times New Roman" panose="02020603050405020304" pitchFamily="18" charset="0"/>
              </a:rPr>
              <a:t>Conclusion:</a:t>
            </a:r>
            <a:r>
              <a:rPr lang="en-US" sz="1300" dirty="0">
                <a:latin typeface="Times New Roman" panose="02020603050405020304" pitchFamily="18" charset="0"/>
                <a:cs typeface="Times New Roman" panose="02020603050405020304" pitchFamily="18" charset="0"/>
              </a:rPr>
              <a:t> While these competitors are strong in their domains, CQS’s quantum-resistant and AI-driven approach makes it a future-proof, innovative solution.</a:t>
            </a:r>
          </a:p>
          <a:p>
            <a:pPr marL="0" indent="0">
              <a:buNone/>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50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8A8-82C6-2F18-350D-73B240DBEB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and Security Framework</a:t>
            </a:r>
          </a:p>
        </p:txBody>
      </p:sp>
      <p:sp>
        <p:nvSpPr>
          <p:cNvPr id="3" name="Content Placeholder 2">
            <a:extLst>
              <a:ext uri="{FF2B5EF4-FFF2-40B4-BE49-F238E27FC236}">
                <a16:creationId xmlns:a16="http://schemas.microsoft.com/office/drawing/2014/main" id="{D8657E05-1868-9AB1-9E23-0ECDD18CB145}"/>
              </a:ext>
            </a:extLst>
          </p:cNvPr>
          <p:cNvSpPr>
            <a:spLocks noGrp="1"/>
          </p:cNvSpPr>
          <p:nvPr>
            <p:ph idx="1"/>
          </p:nvPr>
        </p:nvSpPr>
        <p:spPr>
          <a:xfrm>
            <a:off x="1154954" y="2446482"/>
            <a:ext cx="10445919" cy="4148282"/>
          </a:xfrm>
        </p:spPr>
        <p:txBody>
          <a:bodyPr>
            <a:noAutofit/>
          </a:bodyPr>
          <a:lstStyle/>
          <a:p>
            <a:pPr marL="0" indent="0">
              <a:buNone/>
            </a:pPr>
            <a:r>
              <a:rPr lang="en-US" sz="1300" b="1" dirty="0">
                <a:latin typeface="Times New Roman" panose="02020603050405020304" pitchFamily="18" charset="0"/>
                <a:cs typeface="Times New Roman" panose="02020603050405020304" pitchFamily="18" charset="0"/>
              </a:rPr>
              <a:t>Security Workflow:</a:t>
            </a:r>
            <a:endParaRPr lang="en-US" sz="1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API Gateway:</a:t>
            </a:r>
            <a:r>
              <a:rPr lang="en-US" sz="1300" dirty="0">
                <a:latin typeface="Times New Roman" panose="02020603050405020304" pitchFamily="18" charset="0"/>
                <a:cs typeface="Times New Roman" panose="02020603050405020304" pitchFamily="18" charset="0"/>
              </a:rPr>
              <a:t> Manages API requests, including login, search, and payments.</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Multi-Layer Proxy Servers:</a:t>
            </a:r>
            <a:r>
              <a:rPr lang="en-US" sz="1300" dirty="0">
                <a:latin typeface="Times New Roman" panose="02020603050405020304" pitchFamily="18" charset="0"/>
                <a:cs typeface="Times New Roman" panose="02020603050405020304" pitchFamily="18" charset="0"/>
              </a:rPr>
              <a:t> Employs NGINX for reverse proxying, filtering, token scrambling, and managing secure data flow.</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Endpoint Monitoring:</a:t>
            </a:r>
            <a:r>
              <a:rPr lang="en-US" sz="1300" dirty="0">
                <a:latin typeface="Times New Roman" panose="02020603050405020304" pitchFamily="18" charset="0"/>
                <a:cs typeface="Times New Roman" panose="02020603050405020304" pitchFamily="18" charset="0"/>
              </a:rPr>
              <a:t> Continuously monitors endpoints to detect anomalies and threats in real-time.</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Logs and Visualization:</a:t>
            </a:r>
            <a:r>
              <a:rPr lang="en-US" sz="1300" dirty="0">
                <a:latin typeface="Times New Roman" panose="02020603050405020304" pitchFamily="18" charset="0"/>
                <a:cs typeface="Times New Roman" panose="02020603050405020304" pitchFamily="18" charset="0"/>
              </a:rPr>
              <a:t> Collects API interaction logs and applies deep learning (TensorFlow or </a:t>
            </a:r>
            <a:r>
              <a:rPr lang="en-US" sz="1300" dirty="0" err="1">
                <a:latin typeface="Times New Roman" panose="02020603050405020304" pitchFamily="18" charset="0"/>
                <a:cs typeface="Times New Roman" panose="02020603050405020304" pitchFamily="18" charset="0"/>
              </a:rPr>
              <a:t>PyTorch</a:t>
            </a:r>
            <a:r>
              <a:rPr lang="en-US" sz="1300" dirty="0">
                <a:latin typeface="Times New Roman" panose="02020603050405020304" pitchFamily="18" charset="0"/>
                <a:cs typeface="Times New Roman" panose="02020603050405020304" pitchFamily="18" charset="0"/>
              </a:rPr>
              <a:t>) for monitoring and alerts. </a:t>
            </a:r>
          </a:p>
          <a:p>
            <a:pPr marL="0" indent="0">
              <a:buNone/>
            </a:pPr>
            <a:r>
              <a:rPr lang="en-US" sz="1300" b="1" dirty="0">
                <a:latin typeface="Times New Roman" panose="02020603050405020304" pitchFamily="18" charset="0"/>
                <a:cs typeface="Times New Roman" panose="02020603050405020304" pitchFamily="18" charset="0"/>
              </a:rPr>
              <a:t>Tools and Technologies:</a:t>
            </a:r>
            <a:endParaRPr lang="en-US" sz="1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Programming Languages:</a:t>
            </a:r>
            <a:r>
              <a:rPr lang="en-US" sz="1300" dirty="0">
                <a:latin typeface="Times New Roman" panose="02020603050405020304" pitchFamily="18" charset="0"/>
                <a:cs typeface="Times New Roman" panose="02020603050405020304" pitchFamily="18" charset="0"/>
              </a:rPr>
              <a:t> Python for API development and cryptographic integration.</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Reverse Proxy:</a:t>
            </a:r>
            <a:r>
              <a:rPr lang="en-US" sz="1300" dirty="0">
                <a:latin typeface="Times New Roman" panose="02020603050405020304" pitchFamily="18" charset="0"/>
                <a:cs typeface="Times New Roman" panose="02020603050405020304" pitchFamily="18" charset="0"/>
              </a:rPr>
              <a:t> NGINX for secure data handling and multi-layer proxying.</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Monitoring and Visualization:</a:t>
            </a:r>
            <a:r>
              <a:rPr lang="en-US" sz="1300" dirty="0">
                <a:latin typeface="Times New Roman" panose="02020603050405020304" pitchFamily="18" charset="0"/>
                <a:cs typeface="Times New Roman" panose="02020603050405020304" pitchFamily="18" charset="0"/>
              </a:rPr>
              <a:t> Prometheus for metrics collection, Grafana for real-time visualization and dashboards.</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Deep Learning:</a:t>
            </a:r>
            <a:r>
              <a:rPr lang="en-US" sz="1300" dirty="0">
                <a:latin typeface="Times New Roman" panose="02020603050405020304" pitchFamily="18" charset="0"/>
                <a:cs typeface="Times New Roman" panose="02020603050405020304" pitchFamily="18" charset="0"/>
              </a:rPr>
              <a:t> TensorFlow or </a:t>
            </a:r>
            <a:r>
              <a:rPr lang="en-US" sz="1300" dirty="0" err="1">
                <a:latin typeface="Times New Roman" panose="02020603050405020304" pitchFamily="18" charset="0"/>
                <a:cs typeface="Times New Roman" panose="02020603050405020304" pitchFamily="18" charset="0"/>
              </a:rPr>
              <a:t>PyTorch</a:t>
            </a:r>
            <a:r>
              <a:rPr lang="en-US" sz="1300" dirty="0">
                <a:latin typeface="Times New Roman" panose="02020603050405020304" pitchFamily="18" charset="0"/>
                <a:cs typeface="Times New Roman" panose="02020603050405020304" pitchFamily="18" charset="0"/>
              </a:rPr>
              <a:t> for anomaly detection and threat alerts.</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Authentication:</a:t>
            </a:r>
            <a:r>
              <a:rPr lang="en-US" sz="1300" dirty="0">
                <a:latin typeface="Times New Roman" panose="02020603050405020304" pitchFamily="18" charset="0"/>
                <a:cs typeface="Times New Roman" panose="02020603050405020304" pitchFamily="18" charset="0"/>
              </a:rPr>
              <a:t> OAuth 2.0 and JWT for secure API authentication.</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Containerization and Orchestration:</a:t>
            </a:r>
            <a:r>
              <a:rPr lang="en-US" sz="1300" dirty="0">
                <a:latin typeface="Times New Roman" panose="02020603050405020304" pitchFamily="18" charset="0"/>
                <a:cs typeface="Times New Roman" panose="02020603050405020304" pitchFamily="18" charset="0"/>
              </a:rPr>
              <a:t> Docker and Kubernetes for managing containerized applications.</a:t>
            </a:r>
          </a:p>
          <a:p>
            <a:pPr>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Alert System:</a:t>
            </a:r>
            <a:r>
              <a:rPr lang="en-US" sz="1300" dirty="0">
                <a:latin typeface="Times New Roman" panose="02020603050405020304" pitchFamily="18" charset="0"/>
                <a:cs typeface="Times New Roman" panose="02020603050405020304" pitchFamily="18" charset="0"/>
              </a:rPr>
              <a:t> CloudWatch for real-time alerts and monitoring</a:t>
            </a:r>
          </a:p>
          <a:p>
            <a:pPr marL="0" indent="0">
              <a:buNone/>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959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160</TotalTime>
  <Words>2129</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Crystal Quantum Shield (C.Q.S.)</vt:lpstr>
      <vt:lpstr>Team Members</vt:lpstr>
      <vt:lpstr>Problem Statement</vt:lpstr>
      <vt:lpstr>Proposed Solution</vt:lpstr>
      <vt:lpstr>Problems Addressed by C.Q.S.</vt:lpstr>
      <vt:lpstr>Relation to the Theme: Exploring Future Frontiers</vt:lpstr>
      <vt:lpstr>Need for Crystal Quantum Shield (C.Q.S.)</vt:lpstr>
      <vt:lpstr>Does the product or solution you are building have any competitors?</vt:lpstr>
      <vt:lpstr>Technologies and Security Framework</vt:lpstr>
      <vt:lpstr>C.Q.S. Architecture</vt:lpstr>
      <vt:lpstr>Challenges and Limitations</vt:lpstr>
      <vt:lpstr>Recommendations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Bhaskar Banerjee</dc:creator>
  <cp:lastModifiedBy>Bhaskar Banerjee</cp:lastModifiedBy>
  <cp:revision>2</cp:revision>
  <dcterms:created xsi:type="dcterms:W3CDTF">2024-09-03T17:31:55Z</dcterms:created>
  <dcterms:modified xsi:type="dcterms:W3CDTF">2024-09-04T08:50:11Z</dcterms:modified>
</cp:coreProperties>
</file>