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3"/>
  </p:notesMasterIdLst>
  <p:sldIdLst>
    <p:sldId id="256" r:id="rId2"/>
    <p:sldId id="257" r:id="rId3"/>
    <p:sldId id="276" r:id="rId4"/>
    <p:sldId id="277" r:id="rId5"/>
    <p:sldId id="285" r:id="rId6"/>
    <p:sldId id="258" r:id="rId7"/>
    <p:sldId id="259" r:id="rId8"/>
    <p:sldId id="278" r:id="rId9"/>
    <p:sldId id="260" r:id="rId10"/>
    <p:sldId id="262" r:id="rId11"/>
    <p:sldId id="261" r:id="rId12"/>
    <p:sldId id="263" r:id="rId13"/>
    <p:sldId id="279" r:id="rId14"/>
    <p:sldId id="264" r:id="rId15"/>
    <p:sldId id="280" r:id="rId16"/>
    <p:sldId id="265" r:id="rId17"/>
    <p:sldId id="281" r:id="rId18"/>
    <p:sldId id="282" r:id="rId19"/>
    <p:sldId id="283" r:id="rId20"/>
    <p:sldId id="266" r:id="rId21"/>
    <p:sldId id="267" r:id="rId22"/>
    <p:sldId id="268" r:id="rId23"/>
    <p:sldId id="270" r:id="rId24"/>
    <p:sldId id="269" r:id="rId25"/>
    <p:sldId id="284" r:id="rId26"/>
    <p:sldId id="286" r:id="rId27"/>
    <p:sldId id="272" r:id="rId28"/>
    <p:sldId id="273" r:id="rId29"/>
    <p:sldId id="274" r:id="rId30"/>
    <p:sldId id="287" r:id="rId31"/>
    <p:sldId id="27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680" autoAdjust="0"/>
  </p:normalViewPr>
  <p:slideViewPr>
    <p:cSldViewPr snapToGrid="0">
      <p:cViewPr varScale="1">
        <p:scale>
          <a:sx n="54" d="100"/>
          <a:sy n="54" d="100"/>
        </p:scale>
        <p:origin x="178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94808-FCF7-4DCB-9CD4-829D8CE6B033}" type="datetimeFigureOut">
              <a:rPr lang="zh-CN" altLang="en-US" smtClean="0"/>
              <a:t>2018/4/17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3AE66-3E9C-431B-854C-43C72FD35C62}" type="slidenum">
              <a:rPr lang="zh-CN" altLang="en-US" smtClean="0"/>
              <a:t>‹#›</a:t>
            </a:fld>
            <a:endParaRPr lang="zh-CN" altLang="en-US"/>
          </a:p>
        </p:txBody>
      </p:sp>
    </p:spTree>
    <p:extLst>
      <p:ext uri="{BB962C8B-B14F-4D97-AF65-F5344CB8AC3E}">
        <p14:creationId xmlns:p14="http://schemas.microsoft.com/office/powerpoint/2010/main" val="242752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a:t>
            </a:fld>
            <a:endParaRPr lang="zh-CN" altLang="en-US"/>
          </a:p>
        </p:txBody>
      </p:sp>
    </p:spTree>
    <p:extLst>
      <p:ext uri="{BB962C8B-B14F-4D97-AF65-F5344CB8AC3E}">
        <p14:creationId xmlns:p14="http://schemas.microsoft.com/office/powerpoint/2010/main" val="3100027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11</a:t>
            </a:fld>
            <a:endParaRPr lang="zh-CN" altLang="en-US"/>
          </a:p>
        </p:txBody>
      </p:sp>
    </p:spTree>
    <p:extLst>
      <p:ext uri="{BB962C8B-B14F-4D97-AF65-F5344CB8AC3E}">
        <p14:creationId xmlns:p14="http://schemas.microsoft.com/office/powerpoint/2010/main" val="156166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Spring Cloud Ribbon </a:t>
            </a:r>
            <a:r>
              <a:rPr lang="zh-CN" altLang="en-US" sz="1200" b="0" i="0" kern="1200" dirty="0" smtClean="0">
                <a:solidFill>
                  <a:schemeClr val="tx1"/>
                </a:solidFill>
                <a:effectLst/>
                <a:latin typeface="+mn-lt"/>
                <a:ea typeface="+mn-ea"/>
                <a:cs typeface="+mn-cs"/>
              </a:rPr>
              <a:t>是一个基于</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的客服端负载均衡工具，它是基于</a:t>
            </a:r>
            <a:r>
              <a:rPr lang="en-US" altLang="zh-CN" sz="1200" b="0" i="0" kern="1200" dirty="0" smtClean="0">
                <a:solidFill>
                  <a:schemeClr val="tx1"/>
                </a:solidFill>
                <a:effectLst/>
                <a:latin typeface="+mn-lt"/>
                <a:ea typeface="+mn-ea"/>
                <a:cs typeface="+mn-cs"/>
              </a:rPr>
              <a:t>Netflix Ribbon</a:t>
            </a:r>
            <a:r>
              <a:rPr lang="zh-CN" altLang="en-US" sz="1200" b="0" i="0" kern="1200" dirty="0" smtClean="0">
                <a:solidFill>
                  <a:schemeClr val="tx1"/>
                </a:solidFill>
                <a:effectLst/>
                <a:latin typeface="+mn-lt"/>
                <a:ea typeface="+mn-ea"/>
                <a:cs typeface="+mn-cs"/>
              </a:rPr>
              <a:t>实现的。它不像服务注册中心、配置中心、</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网关那样独立部署，但是它几乎存在于每个微服务的基础设施中。包括前面的提供的声明式服务调用也是基于该</a:t>
            </a:r>
            <a:r>
              <a:rPr lang="en-US" altLang="zh-CN" sz="1200" b="0" i="0" kern="1200" dirty="0" smtClean="0">
                <a:solidFill>
                  <a:schemeClr val="tx1"/>
                </a:solidFill>
                <a:effectLst/>
                <a:latin typeface="+mn-lt"/>
                <a:ea typeface="+mn-ea"/>
                <a:cs typeface="+mn-cs"/>
              </a:rPr>
              <a:t>Ribbon</a:t>
            </a:r>
            <a:r>
              <a:rPr lang="zh-CN" altLang="en-US" sz="1200" b="0" i="0" kern="1200" dirty="0" smtClean="0">
                <a:solidFill>
                  <a:schemeClr val="tx1"/>
                </a:solidFill>
                <a:effectLst/>
                <a:latin typeface="+mn-lt"/>
                <a:ea typeface="+mn-ea"/>
                <a:cs typeface="+mn-cs"/>
              </a:rPr>
              <a:t>实现的。</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Ribbon</a:t>
            </a:r>
            <a:r>
              <a:rPr lang="zh-CN" altLang="en-US" sz="1200" b="1" i="0" kern="1200" dirty="0" smtClean="0">
                <a:solidFill>
                  <a:schemeClr val="tx1"/>
                </a:solidFill>
                <a:effectLst/>
                <a:latin typeface="+mn-lt"/>
                <a:ea typeface="+mn-ea"/>
                <a:cs typeface="+mn-cs"/>
              </a:rPr>
              <a:t>可从</a:t>
            </a:r>
            <a:r>
              <a:rPr lang="en-US" altLang="zh-CN" sz="1200" b="1" i="0" kern="1200" dirty="0" smtClean="0">
                <a:solidFill>
                  <a:schemeClr val="tx1"/>
                </a:solidFill>
                <a:effectLst/>
                <a:latin typeface="+mn-lt"/>
                <a:ea typeface="+mn-ea"/>
                <a:cs typeface="+mn-cs"/>
              </a:rPr>
              <a:t>eureka</a:t>
            </a:r>
            <a:r>
              <a:rPr lang="zh-CN" altLang="en-US" sz="1200" b="1" i="0" kern="1200" dirty="0" smtClean="0">
                <a:solidFill>
                  <a:schemeClr val="tx1"/>
                </a:solidFill>
                <a:effectLst/>
                <a:latin typeface="+mn-lt"/>
                <a:ea typeface="+mn-ea"/>
                <a:cs typeface="+mn-cs"/>
              </a:rPr>
              <a:t>服务注册表中获取服务提供者的地址列表，使用一定的负载均衡算法，</a:t>
            </a:r>
            <a:r>
              <a:rPr lang="en-US" altLang="zh-CN" sz="1200" b="1" i="0" kern="1200" dirty="0" smtClean="0">
                <a:solidFill>
                  <a:schemeClr val="tx1"/>
                </a:solidFill>
                <a:effectLst/>
                <a:latin typeface="+mn-lt"/>
                <a:ea typeface="+mn-ea"/>
                <a:cs typeface="+mn-cs"/>
              </a:rPr>
              <a:t>Ribbon</a:t>
            </a:r>
            <a:r>
              <a:rPr lang="zh-CN" altLang="en-US" sz="1200" b="1" i="0" kern="1200" dirty="0" smtClean="0">
                <a:solidFill>
                  <a:schemeClr val="tx1"/>
                </a:solidFill>
                <a:effectLst/>
                <a:latin typeface="+mn-lt"/>
                <a:ea typeface="+mn-ea"/>
                <a:cs typeface="+mn-cs"/>
              </a:rPr>
              <a:t>的工作主要分为</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步。</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先选择</a:t>
            </a:r>
            <a:r>
              <a:rPr lang="en-US" altLang="zh-CN" sz="1200" b="0" i="0" kern="1200" dirty="0" smtClean="0">
                <a:solidFill>
                  <a:schemeClr val="tx1"/>
                </a:solidFill>
                <a:effectLst/>
                <a:latin typeface="+mn-lt"/>
                <a:ea typeface="+mn-ea"/>
                <a:cs typeface="+mn-cs"/>
              </a:rPr>
              <a:t>eureka service </a:t>
            </a:r>
            <a:r>
              <a:rPr lang="zh-CN" altLang="en-US" sz="1200" b="0" i="0" kern="1200" dirty="0" smtClean="0">
                <a:solidFill>
                  <a:schemeClr val="tx1"/>
                </a:solidFill>
                <a:effectLst/>
                <a:latin typeface="+mn-lt"/>
                <a:ea typeface="+mn-ea"/>
                <a:cs typeface="+mn-cs"/>
              </a:rPr>
              <a:t>，优先选择一个</a:t>
            </a:r>
            <a:r>
              <a:rPr lang="en-US" altLang="zh-CN" sz="1200" b="0" i="0" kern="1200" dirty="0" smtClean="0">
                <a:solidFill>
                  <a:schemeClr val="tx1"/>
                </a:solidFill>
                <a:effectLst/>
                <a:latin typeface="+mn-lt"/>
                <a:ea typeface="+mn-ea"/>
                <a:cs typeface="+mn-cs"/>
              </a:rPr>
              <a:t>zone</a:t>
            </a:r>
            <a:r>
              <a:rPr lang="zh-CN" altLang="en-US" sz="1200" b="0" i="0" kern="1200" dirty="0" smtClean="0">
                <a:solidFill>
                  <a:schemeClr val="tx1"/>
                </a:solidFill>
                <a:effectLst/>
                <a:latin typeface="+mn-lt"/>
                <a:ea typeface="+mn-ea"/>
                <a:cs typeface="+mn-cs"/>
              </a:rPr>
              <a:t>负载较小的</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根据用户制定策，从</a:t>
            </a:r>
            <a:r>
              <a:rPr lang="en-US" altLang="zh-CN" sz="1200" b="0" i="0" kern="1200" dirty="0" smtClean="0">
                <a:solidFill>
                  <a:schemeClr val="tx1"/>
                </a:solidFill>
                <a:effectLst/>
                <a:latin typeface="+mn-lt"/>
                <a:ea typeface="+mn-ea"/>
                <a:cs typeface="+mn-cs"/>
              </a:rPr>
              <a:t>service</a:t>
            </a:r>
            <a:r>
              <a:rPr lang="zh-CN" altLang="en-US" sz="1200" b="0" i="0" kern="1200" dirty="0" smtClean="0">
                <a:solidFill>
                  <a:schemeClr val="tx1"/>
                </a:solidFill>
                <a:effectLst/>
                <a:latin typeface="+mn-lt"/>
                <a:ea typeface="+mn-ea"/>
                <a:cs typeface="+mn-cs"/>
              </a:rPr>
              <a:t>取得</a:t>
            </a:r>
            <a:r>
              <a:rPr lang="en-US" altLang="zh-CN" sz="1200" b="0" i="0" kern="1200" dirty="0" smtClean="0">
                <a:solidFill>
                  <a:schemeClr val="tx1"/>
                </a:solidFill>
                <a:effectLst/>
                <a:latin typeface="+mn-lt"/>
                <a:ea typeface="+mn-ea"/>
                <a:cs typeface="+mn-cs"/>
              </a:rPr>
              <a:t>eureka </a:t>
            </a:r>
            <a:r>
              <a:rPr lang="zh-CN" altLang="en-US" sz="1200" b="0" i="0" kern="1200" dirty="0" smtClean="0">
                <a:solidFill>
                  <a:schemeClr val="tx1"/>
                </a:solidFill>
                <a:effectLst/>
                <a:latin typeface="+mn-lt"/>
                <a:ea typeface="+mn-ea"/>
                <a:cs typeface="+mn-cs"/>
              </a:rPr>
              <a:t>服务注册表中选择一个地址。</a:t>
            </a:r>
          </a:p>
          <a:p>
            <a:r>
              <a:rPr lang="zh-CN" altLang="en-US" sz="1200" b="0" i="0" kern="1200" dirty="0" smtClean="0">
                <a:solidFill>
                  <a:schemeClr val="tx1"/>
                </a:solidFill>
                <a:effectLst/>
                <a:latin typeface="+mn-lt"/>
                <a:ea typeface="+mn-ea"/>
                <a:cs typeface="+mn-cs"/>
              </a:rPr>
              <a:t>提供的策略：轮询</a:t>
            </a:r>
            <a:r>
              <a:rPr lang="en-US" altLang="zh-CN" sz="1200" b="0" i="0" kern="1200" dirty="0" smtClean="0">
                <a:solidFill>
                  <a:schemeClr val="tx1"/>
                </a:solidFill>
                <a:effectLst/>
                <a:latin typeface="+mn-lt"/>
                <a:ea typeface="+mn-ea"/>
                <a:cs typeface="+mn-cs"/>
              </a:rPr>
              <a:t>Round Robin</a:t>
            </a:r>
            <a:r>
              <a:rPr lang="zh-CN" altLang="en-US" sz="1200" b="0" i="0" kern="1200" dirty="0" smtClean="0">
                <a:solidFill>
                  <a:schemeClr val="tx1"/>
                </a:solidFill>
                <a:effectLst/>
                <a:latin typeface="+mn-lt"/>
                <a:ea typeface="+mn-ea"/>
                <a:cs typeface="+mn-cs"/>
              </a:rPr>
              <a:t>、随机</a:t>
            </a:r>
            <a:r>
              <a:rPr lang="en-US" altLang="zh-CN" sz="1200" b="0" i="0" kern="1200" dirty="0" smtClean="0">
                <a:solidFill>
                  <a:schemeClr val="tx1"/>
                </a:solidFill>
                <a:effectLst/>
                <a:latin typeface="+mn-lt"/>
                <a:ea typeface="+mn-ea"/>
                <a:cs typeface="+mn-cs"/>
              </a:rPr>
              <a:t>Random</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ResponseTime</a:t>
            </a:r>
            <a:r>
              <a:rPr lang="zh-CN" altLang="en-US" sz="1200" b="0" i="0" kern="1200" dirty="0" smtClean="0">
                <a:solidFill>
                  <a:schemeClr val="tx1"/>
                </a:solidFill>
                <a:effectLst/>
                <a:latin typeface="+mn-lt"/>
                <a:ea typeface="+mn-ea"/>
                <a:cs typeface="+mn-cs"/>
              </a:rPr>
              <a:t>加权</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12</a:t>
            </a:fld>
            <a:endParaRPr lang="zh-CN" altLang="en-US"/>
          </a:p>
        </p:txBody>
      </p:sp>
    </p:spTree>
    <p:extLst>
      <p:ext uri="{BB962C8B-B14F-4D97-AF65-F5344CB8AC3E}">
        <p14:creationId xmlns:p14="http://schemas.microsoft.com/office/powerpoint/2010/main" val="2752677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微服务架构中通常会有多个服务层调用，基础服务的故障可能会导致级联故障，进而造成整个系统不可用的情况，这种现象被称为服务雪崩效应。服务雪崩效应是一种因“服务提供者”的不可用导致“服务消费者”的不可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并将不可用逐渐放大的过程。</a:t>
            </a:r>
          </a:p>
          <a:p>
            <a:r>
              <a:rPr lang="zh-CN" altLang="en-US" sz="1200" b="0" i="0" kern="1200" dirty="0" smtClean="0">
                <a:solidFill>
                  <a:schemeClr val="tx1"/>
                </a:solidFill>
                <a:effectLst/>
                <a:latin typeface="+mn-lt"/>
                <a:ea typeface="+mn-ea"/>
                <a:cs typeface="+mn-cs"/>
              </a:rPr>
              <a:t>如果下图所示：</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作为服务提供者，</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的服务消费者，</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的服务消费者。</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不可用引起了</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的不可用，并将不可用像滚雪球一样放大到</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时，雪崩效应就形成了。</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13</a:t>
            </a:fld>
            <a:endParaRPr lang="zh-CN" altLang="en-US"/>
          </a:p>
        </p:txBody>
      </p:sp>
    </p:spTree>
    <p:extLst>
      <p:ext uri="{BB962C8B-B14F-4D97-AF65-F5344CB8AC3E}">
        <p14:creationId xmlns:p14="http://schemas.microsoft.com/office/powerpoint/2010/main" val="129085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断路器可以防止一个应用程序多次试图执行一个操作，即很可能失败，允许它继续而不等待故障恢复或者浪费 CPU 周期，而它确定该故障是持久的。断路器模式也使应用程序能够检测故障是否已经解决。如果问题似乎已经得到纠正​​，应用程序可以尝试调用操作。</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14</a:t>
            </a:fld>
            <a:endParaRPr lang="zh-CN" altLang="en-US"/>
          </a:p>
        </p:txBody>
      </p:sp>
    </p:spTree>
    <p:extLst>
      <p:ext uri="{BB962C8B-B14F-4D97-AF65-F5344CB8AC3E}">
        <p14:creationId xmlns:p14="http://schemas.microsoft.com/office/powerpoint/2010/main" val="3110189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15</a:t>
            </a:fld>
            <a:endParaRPr lang="zh-CN" altLang="en-US"/>
          </a:p>
        </p:txBody>
      </p:sp>
    </p:spTree>
    <p:extLst>
      <p:ext uri="{BB962C8B-B14F-4D97-AF65-F5344CB8AC3E}">
        <p14:creationId xmlns:p14="http://schemas.microsoft.com/office/powerpoint/2010/main" val="2841336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16</a:t>
            </a:fld>
            <a:endParaRPr lang="zh-CN" altLang="en-US"/>
          </a:p>
        </p:txBody>
      </p:sp>
    </p:spTree>
    <p:extLst>
      <p:ext uri="{BB962C8B-B14F-4D97-AF65-F5344CB8AC3E}">
        <p14:creationId xmlns:p14="http://schemas.microsoft.com/office/powerpoint/2010/main" val="431808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18</a:t>
            </a:fld>
            <a:endParaRPr lang="zh-CN" altLang="en-US"/>
          </a:p>
        </p:txBody>
      </p:sp>
    </p:spTree>
    <p:extLst>
      <p:ext uri="{BB962C8B-B14F-4D97-AF65-F5344CB8AC3E}">
        <p14:creationId xmlns:p14="http://schemas.microsoft.com/office/powerpoint/2010/main" val="136324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dirty="0" smtClean="0"/>
              <a:t>Spring Cloud </a:t>
            </a:r>
            <a:r>
              <a:rPr lang="en-US" altLang="zh-CN" sz="1200" dirty="0" err="1" smtClean="0"/>
              <a:t>Config</a:t>
            </a:r>
            <a:r>
              <a:rPr lang="zh-CN" altLang="en-US" sz="1200" dirty="0" smtClean="0"/>
              <a:t>为服务端和客户端提供了分布式系统的外部化配置支持。配置服务器为各应用的所有环境提供了一个中心化的外部配置。</a:t>
            </a:r>
            <a:endParaRPr lang="en-US" altLang="zh-CN" sz="1200" dirty="0" smtClean="0"/>
          </a:p>
          <a:p>
            <a:pPr fontAlgn="base"/>
            <a:r>
              <a:rPr lang="zh-CN" altLang="en-US" sz="1200" dirty="0" smtClean="0"/>
              <a:t>它实现了对服务端和客户端对</a:t>
            </a:r>
            <a:r>
              <a:rPr lang="en-US" altLang="zh-CN" sz="1200" dirty="0" smtClean="0"/>
              <a:t>Spring Environment</a:t>
            </a:r>
            <a:r>
              <a:rPr lang="zh-CN" altLang="en-US" sz="1200" dirty="0" smtClean="0"/>
              <a:t>和</a:t>
            </a:r>
            <a:r>
              <a:rPr lang="en-US" altLang="zh-CN" sz="1200" dirty="0" err="1" smtClean="0"/>
              <a:t>PropertySource</a:t>
            </a:r>
            <a:r>
              <a:rPr lang="zh-CN" altLang="en-US" sz="1200" dirty="0" smtClean="0"/>
              <a:t>抽象的映射，所以它除了适用于</a:t>
            </a:r>
            <a:r>
              <a:rPr lang="en-US" altLang="zh-CN" sz="1200" dirty="0" smtClean="0"/>
              <a:t>Spring</a:t>
            </a:r>
            <a:r>
              <a:rPr lang="zh-CN" altLang="en-US" sz="1200" dirty="0" smtClean="0"/>
              <a:t>构建的应用程序，也可以在任何其他语言运行的应用程序中使用。配置服务器默认采用</a:t>
            </a:r>
            <a:r>
              <a:rPr lang="en-US" altLang="zh-CN" sz="1200" dirty="0" err="1" smtClean="0"/>
              <a:t>git</a:t>
            </a:r>
            <a:r>
              <a:rPr lang="zh-CN" altLang="en-US" sz="1200" dirty="0" smtClean="0"/>
              <a:t>来存储配置信息，这样就有助于对环境配置进行版本管理，并且可以通过</a:t>
            </a:r>
            <a:r>
              <a:rPr lang="en-US" altLang="zh-CN" sz="1200" dirty="0" err="1" smtClean="0"/>
              <a:t>git</a:t>
            </a:r>
            <a:r>
              <a:rPr lang="zh-CN" altLang="en-US" sz="1200" dirty="0" smtClean="0"/>
              <a:t>客户端工具来方便的管理和访问配置内容。当然他也提供本地化文件系统的存储方式，下面从这两方面介绍如何使用分布式配置来存储微服务应用多环境的配置内容。</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19</a:t>
            </a:fld>
            <a:endParaRPr lang="zh-CN" altLang="en-US"/>
          </a:p>
        </p:txBody>
      </p:sp>
    </p:spTree>
    <p:extLst>
      <p:ext uri="{BB962C8B-B14F-4D97-AF65-F5344CB8AC3E}">
        <p14:creationId xmlns:p14="http://schemas.microsoft.com/office/powerpoint/2010/main" val="2720655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0" i="0" kern="1200" dirty="0" smtClean="0">
                <a:solidFill>
                  <a:schemeClr val="tx1"/>
                </a:solidFill>
                <a:effectLst/>
                <a:latin typeface="+mn-lt"/>
                <a:ea typeface="+mn-ea"/>
                <a:cs typeface="+mn-cs"/>
              </a:rPr>
              <a:t>过滤器定义了：</a:t>
            </a:r>
          </a:p>
          <a:p>
            <a:pPr fontAlgn="base"/>
            <a:r>
              <a:rPr lang="en-US" altLang="zh-CN" sz="1200" b="0" i="0" kern="1200" dirty="0" err="1" smtClean="0">
                <a:solidFill>
                  <a:schemeClr val="tx1"/>
                </a:solidFill>
                <a:effectLst/>
                <a:latin typeface="+mn-lt"/>
                <a:ea typeface="+mn-ea"/>
                <a:cs typeface="+mn-cs"/>
              </a:rPr>
              <a:t>filterType</a:t>
            </a:r>
            <a:r>
              <a:rPr lang="zh-CN" altLang="en-US" sz="1200" b="0" i="0" kern="1200" dirty="0" smtClean="0">
                <a:solidFill>
                  <a:schemeClr val="tx1"/>
                </a:solidFill>
                <a:effectLst/>
                <a:latin typeface="+mn-lt"/>
                <a:ea typeface="+mn-ea"/>
                <a:cs typeface="+mn-cs"/>
              </a:rPr>
              <a:t>：过滤器的类型，它决定过滤器在请求的哪个生命周期中执行。这里定义为</a:t>
            </a:r>
            <a:r>
              <a:rPr lang="en-US" altLang="zh-CN" sz="1200" b="0" i="0" kern="1200" dirty="0" smtClean="0">
                <a:solidFill>
                  <a:schemeClr val="tx1"/>
                </a:solidFill>
                <a:effectLst/>
                <a:latin typeface="+mn-lt"/>
                <a:ea typeface="+mn-ea"/>
                <a:cs typeface="+mn-cs"/>
              </a:rPr>
              <a:t>pre</a:t>
            </a:r>
            <a:r>
              <a:rPr lang="zh-CN" altLang="en-US" sz="1200" b="0" i="0" kern="1200" dirty="0" smtClean="0">
                <a:solidFill>
                  <a:schemeClr val="tx1"/>
                </a:solidFill>
                <a:effectLst/>
                <a:latin typeface="+mn-lt"/>
                <a:ea typeface="+mn-ea"/>
                <a:cs typeface="+mn-cs"/>
              </a:rPr>
              <a:t>，代表会在请求被路由之前执行。 </a:t>
            </a:r>
            <a:r>
              <a:rPr lang="en-US" altLang="zh-CN" sz="1200" b="0" i="0" kern="1200" dirty="0" smtClean="0">
                <a:solidFill>
                  <a:schemeClr val="tx1"/>
                </a:solidFill>
                <a:effectLst/>
                <a:latin typeface="+mn-lt"/>
                <a:ea typeface="+mn-ea"/>
                <a:cs typeface="+mn-cs"/>
              </a:rPr>
              <a:t>pre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route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post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error</a:t>
            </a:r>
            <a:endParaRPr lang="zh-CN" altLang="en-US"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filterOrder</a:t>
            </a:r>
            <a:r>
              <a:rPr lang="zh-CN" altLang="en-US" sz="1200" b="0" i="0" kern="1200" dirty="0" smtClean="0">
                <a:solidFill>
                  <a:schemeClr val="tx1"/>
                </a:solidFill>
                <a:effectLst/>
                <a:latin typeface="+mn-lt"/>
                <a:ea typeface="+mn-ea"/>
                <a:cs typeface="+mn-cs"/>
              </a:rPr>
              <a:t>：过滤器的执行顺序。当请求在一个阶段中存在多个过滤器时，需要根据该方法返回的值来依次执行。</a:t>
            </a:r>
          </a:p>
          <a:p>
            <a:pPr fontAlgn="base"/>
            <a:r>
              <a:rPr lang="en-US" altLang="zh-CN" sz="1200" b="0" i="0" kern="1200" dirty="0" err="1" smtClean="0">
                <a:solidFill>
                  <a:schemeClr val="tx1"/>
                </a:solidFill>
                <a:effectLst/>
                <a:latin typeface="+mn-lt"/>
                <a:ea typeface="+mn-ea"/>
                <a:cs typeface="+mn-cs"/>
              </a:rPr>
              <a:t>shouldFilter</a:t>
            </a:r>
            <a:r>
              <a:rPr lang="zh-CN" altLang="en-US" sz="1200" b="0" i="0" kern="1200" dirty="0" smtClean="0">
                <a:solidFill>
                  <a:schemeClr val="tx1"/>
                </a:solidFill>
                <a:effectLst/>
                <a:latin typeface="+mn-lt"/>
                <a:ea typeface="+mn-ea"/>
                <a:cs typeface="+mn-cs"/>
              </a:rPr>
              <a:t>：判断该过滤器是否需要被执行。这里我们直接返回了</a:t>
            </a:r>
            <a:r>
              <a:rPr lang="en-US" altLang="zh-CN" sz="1200" b="0" i="0" kern="1200" dirty="0" smtClean="0">
                <a:solidFill>
                  <a:schemeClr val="tx1"/>
                </a:solidFill>
                <a:effectLst/>
                <a:latin typeface="+mn-lt"/>
                <a:ea typeface="+mn-ea"/>
                <a:cs typeface="+mn-cs"/>
              </a:rPr>
              <a:t>true</a:t>
            </a:r>
            <a:r>
              <a:rPr lang="zh-CN" altLang="en-US" sz="1200" b="0" i="0" kern="1200" dirty="0" smtClean="0">
                <a:solidFill>
                  <a:schemeClr val="tx1"/>
                </a:solidFill>
                <a:effectLst/>
                <a:latin typeface="+mn-lt"/>
                <a:ea typeface="+mn-ea"/>
                <a:cs typeface="+mn-cs"/>
              </a:rPr>
              <a:t>，因此该过滤器对所有请求都会生效。实际运用中我们可以利用该函数来指定过滤器的有效范围。</a:t>
            </a:r>
          </a:p>
          <a:p>
            <a:pPr fontAlgn="base"/>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：过滤器的具体逻辑。这里我们通过</a:t>
            </a:r>
            <a:r>
              <a:rPr lang="en-US" altLang="zh-CN" sz="1200" b="0" i="0" kern="1200" dirty="0" err="1" smtClean="0">
                <a:solidFill>
                  <a:schemeClr val="tx1"/>
                </a:solidFill>
                <a:effectLst/>
                <a:latin typeface="+mn-lt"/>
                <a:ea typeface="+mn-ea"/>
                <a:cs typeface="+mn-cs"/>
              </a:rPr>
              <a:t>ctx.setSendZuulResponse</a:t>
            </a:r>
            <a:r>
              <a:rPr lang="en-US" altLang="zh-CN" sz="1200" b="0" i="0" kern="1200" dirty="0" smtClean="0">
                <a:solidFill>
                  <a:schemeClr val="tx1"/>
                </a:solidFill>
                <a:effectLst/>
                <a:latin typeface="+mn-lt"/>
                <a:ea typeface="+mn-ea"/>
                <a:cs typeface="+mn-cs"/>
              </a:rPr>
              <a:t>(false)</a:t>
            </a:r>
            <a:r>
              <a:rPr lang="zh-CN" altLang="en-US" sz="1200" b="0" i="0" kern="1200" dirty="0" smtClean="0">
                <a:solidFill>
                  <a:schemeClr val="tx1"/>
                </a:solidFill>
                <a:effectLst/>
                <a:latin typeface="+mn-lt"/>
                <a:ea typeface="+mn-ea"/>
                <a:cs typeface="+mn-cs"/>
              </a:rPr>
              <a:t>令</a:t>
            </a:r>
            <a:r>
              <a:rPr lang="en-US" altLang="zh-CN" sz="1200" b="0" i="0" kern="1200" dirty="0" err="1" smtClean="0">
                <a:solidFill>
                  <a:schemeClr val="tx1"/>
                </a:solidFill>
                <a:effectLst/>
                <a:latin typeface="+mn-lt"/>
                <a:ea typeface="+mn-ea"/>
                <a:cs typeface="+mn-cs"/>
              </a:rPr>
              <a:t>zuul</a:t>
            </a:r>
            <a:r>
              <a:rPr lang="zh-CN" altLang="en-US" sz="1200" b="0" i="0" kern="1200" dirty="0" smtClean="0">
                <a:solidFill>
                  <a:schemeClr val="tx1"/>
                </a:solidFill>
                <a:effectLst/>
                <a:latin typeface="+mn-lt"/>
                <a:ea typeface="+mn-ea"/>
                <a:cs typeface="+mn-cs"/>
              </a:rPr>
              <a:t>过滤该请求，不对其进行路由，然后通过</a:t>
            </a:r>
            <a:r>
              <a:rPr lang="en-US" altLang="zh-CN" sz="1200" b="0" i="0" kern="1200" dirty="0" err="1" smtClean="0">
                <a:solidFill>
                  <a:schemeClr val="tx1"/>
                </a:solidFill>
                <a:effectLst/>
                <a:latin typeface="+mn-lt"/>
                <a:ea typeface="+mn-ea"/>
                <a:cs typeface="+mn-cs"/>
              </a:rPr>
              <a:t>ctx.setResponseStatusCode</a:t>
            </a:r>
            <a:r>
              <a:rPr lang="en-US" altLang="zh-CN" sz="1200" b="0" i="0" kern="1200" dirty="0" smtClean="0">
                <a:solidFill>
                  <a:schemeClr val="tx1"/>
                </a:solidFill>
                <a:effectLst/>
                <a:latin typeface="+mn-lt"/>
                <a:ea typeface="+mn-ea"/>
                <a:cs typeface="+mn-cs"/>
              </a:rPr>
              <a:t>(401)</a:t>
            </a:r>
            <a:r>
              <a:rPr lang="zh-CN" altLang="en-US" sz="1200" b="0" i="0" kern="1200" dirty="0" smtClean="0">
                <a:solidFill>
                  <a:schemeClr val="tx1"/>
                </a:solidFill>
                <a:effectLst/>
                <a:latin typeface="+mn-lt"/>
                <a:ea typeface="+mn-ea"/>
                <a:cs typeface="+mn-cs"/>
              </a:rPr>
              <a:t>设置了其返回的错误码，当然我们也可以进一步优化我们的返回，比如，通过</a:t>
            </a:r>
            <a:r>
              <a:rPr lang="en-US" altLang="zh-CN" sz="1200" b="0" i="0" kern="1200" dirty="0" err="1" smtClean="0">
                <a:solidFill>
                  <a:schemeClr val="tx1"/>
                </a:solidFill>
                <a:effectLst/>
                <a:latin typeface="+mn-lt"/>
                <a:ea typeface="+mn-ea"/>
                <a:cs typeface="+mn-cs"/>
              </a:rPr>
              <a:t>ctx.setResponseBody</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对返回</a:t>
            </a:r>
            <a:r>
              <a:rPr lang="en-US" altLang="zh-CN" sz="1200" b="0" i="0" kern="1200" dirty="0" smtClean="0">
                <a:solidFill>
                  <a:schemeClr val="tx1"/>
                </a:solidFill>
                <a:effectLst/>
                <a:latin typeface="+mn-lt"/>
                <a:ea typeface="+mn-ea"/>
                <a:cs typeface="+mn-cs"/>
              </a:rPr>
              <a:t>body</a:t>
            </a:r>
            <a:r>
              <a:rPr lang="zh-CN" altLang="en-US" sz="1200" b="0" i="0" kern="1200" dirty="0" smtClean="0">
                <a:solidFill>
                  <a:schemeClr val="tx1"/>
                </a:solidFill>
                <a:effectLst/>
                <a:latin typeface="+mn-lt"/>
                <a:ea typeface="+mn-ea"/>
                <a:cs typeface="+mn-cs"/>
              </a:rPr>
              <a:t>内容进行编辑等。</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20</a:t>
            </a:fld>
            <a:endParaRPr lang="zh-CN" altLang="en-US"/>
          </a:p>
        </p:txBody>
      </p:sp>
    </p:spTree>
    <p:extLst>
      <p:ext uri="{BB962C8B-B14F-4D97-AF65-F5344CB8AC3E}">
        <p14:creationId xmlns:p14="http://schemas.microsoft.com/office/powerpoint/2010/main" val="2498459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1" i="0" kern="1200" dirty="0" smtClean="0">
                <a:solidFill>
                  <a:schemeClr val="tx1"/>
                </a:solidFill>
                <a:effectLst/>
                <a:latin typeface="+mn-lt"/>
                <a:ea typeface="+mn-ea"/>
                <a:cs typeface="+mn-cs"/>
              </a:rPr>
              <a:t>Span</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是基本的工作单元。</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包括一个</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位的唯一</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a:t>
            </a:r>
            <a:r>
              <a:rPr lang="en-US" altLang="zh-CN" sz="1200" b="0" i="0" kern="1200" dirty="0" smtClean="0">
                <a:solidFill>
                  <a:schemeClr val="tx1"/>
                </a:solidFill>
                <a:effectLst/>
                <a:latin typeface="+mn-lt"/>
                <a:ea typeface="+mn-ea"/>
                <a:cs typeface="+mn-cs"/>
              </a:rPr>
              <a:t>trace</a:t>
            </a:r>
            <a:r>
              <a:rPr lang="zh-CN" altLang="en-US" sz="1200" b="0" i="0" kern="1200" dirty="0" smtClean="0">
                <a:solidFill>
                  <a:schemeClr val="tx1"/>
                </a:solidFill>
                <a:effectLst/>
                <a:latin typeface="+mn-lt"/>
                <a:ea typeface="+mn-ea"/>
                <a:cs typeface="+mn-cs"/>
              </a:rPr>
              <a:t>码，描述信息，时间戳事件，</a:t>
            </a:r>
            <a:r>
              <a:rPr lang="en-US" altLang="zh-CN" sz="1200" b="0" i="0" kern="1200" dirty="0" smtClean="0">
                <a:solidFill>
                  <a:schemeClr val="tx1"/>
                </a:solidFill>
                <a:effectLst/>
                <a:latin typeface="+mn-lt"/>
                <a:ea typeface="+mn-ea"/>
                <a:cs typeface="+mn-cs"/>
              </a:rPr>
              <a:t>key-value </a:t>
            </a:r>
            <a:r>
              <a:rPr lang="zh-CN" altLang="en-US" sz="1200" b="0" i="0" kern="1200" dirty="0" smtClean="0">
                <a:solidFill>
                  <a:schemeClr val="tx1"/>
                </a:solidFill>
                <a:effectLst/>
                <a:latin typeface="+mn-lt"/>
                <a:ea typeface="+mn-ea"/>
                <a:cs typeface="+mn-cs"/>
              </a:rPr>
              <a:t>注解</a:t>
            </a:r>
            <a:r>
              <a:rPr lang="en-US" altLang="zh-CN" sz="1200" b="0" i="0" kern="1200" dirty="0" smtClean="0">
                <a:solidFill>
                  <a:schemeClr val="tx1"/>
                </a:solidFill>
                <a:effectLst/>
                <a:latin typeface="+mn-lt"/>
                <a:ea typeface="+mn-ea"/>
                <a:cs typeface="+mn-cs"/>
              </a:rPr>
              <a:t>(tags)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处理者的</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（通常为</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最开始的初始</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称为根</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，此</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span id</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trace id</a:t>
            </a:r>
            <a:r>
              <a:rPr lang="zh-CN" altLang="en-US" sz="1200" b="0" i="0" kern="1200" dirty="0" smtClean="0">
                <a:solidFill>
                  <a:schemeClr val="tx1"/>
                </a:solidFill>
                <a:effectLst/>
                <a:latin typeface="+mn-lt"/>
                <a:ea typeface="+mn-ea"/>
                <a:cs typeface="+mn-cs"/>
              </a:rPr>
              <a:t>值相同。</a:t>
            </a:r>
          </a:p>
          <a:p>
            <a:pPr latinLnBrk="0"/>
            <a:r>
              <a:rPr lang="en-US" altLang="zh-CN" sz="1200" b="1" i="0" kern="1200" dirty="0" smtClean="0">
                <a:solidFill>
                  <a:schemeClr val="tx1"/>
                </a:solidFill>
                <a:effectLst/>
                <a:latin typeface="+mn-lt"/>
                <a:ea typeface="+mn-ea"/>
                <a:cs typeface="+mn-cs"/>
              </a:rPr>
              <a:t>Trance</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包含一系列的</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，它们组成了一个树型结构</a:t>
            </a:r>
          </a:p>
          <a:p>
            <a:pPr latinLnBrk="0"/>
            <a:r>
              <a:rPr lang="en-US" altLang="zh-CN" sz="1200" b="1" i="0" kern="1200" dirty="0" smtClean="0">
                <a:solidFill>
                  <a:schemeClr val="tx1"/>
                </a:solidFill>
                <a:effectLst/>
                <a:latin typeface="+mn-lt"/>
                <a:ea typeface="+mn-ea"/>
                <a:cs typeface="+mn-cs"/>
              </a:rPr>
              <a:t>Annotation</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用于及时记录存在的事件。常用的</a:t>
            </a:r>
            <a:r>
              <a:rPr lang="en-US" altLang="zh-CN" sz="1200" b="0" i="0" kern="1200" dirty="0" smtClean="0">
                <a:solidFill>
                  <a:schemeClr val="tx1"/>
                </a:solidFill>
                <a:effectLst/>
                <a:latin typeface="+mn-lt"/>
                <a:ea typeface="+mn-ea"/>
                <a:cs typeface="+mn-cs"/>
              </a:rPr>
              <a:t>Annotation</a:t>
            </a:r>
            <a:r>
              <a:rPr lang="zh-CN" altLang="en-US" sz="1200" b="0" i="0" kern="1200" dirty="0" smtClean="0">
                <a:solidFill>
                  <a:schemeClr val="tx1"/>
                </a:solidFill>
                <a:effectLst/>
                <a:latin typeface="+mn-lt"/>
                <a:ea typeface="+mn-ea"/>
                <a:cs typeface="+mn-cs"/>
              </a:rPr>
              <a:t>如下</a:t>
            </a:r>
          </a:p>
          <a:p>
            <a:r>
              <a:rPr lang="en-US" altLang="zh-CN" sz="1200" b="0" i="0" kern="1200" dirty="0" err="1" smtClean="0">
                <a:solidFill>
                  <a:schemeClr val="tx1"/>
                </a:solidFill>
                <a:effectLst/>
                <a:latin typeface="+mn-lt"/>
                <a:ea typeface="+mn-ea"/>
                <a:cs typeface="+mn-cs"/>
              </a:rPr>
              <a:t>cs</a:t>
            </a:r>
            <a:r>
              <a:rPr lang="en-US" altLang="zh-CN" sz="1200" b="0" i="0" kern="1200" dirty="0" smtClean="0">
                <a:solidFill>
                  <a:schemeClr val="tx1"/>
                </a:solidFill>
                <a:effectLst/>
                <a:latin typeface="+mn-lt"/>
                <a:ea typeface="+mn-ea"/>
                <a:cs typeface="+mn-cs"/>
              </a:rPr>
              <a:t> - Client Sent</a:t>
            </a:r>
            <a:r>
              <a:rPr lang="zh-CN" altLang="en-US" sz="1200" b="0" i="0" kern="1200" dirty="0" smtClean="0">
                <a:solidFill>
                  <a:schemeClr val="tx1"/>
                </a:solidFill>
                <a:effectLst/>
                <a:latin typeface="+mn-lt"/>
                <a:ea typeface="+mn-ea"/>
                <a:cs typeface="+mn-cs"/>
              </a:rPr>
              <a:t>：客户端发送一个请求，表示</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的开始</a:t>
            </a:r>
          </a:p>
          <a:p>
            <a:r>
              <a:rPr lang="en-US" altLang="zh-CN" sz="1200" b="0" i="0" kern="1200" dirty="0" err="1" smtClean="0">
                <a:solidFill>
                  <a:schemeClr val="tx1"/>
                </a:solidFill>
                <a:effectLst/>
                <a:latin typeface="+mn-lt"/>
                <a:ea typeface="+mn-ea"/>
                <a:cs typeface="+mn-cs"/>
              </a:rPr>
              <a:t>sr</a:t>
            </a:r>
            <a:r>
              <a:rPr lang="en-US" altLang="zh-CN" sz="1200" b="0" i="0" kern="1200" dirty="0" smtClean="0">
                <a:solidFill>
                  <a:schemeClr val="tx1"/>
                </a:solidFill>
                <a:effectLst/>
                <a:latin typeface="+mn-lt"/>
                <a:ea typeface="+mn-ea"/>
                <a:cs typeface="+mn-cs"/>
              </a:rPr>
              <a:t> - Server Received</a:t>
            </a:r>
            <a:r>
              <a:rPr lang="zh-CN" altLang="en-US" sz="1200" b="0" i="0" kern="1200" dirty="0" smtClean="0">
                <a:solidFill>
                  <a:schemeClr val="tx1"/>
                </a:solidFill>
                <a:effectLst/>
                <a:latin typeface="+mn-lt"/>
                <a:ea typeface="+mn-ea"/>
                <a:cs typeface="+mn-cs"/>
              </a:rPr>
              <a:t>：服务端接收请求并开始处理它。</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sr-cs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等于网络的延迟</a:t>
            </a:r>
          </a:p>
          <a:p>
            <a:r>
              <a:rPr lang="en-US" altLang="zh-CN" sz="1200" b="0" i="0" kern="1200" dirty="0" err="1" smtClean="0">
                <a:solidFill>
                  <a:schemeClr val="tx1"/>
                </a:solidFill>
                <a:effectLst/>
                <a:latin typeface="+mn-lt"/>
                <a:ea typeface="+mn-ea"/>
                <a:cs typeface="+mn-cs"/>
              </a:rPr>
              <a:t>ss</a:t>
            </a:r>
            <a:r>
              <a:rPr lang="en-US" altLang="zh-CN" sz="1200" b="0" i="0" kern="1200" dirty="0" smtClean="0">
                <a:solidFill>
                  <a:schemeClr val="tx1"/>
                </a:solidFill>
                <a:effectLst/>
                <a:latin typeface="+mn-lt"/>
                <a:ea typeface="+mn-ea"/>
                <a:cs typeface="+mn-cs"/>
              </a:rPr>
              <a:t> - Server Sent</a:t>
            </a:r>
            <a:r>
              <a:rPr lang="zh-CN" altLang="en-US" sz="1200" b="0" i="0" kern="1200" dirty="0" smtClean="0">
                <a:solidFill>
                  <a:schemeClr val="tx1"/>
                </a:solidFill>
                <a:effectLst/>
                <a:latin typeface="+mn-lt"/>
                <a:ea typeface="+mn-ea"/>
                <a:cs typeface="+mn-cs"/>
              </a:rPr>
              <a:t>：服务端处理请求完成，开始返回结束给服务端。</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ss-sr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表示服务端处理请求的时间</a:t>
            </a:r>
          </a:p>
          <a:p>
            <a:r>
              <a:rPr lang="en-US" altLang="zh-CN" sz="1200" b="0" i="0" kern="1200" dirty="0" err="1" smtClean="0">
                <a:solidFill>
                  <a:schemeClr val="tx1"/>
                </a:solidFill>
                <a:effectLst/>
                <a:latin typeface="+mn-lt"/>
                <a:ea typeface="+mn-ea"/>
                <a:cs typeface="+mn-cs"/>
              </a:rPr>
              <a:t>cr</a:t>
            </a:r>
            <a:r>
              <a:rPr lang="en-US" altLang="zh-CN" sz="1200" b="0" i="0" kern="1200" dirty="0" smtClean="0">
                <a:solidFill>
                  <a:schemeClr val="tx1"/>
                </a:solidFill>
                <a:effectLst/>
                <a:latin typeface="+mn-lt"/>
                <a:ea typeface="+mn-ea"/>
                <a:cs typeface="+mn-cs"/>
              </a:rPr>
              <a:t> - Client Received</a:t>
            </a:r>
            <a:r>
              <a:rPr lang="zh-CN" altLang="en-US" sz="1200" b="0" i="0" kern="1200" dirty="0" smtClean="0">
                <a:solidFill>
                  <a:schemeClr val="tx1"/>
                </a:solidFill>
                <a:effectLst/>
                <a:latin typeface="+mn-lt"/>
                <a:ea typeface="+mn-ea"/>
                <a:cs typeface="+mn-cs"/>
              </a:rPr>
              <a:t>：客户端完成接受返回结果，此时</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结束。</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cr-sr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表示客户端接收服务端数据的时间</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latinLnBrk="0"/>
            <a:r>
              <a:rPr lang="zh-CN" altLang="en-US" sz="1200" b="0" i="0" kern="1200" dirty="0" smtClean="0">
                <a:solidFill>
                  <a:schemeClr val="tx1"/>
                </a:solidFill>
                <a:effectLst/>
                <a:latin typeface="+mn-lt"/>
                <a:ea typeface="+mn-ea"/>
                <a:cs typeface="+mn-cs"/>
              </a:rPr>
              <a:t>每个颜色的表明一个</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总计</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spans</a:t>
            </a:r>
            <a:r>
              <a:rPr lang="zh-CN" altLang="en-US" sz="1200" b="0" i="0" kern="1200" dirty="0" smtClean="0">
                <a:solidFill>
                  <a:schemeClr val="tx1"/>
                </a:solidFill>
                <a:effectLst/>
                <a:latin typeface="+mn-lt"/>
                <a:ea typeface="+mn-ea"/>
                <a:cs typeface="+mn-cs"/>
              </a:rPr>
              <a:t>，从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G)</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有类似的信息</a:t>
            </a:r>
          </a:p>
          <a:p>
            <a:r>
              <a:rPr lang="en-US" altLang="zh-CN" sz="1200" kern="1200" dirty="0" smtClean="0">
                <a:solidFill>
                  <a:schemeClr val="tx1"/>
                </a:solidFill>
                <a:effectLst/>
                <a:latin typeface="+mn-lt"/>
                <a:ea typeface="+mn-ea"/>
                <a:cs typeface="+mn-cs"/>
              </a:rPr>
              <a:t>Trace</a:t>
            </a:r>
            <a:r>
              <a:rPr lang="en-US" altLang="zh-CN" dirty="0" smtClean="0"/>
              <a:t> Id = X </a:t>
            </a:r>
            <a:r>
              <a:rPr lang="en-US" altLang="zh-CN" sz="1200" kern="1200" dirty="0" smtClean="0">
                <a:solidFill>
                  <a:schemeClr val="tx1"/>
                </a:solidFill>
                <a:effectLst/>
                <a:latin typeface="+mn-lt"/>
                <a:ea typeface="+mn-ea"/>
                <a:cs typeface="+mn-cs"/>
              </a:rPr>
              <a:t>Span</a:t>
            </a:r>
            <a:r>
              <a:rPr lang="en-US" altLang="zh-CN" dirty="0" smtClean="0"/>
              <a:t> Id = </a:t>
            </a:r>
            <a:r>
              <a:rPr lang="en-US" altLang="zh-CN" sz="1200" kern="1200" dirty="0" smtClean="0">
                <a:solidFill>
                  <a:schemeClr val="tx1"/>
                </a:solidFill>
                <a:effectLst/>
                <a:latin typeface="+mn-lt"/>
                <a:ea typeface="+mn-ea"/>
                <a:cs typeface="+mn-cs"/>
              </a:rPr>
              <a:t>D</a:t>
            </a:r>
            <a:r>
              <a:rPr lang="en-US" altLang="zh-CN" dirty="0" smtClean="0"/>
              <a:t> Client Sent</a:t>
            </a:r>
            <a:r>
              <a:rPr lang="en-US" altLang="zh-CN" dirty="0" smtClean="0">
                <a:effectLst/>
              </a:rPr>
              <a:t>1</a:t>
            </a:r>
          </a:p>
          <a:p>
            <a:r>
              <a:rPr lang="en-US" altLang="zh-CN" dirty="0" smtClean="0">
                <a:effectLst/>
              </a:rPr>
              <a:t>2</a:t>
            </a:r>
          </a:p>
          <a:p>
            <a:r>
              <a:rPr lang="en-US" altLang="zh-CN" dirty="0" smtClean="0">
                <a:effectLst/>
              </a:rPr>
              <a:t>3</a:t>
            </a:r>
          </a:p>
          <a:p>
            <a:pPr latinLnBrk="0"/>
            <a:r>
              <a:rPr lang="zh-CN" altLang="en-US" sz="1200" b="0" i="0" kern="1200" dirty="0" smtClean="0">
                <a:solidFill>
                  <a:schemeClr val="tx1"/>
                </a:solidFill>
                <a:effectLst/>
                <a:latin typeface="+mn-lt"/>
                <a:ea typeface="+mn-ea"/>
                <a:cs typeface="+mn-cs"/>
              </a:rPr>
              <a:t>此</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span</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Trance Id</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Span Id</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，同时它发送一个</a:t>
            </a:r>
            <a:r>
              <a:rPr lang="en-US" altLang="zh-CN" sz="1200" b="0" i="0" kern="1200" dirty="0" smtClean="0">
                <a:solidFill>
                  <a:schemeClr val="tx1"/>
                </a:solidFill>
                <a:effectLst/>
                <a:latin typeface="+mn-lt"/>
                <a:ea typeface="+mn-ea"/>
                <a:cs typeface="+mn-cs"/>
              </a:rPr>
              <a:t>Client Sent</a:t>
            </a:r>
            <a:r>
              <a:rPr lang="zh-CN" altLang="en-US" sz="1200" b="0" i="0" kern="1200" dirty="0" smtClean="0">
                <a:solidFill>
                  <a:schemeClr val="tx1"/>
                </a:solidFill>
                <a:effectLst/>
                <a:latin typeface="+mn-lt"/>
                <a:ea typeface="+mn-ea"/>
                <a:cs typeface="+mn-cs"/>
              </a:rPr>
              <a:t>事件</a:t>
            </a: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21</a:t>
            </a:fld>
            <a:endParaRPr lang="zh-CN" altLang="en-US"/>
          </a:p>
        </p:txBody>
      </p:sp>
    </p:spTree>
    <p:extLst>
      <p:ext uri="{BB962C8B-B14F-4D97-AF65-F5344CB8AC3E}">
        <p14:creationId xmlns:p14="http://schemas.microsoft.com/office/powerpoint/2010/main" val="380062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3</a:t>
            </a:fld>
            <a:endParaRPr lang="zh-CN" altLang="en-US"/>
          </a:p>
        </p:txBody>
      </p:sp>
    </p:spTree>
    <p:extLst>
      <p:ext uri="{BB962C8B-B14F-4D97-AF65-F5344CB8AC3E}">
        <p14:creationId xmlns:p14="http://schemas.microsoft.com/office/powerpoint/2010/main" val="125924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22</a:t>
            </a:fld>
            <a:endParaRPr lang="zh-CN" altLang="en-US"/>
          </a:p>
        </p:txBody>
      </p:sp>
    </p:spTree>
    <p:extLst>
      <p:ext uri="{BB962C8B-B14F-4D97-AF65-F5344CB8AC3E}">
        <p14:creationId xmlns:p14="http://schemas.microsoft.com/office/powerpoint/2010/main" val="3120950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应用程序通过 </a:t>
            </a:r>
            <a:r>
              <a:rPr lang="en-US" altLang="zh-CN" dirty="0" smtClean="0"/>
              <a:t>inputs </a:t>
            </a:r>
            <a:r>
              <a:rPr lang="zh-CN" altLang="en-US" dirty="0" smtClean="0"/>
              <a:t>或者 </a:t>
            </a:r>
            <a:r>
              <a:rPr lang="en-US" altLang="zh-CN" dirty="0" smtClean="0"/>
              <a:t>outputs </a:t>
            </a:r>
            <a:r>
              <a:rPr lang="zh-CN" altLang="en-US" dirty="0" smtClean="0"/>
              <a:t>来与 </a:t>
            </a:r>
            <a:r>
              <a:rPr lang="en-US" altLang="zh-CN" dirty="0" smtClean="0"/>
              <a:t>Spring Cloud Stream </a:t>
            </a:r>
            <a:r>
              <a:rPr lang="zh-CN" altLang="en-US" dirty="0" smtClean="0"/>
              <a:t>中</a:t>
            </a:r>
            <a:r>
              <a:rPr lang="en-US" altLang="zh-CN" dirty="0" smtClean="0"/>
              <a:t>binder </a:t>
            </a:r>
            <a:r>
              <a:rPr lang="zh-CN" altLang="en-US" dirty="0" smtClean="0"/>
              <a:t>交互，通过我们配置 </a:t>
            </a:r>
            <a:r>
              <a:rPr lang="en-US" altLang="zh-CN" dirty="0" smtClean="0"/>
              <a:t>binding </a:t>
            </a:r>
            <a:r>
              <a:rPr lang="zh-CN" altLang="en-US" dirty="0" smtClean="0"/>
              <a:t>，而 </a:t>
            </a:r>
            <a:r>
              <a:rPr lang="en-US" altLang="zh-CN" dirty="0" smtClean="0"/>
              <a:t>Spring Cloud Stream </a:t>
            </a:r>
            <a:r>
              <a:rPr lang="zh-CN" altLang="en-US" dirty="0" smtClean="0"/>
              <a:t>的 </a:t>
            </a:r>
            <a:r>
              <a:rPr lang="en-US" altLang="zh-CN" dirty="0" smtClean="0"/>
              <a:t>binder </a:t>
            </a:r>
            <a:r>
              <a:rPr lang="zh-CN" altLang="en-US" dirty="0" smtClean="0"/>
              <a:t>负责与中间件交互。所以，我们只需要搞清楚如何与 </a:t>
            </a:r>
            <a:r>
              <a:rPr lang="en-US" altLang="zh-CN" dirty="0" smtClean="0"/>
              <a:t>Spring Cloud Stream </a:t>
            </a:r>
            <a:r>
              <a:rPr lang="zh-CN" altLang="en-US" dirty="0" smtClean="0"/>
              <a:t>交互就可以方便使用消息驱动的方式</a:t>
            </a:r>
          </a:p>
        </p:txBody>
      </p:sp>
      <p:sp>
        <p:nvSpPr>
          <p:cNvPr id="4" name="灯片编号占位符 3"/>
          <p:cNvSpPr>
            <a:spLocks noGrp="1"/>
          </p:cNvSpPr>
          <p:nvPr>
            <p:ph type="sldNum" sz="quarter" idx="10"/>
          </p:nvPr>
        </p:nvSpPr>
        <p:spPr/>
        <p:txBody>
          <a:bodyPr/>
          <a:lstStyle/>
          <a:p>
            <a:fld id="{6853AE66-3E9C-431B-854C-43C72FD35C62}" type="slidenum">
              <a:rPr lang="zh-CN" altLang="en-US" smtClean="0"/>
              <a:t>23</a:t>
            </a:fld>
            <a:endParaRPr lang="zh-CN" altLang="en-US"/>
          </a:p>
        </p:txBody>
      </p:sp>
    </p:spTree>
    <p:extLst>
      <p:ext uri="{BB962C8B-B14F-4D97-AF65-F5344CB8AC3E}">
        <p14:creationId xmlns:p14="http://schemas.microsoft.com/office/powerpoint/2010/main" val="1130553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定义</a:t>
            </a:r>
            <a:r>
              <a:rPr lang="en-US" altLang="zh-CN" sz="1200" b="0" i="0" kern="1200" dirty="0" smtClean="0">
                <a:solidFill>
                  <a:schemeClr val="tx1"/>
                </a:solidFill>
                <a:effectLst/>
                <a:latin typeface="+mn-lt"/>
                <a:ea typeface="+mn-ea"/>
                <a:cs typeface="+mn-cs"/>
              </a:rPr>
              <a:t>Spring Cloud Contract</a:t>
            </a:r>
            <a:r>
              <a:rPr lang="zh-CN" altLang="en-US" sz="1200" b="0" i="0" kern="1200" dirty="0" smtClean="0">
                <a:solidFill>
                  <a:schemeClr val="tx1"/>
                </a:solidFill>
                <a:effectLst/>
                <a:latin typeface="+mn-lt"/>
                <a:ea typeface="+mn-ea"/>
                <a:cs typeface="+mn-cs"/>
              </a:rPr>
              <a:t>的契约，借助</a:t>
            </a:r>
            <a:r>
              <a:rPr lang="en-US" altLang="zh-CN" sz="1200" b="0" i="0" kern="1200" dirty="0" smtClean="0">
                <a:solidFill>
                  <a:schemeClr val="tx1"/>
                </a:solidFill>
                <a:effectLst/>
                <a:latin typeface="+mn-lt"/>
                <a:ea typeface="+mn-ea"/>
                <a:cs typeface="+mn-cs"/>
              </a:rPr>
              <a:t>contract maven</a:t>
            </a:r>
            <a:r>
              <a:rPr lang="zh-CN" altLang="en-US" sz="1200" b="0" i="0" kern="1200" dirty="0" smtClean="0">
                <a:solidFill>
                  <a:schemeClr val="tx1"/>
                </a:solidFill>
                <a:effectLst/>
                <a:latin typeface="+mn-lt"/>
                <a:ea typeface="+mn-ea"/>
                <a:cs typeface="+mn-cs"/>
              </a:rPr>
              <a:t>插件生成了</a:t>
            </a:r>
            <a:r>
              <a:rPr lang="en-US" altLang="zh-CN" sz="1200" b="0" i="0" kern="1200" dirty="0" smtClean="0">
                <a:solidFill>
                  <a:schemeClr val="tx1"/>
                </a:solidFill>
                <a:effectLst/>
                <a:latin typeface="+mn-lt"/>
                <a:ea typeface="+mn-ea"/>
                <a:cs typeface="+mn-cs"/>
              </a:rPr>
              <a:t>stub jar</a:t>
            </a:r>
            <a:r>
              <a:rPr lang="zh-CN" altLang="en-US" sz="1200" b="0" i="0" kern="1200" dirty="0" smtClean="0">
                <a:solidFill>
                  <a:schemeClr val="tx1"/>
                </a:solidFill>
                <a:effectLst/>
                <a:latin typeface="+mn-lt"/>
                <a:ea typeface="+mn-ea"/>
                <a:cs typeface="+mn-cs"/>
              </a:rPr>
              <a:t>包，然后</a:t>
            </a:r>
            <a:r>
              <a:rPr lang="en-US" altLang="zh-CN" sz="1200" b="0" i="0" kern="1200" dirty="0" smtClean="0">
                <a:solidFill>
                  <a:schemeClr val="tx1"/>
                </a:solidFill>
                <a:effectLst/>
                <a:latin typeface="+mn-lt"/>
                <a:ea typeface="+mn-ea"/>
                <a:cs typeface="+mn-cs"/>
              </a:rPr>
              <a:t>install</a:t>
            </a:r>
            <a:r>
              <a:rPr lang="zh-CN" altLang="en-US" sz="1200" b="0" i="0" kern="1200" dirty="0" smtClean="0">
                <a:solidFill>
                  <a:schemeClr val="tx1"/>
                </a:solidFill>
                <a:effectLst/>
                <a:latin typeface="+mn-lt"/>
                <a:ea typeface="+mn-ea"/>
                <a:cs typeface="+mn-cs"/>
              </a:rPr>
              <a:t>到本地。接着我们编写了消费者端的测试用例，通过</a:t>
            </a:r>
            <a:r>
              <a:rPr lang="en-US" altLang="zh-CN" sz="1200" b="0" i="0" kern="1200" dirty="0" smtClean="0">
                <a:solidFill>
                  <a:schemeClr val="tx1"/>
                </a:solidFill>
                <a:effectLst/>
                <a:latin typeface="+mn-lt"/>
                <a:ea typeface="+mn-ea"/>
                <a:cs typeface="+mn-cs"/>
              </a:rPr>
              <a:t>stub runner</a:t>
            </a:r>
            <a:r>
              <a:rPr lang="zh-CN" altLang="en-US" sz="1200" b="0" i="0" kern="1200" dirty="0" smtClean="0">
                <a:solidFill>
                  <a:schemeClr val="tx1"/>
                </a:solidFill>
                <a:effectLst/>
                <a:latin typeface="+mn-lt"/>
                <a:ea typeface="+mn-ea"/>
                <a:cs typeface="+mn-cs"/>
              </a:rPr>
              <a:t>来模拟服务提供者完成了一次消费者调用服务的测试</a:t>
            </a:r>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25</a:t>
            </a:fld>
            <a:endParaRPr lang="zh-CN" altLang="en-US"/>
          </a:p>
        </p:txBody>
      </p:sp>
    </p:spTree>
    <p:extLst>
      <p:ext uri="{BB962C8B-B14F-4D97-AF65-F5344CB8AC3E}">
        <p14:creationId xmlns:p14="http://schemas.microsoft.com/office/powerpoint/2010/main" val="1854999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27</a:t>
            </a:fld>
            <a:endParaRPr lang="zh-CN" altLang="en-US"/>
          </a:p>
        </p:txBody>
      </p:sp>
    </p:spTree>
    <p:extLst>
      <p:ext uri="{BB962C8B-B14F-4D97-AF65-F5344CB8AC3E}">
        <p14:creationId xmlns:p14="http://schemas.microsoft.com/office/powerpoint/2010/main" val="2806167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28</a:t>
            </a:fld>
            <a:endParaRPr lang="zh-CN" altLang="en-US"/>
          </a:p>
        </p:txBody>
      </p:sp>
    </p:spTree>
    <p:extLst>
      <p:ext uri="{BB962C8B-B14F-4D97-AF65-F5344CB8AC3E}">
        <p14:creationId xmlns:p14="http://schemas.microsoft.com/office/powerpoint/2010/main" val="927597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29</a:t>
            </a:fld>
            <a:endParaRPr lang="zh-CN" altLang="en-US"/>
          </a:p>
        </p:txBody>
      </p:sp>
    </p:spTree>
    <p:extLst>
      <p:ext uri="{BB962C8B-B14F-4D97-AF65-F5344CB8AC3E}">
        <p14:creationId xmlns:p14="http://schemas.microsoft.com/office/powerpoint/2010/main" val="3383651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30</a:t>
            </a:fld>
            <a:endParaRPr lang="zh-CN" altLang="en-US"/>
          </a:p>
        </p:txBody>
      </p:sp>
    </p:spTree>
    <p:extLst>
      <p:ext uri="{BB962C8B-B14F-4D97-AF65-F5344CB8AC3E}">
        <p14:creationId xmlns:p14="http://schemas.microsoft.com/office/powerpoint/2010/main" val="65407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4</a:t>
            </a:fld>
            <a:endParaRPr lang="zh-CN" altLang="en-US"/>
          </a:p>
        </p:txBody>
      </p:sp>
    </p:spTree>
    <p:extLst>
      <p:ext uri="{BB962C8B-B14F-4D97-AF65-F5344CB8AC3E}">
        <p14:creationId xmlns:p14="http://schemas.microsoft.com/office/powerpoint/2010/main" val="409250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各个版本之间组件变化不大，但细节略有不同，比如配置项名称、或者新版本增加新的配置方式。</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从这一点来看，选择哪个版本都不是大问题，但提醒一下，遇到坑时，最好根据版本进行查询，否则你会发现你找到的办法不行。实际上是版本不匹配。</a:t>
            </a:r>
          </a:p>
          <a:p>
            <a:r>
              <a:rPr lang="zh-CN" altLang="en-US" sz="1200" b="0" i="0" kern="1200" dirty="0" smtClean="0">
                <a:solidFill>
                  <a:schemeClr val="tx1"/>
                </a:solidFill>
                <a:effectLst/>
                <a:latin typeface="+mn-lt"/>
                <a:ea typeface="+mn-ea"/>
                <a:cs typeface="+mn-cs"/>
              </a:rPr>
              <a:t>如果你项目需要和其他老项目交叉，以兼容为第一要务。</a:t>
            </a:r>
          </a:p>
          <a:p>
            <a:r>
              <a:rPr lang="zh-CN" altLang="en-US" sz="1200" b="0" i="0" kern="1200" dirty="0" smtClean="0">
                <a:solidFill>
                  <a:schemeClr val="tx1"/>
                </a:solidFill>
                <a:effectLst/>
                <a:latin typeface="+mn-lt"/>
                <a:ea typeface="+mn-ea"/>
                <a:cs typeface="+mn-cs"/>
              </a:rPr>
              <a:t>如果全新项目，可以考虑较新版本，如</a:t>
            </a:r>
            <a:r>
              <a:rPr lang="en-US" altLang="zh-CN" sz="1200" b="0" i="0"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版。如果你爱好踩坑，</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拿去。</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5</a:t>
            </a:fld>
            <a:endParaRPr lang="zh-CN" altLang="en-US"/>
          </a:p>
        </p:txBody>
      </p:sp>
    </p:spTree>
    <p:extLst>
      <p:ext uri="{BB962C8B-B14F-4D97-AF65-F5344CB8AC3E}">
        <p14:creationId xmlns:p14="http://schemas.microsoft.com/office/powerpoint/2010/main" val="170701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Spring </a:t>
            </a:r>
            <a:r>
              <a:rPr lang="zh-CN" altLang="en-US" dirty="0" smtClean="0"/>
              <a:t>并没有重复制造轮子，它只是将目前各家公司开发的比较成熟、经得起实际考验的服务框架组合起来，通过 </a:t>
            </a:r>
            <a:r>
              <a:rPr lang="en-US" altLang="zh-CN" dirty="0" smtClean="0"/>
              <a:t>Spring Boot </a:t>
            </a:r>
            <a:r>
              <a:rPr lang="zh-CN" altLang="en-US" dirty="0" smtClean="0"/>
              <a:t>风格进行再封装、屏蔽掉了复杂的配置和实现原理，最终给开发者留出了一套简单易懂、易部署和易维护的分布式系统开发工具包。</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6</a:t>
            </a:fld>
            <a:endParaRPr lang="zh-CN" altLang="en-US"/>
          </a:p>
        </p:txBody>
      </p:sp>
    </p:spTree>
    <p:extLst>
      <p:ext uri="{BB962C8B-B14F-4D97-AF65-F5344CB8AC3E}">
        <p14:creationId xmlns:p14="http://schemas.microsoft.com/office/powerpoint/2010/main" val="46367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所有请求都统一通过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网关</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Zuul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来访问内部服务。</a:t>
            </a:r>
          </a:p>
          <a:p>
            <a:r>
              <a:rPr lang="zh-CN" altLang="en-US" sz="1200" b="0" i="0" kern="1200" dirty="0" smtClean="0">
                <a:solidFill>
                  <a:schemeClr val="tx1"/>
                </a:solidFill>
                <a:effectLst/>
                <a:latin typeface="+mn-lt"/>
                <a:ea typeface="+mn-ea"/>
                <a:cs typeface="+mn-cs"/>
              </a:rPr>
              <a:t>网关接收到请求后，从注册中心</a:t>
            </a:r>
            <a:r>
              <a:rPr lang="en-US" altLang="zh-CN" sz="1200" b="0" i="0" kern="1200" dirty="0" smtClean="0">
                <a:solidFill>
                  <a:schemeClr val="tx1"/>
                </a:solidFill>
                <a:effectLst/>
                <a:latin typeface="+mn-lt"/>
                <a:ea typeface="+mn-ea"/>
                <a:cs typeface="+mn-cs"/>
              </a:rPr>
              <a:t>(Eureka)</a:t>
            </a:r>
            <a:r>
              <a:rPr lang="zh-CN" altLang="en-US" sz="1200" b="0" i="0" kern="1200" dirty="0" smtClean="0">
                <a:solidFill>
                  <a:schemeClr val="tx1"/>
                </a:solidFill>
                <a:effectLst/>
                <a:latin typeface="+mn-lt"/>
                <a:ea typeface="+mn-ea"/>
                <a:cs typeface="+mn-cs"/>
              </a:rPr>
              <a:t>获取可用服务。</a:t>
            </a:r>
          </a:p>
          <a:p>
            <a:r>
              <a:rPr lang="zh-CN" altLang="en-US" sz="1200" b="0" i="0" kern="1200" dirty="0" smtClean="0">
                <a:solidFill>
                  <a:schemeClr val="tx1"/>
                </a:solidFill>
                <a:effectLst/>
                <a:latin typeface="+mn-lt"/>
                <a:ea typeface="+mn-ea"/>
                <a:cs typeface="+mn-cs"/>
              </a:rPr>
              <a:t>由 </a:t>
            </a:r>
            <a:r>
              <a:rPr lang="en-US" altLang="zh-CN" sz="1200" b="0" i="0" kern="1200" dirty="0" smtClean="0">
                <a:solidFill>
                  <a:schemeClr val="tx1"/>
                </a:solidFill>
                <a:effectLst/>
                <a:latin typeface="+mn-lt"/>
                <a:ea typeface="+mn-ea"/>
                <a:cs typeface="+mn-cs"/>
              </a:rPr>
              <a:t>Ribbon </a:t>
            </a:r>
            <a:r>
              <a:rPr lang="zh-CN" altLang="en-US" sz="1200" b="0" i="0" kern="1200" dirty="0" smtClean="0">
                <a:solidFill>
                  <a:schemeClr val="tx1"/>
                </a:solidFill>
                <a:effectLst/>
                <a:latin typeface="+mn-lt"/>
                <a:ea typeface="+mn-ea"/>
                <a:cs typeface="+mn-cs"/>
              </a:rPr>
              <a:t>进行均衡负载后，分发到后端的具体实例。</a:t>
            </a:r>
          </a:p>
          <a:p>
            <a:r>
              <a:rPr lang="zh-CN" altLang="en-US" sz="1200" b="0" i="0" kern="1200" dirty="0" smtClean="0">
                <a:solidFill>
                  <a:schemeClr val="tx1"/>
                </a:solidFill>
                <a:effectLst/>
                <a:latin typeface="+mn-lt"/>
                <a:ea typeface="+mn-ea"/>
                <a:cs typeface="+mn-cs"/>
              </a:rPr>
              <a:t>微服务之间通过 </a:t>
            </a:r>
            <a:r>
              <a:rPr lang="en-US" altLang="zh-CN" sz="1200" b="0" i="0" kern="1200" dirty="0" smtClean="0">
                <a:solidFill>
                  <a:schemeClr val="tx1"/>
                </a:solidFill>
                <a:effectLst/>
                <a:latin typeface="+mn-lt"/>
                <a:ea typeface="+mn-ea"/>
                <a:cs typeface="+mn-cs"/>
              </a:rPr>
              <a:t>Feign </a:t>
            </a:r>
            <a:r>
              <a:rPr lang="zh-CN" altLang="en-US" sz="1200" b="0" i="0" kern="1200" dirty="0" smtClean="0">
                <a:solidFill>
                  <a:schemeClr val="tx1"/>
                </a:solidFill>
                <a:effectLst/>
                <a:latin typeface="+mn-lt"/>
                <a:ea typeface="+mn-ea"/>
                <a:cs typeface="+mn-cs"/>
              </a:rPr>
              <a:t>进行通信处理业务。</a:t>
            </a:r>
          </a:p>
          <a:p>
            <a:r>
              <a:rPr lang="en-US" altLang="zh-CN" sz="1200" b="0" i="0" kern="1200" dirty="0" err="1" smtClean="0">
                <a:solidFill>
                  <a:schemeClr val="tx1"/>
                </a:solidFill>
                <a:effectLst/>
                <a:latin typeface="+mn-lt"/>
                <a:ea typeface="+mn-ea"/>
                <a:cs typeface="+mn-cs"/>
              </a:rPr>
              <a:t>Hystrix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负责处理服务超时熔断。</a:t>
            </a:r>
          </a:p>
          <a:p>
            <a:r>
              <a:rPr lang="en-US" altLang="zh-CN" sz="1200" b="0" i="0" kern="1200" dirty="0" smtClean="0">
                <a:solidFill>
                  <a:schemeClr val="tx1"/>
                </a:solidFill>
                <a:effectLst/>
                <a:latin typeface="+mn-lt"/>
                <a:ea typeface="+mn-ea"/>
                <a:cs typeface="+mn-cs"/>
              </a:rPr>
              <a:t>Turbine </a:t>
            </a:r>
            <a:r>
              <a:rPr lang="zh-CN" altLang="en-US" sz="1200" b="0" i="0" kern="1200" dirty="0" smtClean="0">
                <a:solidFill>
                  <a:schemeClr val="tx1"/>
                </a:solidFill>
                <a:effectLst/>
                <a:latin typeface="+mn-lt"/>
                <a:ea typeface="+mn-ea"/>
                <a:cs typeface="+mn-cs"/>
              </a:rPr>
              <a:t>监控服务间的调用和熔断相关指标。</a:t>
            </a: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7</a:t>
            </a:fld>
            <a:endParaRPr lang="zh-CN" altLang="en-US"/>
          </a:p>
        </p:txBody>
      </p:sp>
    </p:spTree>
    <p:extLst>
      <p:ext uri="{BB962C8B-B14F-4D97-AF65-F5344CB8AC3E}">
        <p14:creationId xmlns:p14="http://schemas.microsoft.com/office/powerpoint/2010/main" val="409228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8</a:t>
            </a:fld>
            <a:endParaRPr lang="zh-CN" altLang="en-US"/>
          </a:p>
        </p:txBody>
      </p:sp>
    </p:spTree>
    <p:extLst>
      <p:ext uri="{BB962C8B-B14F-4D97-AF65-F5344CB8AC3E}">
        <p14:creationId xmlns:p14="http://schemas.microsoft.com/office/powerpoint/2010/main" val="290380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可基于分布式一致性</a:t>
            </a:r>
            <a:r>
              <a:rPr lang="en-US" altLang="zh-CN" sz="1200" b="0" i="0" kern="1200" dirty="0" smtClean="0">
                <a:solidFill>
                  <a:schemeClr val="tx1"/>
                </a:solidFill>
                <a:effectLst/>
                <a:latin typeface="+mn-lt"/>
                <a:ea typeface="+mn-ea"/>
                <a:cs typeface="+mn-cs"/>
              </a:rPr>
              <a:t>-CAP</a:t>
            </a:r>
            <a:r>
              <a:rPr lang="zh-CN" altLang="en-US" sz="1200" b="0" i="0" kern="1200" dirty="0" smtClean="0">
                <a:solidFill>
                  <a:schemeClr val="tx1"/>
                </a:solidFill>
                <a:effectLst/>
                <a:latin typeface="+mn-lt"/>
                <a:ea typeface="+mn-ea"/>
                <a:cs typeface="+mn-cs"/>
              </a:rPr>
              <a:t>理论基础进行比较，</a:t>
            </a:r>
            <a:r>
              <a:rPr lang="en-US" altLang="zh-CN" sz="1200" b="0" i="0" kern="1200" dirty="0" smtClean="0">
                <a:solidFill>
                  <a:schemeClr val="tx1"/>
                </a:solidFill>
                <a:effectLst/>
                <a:latin typeface="+mn-lt"/>
                <a:ea typeface="+mn-ea"/>
                <a:cs typeface="+mn-cs"/>
              </a:rPr>
              <a:t>Eureka </a:t>
            </a:r>
            <a:r>
              <a:rPr lang="zh-CN" altLang="en-US" sz="1200" b="0" i="0" kern="1200" dirty="0" smtClean="0">
                <a:solidFill>
                  <a:schemeClr val="tx1"/>
                </a:solidFill>
                <a:effectLst/>
                <a:latin typeface="+mn-lt"/>
                <a:ea typeface="+mn-ea"/>
                <a:cs typeface="+mn-cs"/>
              </a:rPr>
              <a:t>典型的 </a:t>
            </a:r>
            <a:r>
              <a:rPr lang="en-US" altLang="zh-CN" sz="1200" b="0" i="0" kern="1200" dirty="0" smtClean="0">
                <a:solidFill>
                  <a:schemeClr val="tx1"/>
                </a:solidFill>
                <a:effectLst/>
                <a:latin typeface="+mn-lt"/>
                <a:ea typeface="+mn-ea"/>
                <a:cs typeface="+mn-cs"/>
              </a:rPr>
              <a:t>AP,</a:t>
            </a:r>
            <a:r>
              <a:rPr lang="zh-CN" altLang="en-US" sz="1200" b="0" i="0" kern="1200" dirty="0" smtClean="0">
                <a:solidFill>
                  <a:schemeClr val="tx1"/>
                </a:solidFill>
                <a:effectLst/>
                <a:latin typeface="+mn-lt"/>
                <a:ea typeface="+mn-ea"/>
                <a:cs typeface="+mn-cs"/>
              </a:rPr>
              <a:t>作为分布式场景下的服务发现的产品较为合适，服务发现场景的可用性优先级较高，一致性并不是特别致命。</a:t>
            </a:r>
            <a:r>
              <a:rPr lang="en-US" altLang="zh-CN" sz="1200" b="0" i="0" kern="1200" dirty="0" smtClean="0">
                <a:solidFill>
                  <a:schemeClr val="tx1"/>
                </a:solidFill>
                <a:effectLst/>
                <a:latin typeface="+mn-lt"/>
                <a:ea typeface="+mn-ea"/>
                <a:cs typeface="+mn-cs"/>
              </a:rPr>
              <a:t> Consul</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CP</a:t>
            </a:r>
            <a:r>
              <a:rPr lang="zh-CN" altLang="en-US" sz="1200" b="0" i="0" kern="1200" dirty="0" smtClean="0">
                <a:solidFill>
                  <a:schemeClr val="tx1"/>
                </a:solidFill>
                <a:effectLst/>
                <a:latin typeface="+mn-lt"/>
                <a:ea typeface="+mn-ea"/>
                <a:cs typeface="+mn-cs"/>
              </a:rPr>
              <a:t>类型 ，能 </a:t>
            </a:r>
            <a:r>
              <a:rPr lang="en-US" altLang="zh-CN" sz="1200" b="0" i="0" kern="1200" dirty="0" smtClean="0">
                <a:solidFill>
                  <a:schemeClr val="tx1"/>
                </a:solidFill>
                <a:effectLst/>
                <a:latin typeface="+mn-lt"/>
                <a:ea typeface="+mn-ea"/>
                <a:cs typeface="+mn-cs"/>
              </a:rPr>
              <a:t>k-v store </a:t>
            </a:r>
            <a:r>
              <a:rPr lang="zh-CN" altLang="en-US" sz="1200" b="0" i="0" kern="1200" dirty="0" smtClean="0">
                <a:solidFill>
                  <a:schemeClr val="tx1"/>
                </a:solidFill>
                <a:effectLst/>
                <a:latin typeface="+mn-lt"/>
                <a:ea typeface="+mn-ea"/>
                <a:cs typeface="+mn-cs"/>
              </a:rPr>
              <a:t>服务保证一致性，利用此存储能力提供了配置管理的能力。 在服务发现场景并没太大优势；</a:t>
            </a:r>
            <a:r>
              <a:rPr lang="en-US" altLang="zh-CN" sz="1200" b="0" i="0" kern="1200" dirty="0" err="1" smtClean="0">
                <a:solidFill>
                  <a:schemeClr val="tx1"/>
                </a:solidFill>
                <a:effectLst/>
                <a:latin typeface="+mn-lt"/>
                <a:ea typeface="+mn-ea"/>
                <a:cs typeface="+mn-cs"/>
              </a:rPr>
              <a:t>Zookeeper,Etcd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也是</a:t>
            </a:r>
            <a:r>
              <a:rPr lang="en-US" altLang="zh-CN" sz="1200" b="0" i="0" kern="1200" dirty="0" smtClean="0">
                <a:solidFill>
                  <a:schemeClr val="tx1"/>
                </a:solidFill>
                <a:effectLst/>
                <a:latin typeface="+mn-lt"/>
                <a:ea typeface="+mn-ea"/>
                <a:cs typeface="+mn-cs"/>
              </a:rPr>
              <a:t>CP</a:t>
            </a:r>
            <a:r>
              <a:rPr lang="zh-CN" altLang="en-US" sz="1200" b="0" i="0" kern="1200" dirty="0" smtClean="0">
                <a:solidFill>
                  <a:schemeClr val="tx1"/>
                </a:solidFill>
                <a:effectLst/>
                <a:latin typeface="+mn-lt"/>
                <a:ea typeface="+mn-ea"/>
                <a:cs typeface="+mn-cs"/>
              </a:rPr>
              <a:t>类型。</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9</a:t>
            </a:fld>
            <a:endParaRPr lang="zh-CN" altLang="en-US"/>
          </a:p>
        </p:txBody>
      </p:sp>
    </p:spTree>
    <p:extLst>
      <p:ext uri="{BB962C8B-B14F-4D97-AF65-F5344CB8AC3E}">
        <p14:creationId xmlns:p14="http://schemas.microsoft.com/office/powerpoint/2010/main" val="2530849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Zone</a:t>
            </a:r>
          </a:p>
          <a:p>
            <a:r>
              <a:rPr lang="zh-CN" altLang="en-US" dirty="0" smtClean="0"/>
              <a:t>Eureka支持Region和Zone的概念。其中一个Region可以包含多个Zone。Eureka在启动时需要指定一个Zone名，即当前Eureka属于哪个zone, 如果不指定则属于defaultZone。Eureka Client也需要指定Zone, Client(当与Ribbon配置使用时)在向Server获取注册列表时会优先向自己Zone的Eureka发请求，如果自己Zone中的Eureka全挂了才会尝试向其它Zone。当获取到远程服务列表后，Client也会优先向同一个Zone的服务发起远程调用。Region和Zone可以对应于现实中的大区和机房，如在华北地区有10个机房，在华南地区有20个机房，那么分别为Eureka指定合理的Region和Zone能有效避免跨机房调用，同时一个地区的Eureka坏掉不会导致整个该地区的服务都不可用。</a:t>
            </a:r>
            <a:endParaRPr lang="en-US" altLang="zh-CN" dirty="0" smtClean="0"/>
          </a:p>
          <a:p>
            <a:endParaRPr lang="en-US" altLang="zh-CN" dirty="0" smtClean="0"/>
          </a:p>
          <a:p>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向</a:t>
            </a:r>
            <a:r>
              <a:rPr lang="en-US" altLang="zh-CN" sz="1200" b="0" i="0" kern="1200" dirty="0" smtClean="0">
                <a:solidFill>
                  <a:schemeClr val="tx1"/>
                </a:solidFill>
                <a:effectLst/>
                <a:latin typeface="Arial" panose="020B0604020202020204" pitchFamily="34" charset="0"/>
                <a:ea typeface="+mn-ea"/>
                <a:cs typeface="+mn-cs"/>
              </a:rPr>
              <a:t>Eureka Serve</a:t>
            </a:r>
            <a:r>
              <a:rPr lang="zh-CN" altLang="en-US" sz="1200" b="0" i="0" kern="1200" dirty="0" smtClean="0">
                <a:solidFill>
                  <a:schemeClr val="tx1"/>
                </a:solidFill>
                <a:effectLst/>
                <a:latin typeface="Arial" panose="020B0604020202020204" pitchFamily="34" charset="0"/>
                <a:ea typeface="+mn-ea"/>
                <a:cs typeface="+mn-cs"/>
              </a:rPr>
              <a:t>注册，并将自己的一些客户端信息发送</a:t>
            </a:r>
            <a:r>
              <a:rPr lang="en-US" altLang="zh-CN" sz="1200" b="0" i="0" kern="1200" dirty="0" smtClean="0">
                <a:solidFill>
                  <a:schemeClr val="tx1"/>
                </a:solidFill>
                <a:effectLst/>
                <a:latin typeface="Arial" panose="020B0604020202020204" pitchFamily="34" charset="0"/>
                <a:ea typeface="+mn-ea"/>
                <a:cs typeface="+mn-cs"/>
              </a:rPr>
              <a:t>Eureka Server</a:t>
            </a:r>
            <a:r>
              <a:rPr lang="zh-CN" altLang="en-US" sz="1200" b="0" i="0" kern="1200" dirty="0" smtClean="0">
                <a:solidFill>
                  <a:schemeClr val="tx1"/>
                </a:solidFill>
                <a:effectLst/>
                <a:latin typeface="Arial" panose="020B0604020202020204" pitchFamily="34" charset="0"/>
                <a:ea typeface="+mn-ea"/>
                <a:cs typeface="+mn-cs"/>
              </a:rPr>
              <a:t>。然后，</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通过向</a:t>
            </a:r>
            <a:r>
              <a:rPr lang="en-US" altLang="zh-CN" sz="1200" b="0" i="0" kern="1200" dirty="0" smtClean="0">
                <a:solidFill>
                  <a:schemeClr val="tx1"/>
                </a:solidFill>
                <a:effectLst/>
                <a:latin typeface="Arial" panose="020B0604020202020204" pitchFamily="34" charset="0"/>
                <a:ea typeface="+mn-ea"/>
                <a:cs typeface="+mn-cs"/>
              </a:rPr>
              <a:t>Eureka Serve</a:t>
            </a:r>
            <a:r>
              <a:rPr lang="zh-CN" altLang="en-US" sz="1200" b="0" i="0" kern="1200" dirty="0" smtClean="0">
                <a:solidFill>
                  <a:schemeClr val="tx1"/>
                </a:solidFill>
                <a:effectLst/>
                <a:latin typeface="Arial" panose="020B0604020202020204" pitchFamily="34" charset="0"/>
                <a:ea typeface="+mn-ea"/>
                <a:cs typeface="+mn-cs"/>
              </a:rPr>
              <a:t>发送心跳（每</a:t>
            </a:r>
            <a:r>
              <a:rPr lang="en-US" altLang="zh-CN" sz="1200" b="0" i="0" kern="1200" dirty="0" smtClean="0">
                <a:solidFill>
                  <a:schemeClr val="tx1"/>
                </a:solidFill>
                <a:effectLst/>
                <a:latin typeface="Arial" panose="020B0604020202020204" pitchFamily="34" charset="0"/>
                <a:ea typeface="+mn-ea"/>
                <a:cs typeface="+mn-cs"/>
              </a:rPr>
              <a:t>30</a:t>
            </a:r>
            <a:r>
              <a:rPr lang="zh-CN" altLang="en-US" sz="1200" b="0" i="0" kern="1200" dirty="0" smtClean="0">
                <a:solidFill>
                  <a:schemeClr val="tx1"/>
                </a:solidFill>
                <a:effectLst/>
                <a:latin typeface="Arial" panose="020B0604020202020204" pitchFamily="34" charset="0"/>
                <a:ea typeface="+mn-ea"/>
                <a:cs typeface="+mn-cs"/>
              </a:rPr>
              <a:t>秒）来续约服务的。 如果客户端持续不能续约，那么，它将在大约</a:t>
            </a:r>
            <a:r>
              <a:rPr lang="en-US" altLang="zh-CN" sz="1200" b="0" i="0" kern="1200" dirty="0" smtClean="0">
                <a:solidFill>
                  <a:schemeClr val="tx1"/>
                </a:solidFill>
                <a:effectLst/>
                <a:latin typeface="Arial" panose="020B0604020202020204" pitchFamily="34" charset="0"/>
                <a:ea typeface="+mn-ea"/>
                <a:cs typeface="+mn-cs"/>
              </a:rPr>
              <a:t>90</a:t>
            </a:r>
            <a:r>
              <a:rPr lang="zh-CN" altLang="en-US" sz="1200" b="0" i="0" kern="1200" dirty="0" smtClean="0">
                <a:solidFill>
                  <a:schemeClr val="tx1"/>
                </a:solidFill>
                <a:effectLst/>
                <a:latin typeface="Arial" panose="020B0604020202020204" pitchFamily="34" charset="0"/>
                <a:ea typeface="+mn-ea"/>
                <a:cs typeface="+mn-cs"/>
              </a:rPr>
              <a:t>秒内从服务器注册表中删除。 注册信息和续订被复制到集群中的</a:t>
            </a:r>
            <a:r>
              <a:rPr lang="en-US" altLang="zh-CN" sz="1200" b="0" i="0" kern="1200" dirty="0" smtClean="0">
                <a:solidFill>
                  <a:schemeClr val="tx1"/>
                </a:solidFill>
                <a:effectLst/>
                <a:latin typeface="Arial" panose="020B0604020202020204" pitchFamily="34" charset="0"/>
                <a:ea typeface="+mn-ea"/>
                <a:cs typeface="+mn-cs"/>
              </a:rPr>
              <a:t>Eureka Server</a:t>
            </a:r>
            <a:r>
              <a:rPr lang="zh-CN" altLang="en-US" sz="1200" b="0" i="0" kern="1200" dirty="0" smtClean="0">
                <a:solidFill>
                  <a:schemeClr val="tx1"/>
                </a:solidFill>
                <a:effectLst/>
                <a:latin typeface="Arial" panose="020B0604020202020204" pitchFamily="34" charset="0"/>
                <a:ea typeface="+mn-ea"/>
                <a:cs typeface="+mn-cs"/>
              </a:rPr>
              <a:t>所有节点。 来自任何区域的</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都可以查找注册表信息（每</a:t>
            </a:r>
            <a:r>
              <a:rPr lang="en-US" altLang="zh-CN" sz="1200" b="0" i="0" kern="1200" dirty="0" smtClean="0">
                <a:solidFill>
                  <a:schemeClr val="tx1"/>
                </a:solidFill>
                <a:effectLst/>
                <a:latin typeface="Arial" panose="020B0604020202020204" pitchFamily="34" charset="0"/>
                <a:ea typeface="+mn-ea"/>
                <a:cs typeface="+mn-cs"/>
              </a:rPr>
              <a:t>30</a:t>
            </a:r>
            <a:r>
              <a:rPr lang="zh-CN" altLang="en-US" sz="1200" b="0" i="0" kern="1200" dirty="0" smtClean="0">
                <a:solidFill>
                  <a:schemeClr val="tx1"/>
                </a:solidFill>
                <a:effectLst/>
                <a:latin typeface="Arial" panose="020B0604020202020204" pitchFamily="34" charset="0"/>
                <a:ea typeface="+mn-ea"/>
                <a:cs typeface="+mn-cs"/>
              </a:rPr>
              <a:t>秒发生一次）。根据这些注册表信息，</a:t>
            </a:r>
            <a:r>
              <a:rPr lang="en-US" altLang="zh-CN" sz="1200" b="0" i="0" kern="1200" dirty="0" smtClean="0">
                <a:solidFill>
                  <a:schemeClr val="tx1"/>
                </a:solidFill>
                <a:effectLst/>
                <a:latin typeface="Arial" panose="020B0604020202020204" pitchFamily="34" charset="0"/>
                <a:ea typeface="+mn-ea"/>
                <a:cs typeface="+mn-cs"/>
              </a:rPr>
              <a:t>Application Client</a:t>
            </a:r>
            <a:r>
              <a:rPr lang="zh-CN" altLang="en-US" sz="1200" b="0" i="0" kern="1200" dirty="0" smtClean="0">
                <a:solidFill>
                  <a:schemeClr val="tx1"/>
                </a:solidFill>
                <a:effectLst/>
                <a:latin typeface="Arial" panose="020B0604020202020204" pitchFamily="34" charset="0"/>
                <a:ea typeface="+mn-ea"/>
                <a:cs typeface="+mn-cs"/>
              </a:rPr>
              <a:t>可以远程调用</a:t>
            </a:r>
            <a:r>
              <a:rPr lang="en-US" altLang="zh-CN" sz="1200" b="0" i="0" kern="1200" dirty="0" err="1" smtClean="0">
                <a:solidFill>
                  <a:schemeClr val="tx1"/>
                </a:solidFill>
                <a:effectLst/>
                <a:latin typeface="Arial" panose="020B0604020202020204" pitchFamily="34" charset="0"/>
                <a:ea typeface="+mn-ea"/>
                <a:cs typeface="+mn-cs"/>
              </a:rPr>
              <a:t>Applicaton</a:t>
            </a:r>
            <a:r>
              <a:rPr lang="en-US" altLang="zh-CN" sz="1200" b="0" i="0" kern="1200" dirty="0" smtClean="0">
                <a:solidFill>
                  <a:schemeClr val="tx1"/>
                </a:solidFill>
                <a:effectLst/>
                <a:latin typeface="Arial" panose="020B0604020202020204" pitchFamily="34" charset="0"/>
                <a:ea typeface="+mn-ea"/>
                <a:cs typeface="+mn-cs"/>
              </a:rPr>
              <a:t> Service</a:t>
            </a:r>
            <a:r>
              <a:rPr lang="zh-CN" altLang="en-US" sz="1200" b="0" i="0" kern="1200" dirty="0" smtClean="0">
                <a:solidFill>
                  <a:schemeClr val="tx1"/>
                </a:solidFill>
                <a:effectLst/>
                <a:latin typeface="Arial" panose="020B0604020202020204" pitchFamily="34" charset="0"/>
                <a:ea typeface="+mn-ea"/>
                <a:cs typeface="+mn-cs"/>
              </a:rPr>
              <a:t>来消费服务。</a:t>
            </a:r>
            <a:endParaRPr lang="en-US" altLang="zh-CN" sz="1200" b="0" i="0" kern="1200" dirty="0" smtClean="0">
              <a:solidFill>
                <a:schemeClr val="tx1"/>
              </a:solidFill>
              <a:effectLst/>
              <a:latin typeface="Arial" panose="020B0604020202020204" pitchFamily="34" charset="0"/>
              <a:ea typeface="+mn-ea"/>
              <a:cs typeface="+mn-cs"/>
            </a:endParaRPr>
          </a:p>
          <a:p>
            <a:endParaRPr lang="en-US" altLang="zh-CN" sz="1200" b="0" i="0" kern="1200" dirty="0" smtClean="0">
              <a:solidFill>
                <a:schemeClr val="tx1"/>
              </a:solidFill>
              <a:effectLst/>
              <a:latin typeface="Arial" panose="020B0604020202020204" pitchFamily="34" charset="0"/>
              <a:ea typeface="+mn-ea"/>
              <a:cs typeface="+mn-cs"/>
            </a:endParaRPr>
          </a:p>
          <a:p>
            <a:r>
              <a:rPr lang="en-US" altLang="zh-CN" sz="1200" b="1" i="0" kern="1200" dirty="0" smtClean="0">
                <a:solidFill>
                  <a:schemeClr val="tx1"/>
                </a:solidFill>
                <a:effectLst/>
                <a:latin typeface="Arial" panose="020B0604020202020204" pitchFamily="34" charset="0"/>
                <a:ea typeface="+mn-ea"/>
                <a:cs typeface="+mn-cs"/>
              </a:rPr>
              <a:t>Eureka </a:t>
            </a:r>
            <a:r>
              <a:rPr lang="zh-CN" altLang="en-US" sz="1200" b="1" i="0" kern="1200" dirty="0" smtClean="0">
                <a:solidFill>
                  <a:schemeClr val="tx1"/>
                </a:solidFill>
                <a:effectLst/>
                <a:latin typeface="Arial" panose="020B0604020202020204" pitchFamily="34" charset="0"/>
                <a:ea typeface="+mn-ea"/>
                <a:cs typeface="+mn-cs"/>
              </a:rPr>
              <a:t>的自我保护模式</a:t>
            </a:r>
          </a:p>
          <a:p>
            <a:pPr latinLnBrk="0"/>
            <a:r>
              <a:rPr lang="zh-CN" altLang="en-US" sz="1200" b="0" i="0" kern="1200" dirty="0" smtClean="0">
                <a:solidFill>
                  <a:schemeClr val="tx1"/>
                </a:solidFill>
                <a:effectLst/>
                <a:latin typeface="Arial" panose="020B0604020202020204" pitchFamily="34" charset="0"/>
                <a:ea typeface="+mn-ea"/>
                <a:cs typeface="+mn-cs"/>
              </a:rPr>
              <a:t>当一个新的</a:t>
            </a:r>
            <a:r>
              <a:rPr lang="en-US" altLang="zh-CN" sz="1200" b="0" i="0" kern="1200" dirty="0" smtClean="0">
                <a:solidFill>
                  <a:schemeClr val="tx1"/>
                </a:solidFill>
                <a:effectLst/>
                <a:latin typeface="Arial" panose="020B0604020202020204" pitchFamily="34" charset="0"/>
                <a:ea typeface="+mn-ea"/>
                <a:cs typeface="+mn-cs"/>
              </a:rPr>
              <a:t>Eureka Server</a:t>
            </a:r>
            <a:r>
              <a:rPr lang="zh-CN" altLang="en-US" sz="1200" b="0" i="0" kern="1200" dirty="0" smtClean="0">
                <a:solidFill>
                  <a:schemeClr val="tx1"/>
                </a:solidFill>
                <a:effectLst/>
                <a:latin typeface="Arial" panose="020B0604020202020204" pitchFamily="34" charset="0"/>
                <a:ea typeface="+mn-ea"/>
                <a:cs typeface="+mn-cs"/>
              </a:rPr>
              <a:t>出现时，它尝试从相邻节点获取所有实例注册表信息。如果从</a:t>
            </a:r>
            <a:r>
              <a:rPr lang="en-US" altLang="zh-CN" sz="1200" b="0" i="0" kern="1200" dirty="0" smtClean="0">
                <a:solidFill>
                  <a:schemeClr val="tx1"/>
                </a:solidFill>
                <a:effectLst/>
                <a:latin typeface="Arial" panose="020B0604020202020204" pitchFamily="34" charset="0"/>
                <a:ea typeface="+mn-ea"/>
                <a:cs typeface="+mn-cs"/>
              </a:rPr>
              <a:t>Peer</a:t>
            </a:r>
            <a:r>
              <a:rPr lang="zh-CN" altLang="en-US" sz="1200" b="0" i="0" kern="1200" dirty="0" smtClean="0">
                <a:solidFill>
                  <a:schemeClr val="tx1"/>
                </a:solidFill>
                <a:effectLst/>
                <a:latin typeface="Arial" panose="020B0604020202020204" pitchFamily="34" charset="0"/>
                <a:ea typeface="+mn-ea"/>
                <a:cs typeface="+mn-cs"/>
              </a:rPr>
              <a:t>节点获取信息时出现问题，</a:t>
            </a:r>
            <a:r>
              <a:rPr lang="en-US" altLang="zh-CN" sz="1200" b="0" i="0" kern="1200" dirty="0" smtClean="0">
                <a:solidFill>
                  <a:schemeClr val="tx1"/>
                </a:solidFill>
                <a:effectLst/>
                <a:latin typeface="Arial" panose="020B0604020202020204" pitchFamily="34" charset="0"/>
                <a:ea typeface="+mn-ea"/>
                <a:cs typeface="+mn-cs"/>
              </a:rPr>
              <a:t>Eureka Serve</a:t>
            </a:r>
            <a:r>
              <a:rPr lang="zh-CN" altLang="en-US" sz="1200" b="0" i="0" kern="1200" dirty="0" smtClean="0">
                <a:solidFill>
                  <a:schemeClr val="tx1"/>
                </a:solidFill>
                <a:effectLst/>
                <a:latin typeface="Arial" panose="020B0604020202020204" pitchFamily="34" charset="0"/>
                <a:ea typeface="+mn-ea"/>
                <a:cs typeface="+mn-cs"/>
              </a:rPr>
              <a:t>会尝试其他的</a:t>
            </a:r>
            <a:r>
              <a:rPr lang="en-US" altLang="zh-CN" sz="1200" b="0" i="0" kern="1200" dirty="0" smtClean="0">
                <a:solidFill>
                  <a:schemeClr val="tx1"/>
                </a:solidFill>
                <a:effectLst/>
                <a:latin typeface="Arial" panose="020B0604020202020204" pitchFamily="34" charset="0"/>
                <a:ea typeface="+mn-ea"/>
                <a:cs typeface="+mn-cs"/>
              </a:rPr>
              <a:t>Peer</a:t>
            </a:r>
            <a:r>
              <a:rPr lang="zh-CN" altLang="en-US" sz="1200" b="0" i="0" kern="1200" dirty="0" smtClean="0">
                <a:solidFill>
                  <a:schemeClr val="tx1"/>
                </a:solidFill>
                <a:effectLst/>
                <a:latin typeface="Arial" panose="020B0604020202020204" pitchFamily="34" charset="0"/>
                <a:ea typeface="+mn-ea"/>
                <a:cs typeface="+mn-cs"/>
              </a:rPr>
              <a:t>节点。如果服务器能够成功获取所有实例，则根据该信息设置应该接收的更新阈值。如果有任何时间，</a:t>
            </a:r>
            <a:r>
              <a:rPr lang="en-US" altLang="zh-CN" sz="1200" b="0" i="0" kern="1200" dirty="0" smtClean="0">
                <a:solidFill>
                  <a:schemeClr val="tx1"/>
                </a:solidFill>
                <a:effectLst/>
                <a:latin typeface="Arial" panose="020B0604020202020204" pitchFamily="34" charset="0"/>
                <a:ea typeface="+mn-ea"/>
                <a:cs typeface="+mn-cs"/>
              </a:rPr>
              <a:t>Eureka Serve</a:t>
            </a:r>
            <a:r>
              <a:rPr lang="zh-CN" altLang="en-US" sz="1200" b="0" i="0" kern="1200" dirty="0" smtClean="0">
                <a:solidFill>
                  <a:schemeClr val="tx1"/>
                </a:solidFill>
                <a:effectLst/>
                <a:latin typeface="Arial" panose="020B0604020202020204" pitchFamily="34" charset="0"/>
                <a:ea typeface="+mn-ea"/>
                <a:cs typeface="+mn-cs"/>
              </a:rPr>
              <a:t>接收到的续约低于为该值配置的百分比（默认为</a:t>
            </a:r>
            <a:r>
              <a:rPr lang="en-US" altLang="zh-CN" sz="1200" b="0" i="0" kern="1200" dirty="0" smtClean="0">
                <a:solidFill>
                  <a:schemeClr val="tx1"/>
                </a:solidFill>
                <a:effectLst/>
                <a:latin typeface="Arial" panose="020B0604020202020204" pitchFamily="34" charset="0"/>
                <a:ea typeface="+mn-ea"/>
                <a:cs typeface="+mn-cs"/>
              </a:rPr>
              <a:t>15</a:t>
            </a:r>
            <a:r>
              <a:rPr lang="zh-CN" altLang="en-US" sz="1200" b="0" i="0" kern="1200" dirty="0" smtClean="0">
                <a:solidFill>
                  <a:schemeClr val="tx1"/>
                </a:solidFill>
                <a:effectLst/>
                <a:latin typeface="Arial" panose="020B0604020202020204" pitchFamily="34" charset="0"/>
                <a:ea typeface="+mn-ea"/>
                <a:cs typeface="+mn-cs"/>
              </a:rPr>
              <a:t>分钟内低于</a:t>
            </a:r>
            <a:r>
              <a:rPr lang="en-US" altLang="zh-CN" sz="1200" b="0" i="0" kern="1200" dirty="0" smtClean="0">
                <a:solidFill>
                  <a:schemeClr val="tx1"/>
                </a:solidFill>
                <a:effectLst/>
                <a:latin typeface="Arial" panose="020B0604020202020204" pitchFamily="34" charset="0"/>
                <a:ea typeface="+mn-ea"/>
                <a:cs typeface="+mn-cs"/>
              </a:rPr>
              <a:t>85</a:t>
            </a:r>
            <a:r>
              <a:rPr lang="zh-CN" altLang="en-US" sz="1200" b="0" i="0" kern="1200" dirty="0" smtClean="0">
                <a:solidFill>
                  <a:schemeClr val="tx1"/>
                </a:solidFill>
                <a:effectLst/>
                <a:latin typeface="Arial" panose="020B0604020202020204" pitchFamily="34" charset="0"/>
                <a:ea typeface="+mn-ea"/>
                <a:cs typeface="+mn-cs"/>
              </a:rPr>
              <a:t>％），则服务器开启自我保护模式，即不再剔除注册列表的信息。</a:t>
            </a:r>
          </a:p>
          <a:p>
            <a:pPr latinLnBrk="0"/>
            <a:r>
              <a:rPr lang="zh-CN" altLang="en-US" sz="1200" b="0" i="0" kern="1200" dirty="0" smtClean="0">
                <a:solidFill>
                  <a:schemeClr val="tx1"/>
                </a:solidFill>
                <a:effectLst/>
                <a:latin typeface="Arial" panose="020B0604020202020204" pitchFamily="34" charset="0"/>
                <a:ea typeface="+mn-ea"/>
                <a:cs typeface="+mn-cs"/>
              </a:rPr>
              <a:t>这样做的好处就是，如果是</a:t>
            </a:r>
            <a:r>
              <a:rPr lang="en-US" altLang="zh-CN" sz="1200" b="0" i="0" kern="1200" dirty="0" smtClean="0">
                <a:solidFill>
                  <a:schemeClr val="tx1"/>
                </a:solidFill>
                <a:effectLst/>
                <a:latin typeface="Arial" panose="020B0604020202020204" pitchFamily="34" charset="0"/>
                <a:ea typeface="+mn-ea"/>
                <a:cs typeface="+mn-cs"/>
              </a:rPr>
              <a:t>Eureka Server</a:t>
            </a:r>
            <a:r>
              <a:rPr lang="zh-CN" altLang="en-US" sz="1200" b="0" i="0" kern="1200" dirty="0" smtClean="0">
                <a:solidFill>
                  <a:schemeClr val="tx1"/>
                </a:solidFill>
                <a:effectLst/>
                <a:latin typeface="Arial" panose="020B0604020202020204" pitchFamily="34" charset="0"/>
                <a:ea typeface="+mn-ea"/>
                <a:cs typeface="+mn-cs"/>
              </a:rPr>
              <a:t>自身的网络问题，导致</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的续约不上，</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的注册列表信息不再被删除，也就是</a:t>
            </a:r>
            <a:r>
              <a:rPr lang="en-US" altLang="zh-CN" sz="1200" b="0" i="0" kern="1200" dirty="0" smtClean="0">
                <a:solidFill>
                  <a:schemeClr val="tx1"/>
                </a:solidFill>
                <a:effectLst/>
                <a:latin typeface="Arial" panose="020B0604020202020204" pitchFamily="34" charset="0"/>
                <a:ea typeface="+mn-ea"/>
                <a:cs typeface="+mn-cs"/>
              </a:rPr>
              <a:t>Eureka Client</a:t>
            </a:r>
            <a:r>
              <a:rPr lang="zh-CN" altLang="en-US" sz="1200" b="0" i="0" kern="1200" dirty="0" smtClean="0">
                <a:solidFill>
                  <a:schemeClr val="tx1"/>
                </a:solidFill>
                <a:effectLst/>
                <a:latin typeface="Arial" panose="020B0604020202020204" pitchFamily="34" charset="0"/>
                <a:ea typeface="+mn-ea"/>
                <a:cs typeface="+mn-cs"/>
              </a:rPr>
              <a:t>还可以被其他服务消费。</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853AE66-3E9C-431B-854C-43C72FD35C62}" type="slidenum">
              <a:rPr lang="zh-CN" altLang="en-US" smtClean="0"/>
              <a:t>10</a:t>
            </a:fld>
            <a:endParaRPr lang="zh-CN" altLang="en-US"/>
          </a:p>
        </p:txBody>
      </p:sp>
    </p:spTree>
    <p:extLst>
      <p:ext uri="{BB962C8B-B14F-4D97-AF65-F5344CB8AC3E}">
        <p14:creationId xmlns:p14="http://schemas.microsoft.com/office/powerpoint/2010/main" val="63173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35938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89099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130646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1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23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5197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2650820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84454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3272847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26821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419256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7220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752D60-517D-4436-A25E-B2B283EBF11B}" type="datetimeFigureOut">
              <a:rPr lang="zh-CN" altLang="en-US" smtClean="0"/>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C2289-79A2-48B7-B187-DDA51129F5EF}" type="slidenum">
              <a:rPr lang="zh-CN" altLang="en-US" smtClean="0"/>
              <a:t>‹#›</a:t>
            </a:fld>
            <a:endParaRPr lang="zh-CN" altLang="en-US"/>
          </a:p>
        </p:txBody>
      </p:sp>
    </p:spTree>
    <p:extLst>
      <p:ext uri="{BB962C8B-B14F-4D97-AF65-F5344CB8AC3E}">
        <p14:creationId xmlns:p14="http://schemas.microsoft.com/office/powerpoint/2010/main" val="81109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52D60-517D-4436-A25E-B2B283EBF11B}" type="datetimeFigureOut">
              <a:rPr lang="zh-CN" altLang="en-US" smtClean="0"/>
              <a:t>2018/4/17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C2289-79A2-48B7-B187-DDA51129F5EF}" type="slidenum">
              <a:rPr lang="zh-CN" altLang="en-US" smtClean="0"/>
              <a:t>‹#›</a:t>
            </a:fld>
            <a:endParaRPr lang="zh-CN" altLang="en-US"/>
          </a:p>
        </p:txBody>
      </p:sp>
      <p:pic>
        <p:nvPicPr>
          <p:cNvPr id="7" name="图片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extLst>
      <p:ext uri="{BB962C8B-B14F-4D97-AF65-F5344CB8AC3E}">
        <p14:creationId xmlns:p14="http://schemas.microsoft.com/office/powerpoint/2010/main" val="2935905440"/>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slide" Target="slide28.xml"/><Relationship Id="rId2" Type="http://schemas.openxmlformats.org/officeDocument/2006/relationships/tags" Target="../tags/tag38.xml"/><Relationship Id="rId16" Type="http://schemas.openxmlformats.org/officeDocument/2006/relationships/slide" Target="slide16.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slide" Target="slide23.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slide" Target="slide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18" Type="http://schemas.openxmlformats.org/officeDocument/2006/relationships/slide" Target="slide2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16.xml"/><Relationship Id="rId2" Type="http://schemas.openxmlformats.org/officeDocument/2006/relationships/tags" Target="../tags/tag2.xml"/><Relationship Id="rId16" Type="http://schemas.openxmlformats.org/officeDocument/2006/relationships/slide" Target="slide2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 Target="slide4.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Netflix" TargetMode="External"/><Relationship Id="rId7" Type="http://schemas.openxmlformats.org/officeDocument/2006/relationships/hyperlink" Target="https://www.cnblogs.com/ityouknow/archive/2017/11/20/7864800.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cloud.spring.io/spring-cloud-static/Finchley.M8/" TargetMode="External"/><Relationship Id="rId5" Type="http://schemas.openxmlformats.org/officeDocument/2006/relationships/hyperlink" Target="http://blog.didispace.com/categories/Spring-Cloud/" TargetMode="External"/><Relationship Id="rId4" Type="http://schemas.openxmlformats.org/officeDocument/2006/relationships/hyperlink" Target="https://github.com/spring-clou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2.xml"/><Relationship Id="rId18" Type="http://schemas.openxmlformats.org/officeDocument/2006/relationships/slide" Target="slide28.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slide" Target="slide16.xml"/><Relationship Id="rId2" Type="http://schemas.openxmlformats.org/officeDocument/2006/relationships/tags" Target="../tags/tag14.xml"/><Relationship Id="rId16" Type="http://schemas.openxmlformats.org/officeDocument/2006/relationships/slide" Target="slide23.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 Target="slide4.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2.xml"/><Relationship Id="rId18" Type="http://schemas.openxmlformats.org/officeDocument/2006/relationships/slide" Target="slide28.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slide" Target="slide16.xml"/><Relationship Id="rId2" Type="http://schemas.openxmlformats.org/officeDocument/2006/relationships/tags" Target="../tags/tag26.xml"/><Relationship Id="rId16" Type="http://schemas.openxmlformats.org/officeDocument/2006/relationships/slide" Target="slide23.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slide" Target="slide4.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云形 3"/>
          <p:cNvSpPr/>
          <p:nvPr/>
        </p:nvSpPr>
        <p:spPr>
          <a:xfrm>
            <a:off x="2689411" y="1761808"/>
            <a:ext cx="7057016" cy="2390644"/>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lstStyle/>
          <a:p>
            <a:r>
              <a:rPr lang="en-US" altLang="zh-CN" dirty="0" smtClean="0"/>
              <a:t>Spring Cloud</a:t>
            </a:r>
            <a:endParaRPr lang="zh-CN" altLang="en-US" dirty="0"/>
          </a:p>
        </p:txBody>
      </p:sp>
    </p:spTree>
    <p:extLst>
      <p:ext uri="{BB962C8B-B14F-4D97-AF65-F5344CB8AC3E}">
        <p14:creationId xmlns:p14="http://schemas.microsoft.com/office/powerpoint/2010/main" val="1848270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服务注册与发现 </a:t>
            </a:r>
            <a:r>
              <a:rPr lang="en-US" altLang="zh-CN" dirty="0" smtClean="0"/>
              <a:t>- Eureka</a:t>
            </a:r>
            <a:endParaRPr lang="zh-CN" altLang="en-US" dirty="0"/>
          </a:p>
        </p:txBody>
      </p:sp>
      <p:sp>
        <p:nvSpPr>
          <p:cNvPr id="5" name="标题 1"/>
          <p:cNvSpPr txBox="1">
            <a:spLocks/>
          </p:cNvSpPr>
          <p:nvPr/>
        </p:nvSpPr>
        <p:spPr>
          <a:xfrm>
            <a:off x="838199" y="1313594"/>
            <a:ext cx="10515600"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30000"/>
              </a:lnSpc>
            </a:pPr>
            <a:r>
              <a:rPr lang="zh-CN" altLang="en-US" dirty="0">
                <a:solidFill>
                  <a:srgbClr val="008BD8"/>
                </a:solidFill>
                <a:latin typeface="华文宋体" panose="02010600040101010101" pitchFamily="2" charset="-122"/>
                <a:ea typeface="华文宋体" panose="02010600040101010101" pitchFamily="2" charset="-122"/>
              </a:rPr>
              <a:t>服务的注册发现和</a:t>
            </a:r>
            <a:r>
              <a:rPr lang="en-US" altLang="zh-CN" dirty="0">
                <a:solidFill>
                  <a:srgbClr val="008BD8"/>
                </a:solidFill>
                <a:latin typeface="华文宋体" panose="02010600040101010101" pitchFamily="2" charset="-122"/>
                <a:ea typeface="华文宋体" panose="02010600040101010101" pitchFamily="2" charset="-122"/>
              </a:rPr>
              <a:t>LB </a:t>
            </a:r>
          </a:p>
          <a:p>
            <a:pPr>
              <a:lnSpc>
                <a:spcPct val="130000"/>
              </a:lnSpc>
            </a:pPr>
            <a:r>
              <a:rPr lang="en-US" altLang="zh-CN" dirty="0">
                <a:solidFill>
                  <a:srgbClr val="008BD8"/>
                </a:solidFill>
                <a:latin typeface="华文宋体" panose="02010600040101010101" pitchFamily="2" charset="-122"/>
                <a:ea typeface="华文宋体" panose="02010600040101010101" pitchFamily="2" charset="-122"/>
              </a:rPr>
              <a:t>Spring Cloud Netflix</a:t>
            </a:r>
            <a:r>
              <a:rPr lang="zh-CN" altLang="en-US" dirty="0">
                <a:solidFill>
                  <a:srgbClr val="008BD8"/>
                </a:solidFill>
                <a:latin typeface="华文宋体" panose="02010600040101010101" pitchFamily="2" charset="-122"/>
                <a:ea typeface="华文宋体" panose="02010600040101010101" pitchFamily="2" charset="-122"/>
              </a:rPr>
              <a:t>通过</a:t>
            </a:r>
            <a:r>
              <a:rPr lang="en-US" altLang="zh-CN" dirty="0">
                <a:solidFill>
                  <a:srgbClr val="008BD8"/>
                </a:solidFill>
                <a:latin typeface="华文宋体" panose="02010600040101010101" pitchFamily="2" charset="-122"/>
                <a:ea typeface="华文宋体" panose="02010600040101010101" pitchFamily="2" charset="-122"/>
              </a:rPr>
              <a:t>Eureka Server</a:t>
            </a:r>
            <a:r>
              <a:rPr lang="zh-CN" altLang="en-US" dirty="0">
                <a:solidFill>
                  <a:srgbClr val="008BD8"/>
                </a:solidFill>
                <a:latin typeface="华文宋体" panose="02010600040101010101" pitchFamily="2" charset="-122"/>
                <a:ea typeface="华文宋体" panose="02010600040101010101" pitchFamily="2" charset="-122"/>
              </a:rPr>
              <a:t>实现服务注册中心，通过</a:t>
            </a:r>
            <a:r>
              <a:rPr lang="en-US" altLang="zh-CN" dirty="0">
                <a:solidFill>
                  <a:srgbClr val="008BD8"/>
                </a:solidFill>
                <a:latin typeface="华文宋体" panose="02010600040101010101" pitchFamily="2" charset="-122"/>
                <a:ea typeface="华文宋体" panose="02010600040101010101" pitchFamily="2" charset="-122"/>
              </a:rPr>
              <a:t>Ribbon</a:t>
            </a:r>
            <a:r>
              <a:rPr lang="zh-CN" altLang="en-US" dirty="0">
                <a:solidFill>
                  <a:srgbClr val="008BD8"/>
                </a:solidFill>
                <a:latin typeface="华文宋体" panose="02010600040101010101" pitchFamily="2" charset="-122"/>
                <a:ea typeface="华文宋体" panose="02010600040101010101" pitchFamily="2" charset="-122"/>
              </a:rPr>
              <a:t>实现软负载均衡：</a:t>
            </a:r>
          </a:p>
        </p:txBody>
      </p:sp>
      <p:pic>
        <p:nvPicPr>
          <p:cNvPr id="1026" name="Picture 2" descr="架构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137" y="2302424"/>
            <a:ext cx="8052095" cy="445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03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声明式</a:t>
            </a:r>
            <a:r>
              <a:rPr lang="en-US" altLang="zh-CN" dirty="0" smtClean="0"/>
              <a:t>REST API</a:t>
            </a:r>
            <a:r>
              <a:rPr lang="zh-CN" altLang="en-US" dirty="0" smtClean="0"/>
              <a:t>调用 </a:t>
            </a:r>
            <a:r>
              <a:rPr lang="en-US" altLang="zh-CN" dirty="0" smtClean="0"/>
              <a:t>- Feign</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pPr marL="0" indent="0">
              <a:lnSpc>
                <a:spcPct val="110000"/>
              </a:lnSpc>
              <a:spcBef>
                <a:spcPct val="0"/>
              </a:spcBef>
              <a:buNone/>
            </a:pPr>
            <a:r>
              <a:rPr lang="en-US" altLang="zh-CN" sz="2400" dirty="0">
                <a:solidFill>
                  <a:srgbClr val="008BD8"/>
                </a:solidFill>
                <a:latin typeface="华文宋体" panose="02010600040101010101" pitchFamily="2" charset="-122"/>
                <a:ea typeface="华文宋体" panose="02010600040101010101" pitchFamily="2" charset="-122"/>
                <a:cs typeface="+mj-cs"/>
              </a:rPr>
              <a:t>Feign</a:t>
            </a:r>
            <a:r>
              <a:rPr lang="zh-CN" altLang="en-US" sz="2400" dirty="0">
                <a:solidFill>
                  <a:srgbClr val="008BD8"/>
                </a:solidFill>
                <a:latin typeface="华文宋体" panose="02010600040101010101" pitchFamily="2" charset="-122"/>
                <a:ea typeface="华文宋体" panose="02010600040101010101" pitchFamily="2" charset="-122"/>
                <a:cs typeface="+mj-cs"/>
              </a:rPr>
              <a:t>与</a:t>
            </a:r>
            <a:r>
              <a:rPr lang="en-US" altLang="zh-CN" sz="2400" dirty="0">
                <a:solidFill>
                  <a:srgbClr val="008BD8"/>
                </a:solidFill>
                <a:latin typeface="华文宋体" panose="02010600040101010101" pitchFamily="2" charset="-122"/>
                <a:ea typeface="华文宋体" panose="02010600040101010101" pitchFamily="2" charset="-122"/>
                <a:cs typeface="+mj-cs"/>
              </a:rPr>
              <a:t>Apache Http Client</a:t>
            </a:r>
            <a:r>
              <a:rPr lang="zh-CN" altLang="en-US" sz="2400" dirty="0">
                <a:solidFill>
                  <a:srgbClr val="008BD8"/>
                </a:solidFill>
                <a:latin typeface="华文宋体" panose="02010600040101010101" pitchFamily="2" charset="-122"/>
                <a:ea typeface="华文宋体" panose="02010600040101010101" pitchFamily="2" charset="-122"/>
                <a:cs typeface="+mj-cs"/>
              </a:rPr>
              <a:t>这类客户端最大的不同，是它允许你通过定义接口的形式构造</a:t>
            </a:r>
            <a:r>
              <a:rPr lang="en-US" altLang="zh-CN" sz="2400" dirty="0">
                <a:solidFill>
                  <a:srgbClr val="008BD8"/>
                </a:solidFill>
                <a:latin typeface="华文宋体" panose="02010600040101010101" pitchFamily="2" charset="-122"/>
                <a:ea typeface="华文宋体" panose="02010600040101010101" pitchFamily="2" charset="-122"/>
                <a:cs typeface="+mj-cs"/>
              </a:rPr>
              <a:t>HTTP</a:t>
            </a:r>
            <a:r>
              <a:rPr lang="zh-CN" altLang="en-US" sz="2400" dirty="0">
                <a:solidFill>
                  <a:srgbClr val="008BD8"/>
                </a:solidFill>
                <a:latin typeface="华文宋体" panose="02010600040101010101" pitchFamily="2" charset="-122"/>
                <a:ea typeface="华文宋体" panose="02010600040101010101" pitchFamily="2" charset="-122"/>
                <a:cs typeface="+mj-cs"/>
              </a:rPr>
              <a:t>请求，不需要手动拼参数，使用起来与正常的本地调用没有什么区别：</a:t>
            </a:r>
            <a:endParaRPr lang="en-US" altLang="zh-CN" sz="2400" dirty="0">
              <a:solidFill>
                <a:srgbClr val="008BD8"/>
              </a:solidFill>
              <a:latin typeface="华文宋体" panose="02010600040101010101" pitchFamily="2" charset="-122"/>
              <a:ea typeface="华文宋体" panose="02010600040101010101" pitchFamily="2" charset="-122"/>
              <a:cs typeface="+mj-cs"/>
            </a:endParaRPr>
          </a:p>
          <a:p>
            <a:pPr marL="0" indent="0">
              <a:buNone/>
            </a:pPr>
            <a:r>
              <a:rPr lang="en-US" altLang="zh-CN" dirty="0" smtClean="0">
                <a:solidFill>
                  <a:srgbClr val="00B050"/>
                </a:solidFill>
              </a:rPr>
              <a:t>@</a:t>
            </a:r>
            <a:r>
              <a:rPr lang="en-US" altLang="zh-CN" dirty="0" err="1">
                <a:solidFill>
                  <a:srgbClr val="00B050"/>
                </a:solidFill>
              </a:rPr>
              <a:t>FeignClient</a:t>
            </a:r>
            <a:r>
              <a:rPr lang="en-US" altLang="zh-CN" dirty="0">
                <a:solidFill>
                  <a:srgbClr val="00B050"/>
                </a:solidFill>
              </a:rPr>
              <a:t>(value = "service-</a:t>
            </a:r>
            <a:r>
              <a:rPr lang="en-US" altLang="zh-CN" dirty="0" err="1">
                <a:solidFill>
                  <a:srgbClr val="00B050"/>
                </a:solidFill>
              </a:rPr>
              <a:t>hi",fallback</a:t>
            </a:r>
            <a:r>
              <a:rPr lang="en-US" altLang="zh-CN" dirty="0">
                <a:solidFill>
                  <a:srgbClr val="00B050"/>
                </a:solidFill>
              </a:rPr>
              <a:t> = </a:t>
            </a:r>
            <a:r>
              <a:rPr lang="en-US" altLang="zh-CN" dirty="0" err="1">
                <a:solidFill>
                  <a:srgbClr val="00B050"/>
                </a:solidFill>
              </a:rPr>
              <a:t>HiHystric.class</a:t>
            </a:r>
            <a:r>
              <a:rPr lang="en-US" altLang="zh-CN" dirty="0">
                <a:solidFill>
                  <a:srgbClr val="00B050"/>
                </a:solidFill>
              </a:rPr>
              <a:t>)</a:t>
            </a:r>
          </a:p>
          <a:p>
            <a:pPr marL="0" indent="0">
              <a:buNone/>
            </a:pPr>
            <a:r>
              <a:rPr lang="en-US" altLang="zh-CN" dirty="0">
                <a:solidFill>
                  <a:srgbClr val="00B050"/>
                </a:solidFill>
              </a:rPr>
              <a:t>public interface </a:t>
            </a:r>
            <a:r>
              <a:rPr lang="en-US" altLang="zh-CN" dirty="0" err="1">
                <a:solidFill>
                  <a:srgbClr val="00B050"/>
                </a:solidFill>
              </a:rPr>
              <a:t>IServiceHi</a:t>
            </a:r>
            <a:r>
              <a:rPr lang="en-US" altLang="zh-CN" dirty="0">
                <a:solidFill>
                  <a:srgbClr val="00B050"/>
                </a:solidFill>
              </a:rPr>
              <a:t> {</a:t>
            </a:r>
          </a:p>
          <a:p>
            <a:pPr marL="0" indent="0">
              <a:buNone/>
            </a:pPr>
            <a:r>
              <a:rPr lang="en-US" altLang="zh-CN" dirty="0">
                <a:solidFill>
                  <a:srgbClr val="00B050"/>
                </a:solidFill>
              </a:rPr>
              <a:t>    @</a:t>
            </a:r>
            <a:r>
              <a:rPr lang="en-US" altLang="zh-CN" dirty="0" err="1">
                <a:solidFill>
                  <a:srgbClr val="00B050"/>
                </a:solidFill>
              </a:rPr>
              <a:t>RequestMapping</a:t>
            </a:r>
            <a:r>
              <a:rPr lang="en-US" altLang="zh-CN" dirty="0">
                <a:solidFill>
                  <a:srgbClr val="00B050"/>
                </a:solidFill>
              </a:rPr>
              <a:t>(value = "/hi", method = </a:t>
            </a:r>
            <a:r>
              <a:rPr lang="en-US" altLang="zh-CN" dirty="0" err="1">
                <a:solidFill>
                  <a:srgbClr val="00B050"/>
                </a:solidFill>
              </a:rPr>
              <a:t>RequestMethod.GET</a:t>
            </a:r>
            <a:r>
              <a:rPr lang="en-US" altLang="zh-CN" dirty="0">
                <a:solidFill>
                  <a:srgbClr val="00B050"/>
                </a:solidFill>
              </a:rPr>
              <a:t>)</a:t>
            </a:r>
          </a:p>
          <a:p>
            <a:pPr marL="0" indent="0">
              <a:buNone/>
            </a:pPr>
            <a:r>
              <a:rPr lang="en-US" altLang="zh-CN" dirty="0">
                <a:solidFill>
                  <a:srgbClr val="00B050"/>
                </a:solidFill>
              </a:rPr>
              <a:t>    String </a:t>
            </a:r>
            <a:r>
              <a:rPr lang="en-US" altLang="zh-CN" dirty="0" err="1">
                <a:solidFill>
                  <a:srgbClr val="00B050"/>
                </a:solidFill>
              </a:rPr>
              <a:t>sayHiFromClientOne</a:t>
            </a:r>
            <a:r>
              <a:rPr lang="en-US" altLang="zh-CN" dirty="0">
                <a:solidFill>
                  <a:srgbClr val="00B050"/>
                </a:solidFill>
              </a:rPr>
              <a:t>(@</a:t>
            </a:r>
            <a:r>
              <a:rPr lang="en-US" altLang="zh-CN" dirty="0" err="1">
                <a:solidFill>
                  <a:srgbClr val="00B050"/>
                </a:solidFill>
              </a:rPr>
              <a:t>RequestParam</a:t>
            </a:r>
            <a:r>
              <a:rPr lang="en-US" altLang="zh-CN" dirty="0">
                <a:solidFill>
                  <a:srgbClr val="00B050"/>
                </a:solidFill>
              </a:rPr>
              <a:t>(value = "name") String name);</a:t>
            </a:r>
          </a:p>
          <a:p>
            <a:pPr marL="0" indent="0">
              <a:buNone/>
            </a:pPr>
            <a:r>
              <a:rPr lang="en-US" altLang="zh-CN" dirty="0">
                <a:solidFill>
                  <a:srgbClr val="00B050"/>
                </a:solidFill>
              </a:rPr>
              <a:t>}</a:t>
            </a:r>
            <a:endParaRPr lang="zh-CN" altLang="en-US" dirty="0">
              <a:solidFill>
                <a:srgbClr val="00B050"/>
              </a:solidFill>
            </a:endParaRPr>
          </a:p>
        </p:txBody>
      </p:sp>
    </p:spTree>
    <p:extLst>
      <p:ext uri="{BB962C8B-B14F-4D97-AF65-F5344CB8AC3E}">
        <p14:creationId xmlns:p14="http://schemas.microsoft.com/office/powerpoint/2010/main" val="1047438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服务消费者 </a:t>
            </a:r>
            <a:r>
              <a:rPr lang="en-US" altLang="zh-CN" dirty="0" smtClean="0"/>
              <a:t>- Ribbon</a:t>
            </a:r>
            <a:r>
              <a:rPr lang="zh-CN" altLang="en-US" dirty="0"/>
              <a:t>软负载均衡</a:t>
            </a:r>
            <a:r>
              <a:rPr lang="zh-CN" altLang="en-US" b="1" dirty="0">
                <a:solidFill>
                  <a:srgbClr val="008BD8"/>
                </a:solidFill>
                <a:latin typeface="Arial" panose="020B0604020202020204" pitchFamily="34" charset="0"/>
                <a:ea typeface="微软雅黑" panose="020B0503020204020204" pitchFamily="34" charset="-122"/>
              </a:rPr>
              <a:t> </a:t>
            </a:r>
            <a:br>
              <a:rPr lang="zh-CN" altLang="en-US" b="1" dirty="0">
                <a:solidFill>
                  <a:srgbClr val="008BD8"/>
                </a:solidFill>
                <a:latin typeface="Arial" panose="020B0604020202020204" pitchFamily="34" charset="0"/>
                <a:ea typeface="微软雅黑" panose="020B0503020204020204" pitchFamily="34" charset="-122"/>
              </a:rPr>
            </a:br>
            <a:endParaRPr lang="zh-CN" altLang="en-US" dirty="0"/>
          </a:p>
        </p:txBody>
      </p:sp>
      <p:sp>
        <p:nvSpPr>
          <p:cNvPr id="3" name="内容占位符 2"/>
          <p:cNvSpPr>
            <a:spLocks noGrp="1"/>
          </p:cNvSpPr>
          <p:nvPr>
            <p:ph idx="1"/>
          </p:nvPr>
        </p:nvSpPr>
        <p:spPr>
          <a:xfrm>
            <a:off x="7209970" y="1192484"/>
            <a:ext cx="4619173" cy="4351338"/>
          </a:xfrm>
        </p:spPr>
        <p:txBody>
          <a:bodyPr>
            <a:normAutofit/>
          </a:bodyPr>
          <a:lstStyle/>
          <a:p>
            <a:r>
              <a:rPr lang="en-US" altLang="zh-CN" sz="2200" dirty="0"/>
              <a:t>Ribbon</a:t>
            </a:r>
            <a:r>
              <a:rPr lang="zh-CN" altLang="en-US" sz="2200" dirty="0"/>
              <a:t>可从</a:t>
            </a:r>
            <a:r>
              <a:rPr lang="en-US" altLang="zh-CN" sz="2200" dirty="0"/>
              <a:t>eureka</a:t>
            </a:r>
            <a:r>
              <a:rPr lang="zh-CN" altLang="en-US" sz="2200" dirty="0"/>
              <a:t>服务注册表中获取服务提供者的地址列表，使用一定的负载均衡算法，</a:t>
            </a:r>
            <a:r>
              <a:rPr lang="en-US" altLang="zh-CN" sz="2200" dirty="0"/>
              <a:t>Ribbon</a:t>
            </a:r>
            <a:r>
              <a:rPr lang="zh-CN" altLang="en-US" sz="2200" dirty="0"/>
              <a:t>的工作主要分为</a:t>
            </a:r>
            <a:r>
              <a:rPr lang="en-US" altLang="zh-CN" sz="2200" dirty="0"/>
              <a:t>2</a:t>
            </a:r>
            <a:r>
              <a:rPr lang="zh-CN" altLang="en-US" sz="2200" dirty="0"/>
              <a:t>步。</a:t>
            </a:r>
          </a:p>
          <a:p>
            <a:pPr lvl="1">
              <a:buFont typeface="Wingdings" panose="05000000000000000000" pitchFamily="2" charset="2"/>
              <a:buChar char="Ø"/>
            </a:pPr>
            <a:r>
              <a:rPr lang="en-US" altLang="zh-CN" sz="2200" dirty="0"/>
              <a:t>1.</a:t>
            </a:r>
            <a:r>
              <a:rPr lang="zh-CN" altLang="en-US" sz="2200" dirty="0"/>
              <a:t>先选择</a:t>
            </a:r>
            <a:r>
              <a:rPr lang="en-US" altLang="zh-CN" sz="2200" dirty="0"/>
              <a:t>eureka service </a:t>
            </a:r>
            <a:r>
              <a:rPr lang="zh-CN" altLang="en-US" sz="2200" dirty="0"/>
              <a:t>，优先选择一个</a:t>
            </a:r>
            <a:r>
              <a:rPr lang="en-US" altLang="zh-CN" sz="2200" dirty="0"/>
              <a:t>zone</a:t>
            </a:r>
            <a:r>
              <a:rPr lang="zh-CN" altLang="en-US" sz="2200" dirty="0"/>
              <a:t>负载较小的</a:t>
            </a:r>
            <a:r>
              <a:rPr lang="en-US" altLang="zh-CN" sz="2200" dirty="0"/>
              <a:t>service</a:t>
            </a:r>
            <a:r>
              <a:rPr lang="zh-CN" altLang="en-US" sz="2200" dirty="0"/>
              <a:t>。</a:t>
            </a:r>
          </a:p>
          <a:p>
            <a:pPr lvl="1">
              <a:buFont typeface="Wingdings" panose="05000000000000000000" pitchFamily="2" charset="2"/>
              <a:buChar char="Ø"/>
            </a:pPr>
            <a:r>
              <a:rPr lang="en-US" altLang="zh-CN" sz="2200" dirty="0"/>
              <a:t>2.</a:t>
            </a:r>
            <a:r>
              <a:rPr lang="zh-CN" altLang="en-US" sz="2200" dirty="0"/>
              <a:t>根据用户制定策，从</a:t>
            </a:r>
            <a:r>
              <a:rPr lang="en-US" altLang="zh-CN" sz="2200" dirty="0"/>
              <a:t>service</a:t>
            </a:r>
            <a:r>
              <a:rPr lang="zh-CN" altLang="en-US" sz="2200" dirty="0"/>
              <a:t>取得</a:t>
            </a:r>
            <a:r>
              <a:rPr lang="en-US" altLang="zh-CN" sz="2200" dirty="0"/>
              <a:t>eureka </a:t>
            </a:r>
            <a:r>
              <a:rPr lang="zh-CN" altLang="en-US" sz="2200" dirty="0"/>
              <a:t>服务注册表中选择一个地址。</a:t>
            </a:r>
          </a:p>
          <a:p>
            <a:r>
              <a:rPr lang="zh-CN" altLang="en-US" sz="2200" dirty="0"/>
              <a:t>提供的策略：轮询</a:t>
            </a:r>
            <a:r>
              <a:rPr lang="en-US" altLang="zh-CN" sz="2200" dirty="0"/>
              <a:t>Round Robin</a:t>
            </a:r>
            <a:r>
              <a:rPr lang="zh-CN" altLang="en-US" sz="2200" dirty="0"/>
              <a:t>、随机</a:t>
            </a:r>
            <a:r>
              <a:rPr lang="en-US" altLang="zh-CN" sz="2200" dirty="0"/>
              <a:t>Random</a:t>
            </a:r>
            <a:r>
              <a:rPr lang="zh-CN" altLang="en-US" sz="2200" dirty="0"/>
              <a:t>、</a:t>
            </a:r>
            <a:r>
              <a:rPr lang="en-US" altLang="zh-CN" sz="2200" dirty="0" err="1"/>
              <a:t>ResponseTime</a:t>
            </a:r>
            <a:r>
              <a:rPr lang="zh-CN" altLang="en-US" sz="2200" dirty="0"/>
              <a:t>加权</a:t>
            </a:r>
          </a:p>
          <a:p>
            <a:endParaRPr lang="zh-CN" altLang="en-US" dirty="0"/>
          </a:p>
        </p:txBody>
      </p:sp>
      <p:pic>
        <p:nvPicPr>
          <p:cNvPr id="4" name="图片 3"/>
          <p:cNvPicPr>
            <a:picLocks noChangeAspect="1"/>
          </p:cNvPicPr>
          <p:nvPr/>
        </p:nvPicPr>
        <p:blipFill>
          <a:blip r:embed="rId3"/>
          <a:stretch>
            <a:fillRect/>
          </a:stretch>
        </p:blipFill>
        <p:spPr>
          <a:xfrm>
            <a:off x="112485" y="1172482"/>
            <a:ext cx="7164790" cy="5533118"/>
          </a:xfrm>
          <a:prstGeom prst="rect">
            <a:avLst/>
          </a:prstGeom>
        </p:spPr>
      </p:pic>
    </p:spTree>
    <p:extLst>
      <p:ext uri="{BB962C8B-B14F-4D97-AF65-F5344CB8AC3E}">
        <p14:creationId xmlns:p14="http://schemas.microsoft.com/office/powerpoint/2010/main" val="2345664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服务雪崩效应</a:t>
            </a:r>
            <a:endParaRPr lang="zh-CN" altLang="en-US" dirty="0"/>
          </a:p>
        </p:txBody>
      </p:sp>
      <p:pic>
        <p:nvPicPr>
          <p:cNvPr id="3076" name="Picture 4" descr="http://www.ityouknow.com/assets/images/2017/springcloud/hystrix-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7172" y="1578880"/>
            <a:ext cx="8927342" cy="514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55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en-US" altLang="zh-CN" dirty="0" smtClean="0"/>
              <a:t> -  </a:t>
            </a:r>
            <a:r>
              <a:rPr lang="zh-CN" altLang="en-US" dirty="0" smtClean="0"/>
              <a:t>断路器</a:t>
            </a:r>
            <a:endParaRPr lang="zh-CN" altLang="en-US" dirty="0"/>
          </a:p>
        </p:txBody>
      </p:sp>
      <p:pic>
        <p:nvPicPr>
          <p:cNvPr id="4" name="内容占位符 3"/>
          <p:cNvPicPr>
            <a:picLocks noGrp="1" noChangeAspect="1"/>
          </p:cNvPicPr>
          <p:nvPr>
            <p:ph idx="1"/>
          </p:nvPr>
        </p:nvPicPr>
        <p:blipFill>
          <a:blip r:embed="rId3"/>
          <a:stretch>
            <a:fillRect/>
          </a:stretch>
        </p:blipFill>
        <p:spPr>
          <a:xfrm>
            <a:off x="1267390" y="2089675"/>
            <a:ext cx="8752184" cy="4768325"/>
          </a:xfrm>
          <a:prstGeom prst="rect">
            <a:avLst/>
          </a:prstGeom>
        </p:spPr>
      </p:pic>
    </p:spTree>
    <p:extLst>
      <p:ext uri="{BB962C8B-B14F-4D97-AF65-F5344CB8AC3E}">
        <p14:creationId xmlns:p14="http://schemas.microsoft.com/office/powerpoint/2010/main" val="2264686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Hystrix</a:t>
            </a:r>
            <a:r>
              <a:rPr lang="zh-CN" altLang="en-US" dirty="0"/>
              <a:t>特性</a:t>
            </a:r>
          </a:p>
        </p:txBody>
      </p:sp>
      <p:sp>
        <p:nvSpPr>
          <p:cNvPr id="3" name="内容占位符 2"/>
          <p:cNvSpPr>
            <a:spLocks noGrp="1"/>
          </p:cNvSpPr>
          <p:nvPr>
            <p:ph idx="1"/>
          </p:nvPr>
        </p:nvSpPr>
        <p:spPr>
          <a:xfrm>
            <a:off x="838200" y="1610633"/>
            <a:ext cx="10515600" cy="4351338"/>
          </a:xfrm>
        </p:spPr>
        <p:txBody>
          <a:bodyPr>
            <a:noAutofit/>
          </a:bodyPr>
          <a:lstStyle/>
          <a:p>
            <a:pPr>
              <a:buFont typeface="Wingdings" panose="05000000000000000000" pitchFamily="2" charset="2"/>
              <a:buChar char="u"/>
            </a:pPr>
            <a:r>
              <a:rPr lang="zh-CN" altLang="en-US" sz="1800" b="1" dirty="0" smtClean="0">
                <a:latin typeface="华文宋体" panose="02010600040101010101" pitchFamily="2" charset="-122"/>
                <a:ea typeface="华文宋体" panose="02010600040101010101" pitchFamily="2" charset="-122"/>
              </a:rPr>
              <a:t>断路器机制</a:t>
            </a:r>
            <a:endParaRPr lang="en-US" altLang="zh-CN" sz="1800" b="1" dirty="0" smtClean="0">
              <a:latin typeface="华文宋体" panose="02010600040101010101" pitchFamily="2" charset="-122"/>
              <a:ea typeface="华文宋体" panose="02010600040101010101" pitchFamily="2" charset="-122"/>
            </a:endParaRPr>
          </a:p>
          <a:p>
            <a:pPr marL="457200" lvl="1" indent="0">
              <a:buNone/>
            </a:pPr>
            <a:r>
              <a:rPr lang="zh-CN" altLang="en-US" sz="1800" dirty="0">
                <a:latin typeface="华文宋体" panose="02010600040101010101" pitchFamily="2" charset="-122"/>
                <a:ea typeface="华文宋体" panose="02010600040101010101" pitchFamily="2" charset="-122"/>
              </a:rPr>
              <a:t>断路器很好理解</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当</a:t>
            </a:r>
            <a:r>
              <a:rPr lang="en-US" altLang="zh-CN" sz="1800" dirty="0" err="1">
                <a:latin typeface="华文宋体" panose="02010600040101010101" pitchFamily="2" charset="-122"/>
                <a:ea typeface="华文宋体" panose="02010600040101010101" pitchFamily="2" charset="-122"/>
              </a:rPr>
              <a:t>Hystrix</a:t>
            </a:r>
            <a:r>
              <a:rPr lang="en-US" altLang="zh-CN" sz="1800" dirty="0">
                <a:latin typeface="华文宋体" panose="02010600040101010101" pitchFamily="2" charset="-122"/>
                <a:ea typeface="华文宋体" panose="02010600040101010101" pitchFamily="2" charset="-122"/>
              </a:rPr>
              <a:t> Command</a:t>
            </a:r>
            <a:r>
              <a:rPr lang="zh-CN" altLang="en-US" sz="1800" dirty="0">
                <a:latin typeface="华文宋体" panose="02010600040101010101" pitchFamily="2" charset="-122"/>
                <a:ea typeface="华文宋体" panose="02010600040101010101" pitchFamily="2" charset="-122"/>
              </a:rPr>
              <a:t>请求后端服务失败数量超过一定比例</a:t>
            </a:r>
            <a:r>
              <a:rPr lang="en-US" altLang="zh-CN" sz="1800" dirty="0">
                <a:latin typeface="华文宋体" panose="02010600040101010101" pitchFamily="2" charset="-122"/>
                <a:ea typeface="华文宋体" panose="02010600040101010101" pitchFamily="2" charset="-122"/>
              </a:rPr>
              <a:t>(</a:t>
            </a:r>
            <a:r>
              <a:rPr lang="zh-CN" altLang="en-US" sz="1800" dirty="0">
                <a:latin typeface="华文宋体" panose="02010600040101010101" pitchFamily="2" charset="-122"/>
                <a:ea typeface="华文宋体" panose="02010600040101010101" pitchFamily="2" charset="-122"/>
              </a:rPr>
              <a:t>默认</a:t>
            </a:r>
            <a:r>
              <a:rPr lang="en-US" altLang="zh-CN" sz="1800" dirty="0">
                <a:latin typeface="华文宋体" panose="02010600040101010101" pitchFamily="2" charset="-122"/>
                <a:ea typeface="华文宋体" panose="02010600040101010101" pitchFamily="2" charset="-122"/>
              </a:rPr>
              <a:t>50%), </a:t>
            </a:r>
            <a:r>
              <a:rPr lang="zh-CN" altLang="en-US" sz="1800" dirty="0">
                <a:latin typeface="华文宋体" panose="02010600040101010101" pitchFamily="2" charset="-122"/>
                <a:ea typeface="华文宋体" panose="02010600040101010101" pitchFamily="2" charset="-122"/>
              </a:rPr>
              <a:t>断路器会切换到开路状态</a:t>
            </a:r>
            <a:r>
              <a:rPr lang="en-US" altLang="zh-CN" sz="1800" dirty="0">
                <a:latin typeface="华文宋体" panose="02010600040101010101" pitchFamily="2" charset="-122"/>
                <a:ea typeface="华文宋体" panose="02010600040101010101" pitchFamily="2" charset="-122"/>
              </a:rPr>
              <a:t>(Open). </a:t>
            </a:r>
            <a:r>
              <a:rPr lang="zh-CN" altLang="en-US" sz="1800" dirty="0">
                <a:latin typeface="华文宋体" panose="02010600040101010101" pitchFamily="2" charset="-122"/>
                <a:ea typeface="华文宋体" panose="02010600040101010101" pitchFamily="2" charset="-122"/>
              </a:rPr>
              <a:t>这时所有请求会直接失败而不会发送到后端服务</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断路器保持在开路状态一段时间后</a:t>
            </a:r>
            <a:r>
              <a:rPr lang="en-US" altLang="zh-CN" sz="1800" dirty="0">
                <a:latin typeface="华文宋体" panose="02010600040101010101" pitchFamily="2" charset="-122"/>
                <a:ea typeface="华文宋体" panose="02010600040101010101" pitchFamily="2" charset="-122"/>
              </a:rPr>
              <a:t>(</a:t>
            </a:r>
            <a:r>
              <a:rPr lang="zh-CN" altLang="en-US" sz="1800" dirty="0">
                <a:latin typeface="华文宋体" panose="02010600040101010101" pitchFamily="2" charset="-122"/>
                <a:ea typeface="华文宋体" panose="02010600040101010101" pitchFamily="2" charset="-122"/>
              </a:rPr>
              <a:t>默认</a:t>
            </a:r>
            <a:r>
              <a:rPr lang="en-US" altLang="zh-CN" sz="1800" dirty="0">
                <a:latin typeface="华文宋体" panose="02010600040101010101" pitchFamily="2" charset="-122"/>
                <a:ea typeface="华文宋体" panose="02010600040101010101" pitchFamily="2" charset="-122"/>
              </a:rPr>
              <a:t>5</a:t>
            </a:r>
            <a:r>
              <a:rPr lang="zh-CN" altLang="en-US" sz="1800" dirty="0">
                <a:latin typeface="华文宋体" panose="02010600040101010101" pitchFamily="2" charset="-122"/>
                <a:ea typeface="华文宋体" panose="02010600040101010101" pitchFamily="2" charset="-122"/>
              </a:rPr>
              <a:t>秒</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自动切换到半开路状态</a:t>
            </a:r>
            <a:r>
              <a:rPr lang="en-US" altLang="zh-CN" sz="1800" dirty="0">
                <a:latin typeface="华文宋体" panose="02010600040101010101" pitchFamily="2" charset="-122"/>
                <a:ea typeface="华文宋体" panose="02010600040101010101" pitchFamily="2" charset="-122"/>
              </a:rPr>
              <a:t>(HALF-OPEN). </a:t>
            </a:r>
            <a:r>
              <a:rPr lang="zh-CN" altLang="en-US" sz="1800" dirty="0">
                <a:latin typeface="华文宋体" panose="02010600040101010101" pitchFamily="2" charset="-122"/>
                <a:ea typeface="华文宋体" panose="02010600040101010101" pitchFamily="2" charset="-122"/>
              </a:rPr>
              <a:t>这时会判断下一次请求的返回情况</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如果请求成功</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断路器切回闭路状态</a:t>
            </a:r>
            <a:r>
              <a:rPr lang="en-US" altLang="zh-CN" sz="1800" dirty="0">
                <a:latin typeface="华文宋体" panose="02010600040101010101" pitchFamily="2" charset="-122"/>
                <a:ea typeface="华文宋体" panose="02010600040101010101" pitchFamily="2" charset="-122"/>
              </a:rPr>
              <a:t>(CLOSED), </a:t>
            </a:r>
            <a:r>
              <a:rPr lang="zh-CN" altLang="en-US" sz="1800" dirty="0">
                <a:latin typeface="华文宋体" panose="02010600040101010101" pitchFamily="2" charset="-122"/>
                <a:ea typeface="华文宋体" panose="02010600040101010101" pitchFamily="2" charset="-122"/>
              </a:rPr>
              <a:t>否则重新切换到开路状态</a:t>
            </a:r>
            <a:r>
              <a:rPr lang="en-US" altLang="zh-CN" sz="1800" dirty="0">
                <a:latin typeface="华文宋体" panose="02010600040101010101" pitchFamily="2" charset="-122"/>
                <a:ea typeface="华文宋体" panose="02010600040101010101" pitchFamily="2" charset="-122"/>
              </a:rPr>
              <a:t>(OPEN).</a:t>
            </a:r>
            <a:endParaRPr lang="en-US" altLang="zh-CN" sz="1800" b="1" dirty="0" smtClean="0">
              <a:latin typeface="华文宋体" panose="02010600040101010101" pitchFamily="2" charset="-122"/>
              <a:ea typeface="华文宋体" panose="02010600040101010101" pitchFamily="2" charset="-122"/>
            </a:endParaRPr>
          </a:p>
          <a:p>
            <a:pPr>
              <a:buFont typeface="Wingdings" panose="05000000000000000000" pitchFamily="2" charset="2"/>
              <a:buChar char="u"/>
            </a:pPr>
            <a:r>
              <a:rPr lang="en-US" altLang="zh-CN" sz="1800" b="1" dirty="0" smtClean="0">
                <a:latin typeface="华文宋体" panose="02010600040101010101" pitchFamily="2" charset="-122"/>
                <a:ea typeface="华文宋体" panose="02010600040101010101" pitchFamily="2" charset="-122"/>
              </a:rPr>
              <a:t>Fallback</a:t>
            </a:r>
          </a:p>
          <a:p>
            <a:pPr marL="457200" lvl="1" indent="0">
              <a:buNone/>
            </a:pPr>
            <a:r>
              <a:rPr lang="en-US" altLang="zh-CN" sz="1800" dirty="0" smtClean="0">
                <a:latin typeface="华文宋体" panose="02010600040101010101" pitchFamily="2" charset="-122"/>
                <a:ea typeface="华文宋体" panose="02010600040101010101" pitchFamily="2" charset="-122"/>
              </a:rPr>
              <a:t> Fallback</a:t>
            </a:r>
            <a:r>
              <a:rPr lang="zh-CN" altLang="en-US" sz="1800" dirty="0" smtClean="0">
                <a:latin typeface="华文宋体" panose="02010600040101010101" pitchFamily="2" charset="-122"/>
                <a:ea typeface="华文宋体" panose="02010600040101010101" pitchFamily="2" charset="-122"/>
              </a:rPr>
              <a:t>相当于是降级操作</a:t>
            </a:r>
            <a:r>
              <a:rPr lang="en-US" altLang="zh-CN" sz="1800" dirty="0" smtClean="0">
                <a:latin typeface="华文宋体" panose="02010600040101010101" pitchFamily="2" charset="-122"/>
                <a:ea typeface="华文宋体" panose="02010600040101010101" pitchFamily="2" charset="-122"/>
              </a:rPr>
              <a:t>. </a:t>
            </a:r>
            <a:r>
              <a:rPr lang="zh-CN" altLang="en-US" sz="1800" dirty="0" smtClean="0">
                <a:latin typeface="华文宋体" panose="02010600040101010101" pitchFamily="2" charset="-122"/>
                <a:ea typeface="华文宋体" panose="02010600040101010101" pitchFamily="2" charset="-122"/>
              </a:rPr>
              <a:t>对于查询操作</a:t>
            </a:r>
            <a:r>
              <a:rPr lang="en-US" altLang="zh-CN" sz="1800" dirty="0" smtClean="0">
                <a:latin typeface="华文宋体" panose="02010600040101010101" pitchFamily="2" charset="-122"/>
                <a:ea typeface="华文宋体" panose="02010600040101010101" pitchFamily="2" charset="-122"/>
              </a:rPr>
              <a:t>, </a:t>
            </a:r>
            <a:r>
              <a:rPr lang="zh-CN" altLang="en-US" sz="1800" dirty="0" smtClean="0">
                <a:latin typeface="华文宋体" panose="02010600040101010101" pitchFamily="2" charset="-122"/>
                <a:ea typeface="华文宋体" panose="02010600040101010101" pitchFamily="2" charset="-122"/>
              </a:rPr>
              <a:t>我们可以实现一个</a:t>
            </a:r>
            <a:r>
              <a:rPr lang="en-US" altLang="zh-CN" sz="1800" dirty="0" smtClean="0">
                <a:latin typeface="华文宋体" panose="02010600040101010101" pitchFamily="2" charset="-122"/>
                <a:ea typeface="华文宋体" panose="02010600040101010101" pitchFamily="2" charset="-122"/>
              </a:rPr>
              <a:t>fallback</a:t>
            </a:r>
            <a:r>
              <a:rPr lang="zh-CN" altLang="en-US" sz="1800" dirty="0" smtClean="0">
                <a:latin typeface="华文宋体" panose="02010600040101010101" pitchFamily="2" charset="-122"/>
                <a:ea typeface="华文宋体" panose="02010600040101010101" pitchFamily="2" charset="-122"/>
              </a:rPr>
              <a:t>方法</a:t>
            </a:r>
            <a:r>
              <a:rPr lang="en-US" altLang="zh-CN" sz="1800" dirty="0" smtClean="0">
                <a:latin typeface="华文宋体" panose="02010600040101010101" pitchFamily="2" charset="-122"/>
                <a:ea typeface="华文宋体" panose="02010600040101010101" pitchFamily="2" charset="-122"/>
              </a:rPr>
              <a:t>, </a:t>
            </a:r>
            <a:r>
              <a:rPr lang="zh-CN" altLang="en-US" sz="1800" dirty="0" smtClean="0">
                <a:latin typeface="华文宋体" panose="02010600040101010101" pitchFamily="2" charset="-122"/>
                <a:ea typeface="华文宋体" panose="02010600040101010101" pitchFamily="2" charset="-122"/>
              </a:rPr>
              <a:t>当请求后端服务出现异常的时候</a:t>
            </a:r>
            <a:r>
              <a:rPr lang="en-US" altLang="zh-CN" sz="1800" dirty="0" smtClean="0">
                <a:latin typeface="华文宋体" panose="02010600040101010101" pitchFamily="2" charset="-122"/>
                <a:ea typeface="华文宋体" panose="02010600040101010101" pitchFamily="2" charset="-122"/>
              </a:rPr>
              <a:t>, </a:t>
            </a:r>
            <a:r>
              <a:rPr lang="zh-CN" altLang="en-US" sz="1800" dirty="0" smtClean="0">
                <a:latin typeface="华文宋体" panose="02010600040101010101" pitchFamily="2" charset="-122"/>
                <a:ea typeface="华文宋体" panose="02010600040101010101" pitchFamily="2" charset="-122"/>
              </a:rPr>
              <a:t>可以使用</a:t>
            </a:r>
            <a:r>
              <a:rPr lang="en-US" altLang="zh-CN" sz="1800" dirty="0" smtClean="0">
                <a:latin typeface="华文宋体" panose="02010600040101010101" pitchFamily="2" charset="-122"/>
                <a:ea typeface="华文宋体" panose="02010600040101010101" pitchFamily="2" charset="-122"/>
              </a:rPr>
              <a:t>fallback</a:t>
            </a:r>
            <a:r>
              <a:rPr lang="zh-CN" altLang="en-US" sz="1800" dirty="0" smtClean="0">
                <a:latin typeface="华文宋体" panose="02010600040101010101" pitchFamily="2" charset="-122"/>
                <a:ea typeface="华文宋体" panose="02010600040101010101" pitchFamily="2" charset="-122"/>
              </a:rPr>
              <a:t>方法返回的值</a:t>
            </a:r>
            <a:r>
              <a:rPr lang="en-US" altLang="zh-CN" sz="1800" dirty="0" smtClean="0">
                <a:latin typeface="华文宋体" panose="02010600040101010101" pitchFamily="2" charset="-122"/>
                <a:ea typeface="华文宋体" panose="02010600040101010101" pitchFamily="2" charset="-122"/>
              </a:rPr>
              <a:t>. fallback</a:t>
            </a:r>
            <a:r>
              <a:rPr lang="zh-CN" altLang="en-US" sz="1800" dirty="0" smtClean="0">
                <a:latin typeface="华文宋体" panose="02010600040101010101" pitchFamily="2" charset="-122"/>
                <a:ea typeface="华文宋体" panose="02010600040101010101" pitchFamily="2" charset="-122"/>
              </a:rPr>
              <a:t>方法的返回值一般是设置的默认值或者来自缓存</a:t>
            </a:r>
            <a:r>
              <a:rPr lang="en-US" altLang="zh-CN" sz="1800" dirty="0" smtClean="0">
                <a:latin typeface="华文宋体" panose="02010600040101010101" pitchFamily="2" charset="-122"/>
                <a:ea typeface="华文宋体" panose="02010600040101010101" pitchFamily="2" charset="-122"/>
              </a:rPr>
              <a:t>.</a:t>
            </a:r>
          </a:p>
          <a:p>
            <a:pPr>
              <a:buFont typeface="Wingdings" panose="05000000000000000000" pitchFamily="2" charset="2"/>
              <a:buChar char="u"/>
            </a:pPr>
            <a:r>
              <a:rPr lang="zh-CN" altLang="en-US" sz="1800" b="1" dirty="0" smtClean="0">
                <a:latin typeface="华文宋体" panose="02010600040101010101" pitchFamily="2" charset="-122"/>
                <a:ea typeface="华文宋体" panose="02010600040101010101" pitchFamily="2" charset="-122"/>
              </a:rPr>
              <a:t>资源隔离</a:t>
            </a:r>
            <a:endParaRPr lang="en-US" altLang="zh-CN" sz="1800" b="1" dirty="0" smtClean="0">
              <a:latin typeface="华文宋体" panose="02010600040101010101" pitchFamily="2" charset="-122"/>
              <a:ea typeface="华文宋体" panose="02010600040101010101" pitchFamily="2" charset="-122"/>
            </a:endParaRPr>
          </a:p>
          <a:p>
            <a:pPr marL="457200" lvl="1" indent="0">
              <a:buNone/>
            </a:pPr>
            <a:r>
              <a:rPr lang="zh-CN" altLang="en-US" sz="1800" dirty="0" smtClean="0">
                <a:latin typeface="华文宋体" panose="02010600040101010101" pitchFamily="2" charset="-122"/>
                <a:ea typeface="华文宋体" panose="02010600040101010101" pitchFamily="2" charset="-122"/>
              </a:rPr>
              <a:t>在</a:t>
            </a:r>
            <a:r>
              <a:rPr lang="en-US" altLang="zh-CN" sz="1800" dirty="0" err="1">
                <a:latin typeface="华文宋体" panose="02010600040101010101" pitchFamily="2" charset="-122"/>
                <a:ea typeface="华文宋体" panose="02010600040101010101" pitchFamily="2" charset="-122"/>
              </a:rPr>
              <a:t>Hystrix</a:t>
            </a:r>
            <a:r>
              <a:rPr lang="zh-CN" altLang="en-US" sz="1800" dirty="0">
                <a:latin typeface="华文宋体" panose="02010600040101010101" pitchFamily="2" charset="-122"/>
                <a:ea typeface="华文宋体" panose="02010600040101010101" pitchFamily="2" charset="-122"/>
              </a:rPr>
              <a:t>中</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主要通过线程池来实现资源隔离</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通常在使用的时候我们会根据调用的远程服务划分出多个线程池</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例如调用产品服务的</a:t>
            </a:r>
            <a:r>
              <a:rPr lang="en-US" altLang="zh-CN" sz="1800" dirty="0">
                <a:latin typeface="华文宋体" panose="02010600040101010101" pitchFamily="2" charset="-122"/>
                <a:ea typeface="华文宋体" panose="02010600040101010101" pitchFamily="2" charset="-122"/>
              </a:rPr>
              <a:t>Command</a:t>
            </a:r>
            <a:r>
              <a:rPr lang="zh-CN" altLang="en-US" sz="1800" dirty="0">
                <a:latin typeface="华文宋体" panose="02010600040101010101" pitchFamily="2" charset="-122"/>
                <a:ea typeface="华文宋体" panose="02010600040101010101" pitchFamily="2" charset="-122"/>
              </a:rPr>
              <a:t>放入</a:t>
            </a:r>
            <a:r>
              <a:rPr lang="en-US" altLang="zh-CN" sz="1800" dirty="0">
                <a:latin typeface="华文宋体" panose="02010600040101010101" pitchFamily="2" charset="-122"/>
                <a:ea typeface="华文宋体" panose="02010600040101010101" pitchFamily="2" charset="-122"/>
              </a:rPr>
              <a:t>A</a:t>
            </a:r>
            <a:r>
              <a:rPr lang="zh-CN" altLang="en-US" sz="1800" dirty="0">
                <a:latin typeface="华文宋体" panose="02010600040101010101" pitchFamily="2" charset="-122"/>
                <a:ea typeface="华文宋体" panose="02010600040101010101" pitchFamily="2" charset="-122"/>
              </a:rPr>
              <a:t>线程池</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调用账户服务的</a:t>
            </a:r>
            <a:r>
              <a:rPr lang="en-US" altLang="zh-CN" sz="1800" dirty="0">
                <a:latin typeface="华文宋体" panose="02010600040101010101" pitchFamily="2" charset="-122"/>
                <a:ea typeface="华文宋体" panose="02010600040101010101" pitchFamily="2" charset="-122"/>
              </a:rPr>
              <a:t>Command</a:t>
            </a:r>
            <a:r>
              <a:rPr lang="zh-CN" altLang="en-US" sz="1800" dirty="0">
                <a:latin typeface="华文宋体" panose="02010600040101010101" pitchFamily="2" charset="-122"/>
                <a:ea typeface="华文宋体" panose="02010600040101010101" pitchFamily="2" charset="-122"/>
              </a:rPr>
              <a:t>放入</a:t>
            </a:r>
            <a:r>
              <a:rPr lang="en-US" altLang="zh-CN" sz="1800" dirty="0">
                <a:latin typeface="华文宋体" panose="02010600040101010101" pitchFamily="2" charset="-122"/>
                <a:ea typeface="华文宋体" panose="02010600040101010101" pitchFamily="2" charset="-122"/>
              </a:rPr>
              <a:t>B</a:t>
            </a:r>
            <a:r>
              <a:rPr lang="zh-CN" altLang="en-US" sz="1800" dirty="0">
                <a:latin typeface="华文宋体" panose="02010600040101010101" pitchFamily="2" charset="-122"/>
                <a:ea typeface="华文宋体" panose="02010600040101010101" pitchFamily="2" charset="-122"/>
              </a:rPr>
              <a:t>线程池</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这样做的主要优点是运行环境被隔离开了</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这样就算调用服务的代码存在</a:t>
            </a:r>
            <a:r>
              <a:rPr lang="en-US" altLang="zh-CN" sz="1800" dirty="0">
                <a:latin typeface="华文宋体" panose="02010600040101010101" pitchFamily="2" charset="-122"/>
                <a:ea typeface="华文宋体" panose="02010600040101010101" pitchFamily="2" charset="-122"/>
              </a:rPr>
              <a:t>bug</a:t>
            </a:r>
            <a:r>
              <a:rPr lang="zh-CN" altLang="en-US" sz="1800" dirty="0">
                <a:latin typeface="华文宋体" panose="02010600040101010101" pitchFamily="2" charset="-122"/>
                <a:ea typeface="华文宋体" panose="02010600040101010101" pitchFamily="2" charset="-122"/>
              </a:rPr>
              <a:t>或者由于其他原因导致自己所在线程池被耗尽时</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不会对系统的其他服务造成影响</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但是带来的代价就是维护多个线程池会对系统带来额外的性能开销</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如果是对性能有严格要求而且确信自己调用服务的客户端代码不会出问题的话</a:t>
            </a:r>
            <a:r>
              <a:rPr lang="en-US" altLang="zh-CN" sz="1800" dirty="0">
                <a:latin typeface="华文宋体" panose="02010600040101010101" pitchFamily="2" charset="-122"/>
                <a:ea typeface="华文宋体" panose="02010600040101010101" pitchFamily="2" charset="-122"/>
              </a:rPr>
              <a:t>, </a:t>
            </a:r>
            <a:r>
              <a:rPr lang="zh-CN" altLang="en-US" sz="1800" dirty="0">
                <a:latin typeface="华文宋体" panose="02010600040101010101" pitchFamily="2" charset="-122"/>
                <a:ea typeface="华文宋体" panose="02010600040101010101" pitchFamily="2" charset="-122"/>
              </a:rPr>
              <a:t>可以使用</a:t>
            </a:r>
            <a:r>
              <a:rPr lang="en-US" altLang="zh-CN" sz="1800" dirty="0" err="1">
                <a:latin typeface="华文宋体" panose="02010600040101010101" pitchFamily="2" charset="-122"/>
                <a:ea typeface="华文宋体" panose="02010600040101010101" pitchFamily="2" charset="-122"/>
              </a:rPr>
              <a:t>Hystrix</a:t>
            </a:r>
            <a:r>
              <a:rPr lang="zh-CN" altLang="en-US" sz="1800" dirty="0">
                <a:latin typeface="华文宋体" panose="02010600040101010101" pitchFamily="2" charset="-122"/>
                <a:ea typeface="华文宋体" panose="02010600040101010101" pitchFamily="2" charset="-122"/>
              </a:rPr>
              <a:t>的信号模式</a:t>
            </a:r>
            <a:r>
              <a:rPr lang="en-US" altLang="zh-CN" sz="1800" dirty="0">
                <a:latin typeface="华文宋体" panose="02010600040101010101" pitchFamily="2" charset="-122"/>
                <a:ea typeface="华文宋体" panose="02010600040101010101" pitchFamily="2" charset="-122"/>
              </a:rPr>
              <a:t>(Semaphores)</a:t>
            </a:r>
            <a:r>
              <a:rPr lang="zh-CN" altLang="en-US" sz="1800" dirty="0">
                <a:latin typeface="华文宋体" panose="02010600040101010101" pitchFamily="2" charset="-122"/>
                <a:ea typeface="华文宋体" panose="02010600040101010101" pitchFamily="2" charset="-122"/>
              </a:rPr>
              <a:t>来隔离资源</a:t>
            </a:r>
            <a:r>
              <a:rPr lang="en-US" altLang="zh-CN" sz="1800" dirty="0">
                <a:latin typeface="华文宋体" panose="02010600040101010101" pitchFamily="2" charset="-122"/>
                <a:ea typeface="华文宋体" panose="02010600040101010101" pitchFamily="2" charset="-122"/>
              </a:rPr>
              <a:t>.</a:t>
            </a:r>
            <a:endParaRPr lang="zh-CN" altLang="en-US" sz="18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449497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断路器 </a:t>
            </a:r>
            <a:r>
              <a:rPr lang="en-US" altLang="zh-CN" dirty="0" smtClean="0"/>
              <a:t>- </a:t>
            </a:r>
            <a:r>
              <a:rPr lang="zh-CN" altLang="en-US" dirty="0" smtClean="0"/>
              <a:t>监控方案</a:t>
            </a:r>
            <a:endParaRPr lang="zh-CN" altLang="en-US" dirty="0"/>
          </a:p>
        </p:txBody>
      </p:sp>
      <p:sp>
        <p:nvSpPr>
          <p:cNvPr id="3" name="内容占位符 2"/>
          <p:cNvSpPr>
            <a:spLocks noGrp="1"/>
          </p:cNvSpPr>
          <p:nvPr>
            <p:ph idx="1"/>
          </p:nvPr>
        </p:nvSpPr>
        <p:spPr>
          <a:xfrm>
            <a:off x="838200" y="1390196"/>
            <a:ext cx="10515600" cy="4351338"/>
          </a:xfrm>
        </p:spPr>
        <p:txBody>
          <a:bodyPr>
            <a:normAutofit/>
          </a:bodyPr>
          <a:lstStyle/>
          <a:p>
            <a:r>
              <a:rPr lang="en-US" altLang="zh-CN" sz="2400" dirty="0" err="1">
                <a:latin typeface="华文宋体" panose="02010600040101010101" pitchFamily="2" charset="-122"/>
                <a:ea typeface="华文宋体" panose="02010600040101010101" pitchFamily="2" charset="-122"/>
              </a:rPr>
              <a:t>Hystrix</a:t>
            </a:r>
            <a:r>
              <a:rPr lang="en-US" altLang="zh-CN" sz="2400" dirty="0">
                <a:latin typeface="华文宋体" panose="02010600040101010101" pitchFamily="2" charset="-122"/>
                <a:ea typeface="华文宋体" panose="02010600040101010101" pitchFamily="2" charset="-122"/>
              </a:rPr>
              <a:t> </a:t>
            </a:r>
            <a:r>
              <a:rPr lang="en-US" altLang="zh-CN" sz="2400" dirty="0" smtClean="0">
                <a:latin typeface="华文宋体" panose="02010600040101010101" pitchFamily="2" charset="-122"/>
                <a:ea typeface="华文宋体" panose="02010600040101010101" pitchFamily="2" charset="-122"/>
              </a:rPr>
              <a:t>Dashboard</a:t>
            </a:r>
          </a:p>
          <a:p>
            <a:pPr marL="0" indent="0">
              <a:buNone/>
            </a:pPr>
            <a:r>
              <a:rPr lang="en-US" altLang="zh-CN" sz="2400" dirty="0" smtClean="0">
                <a:latin typeface="华文宋体" panose="02010600040101010101" pitchFamily="2" charset="-122"/>
                <a:ea typeface="华文宋体" panose="02010600040101010101" pitchFamily="2" charset="-122"/>
              </a:rPr>
              <a:t>   </a:t>
            </a:r>
            <a:r>
              <a:rPr lang="zh-CN" altLang="en-US" sz="2400" dirty="0" smtClean="0">
                <a:latin typeface="华文宋体" panose="02010600040101010101" pitchFamily="2" charset="-122"/>
                <a:ea typeface="华文宋体" panose="02010600040101010101" pitchFamily="2" charset="-122"/>
              </a:rPr>
              <a:t>在需要监控的服务中引入</a:t>
            </a:r>
            <a:r>
              <a:rPr lang="en-US" altLang="zh-CN" sz="2400" dirty="0">
                <a:latin typeface="华文宋体" panose="02010600040101010101" pitchFamily="2" charset="-122"/>
                <a:ea typeface="华文宋体" panose="02010600040101010101" pitchFamily="2" charset="-122"/>
              </a:rPr>
              <a:t>spring-cloud-starter-</a:t>
            </a:r>
            <a:r>
              <a:rPr lang="en-US" altLang="zh-CN" sz="2400" dirty="0" err="1">
                <a:latin typeface="华文宋体" panose="02010600040101010101" pitchFamily="2" charset="-122"/>
                <a:ea typeface="华文宋体" panose="02010600040101010101" pitchFamily="2" charset="-122"/>
              </a:rPr>
              <a:t>hystrix</a:t>
            </a:r>
            <a:r>
              <a:rPr lang="en-US" altLang="zh-CN" sz="2400" dirty="0">
                <a:latin typeface="华文宋体" panose="02010600040101010101" pitchFamily="2" charset="-122"/>
                <a:ea typeface="华文宋体" panose="02010600040101010101" pitchFamily="2" charset="-122"/>
              </a:rPr>
              <a:t>-dashboard</a:t>
            </a:r>
            <a:endParaRPr lang="zh-CN" altLang="en-US" sz="2400" dirty="0">
              <a:latin typeface="华文宋体" panose="02010600040101010101" pitchFamily="2" charset="-122"/>
              <a:ea typeface="华文宋体" panose="02010600040101010101" pitchFamily="2" charset="-122"/>
            </a:endParaRPr>
          </a:p>
        </p:txBody>
      </p:sp>
      <p:pic>
        <p:nvPicPr>
          <p:cNvPr id="4100" name="Picture 4" descr="http://blog.didispace.com/content/images/posts/spring-cloud-starter-dalston-5-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44" y="2451779"/>
            <a:ext cx="830580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544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9279"/>
            <a:ext cx="10515600" cy="1325563"/>
          </a:xfrm>
        </p:spPr>
        <p:txBody>
          <a:bodyPr/>
          <a:lstStyle/>
          <a:p>
            <a:r>
              <a:rPr lang="zh-CN" altLang="en-US" dirty="0"/>
              <a:t>断路器 </a:t>
            </a:r>
            <a:r>
              <a:rPr lang="en-US" altLang="zh-CN" dirty="0"/>
              <a:t>- </a:t>
            </a:r>
            <a:r>
              <a:rPr lang="zh-CN" altLang="en-US" dirty="0" smtClean="0"/>
              <a:t>监控聚合 </a:t>
            </a:r>
            <a:r>
              <a:rPr lang="en-US" altLang="zh-CN" dirty="0" smtClean="0"/>
              <a:t>- </a:t>
            </a:r>
            <a:r>
              <a:rPr lang="en-US" altLang="zh-CN" dirty="0"/>
              <a:t>Turbine</a:t>
            </a:r>
            <a:endParaRPr lang="zh-CN" altLang="en-US" dirty="0"/>
          </a:p>
        </p:txBody>
      </p:sp>
      <p:sp>
        <p:nvSpPr>
          <p:cNvPr id="4" name="内容占位符 3"/>
          <p:cNvSpPr>
            <a:spLocks noGrp="1"/>
          </p:cNvSpPr>
          <p:nvPr>
            <p:ph idx="1"/>
          </p:nvPr>
        </p:nvSpPr>
        <p:spPr>
          <a:xfrm>
            <a:off x="838200" y="1375682"/>
            <a:ext cx="10515600" cy="4351338"/>
          </a:xfrm>
        </p:spPr>
        <p:txBody>
          <a:bodyPr/>
          <a:lstStyle/>
          <a:p>
            <a:r>
              <a:rPr lang="zh-CN" altLang="en-US" dirty="0" smtClean="0"/>
              <a:t>仅使用</a:t>
            </a:r>
            <a:r>
              <a:rPr lang="en-US" altLang="zh-CN" dirty="0" err="1" smtClean="0"/>
              <a:t>hystrix</a:t>
            </a:r>
            <a:r>
              <a:rPr lang="en-US" altLang="zh-CN" dirty="0" smtClean="0"/>
              <a:t>-dashboard</a:t>
            </a:r>
            <a:r>
              <a:rPr lang="zh-CN" altLang="en-US" dirty="0" smtClean="0"/>
              <a:t>时</a:t>
            </a:r>
            <a:endParaRPr lang="zh-CN" altLang="en-US" dirty="0"/>
          </a:p>
          <a:p>
            <a:pPr marL="0" indent="0">
              <a:buNone/>
            </a:pPr>
            <a:endParaRPr lang="zh-CN" altLang="en-US" dirty="0"/>
          </a:p>
        </p:txBody>
      </p:sp>
      <p:pic>
        <p:nvPicPr>
          <p:cNvPr id="5126" name="Picture 6" descr="http://blog.didispace.com/content/images/posts/spring-cloud-starter-dalston-5-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173"/>
            <a:ext cx="1083945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58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断路器 </a:t>
            </a:r>
            <a:r>
              <a:rPr lang="en-US" altLang="zh-CN" dirty="0"/>
              <a:t>- </a:t>
            </a:r>
            <a:r>
              <a:rPr lang="zh-CN" altLang="en-US" dirty="0"/>
              <a:t>监控聚合 </a:t>
            </a:r>
            <a:r>
              <a:rPr lang="en-US" altLang="zh-CN" dirty="0"/>
              <a:t>- Turbine</a:t>
            </a:r>
            <a:endParaRPr lang="zh-CN" altLang="en-US" dirty="0"/>
          </a:p>
        </p:txBody>
      </p:sp>
      <p:sp>
        <p:nvSpPr>
          <p:cNvPr id="3" name="内容占位符 2"/>
          <p:cNvSpPr>
            <a:spLocks noGrp="1"/>
          </p:cNvSpPr>
          <p:nvPr>
            <p:ph idx="1"/>
          </p:nvPr>
        </p:nvSpPr>
        <p:spPr>
          <a:xfrm>
            <a:off x="838200" y="1491797"/>
            <a:ext cx="10515600" cy="4351338"/>
          </a:xfrm>
        </p:spPr>
        <p:txBody>
          <a:bodyPr/>
          <a:lstStyle/>
          <a:p>
            <a:r>
              <a:rPr lang="zh-CN" altLang="en-US" dirty="0" smtClean="0"/>
              <a:t>使用</a:t>
            </a:r>
            <a:r>
              <a:rPr lang="en-US" altLang="zh-CN" dirty="0"/>
              <a:t>Turbine</a:t>
            </a:r>
            <a:endParaRPr lang="zh-CN" altLang="en-US" dirty="0"/>
          </a:p>
        </p:txBody>
      </p:sp>
      <p:pic>
        <p:nvPicPr>
          <p:cNvPr id="6146" name="Picture 2" descr="http://blog.didispace.com/content/images/posts/spring-cloud-starter-dalston-5-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46" y="1912032"/>
            <a:ext cx="12065454"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360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分布式配置中心 </a:t>
            </a:r>
            <a:r>
              <a:rPr lang="en-US" altLang="zh-CN" dirty="0" smtClean="0"/>
              <a:t>– Spring Cloud </a:t>
            </a:r>
            <a:r>
              <a:rPr lang="en-US" altLang="zh-CN" dirty="0" err="1" smtClean="0"/>
              <a:t>Config</a:t>
            </a:r>
            <a:endParaRPr lang="zh-CN" altLang="en-US" dirty="0"/>
          </a:p>
        </p:txBody>
      </p:sp>
      <p:sp>
        <p:nvSpPr>
          <p:cNvPr id="3" name="内容占位符 2"/>
          <p:cNvSpPr>
            <a:spLocks noGrp="1"/>
          </p:cNvSpPr>
          <p:nvPr>
            <p:ph idx="1"/>
          </p:nvPr>
        </p:nvSpPr>
        <p:spPr>
          <a:xfrm>
            <a:off x="8795657" y="2056720"/>
            <a:ext cx="3396343" cy="5331051"/>
          </a:xfrm>
        </p:spPr>
        <p:txBody>
          <a:bodyPr>
            <a:normAutofit/>
          </a:bodyPr>
          <a:lstStyle/>
          <a:p>
            <a:pPr fontAlgn="base"/>
            <a:r>
              <a:rPr lang="zh-CN" altLang="en-US" sz="2400" dirty="0" smtClean="0"/>
              <a:t>特点</a:t>
            </a:r>
            <a:endParaRPr lang="en-US" altLang="zh-CN" sz="2400" dirty="0" smtClean="0"/>
          </a:p>
          <a:p>
            <a:pPr lvl="1" fontAlgn="base">
              <a:buFont typeface="Wingdings" panose="05000000000000000000" pitchFamily="2" charset="2"/>
              <a:buChar char="ü"/>
            </a:pPr>
            <a:r>
              <a:rPr lang="zh-CN" altLang="en-US" sz="2000" dirty="0"/>
              <a:t>分布式的外部化配置</a:t>
            </a:r>
            <a:endParaRPr lang="en-US" altLang="zh-CN" sz="2000" dirty="0"/>
          </a:p>
          <a:p>
            <a:pPr lvl="1" fontAlgn="base">
              <a:buFont typeface="Wingdings" panose="05000000000000000000" pitchFamily="2" charset="2"/>
              <a:buChar char="ü"/>
            </a:pPr>
            <a:r>
              <a:rPr lang="en-US" altLang="zh-CN" sz="2000" dirty="0"/>
              <a:t>Spring Environment</a:t>
            </a:r>
            <a:r>
              <a:rPr lang="zh-CN" altLang="en-US" sz="2000" dirty="0"/>
              <a:t>和</a:t>
            </a:r>
            <a:r>
              <a:rPr lang="en-US" altLang="zh-CN" sz="2000" dirty="0" err="1"/>
              <a:t>PropertySource</a:t>
            </a:r>
            <a:r>
              <a:rPr lang="zh-CN" altLang="en-US" sz="2000" dirty="0"/>
              <a:t>抽象的</a:t>
            </a:r>
            <a:r>
              <a:rPr lang="zh-CN" altLang="en-US" sz="2000" dirty="0" smtClean="0"/>
              <a:t>映射</a:t>
            </a:r>
            <a:endParaRPr lang="en-US" altLang="zh-CN" sz="2000" dirty="0" smtClean="0"/>
          </a:p>
          <a:p>
            <a:pPr lvl="1" fontAlgn="base">
              <a:buFont typeface="Wingdings" panose="05000000000000000000" pitchFamily="2" charset="2"/>
              <a:buChar char="ü"/>
            </a:pPr>
            <a:r>
              <a:rPr lang="zh-CN" altLang="en-US" sz="2000" dirty="0" smtClean="0"/>
              <a:t>方便的区分</a:t>
            </a:r>
            <a:r>
              <a:rPr lang="en-US" altLang="zh-CN" sz="2000" dirty="0" err="1" smtClean="0"/>
              <a:t>dev</a:t>
            </a:r>
            <a:r>
              <a:rPr lang="zh-CN" altLang="en-US" sz="2000" dirty="0" smtClean="0"/>
              <a:t>、</a:t>
            </a:r>
            <a:r>
              <a:rPr lang="en-US" altLang="zh-CN" sz="2000" dirty="0" smtClean="0"/>
              <a:t>test</a:t>
            </a:r>
            <a:r>
              <a:rPr lang="zh-CN" altLang="en-US" sz="2000" dirty="0" smtClean="0"/>
              <a:t>、</a:t>
            </a:r>
            <a:r>
              <a:rPr lang="en-US" altLang="zh-CN" sz="2000" dirty="0" smtClean="0"/>
              <a:t>pro</a:t>
            </a:r>
            <a:r>
              <a:rPr lang="zh-CN" altLang="en-US" sz="2000" dirty="0" smtClean="0"/>
              <a:t>配置</a:t>
            </a:r>
            <a:endParaRPr lang="en-US" altLang="zh-CN" sz="2000" dirty="0" smtClean="0"/>
          </a:p>
          <a:p>
            <a:pPr lvl="1" fontAlgn="base">
              <a:buFont typeface="Wingdings" panose="05000000000000000000" pitchFamily="2" charset="2"/>
              <a:buChar char="ü"/>
            </a:pPr>
            <a:r>
              <a:rPr lang="zh-CN" altLang="en-US" sz="2000" dirty="0"/>
              <a:t>支持</a:t>
            </a:r>
            <a:r>
              <a:rPr lang="en-US" altLang="zh-CN" sz="2000" dirty="0" err="1" smtClean="0"/>
              <a:t>git</a:t>
            </a:r>
            <a:r>
              <a:rPr lang="zh-CN" altLang="en-US" sz="2000" dirty="0" smtClean="0"/>
              <a:t>、</a:t>
            </a:r>
            <a:r>
              <a:rPr lang="en-US" altLang="zh-CN" sz="2000" dirty="0" err="1" smtClean="0"/>
              <a:t>svn</a:t>
            </a:r>
            <a:r>
              <a:rPr lang="zh-CN" altLang="en-US" sz="2000" dirty="0" smtClean="0"/>
              <a:t>、文件存储</a:t>
            </a:r>
            <a:endParaRPr lang="en-US" altLang="zh-CN" sz="2000" dirty="0" smtClean="0"/>
          </a:p>
          <a:p>
            <a:pPr lvl="1" fontAlgn="base">
              <a:buFont typeface="Wingdings" panose="05000000000000000000" pitchFamily="2" charset="2"/>
              <a:buChar char="ü"/>
            </a:pPr>
            <a:r>
              <a:rPr lang="zh-CN" altLang="en-US" sz="2000" dirty="0" smtClean="0"/>
              <a:t>动态刷新配置</a:t>
            </a:r>
            <a:endParaRPr lang="en-US" altLang="zh-CN" sz="2000" dirty="0" smtClean="0"/>
          </a:p>
          <a:p>
            <a:pPr lvl="2" fontAlgn="base">
              <a:buFont typeface="Wingdings" panose="05000000000000000000" pitchFamily="2" charset="2"/>
              <a:buChar char="Ø"/>
            </a:pPr>
            <a:r>
              <a:rPr lang="en-US" altLang="zh-CN" sz="1600" dirty="0" smtClean="0"/>
              <a:t>Spring cloud bus</a:t>
            </a:r>
            <a:r>
              <a:rPr lang="zh-CN" altLang="en-US" sz="1600" dirty="0"/>
              <a:t>支撑</a:t>
            </a:r>
          </a:p>
        </p:txBody>
      </p:sp>
      <p:pic>
        <p:nvPicPr>
          <p:cNvPr id="10242" name="Picture 2" descr="http://blog.didispace.com/assets/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71" y="1354137"/>
            <a:ext cx="8596086" cy="560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61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什么是微服务</a:t>
            </a:r>
            <a:endParaRPr lang="zh-CN" altLang="en-US" dirty="0"/>
          </a:p>
        </p:txBody>
      </p:sp>
      <p:sp>
        <p:nvSpPr>
          <p:cNvPr id="3" name="内容占位符 2"/>
          <p:cNvSpPr>
            <a:spLocks noGrp="1"/>
          </p:cNvSpPr>
          <p:nvPr>
            <p:ph idx="1"/>
          </p:nvPr>
        </p:nvSpPr>
        <p:spPr/>
        <p:txBody>
          <a:bodyPr>
            <a:normAutofit/>
          </a:bodyPr>
          <a:lstStyle/>
          <a:p>
            <a:r>
              <a:rPr lang="zh-CN" altLang="en-US" sz="2400" dirty="0">
                <a:latin typeface="楷体" panose="02010609060101010101" pitchFamily="49" charset="-122"/>
                <a:ea typeface="楷体" panose="02010609060101010101" pitchFamily="49" charset="-122"/>
              </a:rPr>
              <a:t>微服务的概念源于 </a:t>
            </a:r>
            <a:r>
              <a:rPr lang="en-US" altLang="zh-CN" sz="2400" dirty="0">
                <a:latin typeface="楷体" panose="02010609060101010101" pitchFamily="49" charset="-122"/>
                <a:ea typeface="楷体" panose="02010609060101010101" pitchFamily="49" charset="-122"/>
              </a:rPr>
              <a:t>2014 </a:t>
            </a:r>
            <a:r>
              <a:rPr lang="zh-CN" altLang="en-US" sz="2400" dirty="0">
                <a:latin typeface="楷体" panose="02010609060101010101" pitchFamily="49" charset="-122"/>
                <a:ea typeface="楷体" panose="02010609060101010101" pitchFamily="49" charset="-122"/>
              </a:rPr>
              <a:t>年 </a:t>
            </a:r>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月 </a:t>
            </a:r>
            <a:r>
              <a:rPr lang="en-US" altLang="zh-CN" sz="2400" dirty="0">
                <a:latin typeface="楷体" panose="02010609060101010101" pitchFamily="49" charset="-122"/>
                <a:ea typeface="楷体" panose="02010609060101010101" pitchFamily="49" charset="-122"/>
              </a:rPr>
              <a:t>Martin Fowler </a:t>
            </a:r>
            <a:r>
              <a:rPr lang="zh-CN" altLang="en-US" sz="2400" dirty="0">
                <a:latin typeface="楷体" panose="02010609060101010101" pitchFamily="49" charset="-122"/>
                <a:ea typeface="楷体" panose="02010609060101010101" pitchFamily="49" charset="-122"/>
              </a:rPr>
              <a:t>所写的一篇文章“</a:t>
            </a:r>
            <a:r>
              <a:rPr lang="en-US" altLang="zh-CN" sz="2400" dirty="0" err="1">
                <a:latin typeface="楷体" panose="02010609060101010101" pitchFamily="49" charset="-122"/>
                <a:ea typeface="楷体" panose="02010609060101010101" pitchFamily="49" charset="-122"/>
              </a:rPr>
              <a:t>Microservices</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。文中内容提到：微服务架构是一种架构模式，它提倡将单一应用程序划分成一组小的服务，服务之间互相协调、互相配合，为用户提供最终价值。</a:t>
            </a:r>
          </a:p>
          <a:p>
            <a:r>
              <a:rPr lang="zh-CN" altLang="en-US" sz="2400" dirty="0">
                <a:latin typeface="楷体" panose="02010609060101010101" pitchFamily="49" charset="-122"/>
                <a:ea typeface="楷体" panose="02010609060101010101" pitchFamily="49" charset="-122"/>
              </a:rPr>
              <a:t>每个服务运行在其独立的进程中，服务与服务间采用轻量级的通信机制互相沟通</a:t>
            </a:r>
            <a:r>
              <a:rPr lang="en-US" altLang="zh-CN" sz="2400" dirty="0" smtClean="0">
                <a:latin typeface="楷体" panose="02010609060101010101" pitchFamily="49" charset="-122"/>
                <a:ea typeface="楷体" panose="02010609060101010101" pitchFamily="49" charset="-122"/>
              </a:rPr>
              <a:t>(RPC)</a:t>
            </a:r>
            <a:r>
              <a:rPr lang="zh-CN" altLang="en-US" sz="2400" dirty="0">
                <a:latin typeface="楷体" panose="02010609060101010101" pitchFamily="49" charset="-122"/>
                <a:ea typeface="楷体" panose="02010609060101010101" pitchFamily="49" charset="-122"/>
              </a:rPr>
              <a:t>。每个服务都围绕着具体业务进行构建，并且能够被独立地部署到生产环境、类生产环境等。</a:t>
            </a:r>
          </a:p>
          <a:p>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431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Zuul</a:t>
            </a:r>
            <a:r>
              <a:rPr lang="en-US" altLang="zh-CN" dirty="0" smtClean="0"/>
              <a:t> – </a:t>
            </a:r>
            <a:r>
              <a:rPr lang="zh-CN" altLang="en-US" dirty="0" smtClean="0"/>
              <a:t>服务网关</a:t>
            </a:r>
            <a:endParaRPr lang="zh-CN" altLang="en-US" dirty="0"/>
          </a:p>
        </p:txBody>
      </p:sp>
      <p:sp>
        <p:nvSpPr>
          <p:cNvPr id="3" name="内容占位符 2"/>
          <p:cNvSpPr>
            <a:spLocks noGrp="1"/>
          </p:cNvSpPr>
          <p:nvPr>
            <p:ph idx="1"/>
          </p:nvPr>
        </p:nvSpPr>
        <p:spPr>
          <a:xfrm>
            <a:off x="8138886" y="1690687"/>
            <a:ext cx="3907971" cy="4652055"/>
          </a:xfrm>
        </p:spPr>
        <p:txBody>
          <a:bodyPr>
            <a:normAutofit lnSpcReduction="10000"/>
          </a:bodyPr>
          <a:lstStyle/>
          <a:p>
            <a:r>
              <a:rPr lang="zh-CN" altLang="en-US" sz="2000" dirty="0">
                <a:latin typeface="+mn-ea"/>
              </a:rPr>
              <a:t>在微服务架构模式下后端服务的实例数一般是动态的，对于客户端而言很难发现动态改变的服务实例的访问地址信息</a:t>
            </a:r>
            <a:r>
              <a:rPr lang="zh-CN" altLang="en-US" sz="2000" dirty="0" smtClean="0">
                <a:latin typeface="+mn-ea"/>
              </a:rPr>
              <a:t>。</a:t>
            </a:r>
            <a:endParaRPr lang="en-US" altLang="zh-CN" sz="2000" dirty="0" smtClean="0">
              <a:latin typeface="+mn-ea"/>
            </a:endParaRPr>
          </a:p>
          <a:p>
            <a:r>
              <a:rPr lang="zh-CN" altLang="en-US" sz="2000" dirty="0" smtClean="0">
                <a:latin typeface="+mn-ea"/>
              </a:rPr>
              <a:t>因此</a:t>
            </a:r>
            <a:r>
              <a:rPr lang="zh-CN" altLang="en-US" sz="2000" dirty="0">
                <a:latin typeface="+mn-ea"/>
              </a:rPr>
              <a:t>在基于微服务的项目中为了简化前端的调用逻辑，通常会引入</a:t>
            </a:r>
            <a:r>
              <a:rPr lang="en-US" altLang="zh-CN" sz="2000" dirty="0">
                <a:latin typeface="+mn-ea"/>
              </a:rPr>
              <a:t>API Gateway</a:t>
            </a:r>
            <a:r>
              <a:rPr lang="zh-CN" altLang="en-US" sz="2000" dirty="0">
                <a:latin typeface="+mn-ea"/>
              </a:rPr>
              <a:t>作为轻量级网关，同时</a:t>
            </a:r>
            <a:r>
              <a:rPr lang="en-US" altLang="zh-CN" sz="2000" dirty="0">
                <a:latin typeface="+mn-ea"/>
              </a:rPr>
              <a:t>API Gateway</a:t>
            </a:r>
            <a:r>
              <a:rPr lang="zh-CN" altLang="en-US" sz="2000" dirty="0">
                <a:latin typeface="+mn-ea"/>
              </a:rPr>
              <a:t>中也会实现相关的认证逻辑从而简化内部服务之间相互调用的复杂</a:t>
            </a:r>
            <a:r>
              <a:rPr lang="zh-CN" altLang="en-US" sz="2000" dirty="0" smtClean="0">
                <a:latin typeface="+mn-ea"/>
              </a:rPr>
              <a:t>度</a:t>
            </a:r>
            <a:endParaRPr lang="en-US" altLang="zh-CN" sz="2000" dirty="0" smtClean="0">
              <a:latin typeface="+mn-ea"/>
            </a:endParaRPr>
          </a:p>
          <a:p>
            <a:r>
              <a:rPr lang="en-US" altLang="zh-CN" sz="2000" dirty="0" err="1" smtClean="0">
                <a:latin typeface="+mn-ea"/>
              </a:rPr>
              <a:t>Zuul</a:t>
            </a:r>
            <a:r>
              <a:rPr lang="zh-CN" altLang="en-US" sz="2000" dirty="0" smtClean="0">
                <a:latin typeface="+mn-ea"/>
              </a:rPr>
              <a:t>的能力</a:t>
            </a:r>
            <a:endParaRPr lang="en-US" altLang="zh-CN" sz="2000" dirty="0" smtClean="0">
              <a:latin typeface="+mn-ea"/>
            </a:endParaRPr>
          </a:p>
          <a:p>
            <a:pPr lvl="1">
              <a:buFont typeface="Wingdings" panose="05000000000000000000" pitchFamily="2" charset="2"/>
              <a:buChar char="ü"/>
            </a:pPr>
            <a:r>
              <a:rPr lang="zh-CN" altLang="en-US" sz="1600" dirty="0" smtClean="0">
                <a:latin typeface="+mn-ea"/>
              </a:rPr>
              <a:t>服务路由</a:t>
            </a:r>
            <a:endParaRPr lang="en-US" altLang="zh-CN" sz="1600" dirty="0" smtClean="0">
              <a:latin typeface="+mn-ea"/>
            </a:endParaRPr>
          </a:p>
          <a:p>
            <a:pPr lvl="1">
              <a:buFont typeface="Wingdings" panose="05000000000000000000" pitchFamily="2" charset="2"/>
              <a:buChar char="ü"/>
            </a:pPr>
            <a:r>
              <a:rPr lang="zh-CN" altLang="en-US" sz="1600" dirty="0" smtClean="0">
                <a:latin typeface="+mn-ea"/>
              </a:rPr>
              <a:t>负载均衡</a:t>
            </a:r>
            <a:endParaRPr lang="en-US" altLang="zh-CN" sz="1600" dirty="0" smtClean="0">
              <a:latin typeface="+mn-ea"/>
            </a:endParaRPr>
          </a:p>
          <a:p>
            <a:pPr lvl="1">
              <a:buFont typeface="Wingdings" panose="05000000000000000000" pitchFamily="2" charset="2"/>
              <a:buChar char="ü"/>
            </a:pPr>
            <a:r>
              <a:rPr lang="zh-CN" altLang="en-US" sz="1600" dirty="0" smtClean="0">
                <a:latin typeface="+mn-ea"/>
              </a:rPr>
              <a:t>权限控制</a:t>
            </a:r>
            <a:endParaRPr lang="en-US" altLang="zh-CN" sz="1600" dirty="0" smtClean="0">
              <a:latin typeface="+mn-ea"/>
            </a:endParaRPr>
          </a:p>
          <a:p>
            <a:pPr lvl="1">
              <a:buFont typeface="Wingdings" panose="05000000000000000000" pitchFamily="2" charset="2"/>
              <a:buChar char="ü"/>
            </a:pPr>
            <a:r>
              <a:rPr lang="zh-CN" altLang="en-US" sz="1600" dirty="0" smtClean="0">
                <a:latin typeface="+mn-ea"/>
              </a:rPr>
              <a:t>统一异常处理</a:t>
            </a:r>
            <a:endParaRPr lang="zh-CN" altLang="en-US" sz="1600" dirty="0">
              <a:latin typeface="+mn-ea"/>
            </a:endParaRPr>
          </a:p>
        </p:txBody>
      </p:sp>
      <p:pic>
        <p:nvPicPr>
          <p:cNvPr id="7170" name="Picture 2" descr="http://s15.sinaimg.cn/mw690/001l8XD7zy76r0c7Xsi0e&amp;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07" y="1573667"/>
            <a:ext cx="7786008" cy="491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936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Sleuth – </a:t>
            </a:r>
            <a:r>
              <a:rPr lang="zh-CN" altLang="en-US" dirty="0" smtClean="0"/>
              <a:t>服务跟踪</a:t>
            </a:r>
            <a:endParaRPr lang="zh-CN" altLang="en-US" dirty="0"/>
          </a:p>
        </p:txBody>
      </p:sp>
      <p:sp>
        <p:nvSpPr>
          <p:cNvPr id="4" name="AutoShape 2" descr="Trace Info propag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6" name="Picture 4" descr="Trace Info propa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32" y="1456870"/>
            <a:ext cx="9868075" cy="5277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182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160338"/>
            <a:ext cx="10515600" cy="1325563"/>
          </a:xfrm>
        </p:spPr>
        <p:txBody>
          <a:bodyPr/>
          <a:lstStyle/>
          <a:p>
            <a:r>
              <a:rPr lang="en-US" altLang="zh-CN" dirty="0" smtClean="0"/>
              <a:t>Sleuth – </a:t>
            </a:r>
            <a:r>
              <a:rPr lang="zh-CN" altLang="en-US" dirty="0" smtClean="0"/>
              <a:t>与</a:t>
            </a:r>
            <a:r>
              <a:rPr lang="en-US" altLang="zh-CN" b="1" dirty="0" err="1" smtClean="0"/>
              <a:t>zipkin</a:t>
            </a:r>
            <a:r>
              <a:rPr lang="zh-CN" altLang="en-US" dirty="0" smtClean="0"/>
              <a:t>集成</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p:txBody>
      </p:sp>
      <p:sp>
        <p:nvSpPr>
          <p:cNvPr id="4" name="AutoShape 2" descr="Tra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20" name="Picture 4" descr="Tr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199862"/>
            <a:ext cx="10294458" cy="303323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Traces Info propag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4233093"/>
            <a:ext cx="10294460" cy="260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799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Stream</a:t>
            </a:r>
            <a:endParaRPr lang="zh-CN" altLang="en-US" dirty="0"/>
          </a:p>
        </p:txBody>
      </p:sp>
      <p:sp>
        <p:nvSpPr>
          <p:cNvPr id="3" name="内容占位符 2"/>
          <p:cNvSpPr>
            <a:spLocks noGrp="1"/>
          </p:cNvSpPr>
          <p:nvPr>
            <p:ph idx="1"/>
          </p:nvPr>
        </p:nvSpPr>
        <p:spPr>
          <a:xfrm>
            <a:off x="7503886" y="1465943"/>
            <a:ext cx="3849914" cy="3996646"/>
          </a:xfrm>
        </p:spPr>
        <p:txBody>
          <a:bodyPr>
            <a:normAutofit/>
          </a:bodyPr>
          <a:lstStyle/>
          <a:p>
            <a:pPr marL="0" indent="0">
              <a:buNone/>
            </a:pPr>
            <a:r>
              <a:rPr lang="en-US" altLang="zh-CN" sz="1800" dirty="0" smtClean="0">
                <a:latin typeface="+mn-ea"/>
              </a:rPr>
              <a:t>Spring cloud Stream</a:t>
            </a:r>
            <a:r>
              <a:rPr lang="zh-CN" altLang="en-US" sz="1800" dirty="0" smtClean="0">
                <a:latin typeface="+mn-ea"/>
              </a:rPr>
              <a:t>与</a:t>
            </a:r>
            <a:r>
              <a:rPr lang="en-US" altLang="zh-CN" sz="1800" dirty="0">
                <a:latin typeface="+mn-ea"/>
              </a:rPr>
              <a:t>Spring cloud </a:t>
            </a:r>
            <a:r>
              <a:rPr lang="en-US" altLang="zh-CN" sz="1800" dirty="0" smtClean="0">
                <a:latin typeface="+mn-ea"/>
              </a:rPr>
              <a:t>Bus</a:t>
            </a:r>
            <a:r>
              <a:rPr lang="zh-CN" altLang="en-US" sz="1800" dirty="0" smtClean="0">
                <a:latin typeface="+mn-ea"/>
              </a:rPr>
              <a:t>两者都是与</a:t>
            </a:r>
            <a:r>
              <a:rPr lang="en-US" altLang="zh-CN" sz="1800" dirty="0" smtClean="0">
                <a:latin typeface="+mn-ea"/>
              </a:rPr>
              <a:t>MQ</a:t>
            </a:r>
            <a:r>
              <a:rPr lang="zh-CN" altLang="en-US" sz="1800" dirty="0" smtClean="0">
                <a:latin typeface="+mn-ea"/>
              </a:rPr>
              <a:t>组件的集成，集成的用例场景有区别而已。</a:t>
            </a:r>
            <a:endParaRPr lang="en-US" altLang="zh-CN" sz="1800" dirty="0" smtClean="0">
              <a:latin typeface="+mn-ea"/>
            </a:endParaRPr>
          </a:p>
          <a:p>
            <a:r>
              <a:rPr lang="en-US" altLang="zh-CN" sz="1800" dirty="0" smtClean="0">
                <a:latin typeface="+mn-ea"/>
              </a:rPr>
              <a:t>Spring Cloud Bus</a:t>
            </a:r>
          </a:p>
          <a:p>
            <a:pPr lvl="1">
              <a:buFont typeface="Wingdings" panose="05000000000000000000" pitchFamily="2" charset="2"/>
              <a:buChar char="ü"/>
            </a:pPr>
            <a:r>
              <a:rPr lang="zh-CN" altLang="en-US" sz="1800" dirty="0" smtClean="0">
                <a:latin typeface="+mn-ea"/>
              </a:rPr>
              <a:t>事件</a:t>
            </a:r>
            <a:r>
              <a:rPr lang="zh-CN" altLang="en-US" sz="1800" dirty="0">
                <a:latin typeface="+mn-ea"/>
              </a:rPr>
              <a:t>、消息总线，用于在集群（例如，配置变化事件）中传播状态变化</a:t>
            </a:r>
            <a:r>
              <a:rPr lang="zh-CN" altLang="en-US" sz="1800" dirty="0" smtClean="0">
                <a:latin typeface="+mn-ea"/>
              </a:rPr>
              <a:t>，前面说到的可</a:t>
            </a:r>
            <a:r>
              <a:rPr lang="zh-CN" altLang="en-US" sz="1800" dirty="0">
                <a:latin typeface="+mn-ea"/>
              </a:rPr>
              <a:t>与</a:t>
            </a:r>
            <a:r>
              <a:rPr lang="en-US" altLang="zh-CN" sz="1800" dirty="0">
                <a:latin typeface="+mn-ea"/>
              </a:rPr>
              <a:t>Spring Cloud </a:t>
            </a:r>
            <a:r>
              <a:rPr lang="en-US" altLang="zh-CN" sz="1800" dirty="0" err="1">
                <a:latin typeface="+mn-ea"/>
              </a:rPr>
              <a:t>Config</a:t>
            </a:r>
            <a:r>
              <a:rPr lang="zh-CN" altLang="en-US" sz="1800" dirty="0">
                <a:latin typeface="+mn-ea"/>
              </a:rPr>
              <a:t>联合实现热</a:t>
            </a:r>
            <a:r>
              <a:rPr lang="zh-CN" altLang="en-US" sz="1800" dirty="0" smtClean="0">
                <a:latin typeface="+mn-ea"/>
              </a:rPr>
              <a:t>部署</a:t>
            </a:r>
            <a:endParaRPr lang="en-US" altLang="zh-CN" sz="1800" dirty="0" smtClean="0">
              <a:latin typeface="+mn-ea"/>
            </a:endParaRPr>
          </a:p>
          <a:p>
            <a:r>
              <a:rPr lang="en-US" altLang="zh-CN" sz="1800" dirty="0">
                <a:latin typeface="+mn-ea"/>
              </a:rPr>
              <a:t>Spring Cloud </a:t>
            </a:r>
            <a:r>
              <a:rPr lang="en-US" altLang="zh-CN" sz="1800" dirty="0" smtClean="0">
                <a:latin typeface="+mn-ea"/>
              </a:rPr>
              <a:t>Stream</a:t>
            </a:r>
          </a:p>
          <a:p>
            <a:pPr lvl="1">
              <a:buFont typeface="Wingdings" panose="05000000000000000000" pitchFamily="2" charset="2"/>
              <a:buChar char="ü"/>
            </a:pPr>
            <a:r>
              <a:rPr lang="zh-CN" altLang="en-US" sz="1800" dirty="0">
                <a:latin typeface="+mn-ea"/>
              </a:rPr>
              <a:t>数据流操作开发包，封装了与</a:t>
            </a:r>
            <a:r>
              <a:rPr lang="en-US" altLang="zh-CN" sz="1800" dirty="0" err="1">
                <a:latin typeface="+mn-ea"/>
              </a:rPr>
              <a:t>Redis</a:t>
            </a:r>
            <a:r>
              <a:rPr lang="en-US" altLang="zh-CN" sz="1800" dirty="0" smtClean="0">
                <a:latin typeface="+mn-ea"/>
              </a:rPr>
              <a:t>, Rabbit</a:t>
            </a:r>
            <a:r>
              <a:rPr lang="zh-CN" altLang="en-US" sz="1800" dirty="0">
                <a:latin typeface="+mn-ea"/>
              </a:rPr>
              <a:t>、</a:t>
            </a:r>
            <a:r>
              <a:rPr lang="en-US" altLang="zh-CN" sz="1800" dirty="0">
                <a:latin typeface="+mn-ea"/>
              </a:rPr>
              <a:t>Kafka</a:t>
            </a:r>
            <a:r>
              <a:rPr lang="zh-CN" altLang="en-US" sz="1800" dirty="0">
                <a:latin typeface="+mn-ea"/>
              </a:rPr>
              <a:t>等发送接收消息。</a:t>
            </a:r>
            <a:endParaRPr lang="en-US" altLang="zh-CN" sz="1800" dirty="0">
              <a:latin typeface="+mn-ea"/>
            </a:endParaRPr>
          </a:p>
        </p:txBody>
      </p:sp>
      <p:pic>
        <p:nvPicPr>
          <p:cNvPr id="11266" name="Picture 2" descr="https://upload-images.jianshu.io/upload_images/4742055-c696c65aa362e51f.png?imageMogr2/auto-orient/strip%7CimageView2/2/w/5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86" y="1574574"/>
            <a:ext cx="6252028" cy="491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175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1452448"/>
            <a:ext cx="10515600" cy="1325563"/>
          </a:xfrm>
        </p:spPr>
        <p:txBody>
          <a:bodyPr>
            <a:normAutofit/>
          </a:bodyPr>
          <a:lstStyle/>
          <a:p>
            <a:r>
              <a:rPr lang="zh-CN" altLang="en-US" sz="2400" b="1" dirty="0"/>
              <a:t>消费者驱动的契约测试</a:t>
            </a:r>
            <a:r>
              <a:rPr lang="zh-CN" altLang="en-US" sz="2400" dirty="0"/>
              <a:t>（</a:t>
            </a:r>
            <a:r>
              <a:rPr lang="en-US" altLang="zh-CN" sz="2400" dirty="0"/>
              <a:t>Consumer-Driven Contracts</a:t>
            </a:r>
            <a:r>
              <a:rPr lang="zh-CN" altLang="en-US" sz="2400" dirty="0"/>
              <a:t>，简称</a:t>
            </a:r>
            <a:r>
              <a:rPr lang="en-US" altLang="zh-CN" sz="2400" dirty="0"/>
              <a:t>CDC</a:t>
            </a:r>
            <a:r>
              <a:rPr lang="zh-CN" altLang="en-US" sz="2400" dirty="0"/>
              <a:t>），是指从消费者业务实现的角度出发，驱动出契约，再基于契约，对提供者验证的一种测试方式</a:t>
            </a:r>
          </a:p>
        </p:txBody>
      </p:sp>
      <p:sp>
        <p:nvSpPr>
          <p:cNvPr id="3" name="内容占位符 2"/>
          <p:cNvSpPr>
            <a:spLocks noGrp="1"/>
          </p:cNvSpPr>
          <p:nvPr>
            <p:ph idx="1"/>
          </p:nvPr>
        </p:nvSpPr>
        <p:spPr>
          <a:xfrm>
            <a:off x="7068456" y="2609395"/>
            <a:ext cx="4285343" cy="4067176"/>
          </a:xfrm>
        </p:spPr>
        <p:txBody>
          <a:bodyPr>
            <a:normAutofit/>
          </a:bodyPr>
          <a:lstStyle/>
          <a:p>
            <a:r>
              <a:rPr lang="zh-CN" altLang="en-US" sz="2400" dirty="0" smtClean="0"/>
              <a:t>假设我们已经有一个由多个微服务组成的系统</a:t>
            </a:r>
            <a:endParaRPr lang="en-US" altLang="zh-CN" sz="2400" dirty="0" smtClean="0"/>
          </a:p>
          <a:p>
            <a:r>
              <a:rPr lang="zh-CN" altLang="en-US" sz="2400" dirty="0" smtClean="0"/>
              <a:t>问题：如果</a:t>
            </a:r>
            <a:r>
              <a:rPr lang="zh-CN" altLang="en-US" sz="2400" dirty="0"/>
              <a:t>我们</a:t>
            </a:r>
            <a:r>
              <a:rPr lang="zh-CN" altLang="en-US" sz="2400" dirty="0" smtClean="0"/>
              <a:t>想给左上角应用程序进行测试，</a:t>
            </a:r>
            <a:r>
              <a:rPr lang="zh-CN" altLang="en-US" sz="2400" dirty="0"/>
              <a:t>以确定它是否可以与其他服务通信，我们可以做以下两件事之一</a:t>
            </a:r>
            <a:r>
              <a:rPr lang="en-US" altLang="zh-CN" sz="2400" dirty="0"/>
              <a:t>:</a:t>
            </a:r>
          </a:p>
          <a:p>
            <a:pPr lvl="1">
              <a:buFont typeface="Wingdings" panose="05000000000000000000" pitchFamily="2" charset="2"/>
              <a:buChar char="ü"/>
            </a:pPr>
            <a:r>
              <a:rPr lang="zh-CN" altLang="en-US" dirty="0"/>
              <a:t>部署所有微服务并执行端到端测试。</a:t>
            </a:r>
          </a:p>
          <a:p>
            <a:pPr lvl="1">
              <a:buFont typeface="Wingdings" panose="05000000000000000000" pitchFamily="2" charset="2"/>
              <a:buChar char="ü"/>
            </a:pPr>
            <a:r>
              <a:rPr lang="zh-CN" altLang="en-US" dirty="0"/>
              <a:t>在单元</a:t>
            </a:r>
            <a:r>
              <a:rPr lang="en-US" altLang="zh-CN" dirty="0"/>
              <a:t>/</a:t>
            </a:r>
            <a:r>
              <a:rPr lang="zh-CN" altLang="en-US" dirty="0"/>
              <a:t>集成测试中模拟其他微服务。</a:t>
            </a:r>
          </a:p>
          <a:p>
            <a:endParaRPr lang="en-US" altLang="zh-CN" dirty="0" smtClean="0"/>
          </a:p>
        </p:txBody>
      </p:sp>
      <p:pic>
        <p:nvPicPr>
          <p:cNvPr id="12290" name="Picture 2" descr="Microservice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43" y="2609395"/>
            <a:ext cx="6753225" cy="43130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990600" y="430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Spring Cloud Contract</a:t>
            </a:r>
            <a:endParaRPr lang="zh-CN" altLang="en-US" dirty="0"/>
          </a:p>
        </p:txBody>
      </p:sp>
    </p:spTree>
    <p:extLst>
      <p:ext uri="{BB962C8B-B14F-4D97-AF65-F5344CB8AC3E}">
        <p14:creationId xmlns:p14="http://schemas.microsoft.com/office/powerpoint/2010/main" val="1307667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Spring Cloud Contract</a:t>
            </a:r>
            <a:endParaRPr lang="zh-CN" altLang="en-US" dirty="0"/>
          </a:p>
        </p:txBody>
      </p:sp>
      <p:sp>
        <p:nvSpPr>
          <p:cNvPr id="3" name="内容占位符 2"/>
          <p:cNvSpPr>
            <a:spLocks noGrp="1"/>
          </p:cNvSpPr>
          <p:nvPr>
            <p:ph idx="1"/>
          </p:nvPr>
        </p:nvSpPr>
        <p:spPr>
          <a:xfrm>
            <a:off x="6096000" y="1999797"/>
            <a:ext cx="5921829" cy="4351338"/>
          </a:xfrm>
        </p:spPr>
        <p:txBody>
          <a:bodyPr/>
          <a:lstStyle/>
          <a:p>
            <a:endParaRPr lang="zh-CN" altLang="en-US" dirty="0"/>
          </a:p>
        </p:txBody>
      </p:sp>
      <p:pic>
        <p:nvPicPr>
          <p:cNvPr id="13314" name="Picture 2" descr="Stubbed 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60" y="1763259"/>
            <a:ext cx="4492452" cy="417308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6066973" y="1999797"/>
            <a:ext cx="5878286" cy="5025808"/>
          </a:xfrm>
          <a:prstGeom prst="rect">
            <a:avLst/>
          </a:prstGeom>
        </p:spPr>
      </p:pic>
    </p:spTree>
    <p:extLst>
      <p:ext uri="{BB962C8B-B14F-4D97-AF65-F5344CB8AC3E}">
        <p14:creationId xmlns:p14="http://schemas.microsoft.com/office/powerpoint/2010/main" val="1378010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Number_1">
            <a:hlinkClick r:id="rId14" action="ppaction://hlinksldjump"/>
          </p:cNvPr>
          <p:cNvSpPr/>
          <p:nvPr>
            <p:custDataLst>
              <p:tags r:id="rId1"/>
            </p:custDataLst>
          </p:nvPr>
        </p:nvSpPr>
        <p:spPr>
          <a:xfrm>
            <a:off x="2886331" y="1680759"/>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5" name="MH_Entry_1">
            <a:hlinkClick r:id="rId14" action="ppaction://hlinksldjump"/>
          </p:cNvPr>
          <p:cNvSpPr/>
          <p:nvPr>
            <p:custDataLst>
              <p:tags r:id="rId2"/>
            </p:custDataLst>
          </p:nvPr>
        </p:nvSpPr>
        <p:spPr>
          <a:xfrm>
            <a:off x="3718659" y="1680759"/>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a:solidFill>
                  <a:srgbClr val="FFFFFF"/>
                </a:solidFill>
                <a:latin typeface="+mn-ea"/>
                <a:sym typeface="+mn-ea"/>
              </a:rPr>
              <a:t>Spring Cloud</a:t>
            </a:r>
            <a:r>
              <a:rPr lang="zh-CN" altLang="en-US" sz="2800" dirty="0">
                <a:solidFill>
                  <a:srgbClr val="FFFFFF"/>
                </a:solidFill>
                <a:latin typeface="+mn-ea"/>
                <a:sym typeface="+mn-ea"/>
              </a:rPr>
              <a:t>框架简介</a:t>
            </a:r>
          </a:p>
        </p:txBody>
      </p:sp>
      <p:sp>
        <p:nvSpPr>
          <p:cNvPr id="6" name="MH_Number_3">
            <a:hlinkClick r:id="rId15" action="ppaction://hlinksldjump"/>
          </p:cNvPr>
          <p:cNvSpPr/>
          <p:nvPr>
            <p:custDataLst>
              <p:tags r:id="rId3"/>
            </p:custDataLst>
          </p:nvPr>
        </p:nvSpPr>
        <p:spPr>
          <a:xfrm>
            <a:off x="2886331" y="4026994"/>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03</a:t>
            </a:r>
            <a:endParaRPr lang="zh-CN" altLang="en-US" sz="2800" b="1" dirty="0">
              <a:solidFill>
                <a:schemeClr val="accent1"/>
              </a:solidFill>
              <a:ea typeface="华文细黑" panose="02010600040101010101" pitchFamily="2" charset="-122"/>
            </a:endParaRPr>
          </a:p>
        </p:txBody>
      </p:sp>
      <p:sp>
        <p:nvSpPr>
          <p:cNvPr id="7" name="MH_Entry_3">
            <a:hlinkClick r:id="rId15" action="ppaction://hlinksldjump"/>
          </p:cNvPr>
          <p:cNvSpPr/>
          <p:nvPr>
            <p:custDataLst>
              <p:tags r:id="rId4"/>
            </p:custDataLst>
          </p:nvPr>
        </p:nvSpPr>
        <p:spPr>
          <a:xfrm>
            <a:off x="3718659" y="4026994"/>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5000" lnSpcReduction="20000"/>
          </a:bodyPr>
          <a:lstStyle/>
          <a:p>
            <a:pPr algn="ctr"/>
            <a:r>
              <a:rPr lang="en-US" altLang="zh-CN" sz="2800" dirty="0">
                <a:solidFill>
                  <a:srgbClr val="FFFFFF"/>
                </a:solidFill>
                <a:latin typeface="+mn-ea"/>
                <a:sym typeface="+mn-ea"/>
              </a:rPr>
              <a:t>SpringCloud</a:t>
            </a:r>
            <a:r>
              <a:rPr lang="zh-CN" altLang="en-US" sz="2800" dirty="0">
                <a:solidFill>
                  <a:srgbClr val="FFFFFF"/>
                </a:solidFill>
                <a:latin typeface="+mn-ea"/>
                <a:sym typeface="+mn-ea"/>
              </a:rPr>
              <a:t>与</a:t>
            </a:r>
            <a:r>
              <a:rPr lang="en-US" altLang="zh-CN" sz="2800" dirty="0" err="1" smtClean="0">
                <a:solidFill>
                  <a:srgbClr val="FFFFFF"/>
                </a:solidFill>
                <a:latin typeface="+mn-ea"/>
                <a:sym typeface="+mn-ea"/>
              </a:rPr>
              <a:t>Dubbo</a:t>
            </a:r>
            <a:r>
              <a:rPr lang="zh-CN" altLang="en-US" sz="2800" dirty="0" smtClean="0">
                <a:solidFill>
                  <a:srgbClr val="FFFFFF"/>
                </a:solidFill>
                <a:latin typeface="+mn-ea"/>
                <a:sym typeface="+mn-ea"/>
              </a:rPr>
              <a:t>、</a:t>
            </a:r>
            <a:r>
              <a:rPr lang="en-US" altLang="zh-CN" sz="2800" dirty="0">
                <a:solidFill>
                  <a:srgbClr val="FFFFFF"/>
                </a:solidFill>
                <a:latin typeface="+mn-ea"/>
                <a:sym typeface="+mn-ea"/>
              </a:rPr>
              <a:t>k</a:t>
            </a:r>
            <a:r>
              <a:rPr lang="en-US" altLang="zh-CN" sz="2800" dirty="0" smtClean="0">
                <a:solidFill>
                  <a:srgbClr val="FFFFFF"/>
                </a:solidFill>
                <a:latin typeface="+mn-ea"/>
                <a:sym typeface="+mn-ea"/>
              </a:rPr>
              <a:t>8s</a:t>
            </a:r>
            <a:r>
              <a:rPr lang="zh-CN" altLang="en-US" sz="2800" dirty="0" smtClean="0">
                <a:solidFill>
                  <a:srgbClr val="FFFFFF"/>
                </a:solidFill>
                <a:latin typeface="+mn-ea"/>
                <a:sym typeface="+mn-ea"/>
              </a:rPr>
              <a:t>的</a:t>
            </a:r>
            <a:r>
              <a:rPr lang="zh-CN" altLang="en-US" sz="2800" dirty="0">
                <a:solidFill>
                  <a:srgbClr val="FFFFFF"/>
                </a:solidFill>
                <a:latin typeface="+mn-ea"/>
                <a:sym typeface="+mn-ea"/>
              </a:rPr>
              <a:t>区别</a:t>
            </a:r>
            <a:endParaRPr lang="zh-CN" altLang="en-US" sz="2800" dirty="0">
              <a:solidFill>
                <a:srgbClr val="FFFFFF"/>
              </a:solidFill>
              <a:latin typeface="+mn-ea"/>
            </a:endParaRPr>
          </a:p>
        </p:txBody>
      </p:sp>
      <p:sp>
        <p:nvSpPr>
          <p:cNvPr id="8" name="MH_Number_2">
            <a:hlinkClick r:id="rId16" action="ppaction://hlinksldjump"/>
          </p:cNvPr>
          <p:cNvSpPr/>
          <p:nvPr>
            <p:custDataLst>
              <p:tags r:id="rId5"/>
            </p:custDataLst>
          </p:nvPr>
        </p:nvSpPr>
        <p:spPr>
          <a:xfrm>
            <a:off x="2886331" y="2853877"/>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02</a:t>
            </a:r>
            <a:endParaRPr lang="zh-CN" altLang="en-US" sz="2800" b="1" dirty="0">
              <a:solidFill>
                <a:schemeClr val="accent1"/>
              </a:solidFill>
              <a:ea typeface="华文细黑" panose="02010600040101010101" pitchFamily="2" charset="-122"/>
            </a:endParaRPr>
          </a:p>
        </p:txBody>
      </p:sp>
      <p:sp>
        <p:nvSpPr>
          <p:cNvPr id="9" name="MH_Entry_2">
            <a:hlinkClick r:id="rId16" action="ppaction://hlinksldjump"/>
          </p:cNvPr>
          <p:cNvSpPr/>
          <p:nvPr>
            <p:custDataLst>
              <p:tags r:id="rId6"/>
            </p:custDataLst>
          </p:nvPr>
        </p:nvSpPr>
        <p:spPr>
          <a:xfrm>
            <a:off x="3718659" y="2853877"/>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sz="2800" dirty="0">
                <a:solidFill>
                  <a:srgbClr val="FFFFFF"/>
                </a:solidFill>
                <a:latin typeface="+mn-ea"/>
                <a:sym typeface="+mn-ea"/>
              </a:rPr>
              <a:t>Spring Cloud</a:t>
            </a:r>
            <a:r>
              <a:rPr lang="zh-CN" altLang="en-US" sz="2800" dirty="0">
                <a:solidFill>
                  <a:srgbClr val="FFFFFF"/>
                </a:solidFill>
                <a:latin typeface="+mn-ea"/>
                <a:sym typeface="+mn-ea"/>
              </a:rPr>
              <a:t>核心组件介绍</a:t>
            </a:r>
            <a:endParaRPr lang="zh-CN" altLang="en-US" sz="2800" dirty="0">
              <a:solidFill>
                <a:srgbClr val="FFFFFF"/>
              </a:solidFill>
              <a:latin typeface="+mn-ea"/>
            </a:endParaRPr>
          </a:p>
        </p:txBody>
      </p:sp>
      <p:sp>
        <p:nvSpPr>
          <p:cNvPr id="10" name="MH_Number_4">
            <a:hlinkClick r:id="rId17" action="ppaction://hlinksldjump"/>
          </p:cNvPr>
          <p:cNvSpPr/>
          <p:nvPr>
            <p:custDataLst>
              <p:tags r:id="rId7"/>
            </p:custDataLst>
          </p:nvPr>
        </p:nvSpPr>
        <p:spPr>
          <a:xfrm>
            <a:off x="2886331" y="5200111"/>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04</a:t>
            </a:r>
            <a:endParaRPr lang="zh-CN" altLang="en-US" sz="2800" b="1">
              <a:solidFill>
                <a:schemeClr val="accent1"/>
              </a:solidFill>
              <a:ea typeface="华文细黑" panose="02010600040101010101" pitchFamily="2" charset="-122"/>
            </a:endParaRPr>
          </a:p>
        </p:txBody>
      </p:sp>
      <p:sp>
        <p:nvSpPr>
          <p:cNvPr id="11" name="MH_Entry_4">
            <a:hlinkClick r:id="rId17" action="ppaction://hlinksldjump"/>
          </p:cNvPr>
          <p:cNvSpPr/>
          <p:nvPr>
            <p:custDataLst>
              <p:tags r:id="rId8"/>
            </p:custDataLst>
          </p:nvPr>
        </p:nvSpPr>
        <p:spPr>
          <a:xfrm>
            <a:off x="3718659" y="5200111"/>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800">
                <a:solidFill>
                  <a:srgbClr val="FFFFFF"/>
                </a:solidFill>
                <a:latin typeface="+mn-ea"/>
              </a:rPr>
              <a:t>结束语</a:t>
            </a:r>
          </a:p>
        </p:txBody>
      </p:sp>
      <p:cxnSp>
        <p:nvCxnSpPr>
          <p:cNvPr id="12" name="MH_Others_1"/>
          <p:cNvCxnSpPr/>
          <p:nvPr>
            <p:custDataLst>
              <p:tags r:id="rId9"/>
            </p:custDataLst>
          </p:nvPr>
        </p:nvCxnSpPr>
        <p:spPr>
          <a:xfrm>
            <a:off x="2380336" y="1089336"/>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H_Others_2"/>
          <p:cNvSpPr txBox="1"/>
          <p:nvPr>
            <p:custDataLst>
              <p:tags r:id="rId10"/>
            </p:custDataLst>
          </p:nvPr>
        </p:nvSpPr>
        <p:spPr>
          <a:xfrm>
            <a:off x="943200" y="982083"/>
            <a:ext cx="1054501" cy="1188575"/>
          </a:xfrm>
          <a:prstGeom prst="rect">
            <a:avLst/>
          </a:prstGeom>
          <a:noFill/>
        </p:spPr>
        <p:txBody>
          <a:bodyPr vert="eaVert" wrap="square" rtlCol="0" anchor="ctr" anchorCtr="0">
            <a:noAutofit/>
          </a:bodyPr>
          <a:lstStyle/>
          <a:p>
            <a:r>
              <a:rPr lang="en-US" altLang="zh-CN" sz="8800" dirty="0" smtClean="0">
                <a:solidFill>
                  <a:schemeClr val="accent1"/>
                </a:solidFill>
                <a:latin typeface="华文细黑" panose="02010600040101010101" pitchFamily="2" charset="-122"/>
                <a:ea typeface="华文细黑" panose="02010600040101010101" pitchFamily="2" charset="-122"/>
              </a:rPr>
              <a:t>C</a:t>
            </a:r>
            <a:endParaRPr lang="zh-CN" altLang="en-US" sz="4400" dirty="0">
              <a:solidFill>
                <a:schemeClr val="accent1"/>
              </a:solidFill>
              <a:latin typeface="华文细黑" panose="02010600040101010101" pitchFamily="2" charset="-122"/>
              <a:ea typeface="华文细黑" panose="02010600040101010101" pitchFamily="2" charset="-122"/>
            </a:endParaRPr>
          </a:p>
        </p:txBody>
      </p:sp>
      <p:sp>
        <p:nvSpPr>
          <p:cNvPr id="14" name="MH_Others_3"/>
          <p:cNvSpPr txBox="1"/>
          <p:nvPr>
            <p:custDataLst>
              <p:tags r:id="rId11"/>
            </p:custDataLst>
          </p:nvPr>
        </p:nvSpPr>
        <p:spPr>
          <a:xfrm>
            <a:off x="1132788" y="3680210"/>
            <a:ext cx="693893" cy="1498463"/>
          </a:xfrm>
          <a:prstGeom prst="rect">
            <a:avLst/>
          </a:prstGeom>
          <a:noFill/>
        </p:spPr>
        <p:txBody>
          <a:bodyPr vert="horz" wrap="square" rtlCol="0" anchor="ctr" anchorCtr="0">
            <a:noAutofit/>
          </a:bodyPr>
          <a:lstStyle/>
          <a:p>
            <a:pPr algn="ctr"/>
            <a:r>
              <a:rPr lang="zh-CN" altLang="en-US" sz="4800" b="1" smtClean="0">
                <a:solidFill>
                  <a:schemeClr val="accent1"/>
                </a:solidFill>
                <a:latin typeface="华文细黑" panose="02010600040101010101" pitchFamily="2" charset="-122"/>
                <a:ea typeface="华文细黑" panose="02010600040101010101" pitchFamily="2" charset="-122"/>
              </a:rPr>
              <a:t>目</a:t>
            </a:r>
            <a:endParaRPr lang="en-US" altLang="zh-CN" sz="4800" b="1" smtClean="0">
              <a:solidFill>
                <a:schemeClr val="accent1"/>
              </a:solidFill>
              <a:latin typeface="华文细黑" panose="02010600040101010101" pitchFamily="2" charset="-122"/>
              <a:ea typeface="华文细黑" panose="02010600040101010101" pitchFamily="2" charset="-122"/>
            </a:endParaRPr>
          </a:p>
          <a:p>
            <a:pPr algn="ctr"/>
            <a:r>
              <a:rPr lang="zh-CN" altLang="en-US" sz="4800" b="1" smtClean="0">
                <a:solidFill>
                  <a:schemeClr val="accent1"/>
                </a:solidFill>
                <a:latin typeface="华文细黑" panose="02010600040101010101" pitchFamily="2" charset="-122"/>
                <a:ea typeface="华文细黑" panose="02010600040101010101" pitchFamily="2" charset="-122"/>
              </a:rPr>
              <a:t>录</a:t>
            </a:r>
            <a:endParaRPr lang="zh-CN" altLang="en-US" sz="4800" b="1">
              <a:solidFill>
                <a:schemeClr val="accent1"/>
              </a:solidFill>
              <a:latin typeface="华文细黑" panose="02010600040101010101" pitchFamily="2" charset="-122"/>
              <a:ea typeface="华文细黑" panose="02010600040101010101" pitchFamily="2" charset="-122"/>
            </a:endParaRPr>
          </a:p>
        </p:txBody>
      </p:sp>
      <p:sp>
        <p:nvSpPr>
          <p:cNvPr id="15" name="MH_Others_4"/>
          <p:cNvSpPr/>
          <p:nvPr>
            <p:custDataLst>
              <p:tags r:id="rId12"/>
            </p:custDataLst>
          </p:nvPr>
        </p:nvSpPr>
        <p:spPr>
          <a:xfrm>
            <a:off x="1171959" y="1733583"/>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688132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err="1" smtClean="0"/>
              <a:t>Dubbo</a:t>
            </a:r>
            <a:r>
              <a:rPr lang="zh-CN" altLang="en-US" dirty="0" smtClean="0"/>
              <a:t>的比较</a:t>
            </a:r>
            <a:endParaRPr lang="zh-CN" altLang="en-US" dirty="0"/>
          </a:p>
        </p:txBody>
      </p:sp>
      <p:sp>
        <p:nvSpPr>
          <p:cNvPr id="3" name="内容占位符 2"/>
          <p:cNvSpPr>
            <a:spLocks noGrp="1"/>
          </p:cNvSpPr>
          <p:nvPr>
            <p:ph idx="1"/>
          </p:nvPr>
        </p:nvSpPr>
        <p:spPr>
          <a:xfrm>
            <a:off x="8519886" y="1690688"/>
            <a:ext cx="3512457" cy="4180116"/>
          </a:xfrm>
        </p:spPr>
        <p:txBody>
          <a:bodyPr>
            <a:normAutofit fontScale="70000" lnSpcReduction="20000"/>
          </a:bodyPr>
          <a:lstStyle/>
          <a:p>
            <a:r>
              <a:rPr lang="en-US" altLang="zh-CN" sz="2300" dirty="0" err="1">
                <a:latin typeface="+mn-ea"/>
              </a:rPr>
              <a:t>Dubbo</a:t>
            </a:r>
            <a:r>
              <a:rPr lang="zh-CN" altLang="en-US" sz="2300" dirty="0">
                <a:latin typeface="+mn-ea"/>
              </a:rPr>
              <a:t>专注于服务治理；</a:t>
            </a:r>
            <a:r>
              <a:rPr lang="en-US" altLang="zh-CN" sz="2300" dirty="0">
                <a:latin typeface="+mn-ea"/>
              </a:rPr>
              <a:t>Spring Cloud</a:t>
            </a:r>
            <a:r>
              <a:rPr lang="zh-CN" altLang="en-US" sz="2300" dirty="0">
                <a:latin typeface="+mn-ea"/>
              </a:rPr>
              <a:t>关注于微服务架构</a:t>
            </a:r>
            <a:r>
              <a:rPr lang="zh-CN" altLang="en-US" sz="2300" dirty="0" smtClean="0">
                <a:latin typeface="+mn-ea"/>
              </a:rPr>
              <a:t>生态</a:t>
            </a:r>
            <a:endParaRPr lang="en-US" altLang="zh-CN" sz="2300" dirty="0" smtClean="0">
              <a:latin typeface="+mn-ea"/>
            </a:endParaRPr>
          </a:p>
          <a:p>
            <a:r>
              <a:rPr lang="zh-CN" altLang="en-US" sz="2300" dirty="0" smtClean="0">
                <a:latin typeface="+mn-ea"/>
              </a:rPr>
              <a:t>在服务治理方面</a:t>
            </a:r>
            <a:r>
              <a:rPr lang="en-US" altLang="zh-CN" sz="2300" dirty="0" err="1" smtClean="0">
                <a:latin typeface="+mn-ea"/>
              </a:rPr>
              <a:t>Dubbo</a:t>
            </a:r>
            <a:r>
              <a:rPr lang="zh-CN" altLang="en-US" sz="2300" dirty="0" smtClean="0">
                <a:latin typeface="+mn-ea"/>
              </a:rPr>
              <a:t>具有一定的优势：</a:t>
            </a:r>
            <a:r>
              <a:rPr lang="zh-CN" altLang="en-US" sz="2300" dirty="0"/>
              <a:t>支持更多的</a:t>
            </a:r>
            <a:r>
              <a:rPr lang="zh-CN" altLang="en-US" sz="2300" dirty="0" smtClean="0"/>
              <a:t>协议、</a:t>
            </a:r>
            <a:r>
              <a:rPr lang="en-US" altLang="zh-CN" sz="2300" dirty="0" smtClean="0"/>
              <a:t>RPC</a:t>
            </a:r>
            <a:r>
              <a:rPr lang="zh-CN" altLang="en-US" sz="2300" dirty="0" smtClean="0"/>
              <a:t>效率更高</a:t>
            </a:r>
            <a:endParaRPr lang="en-US" altLang="zh-CN" sz="2300" dirty="0" smtClean="0"/>
          </a:p>
          <a:p>
            <a:r>
              <a:rPr lang="en-US" altLang="zh-CN" sz="2300" dirty="0" err="1" smtClean="0">
                <a:latin typeface="+mn-ea"/>
              </a:rPr>
              <a:t>Dubbo</a:t>
            </a:r>
            <a:r>
              <a:rPr lang="en-US" altLang="zh-CN" sz="2300" dirty="0" smtClean="0">
                <a:latin typeface="+mn-ea"/>
              </a:rPr>
              <a:t> 2017</a:t>
            </a:r>
            <a:r>
              <a:rPr lang="zh-CN" altLang="en-US" sz="2300" dirty="0" smtClean="0">
                <a:latin typeface="+mn-ea"/>
              </a:rPr>
              <a:t>开始更新后，最近计划：</a:t>
            </a:r>
            <a:endParaRPr lang="en-US" altLang="zh-CN" sz="2300" dirty="0" smtClean="0">
              <a:latin typeface="+mn-ea"/>
            </a:endParaRPr>
          </a:p>
          <a:p>
            <a:pPr lvl="1">
              <a:buFont typeface="Wingdings" panose="05000000000000000000" pitchFamily="2" charset="2"/>
              <a:buChar char="ü"/>
            </a:pPr>
            <a:r>
              <a:rPr lang="zh-CN" altLang="en-US" sz="2300" dirty="0"/>
              <a:t>优先解决社区使用过程中的问题和框架的缺陷，吸收社区贡献的新特性，解决文档访问和不全面的问题。</a:t>
            </a:r>
            <a:br>
              <a:rPr lang="zh-CN" altLang="en-US" sz="2300" dirty="0"/>
            </a:br>
            <a:endParaRPr lang="zh-CN" altLang="en-US" sz="2300" dirty="0"/>
          </a:p>
          <a:p>
            <a:pPr lvl="1">
              <a:buFont typeface="Wingdings" panose="05000000000000000000" pitchFamily="2" charset="2"/>
              <a:buChar char="ü"/>
            </a:pPr>
            <a:r>
              <a:rPr lang="zh-CN" altLang="en-US" sz="2300" dirty="0"/>
              <a:t>提供服务延迟暴乱、优雅停机 </a:t>
            </a:r>
            <a:r>
              <a:rPr lang="en-US" altLang="zh-CN" sz="2300" dirty="0"/>
              <a:t>API </a:t>
            </a:r>
            <a:r>
              <a:rPr lang="zh-CN" altLang="en-US" sz="2300" dirty="0"/>
              <a:t>接口支持 </a:t>
            </a:r>
            <a:r>
              <a:rPr lang="en-US" altLang="zh-CN" sz="2300" dirty="0"/>
              <a:t>RESTFULE </a:t>
            </a:r>
            <a:r>
              <a:rPr lang="zh-CN" altLang="en-US" sz="2300" dirty="0"/>
              <a:t>风格服务调用，提供 </a:t>
            </a:r>
            <a:r>
              <a:rPr lang="en-US" altLang="zh-CN" sz="2300" dirty="0" err="1"/>
              <a:t>netty</a:t>
            </a:r>
            <a:r>
              <a:rPr lang="en-US" altLang="zh-CN" sz="2300" dirty="0"/>
              <a:t> http </a:t>
            </a:r>
            <a:r>
              <a:rPr lang="zh-CN" altLang="en-US" sz="2300" dirty="0"/>
              <a:t>的支持，集成高性能序列化协议。</a:t>
            </a:r>
            <a:br>
              <a:rPr lang="zh-CN" altLang="en-US" sz="2300" dirty="0"/>
            </a:br>
            <a:endParaRPr lang="zh-CN" altLang="en-US" sz="2300" dirty="0"/>
          </a:p>
          <a:p>
            <a:pPr lvl="1">
              <a:buFont typeface="Wingdings" panose="05000000000000000000" pitchFamily="2" charset="2"/>
              <a:buChar char="ü"/>
            </a:pPr>
            <a:r>
              <a:rPr lang="zh-CN" altLang="en-US" sz="2300" dirty="0"/>
              <a:t>路由功能优化、消费端异步功能优化、提供端异步调用支持注册中心推送通知异步、合并处理改造等。</a:t>
            </a:r>
          </a:p>
          <a:p>
            <a:endParaRPr lang="zh-CN" altLang="en-US" sz="2400" dirty="0">
              <a:latin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416953657"/>
              </p:ext>
            </p:extLst>
          </p:nvPr>
        </p:nvGraphicFramePr>
        <p:xfrm>
          <a:off x="838200" y="1567544"/>
          <a:ext cx="7736116" cy="5123545"/>
        </p:xfrm>
        <a:graphic>
          <a:graphicData uri="http://schemas.openxmlformats.org/drawingml/2006/table">
            <a:tbl>
              <a:tblPr/>
              <a:tblGrid>
                <a:gridCol w="1569647"/>
                <a:gridCol w="1569647"/>
                <a:gridCol w="4596822"/>
              </a:tblGrid>
              <a:tr h="740067">
                <a:tc>
                  <a:txBody>
                    <a:bodyPr/>
                    <a:lstStyle/>
                    <a:p>
                      <a:endParaRPr lang="zh-CN" altLang="en-US"/>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
                      </a:r>
                      <a:br>
                        <a:rPr lang="en-US" dirty="0">
                          <a:effectLst/>
                        </a:rPr>
                      </a:br>
                      <a:r>
                        <a:rPr lang="en-US" dirty="0" err="1">
                          <a:effectLst/>
                        </a:rPr>
                        <a:t>Dubbo</a:t>
                      </a:r>
                      <a:endParaRPr lang="en-US" dirty="0">
                        <a:effectLst/>
                      </a:endParaRP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Spring Cloud</a:t>
                      </a:r>
                    </a:p>
                  </a:txBody>
                  <a:tcPr marL="22860" marR="22860" marT="22860" marB="22860" anchor="ctr">
                    <a:lnL w="7620" cap="flat" cmpd="sng" algn="ctr">
                      <a:solidFill>
                        <a:srgbClr val="C0C0C0"/>
                      </a:solidFill>
                      <a:prstDash val="solid"/>
                      <a:round/>
                      <a:headEnd type="none" w="med" len="med"/>
                      <a:tailEnd type="none" w="med" len="med"/>
                    </a:lnL>
                    <a:lnB w="7620" cap="flat" cmpd="sng" algn="ctr">
                      <a:solidFill>
                        <a:srgbClr val="C0C0C0"/>
                      </a:solidFill>
                      <a:prstDash val="solid"/>
                      <a:round/>
                      <a:headEnd type="none" w="med" len="med"/>
                      <a:tailEnd type="none" w="med" len="med"/>
                    </a:lnB>
                  </a:tcPr>
                </a:tc>
              </a:tr>
              <a:tr h="398498">
                <a:tc>
                  <a:txBody>
                    <a:bodyPr/>
                    <a:lstStyle/>
                    <a:p>
                      <a:r>
                        <a:rPr lang="zh-CN" altLang="en-US">
                          <a:effectLst/>
                        </a:rPr>
                        <a:t>服务注册中心</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Zookeeper</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Netflix Eureka</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zh-CN" altLang="en-US">
                          <a:effectLst/>
                        </a:rPr>
                        <a:t>服务调用方式</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RPC</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REST API</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zh-CN" altLang="en-US">
                          <a:effectLst/>
                        </a:rPr>
                        <a:t>服务监控</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Dubbo-monitor</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Spring Boot Admin</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zh-CN" altLang="en-US">
                          <a:effectLst/>
                        </a:rPr>
                        <a:t>断路器</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不完善</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dirty="0">
                          <a:effectLst/>
                        </a:rPr>
                        <a:t>Spring Cloud Netflix </a:t>
                      </a:r>
                      <a:r>
                        <a:rPr lang="en-US" dirty="0" err="1">
                          <a:effectLst/>
                        </a:rPr>
                        <a:t>Hystrix</a:t>
                      </a:r>
                      <a:endParaRPr lang="en-US" dirty="0">
                        <a:effectLst/>
                      </a:endParaRP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zh-CN" altLang="en-US">
                          <a:effectLst/>
                        </a:rPr>
                        <a:t>服务网关</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Netflix Zuul</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zh-CN" altLang="en-US">
                          <a:effectLst/>
                        </a:rPr>
                        <a:t>分布式配置</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Config</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zh-CN" altLang="en-US">
                          <a:effectLst/>
                        </a:rPr>
                        <a:t>服务跟踪</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Sleuth</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zh-CN" altLang="en-US">
                          <a:effectLst/>
                        </a:rPr>
                        <a:t>消息总线</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Bus</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zh-CN" altLang="en-US">
                          <a:effectLst/>
                        </a:rPr>
                        <a:t>数据流</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Stream</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zh-CN" altLang="en-US">
                          <a:effectLst/>
                        </a:rPr>
                        <a:t>批量任务</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zh-CN" altLang="en-US">
                          <a:effectLst/>
                        </a:rPr>
                        <a:t>无</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effectLst/>
                        </a:rPr>
                        <a:t>Spring Cloud Task</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r h="398498">
                <a:tc>
                  <a:txBody>
                    <a:bodyPr/>
                    <a:lstStyle/>
                    <a:p>
                      <a:r>
                        <a:rPr lang="en-US" altLang="zh-CN">
                          <a:effectLst/>
                        </a:rPr>
                        <a:t>……</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ltLang="zh-CN">
                          <a:effectLst/>
                        </a:rPr>
                        <a:t>……</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c>
                  <a:txBody>
                    <a:bodyPr/>
                    <a:lstStyle/>
                    <a:p>
                      <a:r>
                        <a:rPr lang="en-US" altLang="zh-CN" dirty="0">
                          <a:effectLst/>
                        </a:rPr>
                        <a:t>……</a:t>
                      </a:r>
                    </a:p>
                  </a:txBody>
                  <a:tcPr marL="22860" marR="22860" marT="22860" marB="22860" anchor="ctr">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72969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 </a:t>
            </a:r>
            <a:r>
              <a:rPr lang="en-US" altLang="zh-CN" dirty="0" err="1" smtClean="0"/>
              <a:t>docker</a:t>
            </a:r>
            <a:r>
              <a:rPr lang="en-US" altLang="zh-CN" dirty="0" smtClean="0"/>
              <a:t> - k8s</a:t>
            </a:r>
            <a:r>
              <a:rPr lang="zh-CN" altLang="en-US" dirty="0" smtClean="0"/>
              <a:t>的比较</a:t>
            </a:r>
            <a:endParaRPr lang="zh-CN" altLang="en-US" dirty="0"/>
          </a:p>
        </p:txBody>
      </p:sp>
      <p:sp>
        <p:nvSpPr>
          <p:cNvPr id="3" name="内容占位符 2"/>
          <p:cNvSpPr>
            <a:spLocks noGrp="1"/>
          </p:cNvSpPr>
          <p:nvPr>
            <p:ph idx="1"/>
          </p:nvPr>
        </p:nvSpPr>
        <p:spPr>
          <a:xfrm>
            <a:off x="9013371" y="1320800"/>
            <a:ext cx="2990261" cy="5406571"/>
          </a:xfrm>
        </p:spPr>
        <p:txBody>
          <a:bodyPr/>
          <a:lstStyle/>
          <a:p>
            <a:r>
              <a:rPr lang="zh-CN" altLang="en-US" dirty="0" smtClean="0"/>
              <a:t>仅是初步的比较</a:t>
            </a:r>
            <a:endParaRPr lang="en-US" altLang="zh-CN" dirty="0" smtClean="0"/>
          </a:p>
          <a:p>
            <a:r>
              <a:rPr lang="en-US" altLang="zh-CN" sz="2000" dirty="0" smtClean="0"/>
              <a:t>Spring cloud</a:t>
            </a:r>
            <a:r>
              <a:rPr lang="zh-CN" altLang="en-US" sz="2000" dirty="0" smtClean="0"/>
              <a:t>与</a:t>
            </a:r>
            <a:r>
              <a:rPr lang="en-US" altLang="zh-CN" sz="2000" dirty="0" smtClean="0"/>
              <a:t>k8s</a:t>
            </a:r>
            <a:r>
              <a:rPr lang="zh-CN" altLang="en-US" sz="2000" dirty="0" smtClean="0"/>
              <a:t>本身应该是不具有比较性的，是从完全不同的层面解决微服务生态的问题</a:t>
            </a:r>
            <a:endParaRPr lang="en-US" altLang="zh-CN" sz="2000" dirty="0" smtClean="0"/>
          </a:p>
          <a:p>
            <a:r>
              <a:rPr lang="zh-CN" altLang="en-US" sz="2000" dirty="0" smtClean="0"/>
              <a:t>前者解决的是</a:t>
            </a:r>
            <a:r>
              <a:rPr lang="en-US" altLang="zh-CN" sz="2000" dirty="0" smtClean="0"/>
              <a:t>JVM</a:t>
            </a:r>
            <a:r>
              <a:rPr lang="zh-CN" altLang="en-US" sz="2000" dirty="0" smtClean="0"/>
              <a:t>层面的问题，后者是让前者的问题消失，为开发者在平台层解决</a:t>
            </a:r>
            <a:endParaRPr lang="en-US" altLang="zh-CN" sz="2000" dirty="0" smtClean="0"/>
          </a:p>
          <a:p>
            <a:r>
              <a:rPr lang="zh-CN" altLang="en-US" sz="2000" dirty="0" smtClean="0"/>
              <a:t>解决问题的思路，以及生态技能不太一样</a:t>
            </a:r>
            <a:endParaRPr lang="zh-CN" altLang="en-US" sz="2000" dirty="0"/>
          </a:p>
        </p:txBody>
      </p:sp>
      <p:pic>
        <p:nvPicPr>
          <p:cNvPr id="4" name="图片 3"/>
          <p:cNvPicPr>
            <a:picLocks noChangeAspect="1"/>
          </p:cNvPicPr>
          <p:nvPr/>
        </p:nvPicPr>
        <p:blipFill>
          <a:blip r:embed="rId3"/>
          <a:stretch>
            <a:fillRect/>
          </a:stretch>
        </p:blipFill>
        <p:spPr>
          <a:xfrm>
            <a:off x="188368" y="1514331"/>
            <a:ext cx="8723403" cy="4516354"/>
          </a:xfrm>
          <a:prstGeom prst="rect">
            <a:avLst/>
          </a:prstGeom>
        </p:spPr>
      </p:pic>
    </p:spTree>
    <p:extLst>
      <p:ext uri="{BB962C8B-B14F-4D97-AF65-F5344CB8AC3E}">
        <p14:creationId xmlns:p14="http://schemas.microsoft.com/office/powerpoint/2010/main" val="564899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Spring Cloud</a:t>
            </a:r>
            <a:r>
              <a:rPr lang="zh-CN" altLang="en-US" dirty="0" smtClean="0"/>
              <a:t>我们还要做什么</a:t>
            </a:r>
            <a:endParaRPr lang="zh-CN" altLang="en-US" dirty="0"/>
          </a:p>
        </p:txBody>
      </p:sp>
      <p:sp>
        <p:nvSpPr>
          <p:cNvPr id="4" name="内容占位符 3"/>
          <p:cNvSpPr>
            <a:spLocks noGrp="1"/>
          </p:cNvSpPr>
          <p:nvPr>
            <p:ph idx="1"/>
          </p:nvPr>
        </p:nvSpPr>
        <p:spPr>
          <a:xfrm>
            <a:off x="7082970" y="1825625"/>
            <a:ext cx="4270829" cy="4351338"/>
          </a:xfrm>
        </p:spPr>
        <p:txBody>
          <a:bodyPr/>
          <a:lstStyle/>
          <a:p>
            <a:r>
              <a:rPr lang="zh-CN" altLang="en-US" dirty="0"/>
              <a:t>全</a:t>
            </a:r>
            <a:r>
              <a:rPr lang="zh-CN" altLang="en-US" dirty="0" smtClean="0"/>
              <a:t>栈式或是部分集成</a:t>
            </a:r>
            <a:endParaRPr lang="en-US" altLang="zh-CN" dirty="0" smtClean="0"/>
          </a:p>
          <a:p>
            <a:r>
              <a:rPr lang="zh-CN" altLang="en-US" dirty="0" smtClean="0"/>
              <a:t>具体组件的选择</a:t>
            </a:r>
            <a:r>
              <a:rPr lang="en-US" altLang="zh-CN" dirty="0" smtClean="0"/>
              <a:t>(</a:t>
            </a:r>
            <a:r>
              <a:rPr lang="en-US" altLang="zh-CN" dirty="0" err="1" smtClean="0"/>
              <a:t>ep:eureka</a:t>
            </a:r>
            <a:r>
              <a:rPr lang="en-US" altLang="zh-CN" dirty="0" smtClean="0"/>
              <a:t> or consul)</a:t>
            </a:r>
          </a:p>
          <a:p>
            <a:r>
              <a:rPr lang="zh-CN" altLang="en-US" dirty="0"/>
              <a:t>组件</a:t>
            </a:r>
            <a:r>
              <a:rPr lang="zh-CN" altLang="en-US" dirty="0" smtClean="0"/>
              <a:t>最佳实践</a:t>
            </a:r>
            <a:r>
              <a:rPr lang="en-US" altLang="zh-CN" dirty="0" smtClean="0"/>
              <a:t>(</a:t>
            </a:r>
            <a:r>
              <a:rPr lang="zh-CN" altLang="en-US" dirty="0" smtClean="0"/>
              <a:t>使用、配置等</a:t>
            </a:r>
            <a:r>
              <a:rPr lang="en-US" altLang="zh-CN" dirty="0" smtClean="0"/>
              <a:t>)</a:t>
            </a:r>
          </a:p>
          <a:p>
            <a:r>
              <a:rPr lang="zh-CN" altLang="en-US" dirty="0" smtClean="0"/>
              <a:t>服务监控及预警方案及平台</a:t>
            </a:r>
            <a:endParaRPr lang="en-US" altLang="zh-CN" dirty="0" smtClean="0"/>
          </a:p>
          <a:p>
            <a:r>
              <a:rPr lang="zh-CN" altLang="en-US" dirty="0" smtClean="0"/>
              <a:t>与</a:t>
            </a:r>
            <a:r>
              <a:rPr lang="en-US" altLang="zh-CN" dirty="0" err="1" smtClean="0"/>
              <a:t>docker</a:t>
            </a:r>
            <a:r>
              <a:rPr lang="zh-CN" altLang="en-US" dirty="0" smtClean="0"/>
              <a:t>集成</a:t>
            </a:r>
            <a:endParaRPr lang="en-US" altLang="zh-CN" dirty="0" smtClean="0"/>
          </a:p>
          <a:p>
            <a:r>
              <a:rPr lang="zh-CN" altLang="en-US" dirty="0"/>
              <a:t>发布</a:t>
            </a:r>
            <a:r>
              <a:rPr lang="zh-CN" altLang="en-US" dirty="0" smtClean="0"/>
              <a:t>流程</a:t>
            </a:r>
            <a:endParaRPr lang="en-US" altLang="zh-CN" dirty="0" smtClean="0"/>
          </a:p>
          <a:p>
            <a:endParaRPr lang="en-US" altLang="zh-CN" dirty="0" smtClean="0"/>
          </a:p>
        </p:txBody>
      </p:sp>
      <p:pic>
        <p:nvPicPr>
          <p:cNvPr id="6" name="图片 5"/>
          <p:cNvPicPr>
            <a:picLocks noChangeAspect="1"/>
          </p:cNvPicPr>
          <p:nvPr/>
        </p:nvPicPr>
        <p:blipFill>
          <a:blip r:embed="rId3" cstate="print"/>
          <a:stretch>
            <a:fillRect/>
          </a:stretch>
        </p:blipFill>
        <p:spPr>
          <a:xfrm rot="1909033">
            <a:off x="2312214" y="2258007"/>
            <a:ext cx="3010085" cy="3010085"/>
          </a:xfrm>
          <a:prstGeom prst="rect">
            <a:avLst/>
          </a:prstGeom>
        </p:spPr>
      </p:pic>
    </p:spTree>
    <p:extLst>
      <p:ext uri="{BB962C8B-B14F-4D97-AF65-F5344CB8AC3E}">
        <p14:creationId xmlns:p14="http://schemas.microsoft.com/office/powerpoint/2010/main" val="14091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Number_1">
            <a:hlinkClick r:id="rId15" action="ppaction://hlinksldjump"/>
          </p:cNvPr>
          <p:cNvSpPr/>
          <p:nvPr>
            <p:custDataLst>
              <p:tags r:id="rId1"/>
            </p:custDataLst>
          </p:nvPr>
        </p:nvSpPr>
        <p:spPr>
          <a:xfrm>
            <a:off x="2886331" y="1680759"/>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27" name="MH_Entry_1">
            <a:hlinkClick r:id="rId15" action="ppaction://hlinksldjump"/>
          </p:cNvPr>
          <p:cNvSpPr/>
          <p:nvPr>
            <p:custDataLst>
              <p:tags r:id="rId2"/>
            </p:custDataLst>
          </p:nvPr>
        </p:nvSpPr>
        <p:spPr>
          <a:xfrm>
            <a:off x="3718659" y="1680759"/>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2800" dirty="0" smtClean="0">
                <a:solidFill>
                  <a:srgbClr val="FFFFFF"/>
                </a:solidFill>
                <a:latin typeface="+mn-ea"/>
                <a:sym typeface="+mn-ea"/>
              </a:rPr>
              <a:t>Spring Cloud</a:t>
            </a:r>
            <a:r>
              <a:rPr lang="zh-CN" altLang="en-US" sz="2800" dirty="0" smtClean="0">
                <a:solidFill>
                  <a:srgbClr val="FFFFFF"/>
                </a:solidFill>
                <a:latin typeface="+mn-ea"/>
                <a:sym typeface="+mn-ea"/>
              </a:rPr>
              <a:t>框架简介</a:t>
            </a:r>
          </a:p>
        </p:txBody>
      </p:sp>
      <p:sp>
        <p:nvSpPr>
          <p:cNvPr id="28" name="MH_Number_3">
            <a:hlinkClick r:id="rId16" action="ppaction://hlinksldjump"/>
          </p:cNvPr>
          <p:cNvSpPr/>
          <p:nvPr>
            <p:custDataLst>
              <p:tags r:id="rId3"/>
            </p:custDataLst>
          </p:nvPr>
        </p:nvSpPr>
        <p:spPr>
          <a:xfrm>
            <a:off x="2886331" y="4026994"/>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03</a:t>
            </a:r>
            <a:endParaRPr lang="zh-CN" altLang="en-US" sz="2800" b="1">
              <a:solidFill>
                <a:schemeClr val="accent1"/>
              </a:solidFill>
              <a:ea typeface="华文细黑" panose="02010600040101010101" pitchFamily="2" charset="-122"/>
            </a:endParaRPr>
          </a:p>
        </p:txBody>
      </p:sp>
      <p:sp>
        <p:nvSpPr>
          <p:cNvPr id="29" name="MH_Entry_3">
            <a:hlinkClick r:id="rId16" action="ppaction://hlinksldjump"/>
          </p:cNvPr>
          <p:cNvSpPr/>
          <p:nvPr>
            <p:custDataLst>
              <p:tags r:id="rId4"/>
            </p:custDataLst>
          </p:nvPr>
        </p:nvSpPr>
        <p:spPr>
          <a:xfrm>
            <a:off x="3718659" y="4026994"/>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a:solidFill>
                  <a:srgbClr val="FFFFFF"/>
                </a:solidFill>
                <a:latin typeface="+mn-ea"/>
                <a:sym typeface="+mn-ea"/>
              </a:rPr>
              <a:t>SpringCloud</a:t>
            </a:r>
            <a:r>
              <a:rPr lang="zh-CN" altLang="en-US" sz="2800" dirty="0">
                <a:solidFill>
                  <a:srgbClr val="FFFFFF"/>
                </a:solidFill>
                <a:latin typeface="+mn-ea"/>
                <a:sym typeface="+mn-ea"/>
              </a:rPr>
              <a:t>与</a:t>
            </a:r>
            <a:r>
              <a:rPr lang="en-US" altLang="zh-CN" sz="2800" dirty="0" err="1" smtClean="0">
                <a:solidFill>
                  <a:srgbClr val="FFFFFF"/>
                </a:solidFill>
                <a:latin typeface="+mn-ea"/>
                <a:sym typeface="+mn-ea"/>
              </a:rPr>
              <a:t>Dubbo</a:t>
            </a:r>
            <a:r>
              <a:rPr lang="zh-CN" altLang="en-US" sz="2800" dirty="0" smtClean="0">
                <a:solidFill>
                  <a:srgbClr val="FFFFFF"/>
                </a:solidFill>
                <a:latin typeface="+mn-ea"/>
                <a:sym typeface="+mn-ea"/>
              </a:rPr>
              <a:t>、</a:t>
            </a:r>
            <a:r>
              <a:rPr lang="en-US" altLang="zh-CN" sz="2800" dirty="0" smtClean="0">
                <a:solidFill>
                  <a:srgbClr val="FFFFFF"/>
                </a:solidFill>
                <a:latin typeface="+mn-ea"/>
                <a:sym typeface="+mn-ea"/>
              </a:rPr>
              <a:t>k8s</a:t>
            </a:r>
            <a:endParaRPr lang="zh-CN" altLang="en-US" sz="2800" dirty="0">
              <a:solidFill>
                <a:srgbClr val="FFFFFF"/>
              </a:solidFill>
              <a:latin typeface="+mn-ea"/>
            </a:endParaRPr>
          </a:p>
        </p:txBody>
      </p:sp>
      <p:sp>
        <p:nvSpPr>
          <p:cNvPr id="30" name="MH_Number_2">
            <a:hlinkClick r:id="rId17" action="ppaction://hlinksldjump"/>
          </p:cNvPr>
          <p:cNvSpPr/>
          <p:nvPr>
            <p:custDataLst>
              <p:tags r:id="rId5"/>
            </p:custDataLst>
          </p:nvPr>
        </p:nvSpPr>
        <p:spPr>
          <a:xfrm>
            <a:off x="2886331" y="2853877"/>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02</a:t>
            </a:r>
            <a:endParaRPr lang="zh-CN" altLang="en-US" sz="2800" b="1" dirty="0">
              <a:solidFill>
                <a:schemeClr val="accent1"/>
              </a:solidFill>
              <a:ea typeface="华文细黑" panose="02010600040101010101" pitchFamily="2" charset="-122"/>
            </a:endParaRPr>
          </a:p>
        </p:txBody>
      </p:sp>
      <p:sp>
        <p:nvSpPr>
          <p:cNvPr id="31" name="MH_Entry_2">
            <a:hlinkClick r:id="rId17" action="ppaction://hlinksldjump"/>
          </p:cNvPr>
          <p:cNvSpPr/>
          <p:nvPr>
            <p:custDataLst>
              <p:tags r:id="rId6"/>
            </p:custDataLst>
          </p:nvPr>
        </p:nvSpPr>
        <p:spPr>
          <a:xfrm>
            <a:off x="3718659" y="2853877"/>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a:r>
              <a:rPr sz="2800" dirty="0" smtClean="0">
                <a:solidFill>
                  <a:srgbClr val="FFFFFF"/>
                </a:solidFill>
                <a:latin typeface="+mn-ea"/>
                <a:sym typeface="+mn-ea"/>
              </a:rPr>
              <a:t>Spring Cloud</a:t>
            </a:r>
            <a:r>
              <a:rPr lang="zh-CN" altLang="en-US" sz="2800" dirty="0">
                <a:solidFill>
                  <a:srgbClr val="FFFFFF"/>
                </a:solidFill>
                <a:latin typeface="+mn-ea"/>
                <a:sym typeface="+mn-ea"/>
              </a:rPr>
              <a:t>核心组件介绍</a:t>
            </a:r>
            <a:endParaRPr lang="zh-CN" altLang="en-US" sz="2800" dirty="0">
              <a:solidFill>
                <a:srgbClr val="FFFFFF"/>
              </a:solidFill>
              <a:latin typeface="+mn-ea"/>
            </a:endParaRPr>
          </a:p>
        </p:txBody>
      </p:sp>
      <p:sp>
        <p:nvSpPr>
          <p:cNvPr id="32" name="MH_Number_4">
            <a:hlinkClick r:id="rId18" action="ppaction://hlinksldjump"/>
          </p:cNvPr>
          <p:cNvSpPr/>
          <p:nvPr>
            <p:custDataLst>
              <p:tags r:id="rId7"/>
            </p:custDataLst>
          </p:nvPr>
        </p:nvSpPr>
        <p:spPr>
          <a:xfrm>
            <a:off x="2886331" y="5200111"/>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04</a:t>
            </a:r>
            <a:endParaRPr lang="zh-CN" altLang="en-US" sz="2800" b="1">
              <a:solidFill>
                <a:schemeClr val="accent1"/>
              </a:solidFill>
              <a:ea typeface="华文细黑" panose="02010600040101010101" pitchFamily="2" charset="-122"/>
            </a:endParaRPr>
          </a:p>
        </p:txBody>
      </p:sp>
      <p:sp>
        <p:nvSpPr>
          <p:cNvPr id="33" name="MH_Entry_4">
            <a:hlinkClick r:id="rId18" action="ppaction://hlinksldjump"/>
          </p:cNvPr>
          <p:cNvSpPr/>
          <p:nvPr>
            <p:custDataLst>
              <p:tags r:id="rId8"/>
            </p:custDataLst>
          </p:nvPr>
        </p:nvSpPr>
        <p:spPr>
          <a:xfrm>
            <a:off x="3718659" y="5200111"/>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800">
                <a:solidFill>
                  <a:srgbClr val="FFFFFF"/>
                </a:solidFill>
                <a:latin typeface="+mn-ea"/>
              </a:rPr>
              <a:t>结束语</a:t>
            </a:r>
          </a:p>
        </p:txBody>
      </p:sp>
      <p:cxnSp>
        <p:nvCxnSpPr>
          <p:cNvPr id="34" name="MH_Others_1"/>
          <p:cNvCxnSpPr/>
          <p:nvPr>
            <p:custDataLst>
              <p:tags r:id="rId9"/>
            </p:custDataLst>
          </p:nvPr>
        </p:nvCxnSpPr>
        <p:spPr>
          <a:xfrm>
            <a:off x="2380336" y="1089336"/>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MH_Others_2"/>
          <p:cNvSpPr txBox="1"/>
          <p:nvPr>
            <p:custDataLst>
              <p:tags r:id="rId10"/>
            </p:custDataLst>
          </p:nvPr>
        </p:nvSpPr>
        <p:spPr>
          <a:xfrm>
            <a:off x="943200" y="982083"/>
            <a:ext cx="1054501" cy="1188575"/>
          </a:xfrm>
          <a:prstGeom prst="rect">
            <a:avLst/>
          </a:prstGeom>
          <a:noFill/>
        </p:spPr>
        <p:txBody>
          <a:bodyPr vert="eaVert" wrap="square" rtlCol="0" anchor="ctr" anchorCtr="0">
            <a:noAutofit/>
          </a:bodyPr>
          <a:lstStyle/>
          <a:p>
            <a:r>
              <a:rPr lang="en-US" altLang="zh-CN" sz="8800" dirty="0" smtClean="0">
                <a:solidFill>
                  <a:schemeClr val="accent1"/>
                </a:solidFill>
                <a:latin typeface="华文细黑" panose="02010600040101010101" pitchFamily="2" charset="-122"/>
                <a:ea typeface="华文细黑" panose="02010600040101010101" pitchFamily="2" charset="-122"/>
              </a:rPr>
              <a:t>C</a:t>
            </a:r>
            <a:endParaRPr lang="zh-CN" altLang="en-US" sz="4400" dirty="0">
              <a:solidFill>
                <a:schemeClr val="accent1"/>
              </a:solidFill>
              <a:latin typeface="华文细黑" panose="02010600040101010101" pitchFamily="2" charset="-122"/>
              <a:ea typeface="华文细黑" panose="02010600040101010101" pitchFamily="2" charset="-122"/>
            </a:endParaRPr>
          </a:p>
        </p:txBody>
      </p:sp>
      <p:sp>
        <p:nvSpPr>
          <p:cNvPr id="36" name="MH_Others_3"/>
          <p:cNvSpPr txBox="1"/>
          <p:nvPr>
            <p:custDataLst>
              <p:tags r:id="rId11"/>
            </p:custDataLst>
          </p:nvPr>
        </p:nvSpPr>
        <p:spPr>
          <a:xfrm>
            <a:off x="1132788" y="3680210"/>
            <a:ext cx="693893" cy="1498463"/>
          </a:xfrm>
          <a:prstGeom prst="rect">
            <a:avLst/>
          </a:prstGeom>
          <a:noFill/>
        </p:spPr>
        <p:txBody>
          <a:bodyPr vert="horz" wrap="square" rtlCol="0" anchor="ctr" anchorCtr="0">
            <a:noAutofit/>
          </a:bodyPr>
          <a:lstStyle/>
          <a:p>
            <a:pPr algn="ctr"/>
            <a:r>
              <a:rPr lang="zh-CN" altLang="en-US" sz="4800" b="1" smtClean="0">
                <a:solidFill>
                  <a:schemeClr val="accent1"/>
                </a:solidFill>
                <a:latin typeface="华文细黑" panose="02010600040101010101" pitchFamily="2" charset="-122"/>
                <a:ea typeface="华文细黑" panose="02010600040101010101" pitchFamily="2" charset="-122"/>
              </a:rPr>
              <a:t>目</a:t>
            </a:r>
            <a:endParaRPr lang="en-US" altLang="zh-CN" sz="4800" b="1" smtClean="0">
              <a:solidFill>
                <a:schemeClr val="accent1"/>
              </a:solidFill>
              <a:latin typeface="华文细黑" panose="02010600040101010101" pitchFamily="2" charset="-122"/>
              <a:ea typeface="华文细黑" panose="02010600040101010101" pitchFamily="2" charset="-122"/>
            </a:endParaRPr>
          </a:p>
          <a:p>
            <a:pPr algn="ctr"/>
            <a:r>
              <a:rPr lang="zh-CN" altLang="en-US" sz="4800" b="1" smtClean="0">
                <a:solidFill>
                  <a:schemeClr val="accent1"/>
                </a:solidFill>
                <a:latin typeface="华文细黑" panose="02010600040101010101" pitchFamily="2" charset="-122"/>
                <a:ea typeface="华文细黑" panose="02010600040101010101" pitchFamily="2" charset="-122"/>
              </a:rPr>
              <a:t>录</a:t>
            </a:r>
            <a:endParaRPr lang="zh-CN" altLang="en-US" sz="4800" b="1">
              <a:solidFill>
                <a:schemeClr val="accent1"/>
              </a:solidFill>
              <a:latin typeface="华文细黑" panose="02010600040101010101" pitchFamily="2" charset="-122"/>
              <a:ea typeface="华文细黑" panose="02010600040101010101" pitchFamily="2" charset="-122"/>
            </a:endParaRPr>
          </a:p>
        </p:txBody>
      </p:sp>
      <p:sp>
        <p:nvSpPr>
          <p:cNvPr id="37" name="MH_Others_4"/>
          <p:cNvSpPr/>
          <p:nvPr>
            <p:custDataLst>
              <p:tags r:id="rId12"/>
            </p:custDataLst>
          </p:nvPr>
        </p:nvSpPr>
        <p:spPr>
          <a:xfrm>
            <a:off x="1171959" y="1733583"/>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63930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a:t>
            </a:r>
            <a:endParaRPr lang="zh-CN" altLang="en-US" dirty="0"/>
          </a:p>
        </p:txBody>
      </p:sp>
      <p:sp>
        <p:nvSpPr>
          <p:cNvPr id="3" name="内容占位符 2"/>
          <p:cNvSpPr>
            <a:spLocks noGrp="1"/>
          </p:cNvSpPr>
          <p:nvPr>
            <p:ph idx="1"/>
          </p:nvPr>
        </p:nvSpPr>
        <p:spPr/>
        <p:txBody>
          <a:bodyPr/>
          <a:lstStyle/>
          <a:p>
            <a:r>
              <a:rPr lang="en-US" altLang="zh-CN" dirty="0">
                <a:hlinkClick r:id="rId3"/>
              </a:rPr>
              <a:t>https://</a:t>
            </a:r>
            <a:r>
              <a:rPr lang="en-US" altLang="zh-CN" dirty="0" smtClean="0">
                <a:hlinkClick r:id="rId3"/>
              </a:rPr>
              <a:t>github.com/Netflix</a:t>
            </a:r>
            <a:endParaRPr lang="en-US" altLang="zh-CN" dirty="0" smtClean="0"/>
          </a:p>
          <a:p>
            <a:r>
              <a:rPr lang="en-US" altLang="zh-CN" dirty="0">
                <a:hlinkClick r:id="rId4"/>
              </a:rPr>
              <a:t>https://</a:t>
            </a:r>
            <a:r>
              <a:rPr lang="en-US" altLang="zh-CN" dirty="0" smtClean="0">
                <a:hlinkClick r:id="rId4"/>
              </a:rPr>
              <a:t>github.com/spring-cloud</a:t>
            </a:r>
            <a:endParaRPr lang="en-US" altLang="zh-CN" dirty="0" smtClean="0"/>
          </a:p>
          <a:p>
            <a:r>
              <a:rPr lang="en-US" altLang="zh-CN" dirty="0" err="1" smtClean="0">
                <a:hlinkClick r:id="rId5"/>
              </a:rPr>
              <a:t>SpringCloud</a:t>
            </a:r>
            <a:r>
              <a:rPr lang="zh-CN" altLang="en-US" dirty="0" smtClean="0">
                <a:hlinkClick r:id="rId5"/>
              </a:rPr>
              <a:t>微服务实战：</a:t>
            </a:r>
            <a:r>
              <a:rPr lang="en-US" altLang="zh-CN" dirty="0" smtClean="0">
                <a:hlinkClick r:id="rId5"/>
              </a:rPr>
              <a:t>http</a:t>
            </a:r>
            <a:r>
              <a:rPr lang="en-US" altLang="zh-CN" dirty="0">
                <a:hlinkClick r:id="rId5"/>
              </a:rPr>
              <a:t>://blog.didispace.com/categories/Spring-Cloud</a:t>
            </a:r>
            <a:r>
              <a:rPr lang="en-US" altLang="zh-CN" dirty="0" smtClean="0">
                <a:hlinkClick r:id="rId5"/>
              </a:rPr>
              <a:t>/</a:t>
            </a:r>
            <a:endParaRPr lang="en-US" altLang="zh-CN" dirty="0" smtClean="0"/>
          </a:p>
          <a:p>
            <a:r>
              <a:rPr lang="en-US" altLang="zh-CN" dirty="0" err="1" smtClean="0">
                <a:hlinkClick r:id="rId6"/>
              </a:rPr>
              <a:t>SpringCloud</a:t>
            </a:r>
            <a:r>
              <a:rPr lang="zh-CN" altLang="en-US" dirty="0" smtClean="0">
                <a:hlinkClick r:id="rId6"/>
              </a:rPr>
              <a:t>官网文档：</a:t>
            </a:r>
            <a:endParaRPr lang="en-US" altLang="zh-CN" dirty="0" smtClean="0">
              <a:hlinkClick r:id="rId6"/>
            </a:endParaRPr>
          </a:p>
          <a:p>
            <a:r>
              <a:rPr lang="en-US" altLang="zh-CN" dirty="0" smtClean="0">
                <a:hlinkClick r:id="rId6"/>
              </a:rPr>
              <a:t>http</a:t>
            </a:r>
            <a:r>
              <a:rPr lang="en-US" altLang="zh-CN" dirty="0">
                <a:hlinkClick r:id="rId6"/>
              </a:rPr>
              <a:t>://</a:t>
            </a:r>
            <a:r>
              <a:rPr lang="en-US" altLang="zh-CN" dirty="0" smtClean="0">
                <a:hlinkClick r:id="rId6"/>
              </a:rPr>
              <a:t>cloud.spring.io/spring-cloud-static/Finchley.M8/</a:t>
            </a:r>
            <a:endParaRPr lang="en-US" altLang="zh-CN" dirty="0" smtClean="0"/>
          </a:p>
          <a:p>
            <a:r>
              <a:rPr lang="en-US" altLang="zh-CN" dirty="0">
                <a:hlinkClick r:id="rId7"/>
              </a:rPr>
              <a:t>https://</a:t>
            </a:r>
            <a:r>
              <a:rPr lang="en-US" altLang="zh-CN" dirty="0" smtClean="0">
                <a:hlinkClick r:id="rId7"/>
              </a:rPr>
              <a:t>www.cnblogs.com/ityouknow/archive/2017/11/20/7864800.html</a:t>
            </a:r>
            <a:endParaRPr lang="en-US" altLang="zh-CN" dirty="0" smtClean="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079314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6427" y="1732679"/>
            <a:ext cx="8596668" cy="1826581"/>
          </a:xfrm>
          <a:noFill/>
        </p:spPr>
        <p:txBody>
          <a:bodyPr/>
          <a:lstStyle/>
          <a:p>
            <a:pPr algn="ctr"/>
            <a:r>
              <a:rPr lang="en-US" altLang="zh-CN" dirty="0" smtClean="0"/>
              <a:t>THANKS</a:t>
            </a:r>
            <a:endParaRPr lang="zh-CN" altLang="en-US" dirty="0"/>
          </a:p>
        </p:txBody>
      </p:sp>
      <p:sp>
        <p:nvSpPr>
          <p:cNvPr id="5" name="文本占位符 4"/>
          <p:cNvSpPr>
            <a:spLocks noGrp="1"/>
          </p:cNvSpPr>
          <p:nvPr>
            <p:ph type="body" idx="1"/>
          </p:nvPr>
        </p:nvSpPr>
        <p:spPr>
          <a:xfrm>
            <a:off x="806427" y="4032596"/>
            <a:ext cx="8596668" cy="860400"/>
          </a:xfrm>
        </p:spPr>
        <p:txBody>
          <a:bodyPr>
            <a:normAutofit/>
          </a:bodyPr>
          <a:lstStyle/>
          <a:p>
            <a:pPr algn="r"/>
            <a:r>
              <a:rPr lang="en-US" altLang="zh-CN" dirty="0" smtClean="0">
                <a:latin typeface="Lobster" panose="02000506000000020003" pitchFamily="2" charset="0"/>
              </a:rPr>
              <a:t>@</a:t>
            </a:r>
            <a:r>
              <a:rPr lang="en-US" altLang="zh-CN" dirty="0" err="1" smtClean="0">
                <a:latin typeface="Lobster" panose="02000506000000020003" pitchFamily="2" charset="0"/>
              </a:rPr>
              <a:t>deexiao</a:t>
            </a:r>
            <a:endParaRPr lang="zh-CN" altLang="en-US" dirty="0">
              <a:latin typeface="Lobster" panose="02000506000000020003" pitchFamily="2" charset="0"/>
            </a:endParaRPr>
          </a:p>
        </p:txBody>
      </p:sp>
    </p:spTree>
    <p:extLst>
      <p:ext uri="{BB962C8B-B14F-4D97-AF65-F5344CB8AC3E}">
        <p14:creationId xmlns:p14="http://schemas.microsoft.com/office/powerpoint/2010/main" val="1777170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Number_1">
            <a:hlinkClick r:id="rId15" action="ppaction://hlinksldjump"/>
          </p:cNvPr>
          <p:cNvSpPr/>
          <p:nvPr>
            <p:custDataLst>
              <p:tags r:id="rId1"/>
            </p:custDataLst>
          </p:nvPr>
        </p:nvSpPr>
        <p:spPr>
          <a:xfrm>
            <a:off x="2886331" y="1680759"/>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5" name="MH_Entry_1">
            <a:hlinkClick r:id="rId15" action="ppaction://hlinksldjump"/>
          </p:cNvPr>
          <p:cNvSpPr/>
          <p:nvPr>
            <p:custDataLst>
              <p:tags r:id="rId2"/>
            </p:custDataLst>
          </p:nvPr>
        </p:nvSpPr>
        <p:spPr>
          <a:xfrm>
            <a:off x="3718659" y="1680759"/>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2800" dirty="0" smtClean="0">
                <a:solidFill>
                  <a:srgbClr val="FFFFFF"/>
                </a:solidFill>
                <a:latin typeface="+mn-ea"/>
                <a:sym typeface="+mn-ea"/>
              </a:rPr>
              <a:t>Spring Cloud</a:t>
            </a:r>
            <a:r>
              <a:rPr lang="zh-CN" altLang="en-US" sz="2800" dirty="0" smtClean="0">
                <a:solidFill>
                  <a:srgbClr val="FFFFFF"/>
                </a:solidFill>
                <a:latin typeface="+mn-ea"/>
                <a:sym typeface="+mn-ea"/>
              </a:rPr>
              <a:t>框架简介</a:t>
            </a:r>
          </a:p>
        </p:txBody>
      </p:sp>
      <p:sp>
        <p:nvSpPr>
          <p:cNvPr id="6" name="MH_Number_3">
            <a:hlinkClick r:id="rId16" action="ppaction://hlinksldjump"/>
          </p:cNvPr>
          <p:cNvSpPr/>
          <p:nvPr>
            <p:custDataLst>
              <p:tags r:id="rId3"/>
            </p:custDataLst>
          </p:nvPr>
        </p:nvSpPr>
        <p:spPr>
          <a:xfrm>
            <a:off x="2886331" y="4026994"/>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03</a:t>
            </a:r>
            <a:endParaRPr lang="zh-CN" altLang="en-US" sz="2800" b="1">
              <a:solidFill>
                <a:schemeClr val="accent1"/>
              </a:solidFill>
              <a:ea typeface="华文细黑" panose="02010600040101010101" pitchFamily="2" charset="-122"/>
            </a:endParaRPr>
          </a:p>
        </p:txBody>
      </p:sp>
      <p:sp>
        <p:nvSpPr>
          <p:cNvPr id="7" name="MH_Entry_3">
            <a:hlinkClick r:id="rId16" action="ppaction://hlinksldjump"/>
          </p:cNvPr>
          <p:cNvSpPr/>
          <p:nvPr>
            <p:custDataLst>
              <p:tags r:id="rId4"/>
            </p:custDataLst>
          </p:nvPr>
        </p:nvSpPr>
        <p:spPr>
          <a:xfrm>
            <a:off x="3718659" y="4026994"/>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err="1" smtClean="0">
                <a:solidFill>
                  <a:srgbClr val="FFFFFF"/>
                </a:solidFill>
                <a:latin typeface="+mn-ea"/>
                <a:sym typeface="+mn-ea"/>
              </a:rPr>
              <a:t>SpringCloud</a:t>
            </a:r>
            <a:r>
              <a:rPr lang="zh-CN" altLang="en-US" sz="2800" dirty="0" smtClean="0">
                <a:solidFill>
                  <a:srgbClr val="FFFFFF"/>
                </a:solidFill>
                <a:latin typeface="+mn-ea"/>
                <a:sym typeface="+mn-ea"/>
              </a:rPr>
              <a:t>与</a:t>
            </a:r>
            <a:r>
              <a:rPr lang="en-US" altLang="zh-CN" sz="2800" dirty="0" err="1" smtClean="0">
                <a:solidFill>
                  <a:srgbClr val="FFFFFF"/>
                </a:solidFill>
                <a:latin typeface="+mn-ea"/>
                <a:sym typeface="+mn-ea"/>
              </a:rPr>
              <a:t>Dubbo</a:t>
            </a:r>
            <a:r>
              <a:rPr lang="zh-CN" altLang="en-US" sz="2800" dirty="0">
                <a:solidFill>
                  <a:srgbClr val="FFFFFF"/>
                </a:solidFill>
                <a:latin typeface="+mn-ea"/>
                <a:sym typeface="+mn-ea"/>
              </a:rPr>
              <a:t>、</a:t>
            </a:r>
            <a:r>
              <a:rPr lang="en-US" altLang="zh-CN" sz="2800" dirty="0">
                <a:solidFill>
                  <a:srgbClr val="FFFFFF"/>
                </a:solidFill>
                <a:latin typeface="+mn-ea"/>
                <a:sym typeface="+mn-ea"/>
              </a:rPr>
              <a:t>k8s</a:t>
            </a:r>
            <a:endParaRPr lang="zh-CN" altLang="en-US" sz="2800" dirty="0">
              <a:solidFill>
                <a:srgbClr val="FFFFFF"/>
              </a:solidFill>
              <a:latin typeface="+mn-ea"/>
            </a:endParaRPr>
          </a:p>
        </p:txBody>
      </p:sp>
      <p:sp>
        <p:nvSpPr>
          <p:cNvPr id="8" name="MH_Number_2">
            <a:hlinkClick r:id="rId17" action="ppaction://hlinksldjump"/>
          </p:cNvPr>
          <p:cNvSpPr/>
          <p:nvPr>
            <p:custDataLst>
              <p:tags r:id="rId5"/>
            </p:custDataLst>
          </p:nvPr>
        </p:nvSpPr>
        <p:spPr>
          <a:xfrm>
            <a:off x="2886331" y="2853877"/>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02</a:t>
            </a:r>
            <a:endParaRPr lang="zh-CN" altLang="en-US" sz="2800" b="1" dirty="0">
              <a:solidFill>
                <a:schemeClr val="accent1"/>
              </a:solidFill>
              <a:ea typeface="华文细黑" panose="02010600040101010101" pitchFamily="2" charset="-122"/>
            </a:endParaRPr>
          </a:p>
        </p:txBody>
      </p:sp>
      <p:sp>
        <p:nvSpPr>
          <p:cNvPr id="9" name="MH_Entry_2">
            <a:hlinkClick r:id="rId17" action="ppaction://hlinksldjump"/>
          </p:cNvPr>
          <p:cNvSpPr/>
          <p:nvPr>
            <p:custDataLst>
              <p:tags r:id="rId6"/>
            </p:custDataLst>
          </p:nvPr>
        </p:nvSpPr>
        <p:spPr>
          <a:xfrm>
            <a:off x="3718659" y="2853877"/>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a:r>
              <a:rPr sz="2800" dirty="0" smtClean="0">
                <a:solidFill>
                  <a:srgbClr val="FFFFFF"/>
                </a:solidFill>
                <a:latin typeface="+mn-ea"/>
                <a:sym typeface="+mn-ea"/>
              </a:rPr>
              <a:t>Spring Cloud</a:t>
            </a:r>
            <a:r>
              <a:rPr lang="zh-CN" altLang="en-US" sz="2800" dirty="0" smtClean="0">
                <a:solidFill>
                  <a:srgbClr val="FFFFFF"/>
                </a:solidFill>
                <a:latin typeface="+mn-ea"/>
                <a:sym typeface="+mn-ea"/>
              </a:rPr>
              <a:t>核心组件介绍</a:t>
            </a:r>
            <a:endParaRPr lang="zh-CN" altLang="en-US" sz="2800" dirty="0">
              <a:solidFill>
                <a:srgbClr val="FFFFFF"/>
              </a:solidFill>
              <a:latin typeface="+mn-ea"/>
            </a:endParaRPr>
          </a:p>
        </p:txBody>
      </p:sp>
      <p:sp>
        <p:nvSpPr>
          <p:cNvPr id="10" name="MH_Number_4">
            <a:hlinkClick r:id="rId18" action="ppaction://hlinksldjump"/>
          </p:cNvPr>
          <p:cNvSpPr/>
          <p:nvPr>
            <p:custDataLst>
              <p:tags r:id="rId7"/>
            </p:custDataLst>
          </p:nvPr>
        </p:nvSpPr>
        <p:spPr>
          <a:xfrm>
            <a:off x="2886331" y="5200111"/>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04</a:t>
            </a:r>
            <a:endParaRPr lang="zh-CN" altLang="en-US" sz="2800" b="1">
              <a:solidFill>
                <a:schemeClr val="accent1"/>
              </a:solidFill>
              <a:ea typeface="华文细黑" panose="02010600040101010101" pitchFamily="2" charset="-122"/>
            </a:endParaRPr>
          </a:p>
        </p:txBody>
      </p:sp>
      <p:sp>
        <p:nvSpPr>
          <p:cNvPr id="11" name="MH_Entry_4">
            <a:hlinkClick r:id="rId18" action="ppaction://hlinksldjump"/>
          </p:cNvPr>
          <p:cNvSpPr/>
          <p:nvPr>
            <p:custDataLst>
              <p:tags r:id="rId8"/>
            </p:custDataLst>
          </p:nvPr>
        </p:nvSpPr>
        <p:spPr>
          <a:xfrm>
            <a:off x="3718659" y="5200111"/>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800">
                <a:solidFill>
                  <a:srgbClr val="FFFFFF"/>
                </a:solidFill>
                <a:latin typeface="+mn-ea"/>
              </a:rPr>
              <a:t>结束语</a:t>
            </a:r>
          </a:p>
        </p:txBody>
      </p:sp>
      <p:cxnSp>
        <p:nvCxnSpPr>
          <p:cNvPr id="12" name="MH_Others_1"/>
          <p:cNvCxnSpPr/>
          <p:nvPr>
            <p:custDataLst>
              <p:tags r:id="rId9"/>
            </p:custDataLst>
          </p:nvPr>
        </p:nvCxnSpPr>
        <p:spPr>
          <a:xfrm>
            <a:off x="2380336" y="1089336"/>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H_Others_2"/>
          <p:cNvSpPr txBox="1"/>
          <p:nvPr>
            <p:custDataLst>
              <p:tags r:id="rId10"/>
            </p:custDataLst>
          </p:nvPr>
        </p:nvSpPr>
        <p:spPr>
          <a:xfrm>
            <a:off x="943200" y="982083"/>
            <a:ext cx="1054501" cy="1188575"/>
          </a:xfrm>
          <a:prstGeom prst="rect">
            <a:avLst/>
          </a:prstGeom>
          <a:noFill/>
        </p:spPr>
        <p:txBody>
          <a:bodyPr vert="eaVert" wrap="square" rtlCol="0" anchor="ctr" anchorCtr="0">
            <a:noAutofit/>
          </a:bodyPr>
          <a:lstStyle/>
          <a:p>
            <a:r>
              <a:rPr lang="en-US" altLang="zh-CN" sz="8800" dirty="0" smtClean="0">
                <a:solidFill>
                  <a:schemeClr val="accent1"/>
                </a:solidFill>
                <a:latin typeface="华文细黑" panose="02010600040101010101" pitchFamily="2" charset="-122"/>
                <a:ea typeface="华文细黑" panose="02010600040101010101" pitchFamily="2" charset="-122"/>
              </a:rPr>
              <a:t>C</a:t>
            </a:r>
            <a:endParaRPr lang="zh-CN" altLang="en-US" sz="4400" dirty="0">
              <a:solidFill>
                <a:schemeClr val="accent1"/>
              </a:solidFill>
              <a:latin typeface="华文细黑" panose="02010600040101010101" pitchFamily="2" charset="-122"/>
              <a:ea typeface="华文细黑" panose="02010600040101010101" pitchFamily="2" charset="-122"/>
            </a:endParaRPr>
          </a:p>
        </p:txBody>
      </p:sp>
      <p:sp>
        <p:nvSpPr>
          <p:cNvPr id="14" name="MH_Others_3"/>
          <p:cNvSpPr txBox="1"/>
          <p:nvPr>
            <p:custDataLst>
              <p:tags r:id="rId11"/>
            </p:custDataLst>
          </p:nvPr>
        </p:nvSpPr>
        <p:spPr>
          <a:xfrm>
            <a:off x="1132788" y="3680210"/>
            <a:ext cx="693893" cy="1498463"/>
          </a:xfrm>
          <a:prstGeom prst="rect">
            <a:avLst/>
          </a:prstGeom>
          <a:noFill/>
        </p:spPr>
        <p:txBody>
          <a:bodyPr vert="horz" wrap="square" rtlCol="0" anchor="ctr" anchorCtr="0">
            <a:noAutofit/>
          </a:bodyPr>
          <a:lstStyle/>
          <a:p>
            <a:pPr algn="ctr"/>
            <a:r>
              <a:rPr lang="zh-CN" altLang="en-US" sz="4800" b="1" smtClean="0">
                <a:solidFill>
                  <a:schemeClr val="accent1"/>
                </a:solidFill>
                <a:latin typeface="华文细黑" panose="02010600040101010101" pitchFamily="2" charset="-122"/>
                <a:ea typeface="华文细黑" panose="02010600040101010101" pitchFamily="2" charset="-122"/>
              </a:rPr>
              <a:t>目</a:t>
            </a:r>
            <a:endParaRPr lang="en-US" altLang="zh-CN" sz="4800" b="1" smtClean="0">
              <a:solidFill>
                <a:schemeClr val="accent1"/>
              </a:solidFill>
              <a:latin typeface="华文细黑" panose="02010600040101010101" pitchFamily="2" charset="-122"/>
              <a:ea typeface="华文细黑" panose="02010600040101010101" pitchFamily="2" charset="-122"/>
            </a:endParaRPr>
          </a:p>
          <a:p>
            <a:pPr algn="ctr"/>
            <a:r>
              <a:rPr lang="zh-CN" altLang="en-US" sz="4800" b="1" smtClean="0">
                <a:solidFill>
                  <a:schemeClr val="accent1"/>
                </a:solidFill>
                <a:latin typeface="华文细黑" panose="02010600040101010101" pitchFamily="2" charset="-122"/>
                <a:ea typeface="华文细黑" panose="02010600040101010101" pitchFamily="2" charset="-122"/>
              </a:rPr>
              <a:t>录</a:t>
            </a:r>
            <a:endParaRPr lang="zh-CN" altLang="en-US" sz="4800" b="1">
              <a:solidFill>
                <a:schemeClr val="accent1"/>
              </a:solidFill>
              <a:latin typeface="华文细黑" panose="02010600040101010101" pitchFamily="2" charset="-122"/>
              <a:ea typeface="华文细黑" panose="02010600040101010101" pitchFamily="2" charset="-122"/>
            </a:endParaRPr>
          </a:p>
        </p:txBody>
      </p:sp>
      <p:sp>
        <p:nvSpPr>
          <p:cNvPr id="15" name="MH_Others_4"/>
          <p:cNvSpPr/>
          <p:nvPr>
            <p:custDataLst>
              <p:tags r:id="rId12"/>
            </p:custDataLst>
          </p:nvPr>
        </p:nvSpPr>
        <p:spPr>
          <a:xfrm>
            <a:off x="1171959" y="1733583"/>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69788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zh-CN" altLang="en-US" dirty="0" smtClean="0"/>
              <a:t>版本简介</a:t>
            </a:r>
            <a:endParaRPr lang="zh-CN" altLang="en-US" dirty="0"/>
          </a:p>
        </p:txBody>
      </p:sp>
      <p:sp>
        <p:nvSpPr>
          <p:cNvPr id="3" name="内容占位符 2"/>
          <p:cNvSpPr>
            <a:spLocks noGrp="1"/>
          </p:cNvSpPr>
          <p:nvPr>
            <p:ph idx="1"/>
          </p:nvPr>
        </p:nvSpPr>
        <p:spPr>
          <a:xfrm>
            <a:off x="8186059" y="1582056"/>
            <a:ext cx="3802742" cy="5275943"/>
          </a:xfrm>
        </p:spPr>
        <p:txBody>
          <a:bodyPr>
            <a:normAutofit/>
          </a:bodyPr>
          <a:lstStyle/>
          <a:p>
            <a:r>
              <a:rPr lang="zh-CN" altLang="en-US" sz="1600" dirty="0">
                <a:latin typeface="华文宋体" panose="02010600040101010101" pitchFamily="2" charset="-122"/>
                <a:ea typeface="华文宋体" panose="02010600040101010101" pitchFamily="2" charset="-122"/>
              </a:rPr>
              <a:t>版本名称采用了伦敦地铁站的名字，根据字母表的顺序来对应版本时间</a:t>
            </a:r>
            <a:r>
              <a:rPr lang="zh-CN" altLang="en-US" sz="1600" dirty="0" smtClean="0">
                <a:latin typeface="华文宋体" panose="02010600040101010101" pitchFamily="2" charset="-122"/>
                <a:ea typeface="华文宋体" panose="02010600040101010101" pitchFamily="2" charset="-122"/>
              </a:rPr>
              <a:t>顺序</a:t>
            </a:r>
            <a:endParaRPr lang="en-US" altLang="zh-CN" sz="1600" dirty="0" smtClean="0">
              <a:latin typeface="华文宋体" panose="02010600040101010101" pitchFamily="2" charset="-122"/>
              <a:ea typeface="华文宋体" panose="02010600040101010101" pitchFamily="2" charset="-122"/>
            </a:endParaRPr>
          </a:p>
          <a:p>
            <a:r>
              <a:rPr lang="zh-CN" altLang="en-US" sz="1600" dirty="0">
                <a:latin typeface="华文宋体" panose="02010600040101010101" pitchFamily="2" charset="-122"/>
                <a:ea typeface="华文宋体" panose="02010600040101010101" pitchFamily="2" charset="-122"/>
              </a:rPr>
              <a:t>当个别项目发布积累到临界点或者解决了其中一个严重的</a:t>
            </a:r>
            <a:r>
              <a:rPr lang="en-US" altLang="zh-CN" sz="1600" dirty="0">
                <a:latin typeface="华文宋体" panose="02010600040101010101" pitchFamily="2" charset="-122"/>
                <a:ea typeface="华文宋体" panose="02010600040101010101" pitchFamily="2" charset="-122"/>
              </a:rPr>
              <a:t>bug</a:t>
            </a:r>
            <a:r>
              <a:rPr lang="zh-CN" altLang="en-US" sz="1600" dirty="0">
                <a:latin typeface="华文宋体" panose="02010600040101010101" pitchFamily="2" charset="-122"/>
                <a:ea typeface="华文宋体" panose="02010600040101010101" pitchFamily="2" charset="-122"/>
              </a:rPr>
              <a:t>时。将会发布一个名为“</a:t>
            </a:r>
            <a:r>
              <a:rPr lang="en-US" altLang="zh-CN" sz="1600" dirty="0">
                <a:latin typeface="华文宋体" panose="02010600040101010101" pitchFamily="2" charset="-122"/>
                <a:ea typeface="华文宋体" panose="02010600040101010101" pitchFamily="2" charset="-122"/>
              </a:rPr>
              <a:t>.SRX”</a:t>
            </a:r>
            <a:r>
              <a:rPr lang="zh-CN" altLang="en-US" sz="1600" dirty="0">
                <a:latin typeface="华文宋体" panose="02010600040101010101" pitchFamily="2" charset="-122"/>
                <a:ea typeface="华文宋体" panose="02010600040101010101" pitchFamily="2" charset="-122"/>
              </a:rPr>
              <a:t>的 “</a:t>
            </a:r>
            <a:r>
              <a:rPr lang="en-US" altLang="zh-CN" sz="1600" dirty="0">
                <a:latin typeface="华文宋体" panose="02010600040101010101" pitchFamily="2" charset="-122"/>
                <a:ea typeface="华文宋体" panose="02010600040101010101" pitchFamily="2" charset="-122"/>
              </a:rPr>
              <a:t>service releases”</a:t>
            </a:r>
            <a:r>
              <a:rPr lang="zh-CN" altLang="en-US" sz="1600" dirty="0">
                <a:latin typeface="华文宋体" panose="02010600040101010101" pitchFamily="2" charset="-122"/>
                <a:ea typeface="华文宋体" panose="02010600040101010101" pitchFamily="2" charset="-122"/>
              </a:rPr>
              <a:t>版本。其中“</a:t>
            </a:r>
            <a:r>
              <a:rPr lang="en-US" altLang="zh-CN" sz="1600" dirty="0">
                <a:latin typeface="华文宋体" panose="02010600040101010101" pitchFamily="2" charset="-122"/>
                <a:ea typeface="华文宋体" panose="02010600040101010101" pitchFamily="2" charset="-122"/>
              </a:rPr>
              <a:t>X”</a:t>
            </a:r>
            <a:r>
              <a:rPr lang="zh-CN" altLang="en-US" sz="1600" dirty="0">
                <a:latin typeface="华文宋体" panose="02010600040101010101" pitchFamily="2" charset="-122"/>
                <a:ea typeface="华文宋体" panose="02010600040101010101" pitchFamily="2" charset="-122"/>
              </a:rPr>
              <a:t>是数字，依次</a:t>
            </a:r>
            <a:r>
              <a:rPr lang="zh-CN" altLang="en-US" sz="1600" dirty="0" smtClean="0">
                <a:latin typeface="华文宋体" panose="02010600040101010101" pitchFamily="2" charset="-122"/>
                <a:ea typeface="华文宋体" panose="02010600040101010101" pitchFamily="2" charset="-122"/>
              </a:rPr>
              <a:t>递增</a:t>
            </a:r>
            <a:endParaRPr lang="en-US" altLang="zh-CN" sz="1600" dirty="0" smtClean="0">
              <a:latin typeface="华文宋体" panose="02010600040101010101" pitchFamily="2" charset="-122"/>
              <a:ea typeface="华文宋体" panose="02010600040101010101" pitchFamily="2" charset="-122"/>
            </a:endParaRPr>
          </a:p>
          <a:p>
            <a:r>
              <a:rPr lang="en-US" altLang="zh-CN" sz="1600" b="1" dirty="0">
                <a:latin typeface="华文宋体" panose="02010600040101010101" pitchFamily="2" charset="-122"/>
                <a:ea typeface="华文宋体" panose="02010600040101010101" pitchFamily="2" charset="-122"/>
              </a:rPr>
              <a:t>F</a:t>
            </a:r>
            <a:r>
              <a:rPr lang="zh-CN" altLang="en-US" sz="1600" b="1" dirty="0">
                <a:latin typeface="华文宋体" panose="02010600040101010101" pitchFamily="2" charset="-122"/>
                <a:ea typeface="华文宋体" panose="02010600040101010101" pitchFamily="2" charset="-122"/>
              </a:rPr>
              <a:t>版本</a:t>
            </a:r>
            <a:endParaRPr lang="zh-CN" altLang="en-US" sz="1600" dirty="0">
              <a:latin typeface="华文宋体" panose="02010600040101010101" pitchFamily="2" charset="-122"/>
              <a:ea typeface="华文宋体" panose="02010600040101010101" pitchFamily="2" charset="-122"/>
            </a:endParaRPr>
          </a:p>
          <a:p>
            <a:pPr lvl="1">
              <a:buFont typeface="Wingdings" panose="05000000000000000000" pitchFamily="2" charset="2"/>
              <a:buChar char="ü"/>
            </a:pPr>
            <a:r>
              <a:rPr lang="en-US" altLang="zh-CN" sz="1500" dirty="0">
                <a:latin typeface="华文宋体" panose="02010600040101010101" pitchFamily="2" charset="-122"/>
                <a:ea typeface="华文宋体" panose="02010600040101010101" pitchFamily="2" charset="-122"/>
              </a:rPr>
              <a:t>F</a:t>
            </a:r>
            <a:r>
              <a:rPr lang="zh-CN" altLang="en-US" sz="1500" dirty="0">
                <a:latin typeface="华文宋体" panose="02010600040101010101" pitchFamily="2" charset="-122"/>
                <a:ea typeface="华文宋体" panose="02010600040101010101" pitchFamily="2" charset="-122"/>
              </a:rPr>
              <a:t>版本是个绝对的大版本，几乎所有组件，全部同步变更版本号为</a:t>
            </a:r>
            <a:r>
              <a:rPr lang="en-US" altLang="zh-CN" sz="1500" dirty="0">
                <a:latin typeface="华文宋体" panose="02010600040101010101" pitchFamily="2" charset="-122"/>
                <a:ea typeface="华文宋体" panose="02010600040101010101" pitchFamily="2" charset="-122"/>
              </a:rPr>
              <a:t>2.x</a:t>
            </a:r>
            <a:r>
              <a:rPr lang="zh-CN" altLang="en-US" sz="1500" dirty="0">
                <a:latin typeface="华文宋体" panose="02010600040101010101" pitchFamily="2" charset="-122"/>
                <a:ea typeface="华文宋体" panose="02010600040101010101" pitchFamily="2" charset="-122"/>
              </a:rPr>
              <a:t>。</a:t>
            </a:r>
          </a:p>
          <a:p>
            <a:r>
              <a:rPr lang="en-US" altLang="zh-CN" sz="1900" dirty="0">
                <a:latin typeface="华文宋体" panose="02010600040101010101" pitchFamily="2" charset="-122"/>
                <a:ea typeface="华文宋体" panose="02010600040101010101" pitchFamily="2" charset="-122"/>
              </a:rPr>
              <a:t>Spring Cloud </a:t>
            </a:r>
            <a:r>
              <a:rPr lang="zh-CN" altLang="en-US" sz="1900" dirty="0">
                <a:latin typeface="华文宋体" panose="02010600040101010101" pitchFamily="2" charset="-122"/>
                <a:ea typeface="华文宋体" panose="02010600040101010101" pitchFamily="2" charset="-122"/>
              </a:rPr>
              <a:t>小版本分为</a:t>
            </a:r>
            <a:r>
              <a:rPr lang="en-US" altLang="zh-CN" sz="1900" dirty="0">
                <a:latin typeface="华文宋体" panose="02010600040101010101" pitchFamily="2" charset="-122"/>
                <a:ea typeface="华文宋体" panose="02010600040101010101" pitchFamily="2" charset="-122"/>
              </a:rPr>
              <a:t>:</a:t>
            </a:r>
          </a:p>
          <a:p>
            <a:pPr lvl="1">
              <a:buFont typeface="Wingdings" panose="05000000000000000000" pitchFamily="2" charset="2"/>
              <a:buChar char="ü"/>
            </a:pPr>
            <a:r>
              <a:rPr lang="en-US" altLang="zh-CN" sz="1500" dirty="0">
                <a:latin typeface="华文宋体" panose="02010600040101010101" pitchFamily="2" charset="-122"/>
                <a:ea typeface="华文宋体" panose="02010600040101010101" pitchFamily="2" charset="-122"/>
              </a:rPr>
              <a:t>SNAPSHOT</a:t>
            </a:r>
            <a:r>
              <a:rPr lang="zh-CN" altLang="en-US" sz="1500" dirty="0">
                <a:latin typeface="华文宋体" panose="02010600040101010101" pitchFamily="2" charset="-122"/>
                <a:ea typeface="华文宋体" panose="02010600040101010101" pitchFamily="2" charset="-122"/>
              </a:rPr>
              <a:t>： 快照版本，随时可能修改</a:t>
            </a:r>
          </a:p>
          <a:p>
            <a:pPr lvl="1">
              <a:buFont typeface="Wingdings" panose="05000000000000000000" pitchFamily="2" charset="2"/>
              <a:buChar char="ü"/>
            </a:pPr>
            <a:r>
              <a:rPr lang="en-US" altLang="zh-CN" sz="1500" dirty="0">
                <a:latin typeface="华文宋体" panose="02010600040101010101" pitchFamily="2" charset="-122"/>
                <a:ea typeface="华文宋体" panose="02010600040101010101" pitchFamily="2" charset="-122"/>
              </a:rPr>
              <a:t>M</a:t>
            </a:r>
            <a:r>
              <a:rPr lang="zh-CN" altLang="en-US" sz="1500" dirty="0">
                <a:latin typeface="华文宋体" panose="02010600040101010101" pitchFamily="2" charset="-122"/>
                <a:ea typeface="华文宋体" panose="02010600040101010101" pitchFamily="2" charset="-122"/>
              </a:rPr>
              <a:t>： </a:t>
            </a:r>
            <a:r>
              <a:rPr lang="en-US" altLang="zh-CN" sz="1500" dirty="0" err="1">
                <a:latin typeface="华文宋体" panose="02010600040101010101" pitchFamily="2" charset="-122"/>
                <a:ea typeface="华文宋体" panose="02010600040101010101" pitchFamily="2" charset="-122"/>
              </a:rPr>
              <a:t>MileStone</a:t>
            </a:r>
            <a:r>
              <a:rPr lang="zh-CN" altLang="en-US" sz="1500" dirty="0">
                <a:latin typeface="华文宋体" panose="02010600040101010101" pitchFamily="2" charset="-122"/>
                <a:ea typeface="华文宋体" panose="02010600040101010101" pitchFamily="2" charset="-122"/>
              </a:rPr>
              <a:t>，</a:t>
            </a:r>
            <a:r>
              <a:rPr lang="en-US" altLang="zh-CN" sz="1500" dirty="0">
                <a:latin typeface="华文宋体" panose="02010600040101010101" pitchFamily="2" charset="-122"/>
                <a:ea typeface="华文宋体" panose="02010600040101010101" pitchFamily="2" charset="-122"/>
              </a:rPr>
              <a:t>M1</a:t>
            </a:r>
            <a:r>
              <a:rPr lang="zh-CN" altLang="en-US" sz="1500" dirty="0">
                <a:latin typeface="华文宋体" panose="02010600040101010101" pitchFamily="2" charset="-122"/>
                <a:ea typeface="华文宋体" panose="02010600040101010101" pitchFamily="2" charset="-122"/>
              </a:rPr>
              <a:t>表示第</a:t>
            </a:r>
            <a:r>
              <a:rPr lang="en-US" altLang="zh-CN" sz="1500" dirty="0">
                <a:latin typeface="华文宋体" panose="02010600040101010101" pitchFamily="2" charset="-122"/>
                <a:ea typeface="华文宋体" panose="02010600040101010101" pitchFamily="2" charset="-122"/>
              </a:rPr>
              <a:t>1</a:t>
            </a:r>
            <a:r>
              <a:rPr lang="zh-CN" altLang="en-US" sz="1500" dirty="0">
                <a:latin typeface="华文宋体" panose="02010600040101010101" pitchFamily="2" charset="-122"/>
                <a:ea typeface="华文宋体" panose="02010600040101010101" pitchFamily="2" charset="-122"/>
              </a:rPr>
              <a:t>个里程碑版本，一般同时标注</a:t>
            </a:r>
            <a:r>
              <a:rPr lang="en-US" altLang="zh-CN" sz="1500" dirty="0">
                <a:latin typeface="华文宋体" panose="02010600040101010101" pitchFamily="2" charset="-122"/>
                <a:ea typeface="华文宋体" panose="02010600040101010101" pitchFamily="2" charset="-122"/>
              </a:rPr>
              <a:t>PRE</a:t>
            </a:r>
            <a:r>
              <a:rPr lang="zh-CN" altLang="en-US" sz="1500" dirty="0">
                <a:latin typeface="华文宋体" panose="02010600040101010101" pitchFamily="2" charset="-122"/>
                <a:ea typeface="华文宋体" panose="02010600040101010101" pitchFamily="2" charset="-122"/>
              </a:rPr>
              <a:t>，表示预览版版。</a:t>
            </a:r>
          </a:p>
          <a:p>
            <a:pPr lvl="1">
              <a:buFont typeface="Wingdings" panose="05000000000000000000" pitchFamily="2" charset="2"/>
              <a:buChar char="ü"/>
            </a:pPr>
            <a:r>
              <a:rPr lang="en-US" altLang="zh-CN" sz="1500" dirty="0">
                <a:latin typeface="华文宋体" panose="02010600040101010101" pitchFamily="2" charset="-122"/>
                <a:ea typeface="华文宋体" panose="02010600040101010101" pitchFamily="2" charset="-122"/>
              </a:rPr>
              <a:t>SR</a:t>
            </a:r>
            <a:r>
              <a:rPr lang="zh-CN" altLang="en-US" sz="1500" dirty="0">
                <a:latin typeface="华文宋体" panose="02010600040101010101" pitchFamily="2" charset="-122"/>
                <a:ea typeface="华文宋体" panose="02010600040101010101" pitchFamily="2" charset="-122"/>
              </a:rPr>
              <a:t>： </a:t>
            </a:r>
            <a:r>
              <a:rPr lang="en-US" altLang="zh-CN" sz="1500" dirty="0">
                <a:latin typeface="华文宋体" panose="02010600040101010101" pitchFamily="2" charset="-122"/>
                <a:ea typeface="华文宋体" panose="02010600040101010101" pitchFamily="2" charset="-122"/>
              </a:rPr>
              <a:t>Service Release</a:t>
            </a:r>
            <a:r>
              <a:rPr lang="zh-CN" altLang="en-US" sz="1500" dirty="0">
                <a:latin typeface="华文宋体" panose="02010600040101010101" pitchFamily="2" charset="-122"/>
                <a:ea typeface="华文宋体" panose="02010600040101010101" pitchFamily="2" charset="-122"/>
              </a:rPr>
              <a:t>，</a:t>
            </a:r>
            <a:r>
              <a:rPr lang="en-US" altLang="zh-CN" sz="1500" dirty="0">
                <a:latin typeface="华文宋体" panose="02010600040101010101" pitchFamily="2" charset="-122"/>
                <a:ea typeface="华文宋体" panose="02010600040101010101" pitchFamily="2" charset="-122"/>
              </a:rPr>
              <a:t>SR1</a:t>
            </a:r>
            <a:r>
              <a:rPr lang="zh-CN" altLang="en-US" sz="1500" dirty="0">
                <a:latin typeface="华文宋体" panose="02010600040101010101" pitchFamily="2" charset="-122"/>
                <a:ea typeface="华文宋体" panose="02010600040101010101" pitchFamily="2" charset="-122"/>
              </a:rPr>
              <a:t>表示第</a:t>
            </a:r>
            <a:r>
              <a:rPr lang="en-US" altLang="zh-CN" sz="1500" dirty="0">
                <a:latin typeface="华文宋体" panose="02010600040101010101" pitchFamily="2" charset="-122"/>
                <a:ea typeface="华文宋体" panose="02010600040101010101" pitchFamily="2" charset="-122"/>
              </a:rPr>
              <a:t>1</a:t>
            </a:r>
            <a:r>
              <a:rPr lang="zh-CN" altLang="en-US" sz="1500" dirty="0">
                <a:latin typeface="华文宋体" panose="02010600040101010101" pitchFamily="2" charset="-122"/>
                <a:ea typeface="华文宋体" panose="02010600040101010101" pitchFamily="2" charset="-122"/>
              </a:rPr>
              <a:t>个正式版本，一般同时标注</a:t>
            </a:r>
            <a:r>
              <a:rPr lang="en-US" altLang="zh-CN" sz="1500" dirty="0">
                <a:latin typeface="华文宋体" panose="02010600040101010101" pitchFamily="2" charset="-122"/>
                <a:ea typeface="华文宋体" panose="02010600040101010101" pitchFamily="2" charset="-122"/>
              </a:rPr>
              <a:t>GA</a:t>
            </a:r>
            <a:r>
              <a:rPr lang="zh-CN" altLang="en-US" sz="1500" dirty="0">
                <a:latin typeface="华文宋体" panose="02010600040101010101" pitchFamily="2" charset="-122"/>
                <a:ea typeface="华文宋体" panose="02010600040101010101" pitchFamily="2" charset="-122"/>
              </a:rPr>
              <a:t>：</a:t>
            </a:r>
            <a:r>
              <a:rPr lang="en-US" altLang="zh-CN" sz="1500" dirty="0">
                <a:latin typeface="华文宋体" panose="02010600040101010101" pitchFamily="2" charset="-122"/>
                <a:ea typeface="华文宋体" panose="02010600040101010101" pitchFamily="2" charset="-122"/>
              </a:rPr>
              <a:t>(</a:t>
            </a:r>
            <a:r>
              <a:rPr lang="en-US" altLang="zh-CN" sz="1500" dirty="0" err="1">
                <a:latin typeface="华文宋体" panose="02010600040101010101" pitchFamily="2" charset="-122"/>
                <a:ea typeface="华文宋体" panose="02010600040101010101" pitchFamily="2" charset="-122"/>
              </a:rPr>
              <a:t>GenerallyAvailable</a:t>
            </a:r>
            <a:r>
              <a:rPr lang="en-US" altLang="zh-CN" sz="1500" dirty="0">
                <a:latin typeface="华文宋体" panose="02010600040101010101" pitchFamily="2" charset="-122"/>
                <a:ea typeface="华文宋体" panose="02010600040101010101" pitchFamily="2" charset="-122"/>
              </a:rPr>
              <a:t>),</a:t>
            </a:r>
            <a:r>
              <a:rPr lang="zh-CN" altLang="en-US" sz="1500" dirty="0">
                <a:latin typeface="华文宋体" panose="02010600040101010101" pitchFamily="2" charset="-122"/>
                <a:ea typeface="华文宋体" panose="02010600040101010101" pitchFamily="2" charset="-122"/>
              </a:rPr>
              <a:t>表示稳定版本。</a:t>
            </a:r>
          </a:p>
          <a:p>
            <a:endParaRPr lang="zh-CN" altLang="en-US" sz="2000" dirty="0"/>
          </a:p>
        </p:txBody>
      </p:sp>
      <p:pic>
        <p:nvPicPr>
          <p:cNvPr id="4" name="图片 3"/>
          <p:cNvPicPr>
            <a:picLocks noChangeAspect="1"/>
          </p:cNvPicPr>
          <p:nvPr/>
        </p:nvPicPr>
        <p:blipFill>
          <a:blip r:embed="rId3"/>
          <a:stretch>
            <a:fillRect/>
          </a:stretch>
        </p:blipFill>
        <p:spPr>
          <a:xfrm>
            <a:off x="722085" y="1582057"/>
            <a:ext cx="7347858" cy="4992914"/>
          </a:xfrm>
          <a:prstGeom prst="rect">
            <a:avLst/>
          </a:prstGeom>
        </p:spPr>
      </p:pic>
    </p:spTree>
    <p:extLst>
      <p:ext uri="{BB962C8B-B14F-4D97-AF65-F5344CB8AC3E}">
        <p14:creationId xmlns:p14="http://schemas.microsoft.com/office/powerpoint/2010/main" val="2723443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SpringCloud</a:t>
            </a:r>
            <a:r>
              <a:rPr lang="zh-CN" altLang="en-US" dirty="0"/>
              <a:t>简介</a:t>
            </a:r>
          </a:p>
        </p:txBody>
      </p:sp>
      <p:sp>
        <p:nvSpPr>
          <p:cNvPr id="3" name="内容占位符 2"/>
          <p:cNvSpPr>
            <a:spLocks noGrp="1"/>
          </p:cNvSpPr>
          <p:nvPr>
            <p:ph idx="1"/>
          </p:nvPr>
        </p:nvSpPr>
        <p:spPr>
          <a:xfrm>
            <a:off x="677334" y="1930400"/>
            <a:ext cx="8596668" cy="3880773"/>
          </a:xfrm>
        </p:spPr>
        <p:txBody>
          <a:bodyPr>
            <a:normAutofit fontScale="85000" lnSpcReduction="20000"/>
          </a:bodyPr>
          <a:lstStyle/>
          <a:p>
            <a:pPr>
              <a:lnSpc>
                <a:spcPct val="120000"/>
              </a:lnSpc>
            </a:pPr>
            <a:r>
              <a:rPr lang="en-US" altLang="zh-CN" sz="2400" dirty="0">
                <a:latin typeface="+mn-ea"/>
              </a:rPr>
              <a:t>Spring Cloud </a:t>
            </a:r>
            <a:r>
              <a:rPr lang="zh-CN" altLang="en-US" sz="2400" dirty="0">
                <a:latin typeface="+mn-ea"/>
              </a:rPr>
              <a:t>是一系列框架的有序集合，它利用 </a:t>
            </a:r>
            <a:r>
              <a:rPr lang="en-US" altLang="zh-CN" sz="2400" dirty="0">
                <a:latin typeface="+mn-ea"/>
              </a:rPr>
              <a:t>Spring Boot </a:t>
            </a:r>
            <a:r>
              <a:rPr lang="zh-CN" altLang="en-US" sz="2400" dirty="0">
                <a:latin typeface="+mn-ea"/>
              </a:rPr>
              <a:t>的开发便利性巧妙地简化了分布式系统基础设施的开发，如服务发现注册、配置中心、消息总线、负载均衡、断路器、数据监控等，都可以用 </a:t>
            </a:r>
            <a:r>
              <a:rPr lang="en-US" altLang="zh-CN" sz="2400" dirty="0">
                <a:latin typeface="+mn-ea"/>
              </a:rPr>
              <a:t>Spring Boot </a:t>
            </a:r>
            <a:r>
              <a:rPr lang="zh-CN" altLang="en-US" sz="2400" dirty="0">
                <a:latin typeface="+mn-ea"/>
              </a:rPr>
              <a:t>的开发风格做到一键启动和部署。</a:t>
            </a:r>
          </a:p>
          <a:p>
            <a:r>
              <a:rPr lang="zh-CN" altLang="en-US" dirty="0" smtClean="0"/>
              <a:t>核心功能：</a:t>
            </a:r>
            <a:endParaRPr lang="en-US" altLang="zh-CN" dirty="0" smtClean="0"/>
          </a:p>
          <a:p>
            <a:pPr lvl="1">
              <a:buFont typeface="Wingdings" panose="05000000000000000000" pitchFamily="2" charset="2"/>
              <a:buChar char="Ø"/>
            </a:pPr>
            <a:r>
              <a:rPr lang="zh-CN" altLang="en-US" dirty="0"/>
              <a:t>分布式</a:t>
            </a:r>
            <a:r>
              <a:rPr lang="en-US" altLang="zh-CN" dirty="0"/>
              <a:t>/</a:t>
            </a:r>
            <a:r>
              <a:rPr lang="zh-CN" altLang="en-US" dirty="0"/>
              <a:t>版本化配置。</a:t>
            </a:r>
          </a:p>
          <a:p>
            <a:pPr lvl="1">
              <a:buFont typeface="Wingdings" panose="05000000000000000000" pitchFamily="2" charset="2"/>
              <a:buChar char="Ø"/>
            </a:pPr>
            <a:r>
              <a:rPr lang="zh-CN" altLang="en-US" dirty="0"/>
              <a:t>服务注册和发现。</a:t>
            </a:r>
          </a:p>
          <a:p>
            <a:pPr lvl="1">
              <a:buFont typeface="Wingdings" panose="05000000000000000000" pitchFamily="2" charset="2"/>
              <a:buChar char="Ø"/>
            </a:pPr>
            <a:r>
              <a:rPr lang="zh-CN" altLang="en-US" dirty="0"/>
              <a:t>路由。</a:t>
            </a:r>
          </a:p>
          <a:p>
            <a:pPr lvl="1">
              <a:buFont typeface="Wingdings" panose="05000000000000000000" pitchFamily="2" charset="2"/>
              <a:buChar char="Ø"/>
            </a:pPr>
            <a:r>
              <a:rPr lang="zh-CN" altLang="en-US" dirty="0"/>
              <a:t>服务和服务之间的调用。</a:t>
            </a:r>
          </a:p>
          <a:p>
            <a:pPr lvl="1">
              <a:buFont typeface="Wingdings" panose="05000000000000000000" pitchFamily="2" charset="2"/>
              <a:buChar char="Ø"/>
            </a:pPr>
            <a:r>
              <a:rPr lang="zh-CN" altLang="en-US" dirty="0"/>
              <a:t>负载均衡。</a:t>
            </a:r>
          </a:p>
          <a:p>
            <a:pPr lvl="1">
              <a:buFont typeface="Wingdings" panose="05000000000000000000" pitchFamily="2" charset="2"/>
              <a:buChar char="Ø"/>
            </a:pPr>
            <a:r>
              <a:rPr lang="zh-CN" altLang="en-US" dirty="0"/>
              <a:t>断路器。</a:t>
            </a:r>
          </a:p>
          <a:p>
            <a:pPr lvl="1">
              <a:buFont typeface="Wingdings" panose="05000000000000000000" pitchFamily="2" charset="2"/>
              <a:buChar char="Ø"/>
            </a:pPr>
            <a:r>
              <a:rPr lang="zh-CN" altLang="en-US" dirty="0"/>
              <a:t>分布式消息传递。</a:t>
            </a:r>
          </a:p>
          <a:p>
            <a:pPr lvl="1"/>
            <a:endParaRPr lang="zh-CN" altLang="en-US" dirty="0"/>
          </a:p>
        </p:txBody>
      </p:sp>
    </p:spTree>
    <p:extLst>
      <p:ext uri="{BB962C8B-B14F-4D97-AF65-F5344CB8AC3E}">
        <p14:creationId xmlns:p14="http://schemas.microsoft.com/office/powerpoint/2010/main" val="3636886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524001" y="50362"/>
            <a:ext cx="8142514" cy="6743597"/>
          </a:xfrm>
          <a:prstGeom prst="rect">
            <a:avLst/>
          </a:prstGeom>
        </p:spPr>
      </p:pic>
    </p:spTree>
    <p:extLst>
      <p:ext uri="{BB962C8B-B14F-4D97-AF65-F5344CB8AC3E}">
        <p14:creationId xmlns:p14="http://schemas.microsoft.com/office/powerpoint/2010/main" val="4206196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Number_1">
            <a:hlinkClick r:id="rId15" action="ppaction://hlinksldjump"/>
          </p:cNvPr>
          <p:cNvSpPr/>
          <p:nvPr>
            <p:custDataLst>
              <p:tags r:id="rId1"/>
            </p:custDataLst>
          </p:nvPr>
        </p:nvSpPr>
        <p:spPr>
          <a:xfrm>
            <a:off x="2886331" y="1680759"/>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01</a:t>
            </a:r>
            <a:endParaRPr lang="zh-CN" altLang="en-US" sz="2800" b="1">
              <a:solidFill>
                <a:schemeClr val="accent1"/>
              </a:solidFill>
              <a:ea typeface="华文细黑" panose="02010600040101010101" pitchFamily="2" charset="-122"/>
            </a:endParaRPr>
          </a:p>
        </p:txBody>
      </p:sp>
      <p:sp>
        <p:nvSpPr>
          <p:cNvPr id="5" name="MH_Entry_1">
            <a:hlinkClick r:id="rId15" action="ppaction://hlinksldjump"/>
          </p:cNvPr>
          <p:cNvSpPr/>
          <p:nvPr>
            <p:custDataLst>
              <p:tags r:id="rId2"/>
            </p:custDataLst>
          </p:nvPr>
        </p:nvSpPr>
        <p:spPr>
          <a:xfrm>
            <a:off x="3718659" y="1680759"/>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a:solidFill>
                  <a:srgbClr val="FFFFFF"/>
                </a:solidFill>
                <a:latin typeface="+mn-ea"/>
                <a:sym typeface="+mn-ea"/>
              </a:rPr>
              <a:t>Spring Cloud</a:t>
            </a:r>
            <a:r>
              <a:rPr lang="zh-CN" altLang="en-US" sz="2800" dirty="0">
                <a:solidFill>
                  <a:srgbClr val="FFFFFF"/>
                </a:solidFill>
                <a:latin typeface="+mn-ea"/>
                <a:sym typeface="+mn-ea"/>
              </a:rPr>
              <a:t>框架简介</a:t>
            </a:r>
          </a:p>
        </p:txBody>
      </p:sp>
      <p:sp>
        <p:nvSpPr>
          <p:cNvPr id="6" name="MH_Number_3">
            <a:hlinkClick r:id="rId16" action="ppaction://hlinksldjump"/>
          </p:cNvPr>
          <p:cNvSpPr/>
          <p:nvPr>
            <p:custDataLst>
              <p:tags r:id="rId3"/>
            </p:custDataLst>
          </p:nvPr>
        </p:nvSpPr>
        <p:spPr>
          <a:xfrm>
            <a:off x="2886331" y="4026994"/>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03</a:t>
            </a:r>
            <a:endParaRPr lang="zh-CN" altLang="en-US" sz="2800" b="1" dirty="0">
              <a:solidFill>
                <a:schemeClr val="accent1"/>
              </a:solidFill>
              <a:ea typeface="华文细黑" panose="02010600040101010101" pitchFamily="2" charset="-122"/>
            </a:endParaRPr>
          </a:p>
        </p:txBody>
      </p:sp>
      <p:sp>
        <p:nvSpPr>
          <p:cNvPr id="7" name="MH_Entry_3">
            <a:hlinkClick r:id="rId16" action="ppaction://hlinksldjump"/>
          </p:cNvPr>
          <p:cNvSpPr/>
          <p:nvPr>
            <p:custDataLst>
              <p:tags r:id="rId4"/>
            </p:custDataLst>
          </p:nvPr>
        </p:nvSpPr>
        <p:spPr>
          <a:xfrm>
            <a:off x="3718659" y="4026994"/>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7500"/>
          </a:bodyPr>
          <a:lstStyle/>
          <a:p>
            <a:pPr algn="ctr"/>
            <a:r>
              <a:rPr lang="en-US" altLang="zh-CN" sz="2800" dirty="0" err="1" smtClean="0">
                <a:solidFill>
                  <a:srgbClr val="FFFFFF"/>
                </a:solidFill>
                <a:latin typeface="+mn-ea"/>
                <a:sym typeface="+mn-ea"/>
              </a:rPr>
              <a:t>SpringCloud</a:t>
            </a:r>
            <a:r>
              <a:rPr lang="zh-CN" altLang="en-US" sz="2800" dirty="0" smtClean="0">
                <a:solidFill>
                  <a:srgbClr val="FFFFFF"/>
                </a:solidFill>
                <a:latin typeface="+mn-ea"/>
                <a:sym typeface="+mn-ea"/>
              </a:rPr>
              <a:t>与</a:t>
            </a:r>
            <a:r>
              <a:rPr lang="en-US" altLang="zh-CN" sz="2800" dirty="0" err="1" smtClean="0">
                <a:solidFill>
                  <a:srgbClr val="FFFFFF"/>
                </a:solidFill>
                <a:latin typeface="+mn-ea"/>
                <a:sym typeface="+mn-ea"/>
              </a:rPr>
              <a:t>Dubbo</a:t>
            </a:r>
            <a:r>
              <a:rPr lang="zh-CN" altLang="en-US" sz="2800" dirty="0">
                <a:solidFill>
                  <a:srgbClr val="FFFFFF"/>
                </a:solidFill>
                <a:latin typeface="+mn-ea"/>
                <a:sym typeface="+mn-ea"/>
              </a:rPr>
              <a:t>、</a:t>
            </a:r>
            <a:r>
              <a:rPr lang="en-US" altLang="zh-CN" sz="2800" dirty="0">
                <a:solidFill>
                  <a:srgbClr val="FFFFFF"/>
                </a:solidFill>
                <a:latin typeface="+mn-ea"/>
                <a:sym typeface="+mn-ea"/>
              </a:rPr>
              <a:t>k8s</a:t>
            </a:r>
            <a:endParaRPr lang="zh-CN" altLang="en-US" sz="2800" dirty="0">
              <a:solidFill>
                <a:srgbClr val="FFFFFF"/>
              </a:solidFill>
              <a:latin typeface="+mn-ea"/>
            </a:endParaRPr>
          </a:p>
        </p:txBody>
      </p:sp>
      <p:sp>
        <p:nvSpPr>
          <p:cNvPr id="8" name="MH_Number_2">
            <a:hlinkClick r:id="rId17" action="ppaction://hlinksldjump"/>
          </p:cNvPr>
          <p:cNvSpPr/>
          <p:nvPr>
            <p:custDataLst>
              <p:tags r:id="rId5"/>
            </p:custDataLst>
          </p:nvPr>
        </p:nvSpPr>
        <p:spPr>
          <a:xfrm>
            <a:off x="2886331" y="2853877"/>
            <a:ext cx="682404" cy="68203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dirty="0">
                <a:solidFill>
                  <a:schemeClr val="accent1"/>
                </a:solidFill>
                <a:ea typeface="华文细黑" panose="02010600040101010101" pitchFamily="2" charset="-122"/>
              </a:rPr>
              <a:t>02</a:t>
            </a:r>
            <a:endParaRPr lang="zh-CN" altLang="en-US" sz="2800" b="1" dirty="0">
              <a:solidFill>
                <a:schemeClr val="accent1"/>
              </a:solidFill>
              <a:ea typeface="华文细黑" panose="02010600040101010101" pitchFamily="2" charset="-122"/>
            </a:endParaRPr>
          </a:p>
        </p:txBody>
      </p:sp>
      <p:sp>
        <p:nvSpPr>
          <p:cNvPr id="9" name="MH_Entry_2">
            <a:hlinkClick r:id="rId17" action="ppaction://hlinksldjump"/>
          </p:cNvPr>
          <p:cNvSpPr/>
          <p:nvPr>
            <p:custDataLst>
              <p:tags r:id="rId6"/>
            </p:custDataLst>
          </p:nvPr>
        </p:nvSpPr>
        <p:spPr>
          <a:xfrm>
            <a:off x="3718659" y="2853877"/>
            <a:ext cx="4346560" cy="682039"/>
          </a:xfrm>
          <a:prstGeom prst="rect">
            <a:avLst/>
          </a:prstGeom>
          <a:solidFill>
            <a:schemeClr val="accent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a:bodyPr>
          <a:lstStyle/>
          <a:p>
            <a:pPr algn="ctr"/>
            <a:r>
              <a:rPr sz="2800" dirty="0">
                <a:solidFill>
                  <a:srgbClr val="FFFFFF"/>
                </a:solidFill>
                <a:latin typeface="+mn-ea"/>
                <a:sym typeface="+mn-ea"/>
              </a:rPr>
              <a:t>Spring </a:t>
            </a:r>
            <a:r>
              <a:rPr sz="2800" dirty="0" smtClean="0">
                <a:solidFill>
                  <a:srgbClr val="FFFFFF"/>
                </a:solidFill>
                <a:latin typeface="+mn-ea"/>
                <a:sym typeface="+mn-ea"/>
              </a:rPr>
              <a:t>Cloud</a:t>
            </a:r>
            <a:r>
              <a:rPr lang="zh-CN" altLang="en-US" sz="2800" dirty="0">
                <a:solidFill>
                  <a:srgbClr val="FFFFFF"/>
                </a:solidFill>
                <a:latin typeface="+mn-ea"/>
                <a:sym typeface="+mn-ea"/>
              </a:rPr>
              <a:t>核心组件介绍</a:t>
            </a:r>
            <a:endParaRPr lang="zh-CN" altLang="en-US" sz="2800" dirty="0">
              <a:solidFill>
                <a:srgbClr val="FFFFFF"/>
              </a:solidFill>
              <a:latin typeface="+mn-ea"/>
            </a:endParaRPr>
          </a:p>
        </p:txBody>
      </p:sp>
      <p:sp>
        <p:nvSpPr>
          <p:cNvPr id="10" name="MH_Number_4">
            <a:hlinkClick r:id="rId18" action="ppaction://hlinksldjump"/>
          </p:cNvPr>
          <p:cNvSpPr/>
          <p:nvPr>
            <p:custDataLst>
              <p:tags r:id="rId7"/>
            </p:custDataLst>
          </p:nvPr>
        </p:nvSpPr>
        <p:spPr>
          <a:xfrm>
            <a:off x="2886331" y="5200111"/>
            <a:ext cx="682404"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2800" b="1">
                <a:solidFill>
                  <a:schemeClr val="accent1"/>
                </a:solidFill>
                <a:ea typeface="华文细黑" panose="02010600040101010101" pitchFamily="2" charset="-122"/>
              </a:rPr>
              <a:t>04</a:t>
            </a:r>
            <a:endParaRPr lang="zh-CN" altLang="en-US" sz="2800" b="1">
              <a:solidFill>
                <a:schemeClr val="accent1"/>
              </a:solidFill>
              <a:ea typeface="华文细黑" panose="02010600040101010101" pitchFamily="2" charset="-122"/>
            </a:endParaRPr>
          </a:p>
        </p:txBody>
      </p:sp>
      <p:sp>
        <p:nvSpPr>
          <p:cNvPr id="11" name="MH_Entry_4">
            <a:hlinkClick r:id="rId18" action="ppaction://hlinksldjump"/>
          </p:cNvPr>
          <p:cNvSpPr/>
          <p:nvPr>
            <p:custDataLst>
              <p:tags r:id="rId8"/>
            </p:custDataLst>
          </p:nvPr>
        </p:nvSpPr>
        <p:spPr>
          <a:xfrm>
            <a:off x="3718659" y="5200111"/>
            <a:ext cx="4346560" cy="682039"/>
          </a:xfrm>
          <a:prstGeom prst="rect">
            <a:avLst/>
          </a:prstGeom>
          <a:solidFill>
            <a:schemeClr val="bg1">
              <a:lumMod val="75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zh-CN" altLang="en-US" sz="2800">
                <a:solidFill>
                  <a:srgbClr val="FFFFFF"/>
                </a:solidFill>
                <a:latin typeface="+mn-ea"/>
              </a:rPr>
              <a:t>结束语</a:t>
            </a:r>
          </a:p>
        </p:txBody>
      </p:sp>
      <p:cxnSp>
        <p:nvCxnSpPr>
          <p:cNvPr id="12" name="MH_Others_1"/>
          <p:cNvCxnSpPr/>
          <p:nvPr>
            <p:custDataLst>
              <p:tags r:id="rId9"/>
            </p:custDataLst>
          </p:nvPr>
        </p:nvCxnSpPr>
        <p:spPr>
          <a:xfrm>
            <a:off x="2380336" y="1089336"/>
            <a:ext cx="0" cy="5364000"/>
          </a:xfrm>
          <a:prstGeom prst="line">
            <a:avLst/>
          </a:prstGeom>
          <a:ln w="412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MH_Others_2"/>
          <p:cNvSpPr txBox="1"/>
          <p:nvPr>
            <p:custDataLst>
              <p:tags r:id="rId10"/>
            </p:custDataLst>
          </p:nvPr>
        </p:nvSpPr>
        <p:spPr>
          <a:xfrm>
            <a:off x="943200" y="982083"/>
            <a:ext cx="1054501" cy="1188575"/>
          </a:xfrm>
          <a:prstGeom prst="rect">
            <a:avLst/>
          </a:prstGeom>
          <a:noFill/>
        </p:spPr>
        <p:txBody>
          <a:bodyPr vert="eaVert" wrap="square" rtlCol="0" anchor="ctr" anchorCtr="0">
            <a:noAutofit/>
          </a:bodyPr>
          <a:lstStyle/>
          <a:p>
            <a:r>
              <a:rPr lang="en-US" altLang="zh-CN" sz="8800" dirty="0" smtClean="0">
                <a:solidFill>
                  <a:schemeClr val="accent1"/>
                </a:solidFill>
                <a:latin typeface="华文细黑" panose="02010600040101010101" pitchFamily="2" charset="-122"/>
                <a:ea typeface="华文细黑" panose="02010600040101010101" pitchFamily="2" charset="-122"/>
              </a:rPr>
              <a:t>C</a:t>
            </a:r>
            <a:endParaRPr lang="zh-CN" altLang="en-US" sz="4400" dirty="0">
              <a:solidFill>
                <a:schemeClr val="accent1"/>
              </a:solidFill>
              <a:latin typeface="华文细黑" panose="02010600040101010101" pitchFamily="2" charset="-122"/>
              <a:ea typeface="华文细黑" panose="02010600040101010101" pitchFamily="2" charset="-122"/>
            </a:endParaRPr>
          </a:p>
        </p:txBody>
      </p:sp>
      <p:sp>
        <p:nvSpPr>
          <p:cNvPr id="14" name="MH_Others_3"/>
          <p:cNvSpPr txBox="1"/>
          <p:nvPr>
            <p:custDataLst>
              <p:tags r:id="rId11"/>
            </p:custDataLst>
          </p:nvPr>
        </p:nvSpPr>
        <p:spPr>
          <a:xfrm>
            <a:off x="1132788" y="3680210"/>
            <a:ext cx="693893" cy="1498463"/>
          </a:xfrm>
          <a:prstGeom prst="rect">
            <a:avLst/>
          </a:prstGeom>
          <a:noFill/>
        </p:spPr>
        <p:txBody>
          <a:bodyPr vert="horz" wrap="square" rtlCol="0" anchor="ctr" anchorCtr="0">
            <a:noAutofit/>
          </a:bodyPr>
          <a:lstStyle/>
          <a:p>
            <a:pPr algn="ctr"/>
            <a:r>
              <a:rPr lang="zh-CN" altLang="en-US" sz="4800" b="1" smtClean="0">
                <a:solidFill>
                  <a:schemeClr val="accent1"/>
                </a:solidFill>
                <a:latin typeface="华文细黑" panose="02010600040101010101" pitchFamily="2" charset="-122"/>
                <a:ea typeface="华文细黑" panose="02010600040101010101" pitchFamily="2" charset="-122"/>
              </a:rPr>
              <a:t>目</a:t>
            </a:r>
            <a:endParaRPr lang="en-US" altLang="zh-CN" sz="4800" b="1" smtClean="0">
              <a:solidFill>
                <a:schemeClr val="accent1"/>
              </a:solidFill>
              <a:latin typeface="华文细黑" panose="02010600040101010101" pitchFamily="2" charset="-122"/>
              <a:ea typeface="华文细黑" panose="02010600040101010101" pitchFamily="2" charset="-122"/>
            </a:endParaRPr>
          </a:p>
          <a:p>
            <a:pPr algn="ctr"/>
            <a:r>
              <a:rPr lang="zh-CN" altLang="en-US" sz="4800" b="1" smtClean="0">
                <a:solidFill>
                  <a:schemeClr val="accent1"/>
                </a:solidFill>
                <a:latin typeface="华文细黑" panose="02010600040101010101" pitchFamily="2" charset="-122"/>
                <a:ea typeface="华文细黑" panose="02010600040101010101" pitchFamily="2" charset="-122"/>
              </a:rPr>
              <a:t>录</a:t>
            </a:r>
            <a:endParaRPr lang="zh-CN" altLang="en-US" sz="4800" b="1">
              <a:solidFill>
                <a:schemeClr val="accent1"/>
              </a:solidFill>
              <a:latin typeface="华文细黑" panose="02010600040101010101" pitchFamily="2" charset="-122"/>
              <a:ea typeface="华文细黑" panose="02010600040101010101" pitchFamily="2" charset="-122"/>
            </a:endParaRPr>
          </a:p>
        </p:txBody>
      </p:sp>
      <p:sp>
        <p:nvSpPr>
          <p:cNvPr id="15" name="MH_Others_4"/>
          <p:cNvSpPr/>
          <p:nvPr>
            <p:custDataLst>
              <p:tags r:id="rId12"/>
            </p:custDataLst>
          </p:nvPr>
        </p:nvSpPr>
        <p:spPr>
          <a:xfrm>
            <a:off x="1171959" y="1733583"/>
            <a:ext cx="615553" cy="2062424"/>
          </a:xfrm>
          <a:prstGeom prst="rect">
            <a:avLst/>
          </a:prstGeom>
        </p:spPr>
        <p:txBody>
          <a:bodyPr vert="eaVert" wrap="square">
            <a:noAutofit/>
          </a:bodyPr>
          <a:lstStyle/>
          <a:p>
            <a:r>
              <a:rPr lang="en-US" altLang="zh-CN" sz="2800" spc="500">
                <a:solidFill>
                  <a:schemeClr val="accent1">
                    <a:lumMod val="40000"/>
                    <a:lumOff val="60000"/>
                  </a:schemeClr>
                </a:solidFill>
                <a:latin typeface="华文细黑" panose="02010600040101010101" pitchFamily="2" charset="-122"/>
                <a:ea typeface="华文细黑" panose="02010600040101010101" pitchFamily="2" charset="-122"/>
              </a:rPr>
              <a:t>ONTENTS</a:t>
            </a:r>
            <a:endParaRPr lang="zh-CN" altLang="en-US" sz="2800" spc="500">
              <a:solidFill>
                <a:schemeClr val="accent1">
                  <a:lumMod val="40000"/>
                  <a:lumOff val="6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289814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308" y="-75476"/>
            <a:ext cx="10058400" cy="1450757"/>
          </a:xfrm>
        </p:spPr>
        <p:txBody>
          <a:bodyPr/>
          <a:lstStyle/>
          <a:p>
            <a:r>
              <a:rPr lang="en-US" altLang="zh-CN" dirty="0" smtClean="0"/>
              <a:t>Spring Cloud</a:t>
            </a:r>
            <a:r>
              <a:rPr lang="zh-CN" altLang="en-US" dirty="0" smtClean="0"/>
              <a:t>服务注册与发现</a:t>
            </a:r>
            <a:endParaRPr lang="zh-CN" altLang="en-US" dirty="0"/>
          </a:p>
        </p:txBody>
      </p:sp>
      <p:sp>
        <p:nvSpPr>
          <p:cNvPr id="3" name="内容占位符 2"/>
          <p:cNvSpPr>
            <a:spLocks noGrp="1"/>
          </p:cNvSpPr>
          <p:nvPr>
            <p:ph idx="1"/>
          </p:nvPr>
        </p:nvSpPr>
        <p:spPr>
          <a:xfrm>
            <a:off x="677334" y="1375281"/>
            <a:ext cx="8596668" cy="3880773"/>
          </a:xfrm>
        </p:spPr>
        <p:txBody>
          <a:bodyPr/>
          <a:lstStyle/>
          <a:p>
            <a:r>
              <a:rPr lang="en-US" altLang="zh-CN" dirty="0" smtClean="0"/>
              <a:t>Spring Cloud Eureka VS Spring Cloud Consul VS Spring Cloud Zookeeper</a:t>
            </a:r>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535731494"/>
              </p:ext>
            </p:extLst>
          </p:nvPr>
        </p:nvGraphicFramePr>
        <p:xfrm>
          <a:off x="3550705" y="1831377"/>
          <a:ext cx="6433075" cy="4765366"/>
        </p:xfrm>
        <a:graphic>
          <a:graphicData uri="http://schemas.openxmlformats.org/drawingml/2006/table">
            <a:tbl>
              <a:tblPr/>
              <a:tblGrid>
                <a:gridCol w="1286615"/>
                <a:gridCol w="1286615"/>
                <a:gridCol w="1286615"/>
                <a:gridCol w="1286615"/>
                <a:gridCol w="1286615"/>
              </a:tblGrid>
              <a:tr h="360268">
                <a:tc>
                  <a:txBody>
                    <a:bodyPr/>
                    <a:lstStyle/>
                    <a:p>
                      <a:pPr algn="l" fontAlgn="b"/>
                      <a:r>
                        <a:rPr lang="en-US" sz="1200" dirty="0">
                          <a:effectLst/>
                          <a:latin typeface="微软雅黑" panose="020B0503020204020204" pitchFamily="34" charset="-122"/>
                          <a:ea typeface="微软雅黑" panose="020B0503020204020204" pitchFamily="34" charset="-122"/>
                        </a:rPr>
                        <a:t>Feature</a:t>
                      </a: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algn="l" fontAlgn="b"/>
                      <a:r>
                        <a:rPr lang="en-US" sz="1200">
                          <a:effectLst/>
                          <a:latin typeface="微软雅黑" panose="020B0503020204020204" pitchFamily="34" charset="-122"/>
                          <a:ea typeface="微软雅黑" panose="020B0503020204020204" pitchFamily="34" charset="-122"/>
                        </a:rPr>
                        <a:t>Consul</a:t>
                      </a: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algn="l" fontAlgn="b"/>
                      <a:r>
                        <a:rPr lang="en-US" sz="1200" dirty="0">
                          <a:effectLst/>
                          <a:latin typeface="微软雅黑" panose="020B0503020204020204" pitchFamily="34" charset="-122"/>
                          <a:ea typeface="微软雅黑" panose="020B0503020204020204" pitchFamily="34" charset="-122"/>
                        </a:rPr>
                        <a:t>zookeeper</a:t>
                      </a: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algn="l" fontAlgn="b"/>
                      <a:r>
                        <a:rPr lang="en-US" sz="1200">
                          <a:effectLst/>
                          <a:latin typeface="微软雅黑" panose="020B0503020204020204" pitchFamily="34" charset="-122"/>
                          <a:ea typeface="微软雅黑" panose="020B0503020204020204" pitchFamily="34" charset="-122"/>
                        </a:rPr>
                        <a:t>etcd</a:t>
                      </a: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algn="l" fontAlgn="b"/>
                      <a:r>
                        <a:rPr lang="en-US" sz="1200" dirty="0" err="1">
                          <a:effectLst/>
                          <a:latin typeface="微软雅黑" panose="020B0503020204020204" pitchFamily="34" charset="-122"/>
                          <a:ea typeface="微软雅黑" panose="020B0503020204020204" pitchFamily="34" charset="-122"/>
                        </a:rPr>
                        <a:t>euerka</a:t>
                      </a:r>
                      <a:endParaRPr lang="en-US" sz="1200" dirty="0">
                        <a:effectLst/>
                        <a:latin typeface="微软雅黑" panose="020B0503020204020204" pitchFamily="34" charset="-122"/>
                        <a:ea typeface="微软雅黑" panose="020B0503020204020204" pitchFamily="34" charset="-122"/>
                      </a:endParaRPr>
                    </a:p>
                  </a:txBody>
                  <a:tcPr marL="28858" marR="28858" marT="28858" marB="28858" anchor="b">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657914">
                <a:tc>
                  <a:txBody>
                    <a:bodyPr/>
                    <a:lstStyle/>
                    <a:p>
                      <a:pPr fontAlgn="t"/>
                      <a:r>
                        <a:rPr lang="zh-CN" altLang="en-US" sz="1200">
                          <a:effectLst/>
                          <a:latin typeface="微软雅黑" panose="020B0503020204020204" pitchFamily="34" charset="-122"/>
                          <a:ea typeface="微软雅黑" panose="020B0503020204020204" pitchFamily="34" charset="-122"/>
                        </a:rPr>
                        <a:t>服务健康检查</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服务状态，内存，硬盘等</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dirty="0">
                          <a:effectLst/>
                          <a:latin typeface="微软雅黑" panose="020B0503020204020204" pitchFamily="34" charset="-122"/>
                          <a:ea typeface="微软雅黑" panose="020B0503020204020204" pitchFamily="34" charset="-122"/>
                        </a:rPr>
                        <a:t>(</a:t>
                      </a:r>
                      <a:r>
                        <a:rPr lang="zh-CN" altLang="en-US" sz="1200" dirty="0">
                          <a:effectLst/>
                          <a:latin typeface="微软雅黑" panose="020B0503020204020204" pitchFamily="34" charset="-122"/>
                          <a:ea typeface="微软雅黑" panose="020B0503020204020204" pitchFamily="34" charset="-122"/>
                        </a:rPr>
                        <a:t>弱</a:t>
                      </a:r>
                      <a:r>
                        <a:rPr lang="en-US" altLang="zh-CN" sz="1200" dirty="0">
                          <a:effectLst/>
                          <a:latin typeface="微软雅黑" panose="020B0503020204020204" pitchFamily="34" charset="-122"/>
                          <a:ea typeface="微软雅黑" panose="020B0503020204020204" pitchFamily="34" charset="-122"/>
                        </a:rPr>
                        <a:t>)</a:t>
                      </a:r>
                      <a:r>
                        <a:rPr lang="zh-CN" altLang="en-US" sz="1200" dirty="0">
                          <a:effectLst/>
                          <a:latin typeface="微软雅黑" panose="020B0503020204020204" pitchFamily="34" charset="-122"/>
                          <a:ea typeface="微软雅黑" panose="020B0503020204020204" pitchFamily="34" charset="-122"/>
                        </a:rPr>
                        <a:t>长连接，</a:t>
                      </a:r>
                      <a:r>
                        <a:rPr lang="en-US" sz="1200" dirty="0" err="1">
                          <a:effectLst/>
                          <a:latin typeface="微软雅黑" panose="020B0503020204020204" pitchFamily="34" charset="-122"/>
                          <a:ea typeface="微软雅黑" panose="020B0503020204020204" pitchFamily="34" charset="-122"/>
                        </a:rPr>
                        <a:t>keepalive</a:t>
                      </a:r>
                      <a:endParaRPr lang="en-US" sz="1200" dirty="0">
                        <a:effectLst/>
                        <a:latin typeface="微软雅黑" panose="020B0503020204020204" pitchFamily="34" charset="-122"/>
                        <a:ea typeface="微软雅黑" panose="020B0503020204020204" pitchFamily="34" charset="-122"/>
                      </a:endParaRP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连接心跳</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可配支持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360268">
                <a:tc>
                  <a:txBody>
                    <a:bodyPr/>
                    <a:lstStyle/>
                    <a:p>
                      <a:pPr fontAlgn="t"/>
                      <a:r>
                        <a:rPr lang="zh-CN" altLang="en-US" sz="1200" dirty="0">
                          <a:effectLst/>
                          <a:latin typeface="微软雅黑" panose="020B0503020204020204" pitchFamily="34" charset="-122"/>
                          <a:ea typeface="微软雅黑" panose="020B0503020204020204" pitchFamily="34" charset="-122"/>
                        </a:rPr>
                        <a:t>多数据中心</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smtClean="0">
                          <a:effectLst/>
                          <a:latin typeface="微软雅黑" panose="020B0503020204020204" pitchFamily="34" charset="-122"/>
                          <a:ea typeface="微软雅黑" panose="020B0503020204020204" pitchFamily="34" charset="-122"/>
                        </a:rPr>
                        <a:t>支持</a:t>
                      </a:r>
                      <a:endParaRPr lang="en-US" altLang="zh-CN" sz="1200" dirty="0">
                        <a:effectLst/>
                        <a:latin typeface="微软雅黑" panose="020B0503020204020204" pitchFamily="34" charset="-122"/>
                        <a:ea typeface="微软雅黑" panose="020B0503020204020204" pitchFamily="34" charset="-122"/>
                      </a:endParaRP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360268">
                <a:tc>
                  <a:txBody>
                    <a:bodyPr/>
                    <a:lstStyle/>
                    <a:p>
                      <a:pPr fontAlgn="t"/>
                      <a:r>
                        <a:rPr lang="en-US" sz="1200">
                          <a:effectLst/>
                          <a:latin typeface="微软雅黑" panose="020B0503020204020204" pitchFamily="34" charset="-122"/>
                          <a:ea typeface="微软雅黑" panose="020B0503020204020204" pitchFamily="34" charset="-122"/>
                        </a:rPr>
                        <a:t>kv</a:t>
                      </a:r>
                      <a:r>
                        <a:rPr lang="zh-CN" altLang="en-US" sz="1200">
                          <a:effectLst/>
                          <a:latin typeface="微软雅黑" panose="020B0503020204020204" pitchFamily="34" charset="-122"/>
                          <a:ea typeface="微软雅黑" panose="020B0503020204020204" pitchFamily="34" charset="-122"/>
                        </a:rPr>
                        <a:t>存储服务</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211446">
                <a:tc>
                  <a:txBody>
                    <a:bodyPr/>
                    <a:lstStyle/>
                    <a:p>
                      <a:pPr fontAlgn="t"/>
                      <a:r>
                        <a:rPr lang="zh-CN" altLang="en-US" sz="1200">
                          <a:effectLst/>
                          <a:latin typeface="微软雅黑" panose="020B0503020204020204" pitchFamily="34" charset="-122"/>
                          <a:ea typeface="微软雅黑" panose="020B0503020204020204" pitchFamily="34" charset="-122"/>
                        </a:rPr>
                        <a:t>一致性</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dirty="0">
                          <a:effectLst/>
                          <a:latin typeface="微软雅黑" panose="020B0503020204020204" pitchFamily="34" charset="-122"/>
                          <a:ea typeface="微软雅黑" panose="020B0503020204020204" pitchFamily="34" charset="-122"/>
                        </a:rPr>
                        <a:t>raft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paxos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raft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211446">
                <a:tc>
                  <a:txBody>
                    <a:bodyPr/>
                    <a:lstStyle/>
                    <a:p>
                      <a:pPr fontAlgn="t"/>
                      <a:r>
                        <a:rPr lang="en-US" sz="1200">
                          <a:effectLst/>
                          <a:latin typeface="微软雅黑" panose="020B0503020204020204" pitchFamily="34" charset="-122"/>
                          <a:ea typeface="微软雅黑" panose="020B0503020204020204" pitchFamily="34" charset="-122"/>
                        </a:rPr>
                        <a:t>cap</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dirty="0" err="1" smtClean="0">
                          <a:effectLst/>
                          <a:latin typeface="微软雅黑" panose="020B0503020204020204" pitchFamily="34" charset="-122"/>
                          <a:ea typeface="微软雅黑" panose="020B0503020204020204" pitchFamily="34" charset="-122"/>
                        </a:rPr>
                        <a:t>c</a:t>
                      </a:r>
                      <a:r>
                        <a:rPr lang="en-US" altLang="zh-CN" sz="1200" dirty="0" err="1" smtClean="0">
                          <a:effectLst/>
                          <a:latin typeface="微软雅黑" panose="020B0503020204020204" pitchFamily="34" charset="-122"/>
                          <a:ea typeface="微软雅黑" panose="020B0503020204020204" pitchFamily="34" charset="-122"/>
                        </a:rPr>
                        <a:t>p</a:t>
                      </a:r>
                      <a:endParaRPr lang="en-US" sz="1200" dirty="0">
                        <a:effectLst/>
                        <a:latin typeface="微软雅黑" panose="020B0503020204020204" pitchFamily="34" charset="-122"/>
                        <a:ea typeface="微软雅黑" panose="020B0503020204020204" pitchFamily="34" charset="-122"/>
                      </a:endParaRP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cp</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cp</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ap</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509092">
                <a:tc>
                  <a:txBody>
                    <a:bodyPr/>
                    <a:lstStyle/>
                    <a:p>
                      <a:pPr fontAlgn="t"/>
                      <a:r>
                        <a:rPr lang="zh-CN" altLang="en-US" sz="1200">
                          <a:effectLst/>
                          <a:latin typeface="微软雅黑" panose="020B0503020204020204" pitchFamily="34" charset="-122"/>
                          <a:ea typeface="微软雅黑" panose="020B0503020204020204" pitchFamily="34" charset="-122"/>
                        </a:rPr>
                        <a:t>使用接口</a:t>
                      </a:r>
                      <a:r>
                        <a:rPr lang="en-US" altLang="zh-CN" sz="1200">
                          <a:effectLst/>
                          <a:latin typeface="微软雅黑" panose="020B0503020204020204" pitchFamily="34" charset="-122"/>
                          <a:ea typeface="微软雅黑" panose="020B0503020204020204" pitchFamily="34" charset="-122"/>
                        </a:rPr>
                        <a:t>(</a:t>
                      </a:r>
                      <a:r>
                        <a:rPr lang="zh-CN" altLang="en-US" sz="1200">
                          <a:effectLst/>
                          <a:latin typeface="微软雅黑" panose="020B0503020204020204" pitchFamily="34" charset="-122"/>
                          <a:ea typeface="微软雅黑" panose="020B0503020204020204" pitchFamily="34" charset="-122"/>
                        </a:rPr>
                        <a:t>多语言能力</a:t>
                      </a:r>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支持</a:t>
                      </a:r>
                      <a:r>
                        <a:rPr lang="en-US" sz="1200">
                          <a:effectLst/>
                          <a:latin typeface="微软雅黑" panose="020B0503020204020204" pitchFamily="34" charset="-122"/>
                          <a:ea typeface="微软雅黑" panose="020B0503020204020204" pitchFamily="34" charset="-122"/>
                        </a:rPr>
                        <a:t>http</a:t>
                      </a:r>
                      <a:r>
                        <a:rPr lang="zh-CN" altLang="en-US" sz="1200">
                          <a:effectLst/>
                          <a:latin typeface="微软雅黑" panose="020B0503020204020204" pitchFamily="34" charset="-122"/>
                          <a:ea typeface="微软雅黑" panose="020B0503020204020204" pitchFamily="34" charset="-122"/>
                        </a:rPr>
                        <a:t>和</a:t>
                      </a:r>
                      <a:r>
                        <a:rPr lang="en-US" sz="1200">
                          <a:effectLst/>
                          <a:latin typeface="微软雅黑" panose="020B0503020204020204" pitchFamily="34" charset="-122"/>
                          <a:ea typeface="微软雅黑" panose="020B0503020204020204" pitchFamily="34" charset="-122"/>
                        </a:rPr>
                        <a:t>dns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客户端</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http/grpc</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http（sidecar）</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806736">
                <a:tc>
                  <a:txBody>
                    <a:bodyPr/>
                    <a:lstStyle/>
                    <a:p>
                      <a:pPr fontAlgn="t"/>
                      <a:r>
                        <a:rPr lang="en-US" sz="1200" dirty="0">
                          <a:effectLst/>
                          <a:latin typeface="微软雅黑" panose="020B0503020204020204" pitchFamily="34" charset="-122"/>
                          <a:ea typeface="微软雅黑" panose="020B0503020204020204" pitchFamily="34" charset="-122"/>
                        </a:rPr>
                        <a:t>watch</a:t>
                      </a:r>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全量</a:t>
                      </a:r>
                      <a:r>
                        <a:rPr lang="en-US" altLang="zh-CN" sz="1200">
                          <a:effectLst/>
                          <a:latin typeface="微软雅黑" panose="020B0503020204020204" pitchFamily="34" charset="-122"/>
                          <a:ea typeface="微软雅黑" panose="020B0503020204020204" pitchFamily="34" charset="-122"/>
                        </a:rPr>
                        <a:t>/</a:t>
                      </a:r>
                      <a:r>
                        <a:rPr lang="zh-CN" altLang="en-US" sz="1200">
                          <a:effectLst/>
                          <a:latin typeface="微软雅黑" panose="020B0503020204020204" pitchFamily="34" charset="-122"/>
                          <a:ea typeface="微软雅黑" panose="020B0503020204020204" pitchFamily="34" charset="-122"/>
                        </a:rPr>
                        <a:t>支持</a:t>
                      </a:r>
                      <a:r>
                        <a:rPr lang="en-US" sz="1200">
                          <a:effectLst/>
                          <a:latin typeface="微软雅黑" panose="020B0503020204020204" pitchFamily="34" charset="-122"/>
                          <a:ea typeface="微软雅黑" panose="020B0503020204020204" pitchFamily="34" charset="-122"/>
                        </a:rPr>
                        <a:t>long polling</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支持 </a:t>
                      </a:r>
                      <a:r>
                        <a:rPr lang="en-US" sz="1200">
                          <a:effectLst/>
                          <a:latin typeface="微软雅黑" panose="020B0503020204020204" pitchFamily="34" charset="-122"/>
                          <a:ea typeface="微软雅黑" panose="020B0503020204020204" pitchFamily="34" charset="-122"/>
                        </a:rPr>
                        <a:t>long polling</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dirty="0" err="1">
                          <a:effectLst/>
                          <a:latin typeface="微软雅黑" panose="020B0503020204020204" pitchFamily="34" charset="-122"/>
                          <a:ea typeface="微软雅黑" panose="020B0503020204020204" pitchFamily="34" charset="-122"/>
                        </a:rPr>
                        <a:t>支持</a:t>
                      </a:r>
                      <a:r>
                        <a:rPr lang="en-US" sz="1200" dirty="0">
                          <a:effectLst/>
                          <a:latin typeface="微软雅黑" panose="020B0503020204020204" pitchFamily="34" charset="-122"/>
                          <a:ea typeface="微软雅黑" panose="020B0503020204020204" pitchFamily="34" charset="-122"/>
                        </a:rPr>
                        <a:t> long polling/</a:t>
                      </a:r>
                      <a:r>
                        <a:rPr lang="en-US" sz="1200" dirty="0" err="1">
                          <a:effectLst/>
                          <a:latin typeface="微软雅黑" panose="020B0503020204020204" pitchFamily="34" charset="-122"/>
                          <a:ea typeface="微软雅黑" panose="020B0503020204020204" pitchFamily="34" charset="-122"/>
                        </a:rPr>
                        <a:t>大部分增量</a:t>
                      </a:r>
                      <a:endParaRPr lang="en-US" sz="1200" dirty="0">
                        <a:effectLst/>
                        <a:latin typeface="微软雅黑" panose="020B0503020204020204" pitchFamily="34" charset="-122"/>
                        <a:ea typeface="微软雅黑" panose="020B0503020204020204" pitchFamily="34" charset="-122"/>
                      </a:endParaRP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360268">
                <a:tc>
                  <a:txBody>
                    <a:bodyPr/>
                    <a:lstStyle/>
                    <a:p>
                      <a:pPr fontAlgn="t"/>
                      <a:r>
                        <a:rPr lang="zh-CN" altLang="en-US" sz="1200">
                          <a:effectLst/>
                          <a:latin typeface="微软雅黑" panose="020B0503020204020204" pitchFamily="34" charset="-122"/>
                          <a:ea typeface="微软雅黑" panose="020B0503020204020204" pitchFamily="34" charset="-122"/>
                        </a:rPr>
                        <a:t>自身监控</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metrics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metrics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dirty="0">
                          <a:effectLst/>
                          <a:latin typeface="微软雅黑" panose="020B0503020204020204" pitchFamily="34" charset="-122"/>
                          <a:ea typeface="微软雅黑" panose="020B0503020204020204" pitchFamily="34" charset="-122"/>
                        </a:rPr>
                        <a:t>metrics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360268">
                <a:tc>
                  <a:txBody>
                    <a:bodyPr/>
                    <a:lstStyle/>
                    <a:p>
                      <a:pPr fontAlgn="t"/>
                      <a:r>
                        <a:rPr lang="zh-CN" altLang="en-US" sz="1200">
                          <a:effectLst/>
                          <a:latin typeface="微软雅黑" panose="020B0503020204020204" pitchFamily="34" charset="-122"/>
                          <a:ea typeface="微软雅黑" panose="020B0503020204020204" pitchFamily="34" charset="-122"/>
                        </a:rPr>
                        <a:t>安全</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acl /https</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acl</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sz="1200">
                          <a:effectLst/>
                          <a:latin typeface="微软雅黑" panose="020B0503020204020204" pitchFamily="34" charset="-122"/>
                          <a:ea typeface="微软雅黑" panose="020B0503020204020204" pitchFamily="34" charset="-122"/>
                        </a:rPr>
                        <a:t>https</a:t>
                      </a:r>
                      <a:r>
                        <a:rPr lang="zh-CN" altLang="en-US" sz="1200">
                          <a:effectLst/>
                          <a:latin typeface="微软雅黑" panose="020B0503020204020204" pitchFamily="34" charset="-122"/>
                          <a:ea typeface="微软雅黑" panose="020B0503020204020204" pitchFamily="34" charset="-122"/>
                        </a:rPr>
                        <a:t>支持（弱）</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en-US" altLang="zh-CN" sz="1200" dirty="0">
                          <a:effectLst/>
                          <a:latin typeface="微软雅黑" panose="020B0503020204020204" pitchFamily="34" charset="-122"/>
                          <a:ea typeface="微软雅黑" panose="020B0503020204020204" pitchFamily="34" charset="-122"/>
                        </a:rPr>
                        <a:t>—</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r h="509092">
                <a:tc>
                  <a:txBody>
                    <a:bodyPr/>
                    <a:lstStyle/>
                    <a:p>
                      <a:pPr fontAlgn="t"/>
                      <a:r>
                        <a:rPr lang="en-US" sz="1200">
                          <a:effectLst/>
                          <a:latin typeface="微软雅黑" panose="020B0503020204020204" pitchFamily="34" charset="-122"/>
                          <a:ea typeface="微软雅黑" panose="020B0503020204020204" pitchFamily="34" charset="-122"/>
                        </a:rPr>
                        <a:t>spring cloud</a:t>
                      </a:r>
                      <a:r>
                        <a:rPr lang="zh-CN" altLang="en-US" sz="1200">
                          <a:effectLst/>
                          <a:latin typeface="微软雅黑" panose="020B0503020204020204" pitchFamily="34" charset="-122"/>
                          <a:ea typeface="微软雅黑" panose="020B0503020204020204" pitchFamily="34" charset="-122"/>
                        </a:rPr>
                        <a:t>集成</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已支持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已支持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a:effectLst/>
                          <a:latin typeface="微软雅黑" panose="020B0503020204020204" pitchFamily="34" charset="-122"/>
                          <a:ea typeface="微软雅黑" panose="020B0503020204020204" pitchFamily="34" charset="-122"/>
                        </a:rPr>
                        <a:t>已支持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c>
                  <a:txBody>
                    <a:bodyPr/>
                    <a:lstStyle/>
                    <a:p>
                      <a:pPr fontAlgn="t"/>
                      <a:r>
                        <a:rPr lang="zh-CN" altLang="en-US" sz="1200" dirty="0">
                          <a:effectLst/>
                          <a:latin typeface="微软雅黑" panose="020B0503020204020204" pitchFamily="34" charset="-122"/>
                          <a:ea typeface="微软雅黑" panose="020B0503020204020204" pitchFamily="34" charset="-122"/>
                        </a:rPr>
                        <a:t>已支持</a:t>
                      </a:r>
                    </a:p>
                  </a:txBody>
                  <a:tcPr marL="28858" marR="28858" marT="28858" marB="28858">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EEEEEE"/>
                      </a:solidFill>
                      <a:prstDash val="solid"/>
                      <a:round/>
                      <a:headEnd type="none" w="med" len="med"/>
                      <a:tailEnd type="none" w="med" len="med"/>
                    </a:lnB>
                    <a:gradFill>
                      <a:gsLst>
                        <a:gs pos="20000">
                          <a:schemeClr val="bg2">
                            <a:tint val="97000"/>
                            <a:hueMod val="92000"/>
                            <a:satMod val="169000"/>
                            <a:lumMod val="164000"/>
                          </a:schemeClr>
                        </a:gs>
                        <a:gs pos="100000">
                          <a:schemeClr val="bg2">
                            <a:shade val="96000"/>
                            <a:satMod val="120000"/>
                            <a:lumMod val="90000"/>
                          </a:schemeClr>
                        </a:gs>
                      </a:gsLst>
                      <a:lin ang="6120000" scaled="1"/>
                    </a:gradFill>
                  </a:tcPr>
                </a:tc>
              </a:tr>
            </a:tbl>
          </a:graphicData>
        </a:graphic>
      </p:graphicFrame>
    </p:spTree>
    <p:extLst>
      <p:ext uri="{BB962C8B-B14F-4D97-AF65-F5344CB8AC3E}">
        <p14:creationId xmlns:p14="http://schemas.microsoft.com/office/powerpoint/2010/main" val="34566756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1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1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1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2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2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2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2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3"/>
</p:tagLst>
</file>

<file path=ppt/tags/tag2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3"/>
</p:tagLst>
</file>

<file path=ppt/tags/tag30.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3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3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3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3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4"/>
</p:tagLst>
</file>

<file path=ppt/tags/tag44.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4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4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4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ags/tag5.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NUMBER"/>
  <p:tag name="ID" val="54529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ENTRY"/>
  <p:tag name="ID" val="545290"/>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708152321"/>
  <p:tag name="MH_LIBRARY" val="CONTENTS"/>
  <p:tag name="MH_TYPE" val="OTHERS"/>
  <p:tag name="ID" val="545290"/>
</p:tagLst>
</file>

<file path=ppt/theme/theme1.xml><?xml version="1.0" encoding="utf-8"?>
<a:theme xmlns:a="http://schemas.openxmlformats.org/drawingml/2006/main" name="5975b182402af">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5975b182402af</Template>
  <TotalTime>804</TotalTime>
  <Words>3197</Words>
  <Application>Microsoft Office PowerPoint</Application>
  <PresentationFormat>宽屏</PresentationFormat>
  <Paragraphs>329</Paragraphs>
  <Slides>31</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华文宋体</vt:lpstr>
      <vt:lpstr>华文细黑</vt:lpstr>
      <vt:lpstr>楷体</vt:lpstr>
      <vt:lpstr>宋体</vt:lpstr>
      <vt:lpstr>微软雅黑</vt:lpstr>
      <vt:lpstr>Arial</vt:lpstr>
      <vt:lpstr>Calibri</vt:lpstr>
      <vt:lpstr>Calibri Light</vt:lpstr>
      <vt:lpstr>Lobster</vt:lpstr>
      <vt:lpstr>Wingdings</vt:lpstr>
      <vt:lpstr>5975b182402af</vt:lpstr>
      <vt:lpstr>Spring Cloud</vt:lpstr>
      <vt:lpstr>什么是微服务</vt:lpstr>
      <vt:lpstr>PowerPoint 演示文稿</vt:lpstr>
      <vt:lpstr>PowerPoint 演示文稿</vt:lpstr>
      <vt:lpstr>Spring Cloud 版本简介</vt:lpstr>
      <vt:lpstr>SpringCloud简介</vt:lpstr>
      <vt:lpstr>PowerPoint 演示文稿</vt:lpstr>
      <vt:lpstr>PowerPoint 演示文稿</vt:lpstr>
      <vt:lpstr>Spring Cloud服务注册与发现</vt:lpstr>
      <vt:lpstr>服务注册与发现 - Eureka</vt:lpstr>
      <vt:lpstr>声明式REST API调用 - Feign</vt:lpstr>
      <vt:lpstr>服务消费者 - Ribbon软负载均衡  </vt:lpstr>
      <vt:lpstr>服务雪崩效应</vt:lpstr>
      <vt:lpstr>Hystrix -  断路器</vt:lpstr>
      <vt:lpstr>Hystrix特性</vt:lpstr>
      <vt:lpstr>断路器 - 监控方案</vt:lpstr>
      <vt:lpstr>断路器 - 监控聚合 - Turbine</vt:lpstr>
      <vt:lpstr>断路器 - 监控聚合 - Turbine</vt:lpstr>
      <vt:lpstr>分布式配置中心 – Spring Cloud Config</vt:lpstr>
      <vt:lpstr>Zuul – 服务网关</vt:lpstr>
      <vt:lpstr>Sleuth – 服务跟踪</vt:lpstr>
      <vt:lpstr>Sleuth – 与zipkin集成</vt:lpstr>
      <vt:lpstr>Spring Cloud Stream</vt:lpstr>
      <vt:lpstr>消费者驱动的契约测试（Consumer-Driven Contracts，简称CDC），是指从消费者业务实现的角度出发，驱动出契约，再基于契约，对提供者验证的一种测试方式</vt:lpstr>
      <vt:lpstr>Spring Cloud Contract</vt:lpstr>
      <vt:lpstr>PowerPoint 演示文稿</vt:lpstr>
      <vt:lpstr>与Dubbo的比较</vt:lpstr>
      <vt:lpstr>与 docker - k8s的比较</vt:lpstr>
      <vt:lpstr>基于Spring Cloud我们还要做什么</vt:lpstr>
      <vt:lpstr>参考</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xiaodm</dc:creator>
  <cp:lastModifiedBy>xiaodm</cp:lastModifiedBy>
  <cp:revision>80</cp:revision>
  <dcterms:created xsi:type="dcterms:W3CDTF">2018-03-27T14:03:22Z</dcterms:created>
  <dcterms:modified xsi:type="dcterms:W3CDTF">2018-04-17T02:20:23Z</dcterms:modified>
</cp:coreProperties>
</file>