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60" r:id="rId3"/>
    <p:sldId id="264" r:id="rId4"/>
    <p:sldId id="279" r:id="rId5"/>
    <p:sldId id="261" r:id="rId6"/>
    <p:sldId id="262" r:id="rId7"/>
    <p:sldId id="263" r:id="rId8"/>
    <p:sldId id="265" r:id="rId9"/>
    <p:sldId id="257" r:id="rId10"/>
    <p:sldId id="266" r:id="rId11"/>
    <p:sldId id="258" r:id="rId12"/>
    <p:sldId id="267" r:id="rId13"/>
    <p:sldId id="269" r:id="rId14"/>
    <p:sldId id="270" r:id="rId15"/>
    <p:sldId id="272" r:id="rId16"/>
    <p:sldId id="274" r:id="rId17"/>
    <p:sldId id="275" r:id="rId18"/>
    <p:sldId id="277" r:id="rId19"/>
    <p:sldId id="278" r:id="rId20"/>
    <p:sldId id="281" r:id="rId21"/>
    <p:sldId id="282" r:id="rId22"/>
    <p:sldId id="283"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046D1-A248-4D9F-927C-BDCA065833A5}"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79150-3031-496A-9692-4AA625B11600}" type="slidenum">
              <a:rPr lang="en-US" smtClean="0"/>
              <a:t>‹#›</a:t>
            </a:fld>
            <a:endParaRPr lang="en-US"/>
          </a:p>
        </p:txBody>
      </p:sp>
    </p:spTree>
    <p:extLst>
      <p:ext uri="{BB962C8B-B14F-4D97-AF65-F5344CB8AC3E}">
        <p14:creationId xmlns:p14="http://schemas.microsoft.com/office/powerpoint/2010/main" val="2259175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355614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EE4E81-ED18-4C29-AF03-4FDD0BEEF07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369774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83989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383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972619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75992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388763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861698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6227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34327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40006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EE4E81-ED18-4C29-AF03-4FDD0BEEF07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88629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EE4E81-ED18-4C29-AF03-4FDD0BEEF07C}"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67151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38671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75648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DEE4E81-ED18-4C29-AF03-4FDD0BEEF07C}" type="datetimeFigureOut">
              <a:rPr lang="en-US" smtClean="0"/>
              <a:t>1/31/2023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162254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EE4E81-ED18-4C29-AF03-4FDD0BEEF07C}"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365BC-EA1D-4AF9-AE2F-BAD40F6CDA69}" type="slidenum">
              <a:rPr lang="en-US" smtClean="0"/>
              <a:t>‹#›</a:t>
            </a:fld>
            <a:endParaRPr lang="en-US"/>
          </a:p>
        </p:txBody>
      </p:sp>
    </p:spTree>
    <p:extLst>
      <p:ext uri="{BB962C8B-B14F-4D97-AF65-F5344CB8AC3E}">
        <p14:creationId xmlns:p14="http://schemas.microsoft.com/office/powerpoint/2010/main" val="357388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EE4E81-ED18-4C29-AF03-4FDD0BEEF07C}" type="datetimeFigureOut">
              <a:rPr lang="en-US" smtClean="0"/>
              <a:t>1/31/2023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B365BC-EA1D-4AF9-AE2F-BAD40F6CDA69}" type="slidenum">
              <a:rPr lang="en-US" smtClean="0"/>
              <a:t>‹#›</a:t>
            </a:fld>
            <a:endParaRPr lang="en-US"/>
          </a:p>
        </p:txBody>
      </p:sp>
    </p:spTree>
    <p:extLst>
      <p:ext uri="{BB962C8B-B14F-4D97-AF65-F5344CB8AC3E}">
        <p14:creationId xmlns:p14="http://schemas.microsoft.com/office/powerpoint/2010/main" val="14919283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coinmarketcap.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7611" y="467497"/>
            <a:ext cx="8497802" cy="1328351"/>
          </a:xfrm>
        </p:spPr>
        <p:txBody>
          <a:bodyPr/>
          <a:lstStyle/>
          <a:p>
            <a:pPr algn="ctr"/>
            <a:r>
              <a:rPr lang="en-US" sz="4800" dirty="0">
                <a:latin typeface="Times New Roman" panose="02020603050405020304" pitchFamily="18" charset="0"/>
                <a:cs typeface="Times New Roman" panose="02020603050405020304" pitchFamily="18" charset="0"/>
              </a:rPr>
              <a:t> Group Research Project </a:t>
            </a:r>
            <a:r>
              <a:rPr lang="en-US" sz="4800" dirty="0" smtClean="0">
                <a:latin typeface="Times New Roman" panose="02020603050405020304" pitchFamily="18" charset="0"/>
                <a:cs typeface="Times New Roman" panose="02020603050405020304" pitchFamily="18" charset="0"/>
              </a:rPr>
              <a:t>On </a:t>
            </a:r>
            <a:r>
              <a:rPr lang="en-US" sz="4800" dirty="0">
                <a:latin typeface="Times New Roman" panose="02020603050405020304" pitchFamily="18" charset="0"/>
                <a:cs typeface="Times New Roman" panose="02020603050405020304" pitchFamily="18" charset="0"/>
              </a:rPr>
              <a:t>	Crypto-Currency</a:t>
            </a:r>
            <a:endParaRPr lang="en-US" sz="4800" dirty="0"/>
          </a:p>
        </p:txBody>
      </p:sp>
      <p:sp>
        <p:nvSpPr>
          <p:cNvPr id="3" name="Subtitle 2"/>
          <p:cNvSpPr>
            <a:spLocks noGrp="1"/>
          </p:cNvSpPr>
          <p:nvPr>
            <p:ph type="subTitle" idx="1"/>
          </p:nvPr>
        </p:nvSpPr>
        <p:spPr>
          <a:xfrm>
            <a:off x="1787611" y="1948845"/>
            <a:ext cx="8825658" cy="4642588"/>
          </a:xfrm>
        </p:spPr>
        <p:txBody>
          <a:bodyPr>
            <a:noAutofit/>
          </a:bodyPr>
          <a:lstStyle/>
          <a:p>
            <a:r>
              <a:rPr lang="en-US" sz="2200" b="1" u="sng" dirty="0">
                <a:solidFill>
                  <a:schemeClr val="bg1"/>
                </a:solidFill>
                <a:latin typeface="Times New Roman" panose="02020603050405020304" pitchFamily="18" charset="0"/>
                <a:cs typeface="Times New Roman" panose="02020603050405020304" pitchFamily="18" charset="0"/>
              </a:rPr>
              <a:t>Reported by</a:t>
            </a:r>
            <a:r>
              <a:rPr lang="en-US" sz="2200" dirty="0">
                <a:solidFill>
                  <a:schemeClr val="bg1"/>
                </a:solidFill>
                <a:latin typeface="Times New Roman" panose="02020603050405020304" pitchFamily="18" charset="0"/>
                <a:cs typeface="Times New Roman" panose="02020603050405020304" pitchFamily="18" charset="0"/>
              </a:rPr>
              <a:t>: Krijal Paneru(Coordinator)</a:t>
            </a:r>
          </a:p>
          <a:p>
            <a:r>
              <a:rPr lang="en-US" sz="2400" cap="none" dirty="0" smtClean="0">
                <a:solidFill>
                  <a:schemeClr val="bg1"/>
                </a:solidFill>
                <a:latin typeface="Times New Roman" panose="02020603050405020304" pitchFamily="18" charset="0"/>
                <a:cs typeface="Times New Roman" panose="02020603050405020304" pitchFamily="18" charset="0"/>
              </a:rPr>
              <a:t>MBMC-GROUP STUDY CENTRE (GSC) FOR FUNDAMENTS TO ADVANCED COMPUTING</a:t>
            </a:r>
          </a:p>
          <a:p>
            <a:r>
              <a:rPr lang="en-US" sz="2200" b="1" u="sng" dirty="0" smtClean="0">
                <a:solidFill>
                  <a:schemeClr val="bg1"/>
                </a:solidFill>
                <a:latin typeface="Times New Roman" panose="02020603050405020304" pitchFamily="18" charset="0"/>
                <a:cs typeface="Times New Roman" panose="02020603050405020304" pitchFamily="18" charset="0"/>
              </a:rPr>
              <a:t>Team members</a:t>
            </a:r>
            <a:r>
              <a:rPr lang="en-US" sz="2200" dirty="0" smtClean="0">
                <a:solidFill>
                  <a:schemeClr val="bg1"/>
                </a:solidFill>
                <a:latin typeface="Times New Roman" panose="02020603050405020304" pitchFamily="18" charset="0"/>
                <a:cs typeface="Times New Roman" panose="02020603050405020304" pitchFamily="18" charset="0"/>
              </a:rPr>
              <a:t>:</a:t>
            </a:r>
            <a:endParaRPr lang="en-US" sz="2200" b="1" u="sng"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Roj Dahal</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Ankit Shrestha</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Srijana Subedi</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Purnika Kalu</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Swoichya Shrestha</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Subarna Katwal</a:t>
            </a:r>
          </a:p>
          <a:p>
            <a:endParaRPr lang="en-US" sz="2200" dirty="0">
              <a:solidFill>
                <a:schemeClr val="bg1"/>
              </a:solidFill>
              <a:latin typeface="Times New Roman" panose="02020603050405020304" pitchFamily="18" charset="0"/>
              <a:cs typeface="Times New Roman" panose="02020603050405020304" pitchFamily="18" charset="0"/>
            </a:endParaRPr>
          </a:p>
          <a:p>
            <a:endParaRPr lang="en-US" sz="22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467497"/>
            <a:ext cx="1655804" cy="756012"/>
          </a:xfrm>
          <a:prstGeom prst="rect">
            <a:avLst/>
          </a:prstGeom>
        </p:spPr>
      </p:pic>
      <p:sp>
        <p:nvSpPr>
          <p:cNvPr id="8" name="TextBox 7"/>
          <p:cNvSpPr txBox="1"/>
          <p:nvPr/>
        </p:nvSpPr>
        <p:spPr>
          <a:xfrm>
            <a:off x="6622509" y="6024391"/>
            <a:ext cx="356404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Student of BCA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semester-2079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25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6134" y="123569"/>
            <a:ext cx="8238567" cy="347716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6134" y="3600735"/>
            <a:ext cx="8238567" cy="2940513"/>
          </a:xfrm>
          <a:prstGeom prst="rect">
            <a:avLst/>
          </a:prstGeom>
        </p:spPr>
      </p:pic>
      <p:sp>
        <p:nvSpPr>
          <p:cNvPr id="6" name="TextBox 5"/>
          <p:cNvSpPr txBox="1"/>
          <p:nvPr/>
        </p:nvSpPr>
        <p:spPr>
          <a:xfrm>
            <a:off x="1276134" y="6566366"/>
            <a:ext cx="4341341" cy="646331"/>
          </a:xfrm>
          <a:prstGeom prst="rect">
            <a:avLst/>
          </a:prstGeom>
          <a:noFill/>
        </p:spPr>
        <p:txBody>
          <a:bodyPr wrap="square" rtlCol="0">
            <a:spAutoFit/>
          </a:bodyPr>
          <a:lstStyle/>
          <a:p>
            <a:r>
              <a:rPr lang="en-US" dirty="0"/>
              <a:t>For more detail and real time data</a:t>
            </a:r>
          </a:p>
          <a:p>
            <a:endParaRPr lang="en-US" dirty="0"/>
          </a:p>
        </p:txBody>
      </p:sp>
      <p:sp>
        <p:nvSpPr>
          <p:cNvPr id="7" name="Rectangle 6"/>
          <p:cNvSpPr/>
          <p:nvPr/>
        </p:nvSpPr>
        <p:spPr>
          <a:xfrm>
            <a:off x="5296563" y="6520199"/>
            <a:ext cx="4119284" cy="369332"/>
          </a:xfrm>
          <a:prstGeom prst="rect">
            <a:avLst/>
          </a:prstGeom>
        </p:spPr>
        <p:txBody>
          <a:bodyPr wrap="square">
            <a:spAutoFit/>
          </a:bodyPr>
          <a:lstStyle/>
          <a:p>
            <a:r>
              <a:rPr lang="en-US" dirty="0" smtClean="0">
                <a:hlinkClick r:id="rId4"/>
              </a:rPr>
              <a:t>https://coinmarketcap.com/</a:t>
            </a:r>
            <a:r>
              <a:rPr lang="en-US" dirty="0" smtClean="0"/>
              <a:t> </a:t>
            </a:r>
            <a:endParaRPr lang="en-US" dirty="0"/>
          </a:p>
        </p:txBody>
      </p:sp>
    </p:spTree>
    <p:extLst>
      <p:ext uri="{BB962C8B-B14F-4D97-AF65-F5344CB8AC3E}">
        <p14:creationId xmlns:p14="http://schemas.microsoft.com/office/powerpoint/2010/main" val="2006958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7055"/>
          </a:xfrm>
        </p:spPr>
        <p:txBody>
          <a:bodyPr/>
          <a:lstStyle/>
          <a:p>
            <a:r>
              <a:rPr lang="en-US" dirty="0" smtClean="0">
                <a:latin typeface="Times New Roman" panose="02020603050405020304" pitchFamily="18" charset="0"/>
                <a:cs typeface="Times New Roman" panose="02020603050405020304" pitchFamily="18" charset="0"/>
              </a:rPr>
              <a:t>Bitcoin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5201" y="1855210"/>
            <a:ext cx="8946541" cy="4195481"/>
          </a:xfrm>
        </p:spPr>
        <p:txBody>
          <a:bodyPr/>
          <a:lstStyle/>
          <a:p>
            <a:r>
              <a:rPr lang="en-US" dirty="0"/>
              <a:t>Satoshi Nakamoto is a pseudonym for the person or people who helped develop the first bitcoin software and introduced the concept of cryptocurrency to the world in a 2008 paper. Nakamoto remained active in the creation of bitcoin and the blockchain until about 2010 but has not been heard from since.</a:t>
            </a:r>
          </a:p>
          <a:p>
            <a:r>
              <a:rPr lang="en-US" dirty="0"/>
              <a:t>       Nakamoto was not the first to hit on the concept of cryptocurrency but was the one to solve a fundamental problem that prevented its adoption: Unlike paper currency, cryptocurrency could be duplicated. This was known as "double-spending," and Nakamoto solved it by creating the blockchain system of verification.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32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6852" y="82380"/>
            <a:ext cx="7299798" cy="308095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6852" y="3312411"/>
            <a:ext cx="7299798" cy="2969700"/>
          </a:xfrm>
        </p:spPr>
      </p:pic>
      <p:sp>
        <p:nvSpPr>
          <p:cNvPr id="9" name="TextBox 8"/>
          <p:cNvSpPr txBox="1"/>
          <p:nvPr/>
        </p:nvSpPr>
        <p:spPr>
          <a:xfrm>
            <a:off x="8830962" y="1474573"/>
            <a:ext cx="2199502"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2023, Jan 22</a:t>
            </a:r>
            <a:endParaRPr lang="en-US"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839196" y="4341339"/>
            <a:ext cx="2191265"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2023, Jan 27</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0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289" y="255010"/>
            <a:ext cx="9404723" cy="1400530"/>
          </a:xfrm>
        </p:spPr>
        <p:txBody>
          <a:bodyPr/>
          <a:lstStyle/>
          <a:p>
            <a:r>
              <a:rPr lang="en-US" dirty="0">
                <a:latin typeface="Times New Roman" panose="02020603050405020304" pitchFamily="18" charset="0"/>
                <a:cs typeface="Times New Roman" panose="02020603050405020304" pitchFamily="18" charset="0"/>
              </a:rPr>
              <a:t>After analyzing the data of bitcoin for last 7 days we can see the difference </a:t>
            </a:r>
            <a:endParaRPr lang="en-US" dirty="0"/>
          </a:p>
        </p:txBody>
      </p:sp>
      <p:sp>
        <p:nvSpPr>
          <p:cNvPr id="3" name="Content Placeholder 2"/>
          <p:cNvSpPr>
            <a:spLocks noGrp="1"/>
          </p:cNvSpPr>
          <p:nvPr>
            <p:ph sz="half" idx="1"/>
          </p:nvPr>
        </p:nvSpPr>
        <p:spPr>
          <a:xfrm>
            <a:off x="690197" y="2065058"/>
            <a:ext cx="4606733" cy="2441039"/>
          </a:xfrm>
        </p:spPr>
        <p:txBody>
          <a:bodyPr/>
          <a:lstStyle/>
          <a:p>
            <a:pPr marL="0" indent="0">
              <a:buNone/>
            </a:pPr>
            <a:r>
              <a:rPr lang="en-US" b="1" u="sng" dirty="0"/>
              <a:t>Market Capital</a:t>
            </a:r>
          </a:p>
          <a:p>
            <a:pPr marL="0" indent="0">
              <a:buNone/>
            </a:pPr>
            <a:r>
              <a:rPr lang="en-US" dirty="0"/>
              <a:t>=$443,816,366,903-$402,167,731,084</a:t>
            </a:r>
          </a:p>
          <a:p>
            <a:pPr marL="0" indent="0">
              <a:buNone/>
            </a:pPr>
            <a:r>
              <a:rPr lang="en-US" dirty="0"/>
              <a:t>=$41,648,635,819</a:t>
            </a:r>
          </a:p>
          <a:p>
            <a:pPr marL="0" indent="0">
              <a:buNone/>
            </a:pPr>
            <a:r>
              <a:rPr lang="en-US" b="1" u="sng" dirty="0"/>
              <a:t>Nepali market Value</a:t>
            </a:r>
          </a:p>
          <a:p>
            <a:pPr marL="0" indent="0">
              <a:buNone/>
            </a:pPr>
            <a:r>
              <a:rPr lang="en-US" dirty="0"/>
              <a:t>= $41,648,635,819*129.60</a:t>
            </a:r>
          </a:p>
          <a:p>
            <a:pPr marL="0" indent="0">
              <a:buNone/>
            </a:pPr>
            <a:r>
              <a:rPr lang="en-US" dirty="0"/>
              <a:t>=5,411,873,716,683.84 Nepalese Rupees</a:t>
            </a:r>
          </a:p>
          <a:p>
            <a:pPr marL="0" indent="0">
              <a:buNone/>
            </a:pPr>
            <a:endParaRPr lang="en-US" dirty="0"/>
          </a:p>
        </p:txBody>
      </p:sp>
      <p:sp>
        <p:nvSpPr>
          <p:cNvPr id="4" name="Content Placeholder 3"/>
          <p:cNvSpPr>
            <a:spLocks noGrp="1"/>
          </p:cNvSpPr>
          <p:nvPr>
            <p:ph sz="half" idx="2"/>
          </p:nvPr>
        </p:nvSpPr>
        <p:spPr>
          <a:xfrm>
            <a:off x="6041672" y="2065057"/>
            <a:ext cx="4396341" cy="2605797"/>
          </a:xfrm>
        </p:spPr>
        <p:txBody>
          <a:bodyPr/>
          <a:lstStyle/>
          <a:p>
            <a:pPr marL="0" indent="0">
              <a:buNone/>
            </a:pPr>
            <a:r>
              <a:rPr lang="en-US" b="1" u="sng" dirty="0"/>
              <a:t>Price</a:t>
            </a:r>
          </a:p>
          <a:p>
            <a:pPr marL="0" indent="0">
              <a:buNone/>
            </a:pPr>
            <a:r>
              <a:rPr lang="en-US" dirty="0"/>
              <a:t>=$23027.92-20879.43</a:t>
            </a:r>
          </a:p>
          <a:p>
            <a:pPr marL="0" indent="0">
              <a:buNone/>
            </a:pPr>
            <a:r>
              <a:rPr lang="en-US" dirty="0"/>
              <a:t>=$</a:t>
            </a:r>
            <a:r>
              <a:rPr lang="en-US" dirty="0" smtClean="0"/>
              <a:t>2,148.49 </a:t>
            </a:r>
            <a:endParaRPr lang="en-US" dirty="0"/>
          </a:p>
          <a:p>
            <a:pPr marL="0" indent="0">
              <a:buNone/>
            </a:pPr>
            <a:r>
              <a:rPr lang="en-US" b="1" u="sng" dirty="0" smtClean="0"/>
              <a:t>Nepali Price Value</a:t>
            </a:r>
          </a:p>
          <a:p>
            <a:pPr marL="0" indent="0">
              <a:buNone/>
            </a:pPr>
            <a:r>
              <a:rPr lang="en-US" dirty="0" smtClean="0"/>
              <a:t>=$2148.49*129.60</a:t>
            </a:r>
          </a:p>
          <a:p>
            <a:pPr marL="0" indent="0">
              <a:buNone/>
            </a:pPr>
            <a:r>
              <a:rPr lang="en-US" dirty="0" smtClean="0"/>
              <a:t>=278444.304 Nepalese Rupees</a:t>
            </a:r>
          </a:p>
        </p:txBody>
      </p:sp>
      <p:sp>
        <p:nvSpPr>
          <p:cNvPr id="5" name="TextBox 4"/>
          <p:cNvSpPr txBox="1"/>
          <p:nvPr/>
        </p:nvSpPr>
        <p:spPr>
          <a:xfrm>
            <a:off x="797289" y="4754658"/>
            <a:ext cx="7957751"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As we know bitcoin is one of the most popular cryptocurrencies and here is its market valuation of it. From this, we can say that the demand for Cryptocurrency is at a rapid speed and you may be shocked if you got that this is the very low value of bitcoin in comparison to its value when it is at its peak.</a:t>
            </a:r>
            <a:endParaRPr lang="en-US" sz="2000" dirty="0">
              <a:latin typeface="Times New Roman" panose="02020603050405020304" pitchFamily="18" charset="0"/>
              <a:cs typeface="Times New Roman" panose="02020603050405020304" pitchFamily="18" charset="0"/>
            </a:endParaRPr>
          </a:p>
        </p:txBody>
      </p:sp>
      <p:sp>
        <p:nvSpPr>
          <p:cNvPr id="6" name="Right Arrow 5"/>
          <p:cNvSpPr/>
          <p:nvPr/>
        </p:nvSpPr>
        <p:spPr>
          <a:xfrm rot="16200000">
            <a:off x="2825578" y="2957384"/>
            <a:ext cx="280087" cy="164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7432311" y="2957384"/>
            <a:ext cx="280087" cy="164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28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133" y="331475"/>
            <a:ext cx="9404723" cy="1400530"/>
          </a:xfrm>
        </p:spPr>
        <p:txBody>
          <a:bodyPr/>
          <a:lstStyle/>
          <a:p>
            <a:r>
              <a:rPr lang="en-US" dirty="0" smtClean="0">
                <a:latin typeface="Times New Roman" panose="02020603050405020304" pitchFamily="18" charset="0"/>
                <a:cs typeface="Times New Roman" panose="02020603050405020304" pitchFamily="18" charset="0"/>
              </a:rPr>
              <a:t>Prize Difference for bitcoin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(Last 5 years data analysis)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42993" y="2077994"/>
            <a:ext cx="4396338" cy="576262"/>
          </a:xfrm>
        </p:spPr>
        <p:txBody>
          <a:bodyPr/>
          <a:lstStyle/>
          <a:p>
            <a:r>
              <a:rPr lang="en-US" dirty="0" smtClean="0">
                <a:latin typeface="Times New Roman" panose="02020603050405020304" pitchFamily="18" charset="0"/>
                <a:cs typeface="Times New Roman" panose="02020603050405020304" pitchFamily="18" charset="0"/>
              </a:rPr>
              <a:t>Highest Price value of 1 bitcoin</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654674" y="2077994"/>
            <a:ext cx="4396339" cy="576262"/>
          </a:xfrm>
        </p:spPr>
        <p:txBody>
          <a:bodyPr/>
          <a:lstStyle/>
          <a:p>
            <a:r>
              <a:rPr lang="en-US" dirty="0" smtClean="0">
                <a:latin typeface="Times New Roman" panose="02020603050405020304" pitchFamily="18" charset="0"/>
                <a:cs typeface="Times New Roman" panose="02020603050405020304" pitchFamily="18" charset="0"/>
              </a:rPr>
              <a:t>Lowest Price value of 1 bitcoin</a:t>
            </a:r>
            <a:endParaRPr lang="en-US"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2993" y="2800865"/>
            <a:ext cx="4556107" cy="3061481"/>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4" y="2800865"/>
            <a:ext cx="4499209" cy="3097995"/>
          </a:xfrm>
        </p:spPr>
      </p:pic>
    </p:spTree>
    <p:extLst>
      <p:ext uri="{BB962C8B-B14F-4D97-AF65-F5344CB8AC3E}">
        <p14:creationId xmlns:p14="http://schemas.microsoft.com/office/powerpoint/2010/main" val="130734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534780"/>
            <a:ext cx="9404723" cy="1400530"/>
          </a:xfrm>
        </p:spPr>
        <p:txBody>
          <a:bodyPr/>
          <a:lstStyle/>
          <a:p>
            <a:r>
              <a:rPr lang="en-US" dirty="0" smtClean="0">
                <a:latin typeface="Times New Roman" panose="02020603050405020304" pitchFamily="18" charset="0"/>
                <a:cs typeface="Times New Roman" panose="02020603050405020304" pitchFamily="18" charset="0"/>
              </a:rPr>
              <a:t>So after analyzing these data we can say that it is profitable along with loss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1104" y="3113856"/>
            <a:ext cx="9054734" cy="2091189"/>
          </a:xfrm>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The price of bitcoin is not always the same. It is </a:t>
            </a:r>
            <a:r>
              <a:rPr lang="en-US" sz="3200" dirty="0">
                <a:latin typeface="Times New Roman" panose="02020603050405020304" pitchFamily="18" charset="0"/>
                <a:cs typeface="Times New Roman" panose="02020603050405020304" pitchFamily="18" charset="0"/>
              </a:rPr>
              <a:t>so </a:t>
            </a:r>
            <a:r>
              <a:rPr lang="en-US" sz="3200" dirty="0" smtClean="0">
                <a:latin typeface="Times New Roman" panose="02020603050405020304" pitchFamily="18" charset="0"/>
                <a:cs typeface="Times New Roman" panose="02020603050405020304" pitchFamily="18" charset="0"/>
              </a:rPr>
              <a:t>fluctuating and cannot be predictable. If it is $35,000 today, it may be increased to $50,000 tomorrow or maybe decreased to $20,000. </a:t>
            </a: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6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2662" y="568571"/>
            <a:ext cx="7473460" cy="2473568"/>
          </a:xfrm>
        </p:spPr>
        <p:txBody>
          <a:bodyPr/>
          <a:lstStyle/>
          <a:p>
            <a:r>
              <a:rPr lang="en-US" sz="2000" dirty="0">
                <a:latin typeface="Times New Roman" panose="02020603050405020304" pitchFamily="18" charset="0"/>
                <a:cs typeface="Times New Roman" panose="02020603050405020304" pitchFamily="18" charset="0"/>
              </a:rPr>
              <a:t>For this </a:t>
            </a:r>
            <a:r>
              <a:rPr lang="en-US" sz="2000" dirty="0" smtClean="0">
                <a:latin typeface="Times New Roman" panose="02020603050405020304" pitchFamily="18" charset="0"/>
                <a:cs typeface="Times New Roman" panose="02020603050405020304" pitchFamily="18" charset="0"/>
              </a:rPr>
              <a:t>analysis, </a:t>
            </a:r>
            <a:r>
              <a:rPr lang="en-US" sz="2000" dirty="0">
                <a:latin typeface="Times New Roman" panose="02020603050405020304" pitchFamily="18" charset="0"/>
                <a:cs typeface="Times New Roman" panose="02020603050405020304" pitchFamily="18" charset="0"/>
              </a:rPr>
              <a:t>we take </a:t>
            </a:r>
            <a:r>
              <a:rPr lang="en-US" sz="2000" dirty="0" smtClean="0">
                <a:latin typeface="Times New Roman" panose="02020603050405020304" pitchFamily="18" charset="0"/>
                <a:cs typeface="Times New Roman" panose="02020603050405020304" pitchFamily="18" charset="0"/>
              </a:rPr>
              <a:t>the case of two people named </a:t>
            </a:r>
            <a:r>
              <a:rPr lang="en-US" sz="2000" dirty="0">
                <a:latin typeface="Times New Roman" panose="02020603050405020304" pitchFamily="18" charset="0"/>
                <a:cs typeface="Times New Roman" panose="02020603050405020304" pitchFamily="18" charset="0"/>
              </a:rPr>
              <a:t>Aryan and Lokesh.</a:t>
            </a:r>
          </a:p>
          <a:p>
            <a:r>
              <a:rPr lang="en-US" sz="2000" dirty="0">
                <a:latin typeface="Times New Roman" panose="02020603050405020304" pitchFamily="18" charset="0"/>
                <a:cs typeface="Times New Roman" panose="02020603050405020304" pitchFamily="18" charset="0"/>
              </a:rPr>
              <a:t>Suppose both </a:t>
            </a:r>
            <a:r>
              <a:rPr lang="en-US" sz="2000" dirty="0" smtClean="0">
                <a:latin typeface="Times New Roman" panose="02020603050405020304" pitchFamily="18" charset="0"/>
                <a:cs typeface="Times New Roman" panose="02020603050405020304" pitchFamily="18" charset="0"/>
              </a:rPr>
              <a:t>want </a:t>
            </a:r>
            <a:r>
              <a:rPr lang="en-US" sz="2000" dirty="0">
                <a:latin typeface="Times New Roman" panose="02020603050405020304" pitchFamily="18" charset="0"/>
                <a:cs typeface="Times New Roman" panose="02020603050405020304" pitchFamily="18" charset="0"/>
              </a:rPr>
              <a:t>to buy bitcoin, Aryan buy 10 bitcoins for $30,000 each </a:t>
            </a: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January 1, </a:t>
            </a:r>
            <a:r>
              <a:rPr lang="en-US" sz="2000" dirty="0" smtClean="0">
                <a:latin typeface="Times New Roman" panose="02020603050405020304" pitchFamily="18" charset="0"/>
                <a:cs typeface="Times New Roman" panose="02020603050405020304" pitchFamily="18" charset="0"/>
              </a:rPr>
              <a:t>2021, </a:t>
            </a:r>
            <a:r>
              <a:rPr lang="en-US" sz="2000" dirty="0">
                <a:latin typeface="Times New Roman" panose="02020603050405020304" pitchFamily="18" charset="0"/>
                <a:cs typeface="Times New Roman" panose="02020603050405020304" pitchFamily="18" charset="0"/>
              </a:rPr>
              <a:t>and sold </a:t>
            </a:r>
            <a:r>
              <a:rPr lang="en-US" sz="2000" dirty="0" smtClean="0">
                <a:latin typeface="Times New Roman" panose="02020603050405020304" pitchFamily="18" charset="0"/>
                <a:cs typeface="Times New Roman" panose="02020603050405020304" pitchFamily="18" charset="0"/>
              </a:rPr>
              <a:t>them </a:t>
            </a:r>
            <a:r>
              <a:rPr lang="en-US" sz="2000" dirty="0">
                <a:latin typeface="Times New Roman" panose="02020603050405020304" pitchFamily="18" charset="0"/>
                <a:cs typeface="Times New Roman" panose="02020603050405020304" pitchFamily="18" charset="0"/>
              </a:rPr>
              <a:t>for $64,000 each </a:t>
            </a:r>
            <a:r>
              <a:rPr lang="en-US" sz="2000" dirty="0" smtClean="0">
                <a:latin typeface="Times New Roman" panose="02020603050405020304" pitchFamily="18" charset="0"/>
                <a:cs typeface="Times New Roman" panose="02020603050405020304" pitchFamily="18" charset="0"/>
              </a:rPr>
              <a:t>on November 30, 2021. </a:t>
            </a:r>
            <a:r>
              <a:rPr lang="en-US" sz="2000" dirty="0">
                <a:latin typeface="Times New Roman" panose="02020603050405020304" pitchFamily="18" charset="0"/>
                <a:cs typeface="Times New Roman" panose="02020603050405020304" pitchFamily="18" charset="0"/>
              </a:rPr>
              <a:t>According to the </a:t>
            </a:r>
            <a:r>
              <a:rPr lang="en-US" sz="2000" dirty="0" smtClean="0">
                <a:latin typeface="Times New Roman" panose="02020603050405020304" pitchFamily="18" charset="0"/>
                <a:cs typeface="Times New Roman" panose="02020603050405020304" pitchFamily="18" charset="0"/>
              </a:rPr>
              <a:t>stats, </a:t>
            </a:r>
            <a:r>
              <a:rPr lang="en-US" sz="2000" dirty="0">
                <a:latin typeface="Times New Roman" panose="02020603050405020304" pitchFamily="18" charset="0"/>
                <a:cs typeface="Times New Roman" panose="02020603050405020304" pitchFamily="18" charset="0"/>
              </a:rPr>
              <a:t>we know that in this interval </a:t>
            </a:r>
            <a:r>
              <a:rPr lang="en-US" sz="2000" dirty="0" smtClean="0">
                <a:latin typeface="Times New Roman" panose="02020603050405020304" pitchFamily="18" charset="0"/>
                <a:cs typeface="Times New Roman" panose="02020603050405020304" pitchFamily="18" charset="0"/>
              </a:rPr>
              <a:t>the price of bitcoin is </a:t>
            </a:r>
            <a:r>
              <a:rPr lang="en-US" sz="2000" dirty="0">
                <a:latin typeface="Times New Roman" panose="02020603050405020304" pitchFamily="18" charset="0"/>
                <a:cs typeface="Times New Roman" panose="02020603050405020304" pitchFamily="18" charset="0"/>
              </a:rPr>
              <a:t>peak and Aryan sold it at peak price. </a:t>
            </a:r>
          </a:p>
          <a:p>
            <a:endParaRPr lang="en-US" sz="2000" dirty="0"/>
          </a:p>
        </p:txBody>
      </p:sp>
      <p:sp>
        <p:nvSpPr>
          <p:cNvPr id="4" name="Content Placeholder 3"/>
          <p:cNvSpPr>
            <a:spLocks noGrp="1"/>
          </p:cNvSpPr>
          <p:nvPr>
            <p:ph sz="half" idx="2"/>
          </p:nvPr>
        </p:nvSpPr>
        <p:spPr>
          <a:xfrm>
            <a:off x="1072662" y="3042139"/>
            <a:ext cx="4402015" cy="1406769"/>
          </a:xfrm>
        </p:spPr>
        <p:txBody>
          <a:bodyPr/>
          <a:lstStyle/>
          <a:p>
            <a:pPr marL="0" indent="0">
              <a:buNone/>
            </a:pP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bitcoin = $30,000 (In Jan)</a:t>
            </a:r>
          </a:p>
          <a:p>
            <a:pPr marL="0" indent="0">
              <a:buNone/>
            </a:pPr>
            <a:r>
              <a:rPr lang="en-US" dirty="0">
                <a:latin typeface="Times New Roman" panose="02020603050405020304" pitchFamily="18" charset="0"/>
                <a:cs typeface="Times New Roman" panose="02020603050405020304" pitchFamily="18" charset="0"/>
              </a:rPr>
              <a:t>10 bitcoin = $30,000*10</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300,000 (Total Investment)</a:t>
            </a:r>
          </a:p>
          <a:p>
            <a:endParaRPr lang="en-US" dirty="0"/>
          </a:p>
          <a:p>
            <a:pPr marL="0" indent="0">
              <a:buNone/>
            </a:pPr>
            <a:endParaRPr lang="en-US" dirty="0"/>
          </a:p>
        </p:txBody>
      </p:sp>
      <p:sp>
        <p:nvSpPr>
          <p:cNvPr id="6" name="Content Placeholder 5"/>
          <p:cNvSpPr>
            <a:spLocks noGrp="1"/>
          </p:cNvSpPr>
          <p:nvPr>
            <p:ph sz="quarter" idx="4"/>
          </p:nvPr>
        </p:nvSpPr>
        <p:spPr>
          <a:xfrm>
            <a:off x="5545016" y="3030690"/>
            <a:ext cx="3751384" cy="1406769"/>
          </a:xfrm>
        </p:spPr>
        <p:txBody>
          <a:bodyPr/>
          <a:lstStyle/>
          <a:p>
            <a:pPr marL="0" indent="0">
              <a:buNone/>
            </a:pPr>
            <a:r>
              <a:rPr lang="en-US" dirty="0" smtClean="0">
                <a:latin typeface="Times New Roman" panose="02020603050405020304" pitchFamily="18" charset="0"/>
                <a:cs typeface="Times New Roman" panose="02020603050405020304" pitchFamily="18" charset="0"/>
              </a:rPr>
              <a:t>1 bitcoin = $64,000 (In Nov)</a:t>
            </a:r>
          </a:p>
          <a:p>
            <a:pPr marL="0" indent="0">
              <a:buNone/>
            </a:pPr>
            <a:r>
              <a:rPr lang="en-US" dirty="0" smtClean="0">
                <a:latin typeface="Times New Roman" panose="02020603050405020304" pitchFamily="18" charset="0"/>
                <a:cs typeface="Times New Roman" panose="02020603050405020304" pitchFamily="18" charset="0"/>
              </a:rPr>
              <a:t>10 bitcoins = $64,000*10</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=$640,000 (Total Outcome)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578469" y="4935415"/>
            <a:ext cx="2461846" cy="923330"/>
          </a:xfrm>
          <a:prstGeom prst="rect">
            <a:avLst/>
          </a:prstGeom>
          <a:noFill/>
        </p:spPr>
        <p:txBody>
          <a:bodyPr wrap="square" rtlCol="0">
            <a:spAutoFit/>
          </a:bodyPr>
          <a:lstStyle/>
          <a:p>
            <a:r>
              <a:rPr lang="en-US" b="1" dirty="0" smtClean="0"/>
              <a:t>Total Profit of Aryan </a:t>
            </a:r>
            <a:r>
              <a:rPr lang="en-US" dirty="0" smtClean="0"/>
              <a:t>= $640,000-$300,000 = $340,000</a:t>
            </a:r>
          </a:p>
        </p:txBody>
      </p:sp>
      <p:sp>
        <p:nvSpPr>
          <p:cNvPr id="8" name="TextBox 7"/>
          <p:cNvSpPr txBox="1"/>
          <p:nvPr/>
        </p:nvSpPr>
        <p:spPr>
          <a:xfrm>
            <a:off x="3398226" y="5844228"/>
            <a:ext cx="2822331" cy="923330"/>
          </a:xfrm>
          <a:prstGeom prst="rect">
            <a:avLst/>
          </a:prstGeom>
          <a:noFill/>
        </p:spPr>
        <p:txBody>
          <a:bodyPr wrap="square" rtlCol="0">
            <a:spAutoFit/>
          </a:bodyPr>
          <a:lstStyle/>
          <a:p>
            <a:r>
              <a:rPr lang="en-US" dirty="0"/>
              <a:t>More than </a:t>
            </a:r>
            <a:r>
              <a:rPr lang="en-US" dirty="0" smtClean="0"/>
              <a:t>Investment</a:t>
            </a:r>
          </a:p>
          <a:p>
            <a:r>
              <a:rPr lang="en-US" b="1" dirty="0" smtClean="0"/>
              <a:t>213.33% (Profit)</a:t>
            </a:r>
            <a:endParaRPr lang="en-US" b="1" dirty="0"/>
          </a:p>
          <a:p>
            <a:endParaRPr lang="en-US" dirty="0"/>
          </a:p>
        </p:txBody>
      </p:sp>
      <p:sp>
        <p:nvSpPr>
          <p:cNvPr id="9" name="TextBox 8"/>
          <p:cNvSpPr txBox="1"/>
          <p:nvPr/>
        </p:nvSpPr>
        <p:spPr>
          <a:xfrm>
            <a:off x="1072662" y="106906"/>
            <a:ext cx="56446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So </a:t>
            </a:r>
            <a:r>
              <a:rPr lang="en-US" sz="2400" dirty="0" smtClean="0">
                <a:latin typeface="Times New Roman" panose="02020603050405020304" pitchFamily="18" charset="0"/>
                <a:cs typeface="Times New Roman" panose="02020603050405020304" pitchFamily="18" charset="0"/>
              </a:rPr>
              <a:t>let’s </a:t>
            </a:r>
            <a:r>
              <a:rPr lang="en-US" sz="2400" dirty="0">
                <a:latin typeface="Times New Roman" panose="02020603050405020304" pitchFamily="18" charset="0"/>
                <a:cs typeface="Times New Roman" panose="02020603050405020304" pitchFamily="18" charset="0"/>
              </a:rPr>
              <a:t>take an example to understand it</a:t>
            </a:r>
            <a:endParaRPr lang="en-US" sz="2400" dirty="0"/>
          </a:p>
        </p:txBody>
      </p:sp>
    </p:spTree>
    <p:extLst>
      <p:ext uri="{BB962C8B-B14F-4D97-AF65-F5344CB8AC3E}">
        <p14:creationId xmlns:p14="http://schemas.microsoft.com/office/powerpoint/2010/main" val="336559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9913"/>
          </a:xfrm>
        </p:spPr>
        <p:txBody>
          <a:bodyPr/>
          <a:lstStyle/>
          <a:p>
            <a:r>
              <a:rPr lang="en-US" sz="2000" dirty="0" smtClean="0">
                <a:latin typeface="Times New Roman" panose="02020603050405020304" pitchFamily="18" charset="0"/>
                <a:cs typeface="Times New Roman" panose="02020603050405020304" pitchFamily="18" charset="0"/>
              </a:rPr>
              <a:t>Now after that much profit he surely will get attention from the media or news reporters. His interview was out and another person name Lokesh saw that interview and got very excited to invest in bitcoin. </a:t>
            </a: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44905" y="1412631"/>
            <a:ext cx="9207133" cy="2174631"/>
          </a:xfrm>
        </p:spPr>
        <p:txBody>
          <a:bodyPr/>
          <a:lstStyle/>
          <a:p>
            <a:r>
              <a:rPr lang="en-US" sz="2000" dirty="0" smtClean="0">
                <a:latin typeface="Times New Roman" panose="02020603050405020304" pitchFamily="18" charset="0"/>
                <a:cs typeface="Times New Roman" panose="02020603050405020304" pitchFamily="18" charset="0"/>
              </a:rPr>
              <a:t>So he </a:t>
            </a:r>
            <a:r>
              <a:rPr lang="en-US" sz="2000" dirty="0">
                <a:latin typeface="Times New Roman" panose="02020603050405020304" pitchFamily="18" charset="0"/>
                <a:cs typeface="Times New Roman" panose="02020603050405020304" pitchFamily="18" charset="0"/>
              </a:rPr>
              <a:t>also bought 10 bitcoins for $65,000(each) in November, thinking of making a profit, but opposite his expectation, </a:t>
            </a:r>
            <a:r>
              <a:rPr lang="en-US" sz="2000" dirty="0" smtClean="0">
                <a:latin typeface="Times New Roman" panose="02020603050405020304" pitchFamily="18" charset="0"/>
                <a:cs typeface="Times New Roman" panose="02020603050405020304" pitchFamily="18" charset="0"/>
              </a:rPr>
              <a:t>the price of bitcoin decreases instantly to $46,000 (each) in December. Then also he didn’t pull out his investment in hope of getting a profit but opposite his expectation, it goes in the decreasing line, then in fear of losing all money, he finally pulls out his investment at $32,000 for each bitcoin in </a:t>
            </a:r>
            <a:r>
              <a:rPr lang="en-US" sz="2000" dirty="0">
                <a:latin typeface="Times New Roman" panose="02020603050405020304" pitchFamily="18" charset="0"/>
                <a:cs typeface="Times New Roman" panose="02020603050405020304" pitchFamily="18" charset="0"/>
              </a:rPr>
              <a:t>J</a:t>
            </a:r>
            <a:r>
              <a:rPr lang="en-US" sz="2000" dirty="0" smtClean="0">
                <a:latin typeface="Times New Roman" panose="02020603050405020304" pitchFamily="18" charset="0"/>
                <a:cs typeface="Times New Roman" panose="02020603050405020304" pitchFamily="18" charset="0"/>
              </a:rPr>
              <a:t>une. Suddenly after his pull of money, the price of bitcoin goes up and reaches the highest of all time of $69,000 for each bitcoin</a:t>
            </a:r>
          </a:p>
        </p:txBody>
      </p:sp>
      <p:sp>
        <p:nvSpPr>
          <p:cNvPr id="4" name="Content Placeholder 3"/>
          <p:cNvSpPr>
            <a:spLocks noGrp="1"/>
          </p:cNvSpPr>
          <p:nvPr>
            <p:ph sz="half" idx="2"/>
          </p:nvPr>
        </p:nvSpPr>
        <p:spPr>
          <a:xfrm>
            <a:off x="744905" y="3751383"/>
            <a:ext cx="3843827" cy="1400909"/>
          </a:xfrm>
        </p:spPr>
        <p:txBody>
          <a:bodyPr/>
          <a:lstStyle/>
          <a:p>
            <a:pPr marL="0" indent="0">
              <a:buNone/>
            </a:pPr>
            <a:r>
              <a:rPr lang="en-US" dirty="0">
                <a:latin typeface="Times New Roman" panose="02020603050405020304" pitchFamily="18" charset="0"/>
                <a:cs typeface="Times New Roman" panose="02020603050405020304" pitchFamily="18" charset="0"/>
              </a:rPr>
              <a:t>1 bitcoin = </a:t>
            </a:r>
            <a:r>
              <a:rPr lang="en-US" dirty="0" smtClean="0">
                <a:latin typeface="Times New Roman" panose="02020603050405020304" pitchFamily="18" charset="0"/>
                <a:cs typeface="Times New Roman" panose="02020603050405020304" pitchFamily="18" charset="0"/>
              </a:rPr>
              <a:t>$65,000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Nov)</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 bitcoin = </a:t>
            </a:r>
            <a:r>
              <a:rPr lang="en-US" dirty="0" smtClean="0">
                <a:latin typeface="Times New Roman" panose="02020603050405020304" pitchFamily="18" charset="0"/>
                <a:cs typeface="Times New Roman" panose="02020603050405020304" pitchFamily="18" charset="0"/>
              </a:rPr>
              <a:t>$65,000*10</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=$650,000 </a:t>
            </a:r>
            <a:r>
              <a:rPr lang="en-US" dirty="0">
                <a:latin typeface="Times New Roman" panose="02020603050405020304" pitchFamily="18" charset="0"/>
                <a:cs typeface="Times New Roman" panose="02020603050405020304" pitchFamily="18" charset="0"/>
              </a:rPr>
              <a:t>(Total Investment)</a:t>
            </a:r>
          </a:p>
          <a:p>
            <a:pPr marL="0" indent="0">
              <a:buNone/>
            </a:pPr>
            <a:endParaRPr lang="en-US" dirty="0"/>
          </a:p>
        </p:txBody>
      </p:sp>
      <p:sp>
        <p:nvSpPr>
          <p:cNvPr id="6" name="Content Placeholder 5"/>
          <p:cNvSpPr>
            <a:spLocks noGrp="1"/>
          </p:cNvSpPr>
          <p:nvPr>
            <p:ph sz="quarter" idx="4"/>
          </p:nvPr>
        </p:nvSpPr>
        <p:spPr>
          <a:xfrm>
            <a:off x="5126957" y="3751383"/>
            <a:ext cx="3847059" cy="1471248"/>
          </a:xfrm>
        </p:spPr>
        <p:txBody>
          <a:bodyPr/>
          <a:lstStyle/>
          <a:p>
            <a:pPr marL="0" indent="0">
              <a:buNone/>
            </a:pPr>
            <a:r>
              <a:rPr lang="en-US" dirty="0">
                <a:latin typeface="Times New Roman" panose="02020603050405020304" pitchFamily="18" charset="0"/>
                <a:cs typeface="Times New Roman" panose="02020603050405020304" pitchFamily="18" charset="0"/>
              </a:rPr>
              <a:t>1 bitcoin = </a:t>
            </a:r>
            <a:r>
              <a:rPr lang="en-US" dirty="0" smtClean="0">
                <a:latin typeface="Times New Roman" panose="02020603050405020304" pitchFamily="18" charset="0"/>
                <a:cs typeface="Times New Roman" panose="02020603050405020304" pitchFamily="18" charset="0"/>
              </a:rPr>
              <a:t>$32,000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June)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 bitcoins = </a:t>
            </a:r>
            <a:r>
              <a:rPr lang="en-US" dirty="0" smtClean="0">
                <a:latin typeface="Times New Roman" panose="02020603050405020304" pitchFamily="18" charset="0"/>
                <a:cs typeface="Times New Roman" panose="02020603050405020304" pitchFamily="18" charset="0"/>
              </a:rPr>
              <a:t>$32,000*10</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=$320,000 </a:t>
            </a:r>
            <a:r>
              <a:rPr lang="en-US" dirty="0">
                <a:latin typeface="Times New Roman" panose="02020603050405020304" pitchFamily="18" charset="0"/>
                <a:cs typeface="Times New Roman" panose="02020603050405020304" pitchFamily="18" charset="0"/>
              </a:rPr>
              <a:t>(Total Outcome)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TextBox 6"/>
          <p:cNvSpPr txBox="1"/>
          <p:nvPr/>
        </p:nvSpPr>
        <p:spPr>
          <a:xfrm>
            <a:off x="4064795" y="5152292"/>
            <a:ext cx="2212914"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Total </a:t>
            </a:r>
            <a:r>
              <a:rPr lang="en-US" b="1" dirty="0" smtClean="0">
                <a:latin typeface="Times New Roman" panose="02020603050405020304" pitchFamily="18" charset="0"/>
                <a:cs typeface="Times New Roman" panose="02020603050405020304" pitchFamily="18" charset="0"/>
              </a:rPr>
              <a:t>loss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Lokesh </a:t>
            </a:r>
            <a:r>
              <a:rPr lang="en-US" dirty="0">
                <a:latin typeface="Times New Roman" panose="02020603050405020304" pitchFamily="18" charset="0"/>
                <a:cs typeface="Times New Roman" panose="02020603050405020304" pitchFamily="18" charset="0"/>
              </a:rPr>
              <a:t>= $640,000-$300,000 = $</a:t>
            </a:r>
            <a:r>
              <a:rPr lang="en-US" dirty="0" smtClean="0">
                <a:latin typeface="Times New Roman" panose="02020603050405020304" pitchFamily="18" charset="0"/>
                <a:cs typeface="Times New Roman" panose="02020603050405020304" pitchFamily="18" charset="0"/>
              </a:rPr>
              <a:t>340,000</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064794" y="6091536"/>
            <a:ext cx="2822331"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Less </a:t>
            </a:r>
            <a:r>
              <a:rPr lang="en-US" dirty="0"/>
              <a:t>than </a:t>
            </a:r>
            <a:r>
              <a:rPr lang="en-US" dirty="0" smtClean="0"/>
              <a:t>Investment</a:t>
            </a:r>
          </a:p>
          <a:p>
            <a:r>
              <a:rPr lang="en-US" b="1" dirty="0" smtClean="0"/>
              <a:t>49.23% (Loss)</a:t>
            </a:r>
            <a:endParaRPr lang="en-US" b="1" dirty="0"/>
          </a:p>
          <a:p>
            <a:endParaRPr lang="en-US" dirty="0"/>
          </a:p>
        </p:txBody>
      </p:sp>
    </p:spTree>
    <p:extLst>
      <p:ext uri="{BB962C8B-B14F-4D97-AF65-F5344CB8AC3E}">
        <p14:creationId xmlns:p14="http://schemas.microsoft.com/office/powerpoint/2010/main" val="397055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35" y="458580"/>
            <a:ext cx="8946541" cy="6153235"/>
          </a:xfrm>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In both of the cases of Aryan and Lokesh, we can see how much irregularity is in the case of the bitcoin price so many countries give banned the use of cryptocurrency.</a:t>
            </a:r>
          </a:p>
          <a:p>
            <a:pPr marL="0" indent="0">
              <a:buNone/>
            </a:pPr>
            <a:r>
              <a:rPr lang="en-US" sz="1600" dirty="0" smtClean="0">
                <a:latin typeface="Times New Roman" panose="02020603050405020304" pitchFamily="18" charset="0"/>
                <a:cs typeface="Times New Roman" panose="02020603050405020304" pitchFamily="18" charset="0"/>
              </a:rPr>
              <a:t>Some of the countries where cryptocurrencies are banned:</a:t>
            </a:r>
          </a:p>
          <a:p>
            <a:r>
              <a:rPr lang="en-US" sz="1600" dirty="0" smtClean="0">
                <a:latin typeface="Times New Roman" panose="02020603050405020304" pitchFamily="18" charset="0"/>
                <a:cs typeface="Times New Roman" panose="02020603050405020304" pitchFamily="18" charset="0"/>
              </a:rPr>
              <a:t>Bangladesh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China</a:t>
            </a:r>
          </a:p>
          <a:p>
            <a:r>
              <a:rPr lang="en-US" sz="1600" dirty="0" smtClean="0">
                <a:latin typeface="Times New Roman" panose="02020603050405020304" pitchFamily="18" charset="0"/>
                <a:cs typeface="Times New Roman" panose="02020603050405020304" pitchFamily="18" charset="0"/>
              </a:rPr>
              <a:t>Nepal</a:t>
            </a:r>
          </a:p>
          <a:p>
            <a:r>
              <a:rPr lang="en-US" sz="1600" dirty="0" smtClean="0">
                <a:latin typeface="Times New Roman" panose="02020603050405020304" pitchFamily="18" charset="0"/>
                <a:cs typeface="Times New Roman" panose="02020603050405020304" pitchFamily="18" charset="0"/>
              </a:rPr>
              <a:t>Indonesia</a:t>
            </a:r>
          </a:p>
          <a:p>
            <a:r>
              <a:rPr lang="en-US" sz="1600" dirty="0" smtClean="0">
                <a:latin typeface="Times New Roman" panose="02020603050405020304" pitchFamily="18" charset="0"/>
                <a:cs typeface="Times New Roman" panose="02020603050405020304" pitchFamily="18" charset="0"/>
              </a:rPr>
              <a:t>Iran</a:t>
            </a:r>
          </a:p>
          <a:p>
            <a:r>
              <a:rPr lang="en-US" sz="1600" dirty="0" smtClean="0">
                <a:latin typeface="Times New Roman" panose="02020603050405020304" pitchFamily="18" charset="0"/>
                <a:cs typeface="Times New Roman" panose="02020603050405020304" pitchFamily="18" charset="0"/>
              </a:rPr>
              <a:t>North Korea</a:t>
            </a:r>
          </a:p>
          <a:p>
            <a:r>
              <a:rPr lang="en-US" sz="1600" dirty="0" smtClean="0">
                <a:latin typeface="Times New Roman" panose="02020603050405020304" pitchFamily="18" charset="0"/>
                <a:cs typeface="Times New Roman" panose="02020603050405020304" pitchFamily="18" charset="0"/>
              </a:rPr>
              <a:t>Ecuador</a:t>
            </a:r>
          </a:p>
          <a:p>
            <a:r>
              <a:rPr lang="en-US" sz="1600" dirty="0" smtClean="0">
                <a:latin typeface="Times New Roman" panose="02020603050405020304" pitchFamily="18" charset="0"/>
                <a:cs typeface="Times New Roman" panose="02020603050405020304" pitchFamily="18" charset="0"/>
              </a:rPr>
              <a:t>Russia</a:t>
            </a:r>
          </a:p>
          <a:p>
            <a:r>
              <a:rPr lang="en-US" sz="1600" dirty="0" smtClean="0">
                <a:latin typeface="Times New Roman" panose="02020603050405020304" pitchFamily="18" charset="0"/>
                <a:cs typeface="Times New Roman" panose="02020603050405020304" pitchFamily="18" charset="0"/>
              </a:rPr>
              <a:t>Vietnam </a:t>
            </a:r>
          </a:p>
          <a:p>
            <a:r>
              <a:rPr lang="en-US" sz="1600" dirty="0" smtClean="0">
                <a:latin typeface="Times New Roman" panose="02020603050405020304" pitchFamily="18" charset="0"/>
                <a:cs typeface="Times New Roman" panose="02020603050405020304" pitchFamily="18" charset="0"/>
              </a:rPr>
              <a:t>Egypt</a:t>
            </a:r>
          </a:p>
          <a:p>
            <a:r>
              <a:rPr lang="en-US" sz="1600" dirty="0" smtClean="0">
                <a:latin typeface="Times New Roman" panose="02020603050405020304" pitchFamily="18" charset="0"/>
                <a:cs typeface="Times New Roman" panose="02020603050405020304" pitchFamily="18" charset="0"/>
              </a:rPr>
              <a:t>Algeria</a:t>
            </a:r>
          </a:p>
          <a:p>
            <a:r>
              <a:rPr lang="en-US" sz="1600" dirty="0" smtClean="0">
                <a:latin typeface="Times New Roman" panose="02020603050405020304" pitchFamily="18" charset="0"/>
                <a:cs typeface="Times New Roman" panose="02020603050405020304" pitchFamily="18" charset="0"/>
              </a:rPr>
              <a:t>Pakistan</a:t>
            </a:r>
          </a:p>
          <a:p>
            <a:r>
              <a:rPr lang="en-US" sz="1600" dirty="0" smtClean="0">
                <a:latin typeface="Times New Roman" panose="02020603050405020304" pitchFamily="18" charset="0"/>
                <a:cs typeface="Times New Roman" panose="02020603050405020304" pitchFamily="18" charset="0"/>
              </a:rPr>
              <a:t>Saudi Arabia</a:t>
            </a:r>
          </a:p>
          <a:p>
            <a:r>
              <a:rPr lang="en-US" sz="1600" dirty="0" smtClean="0">
                <a:latin typeface="Times New Roman" panose="02020603050405020304" pitchFamily="18" charset="0"/>
                <a:cs typeface="Times New Roman" panose="02020603050405020304" pitchFamily="18" charset="0"/>
              </a:rPr>
              <a:t>UAE and many more</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-[16]</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32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410" y="372399"/>
            <a:ext cx="8946541" cy="5863645"/>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HOW ARE TRANSACTIONS MADE IN CRYPTO</a:t>
            </a:r>
            <a:r>
              <a:rPr lang="en-US" sz="1800" b="1" dirty="0" smtClean="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t </a:t>
            </a:r>
            <a:r>
              <a:rPr lang="en-US" sz="1800" dirty="0">
                <a:latin typeface="Times New Roman" panose="02020603050405020304" pitchFamily="18" charset="0"/>
                <a:cs typeface="Times New Roman" panose="02020603050405020304" pitchFamily="18" charset="0"/>
              </a:rPr>
              <a:t>is obvious to get this type of question frequently nowadays as it’s a completely new trend of technology most probably following web 3.0.</a:t>
            </a:r>
          </a:p>
          <a:p>
            <a:r>
              <a:rPr lang="en-US" sz="1800" b="1" dirty="0">
                <a:latin typeface="Times New Roman" panose="02020603050405020304" pitchFamily="18" charset="0"/>
                <a:cs typeface="Times New Roman" panose="02020603050405020304" pitchFamily="18" charset="0"/>
              </a:rPr>
              <a:t>Sending money from You to your friend</a:t>
            </a:r>
            <a:endParaRPr lang="en-US" sz="1800" dirty="0">
              <a:latin typeface="Times New Roman" panose="02020603050405020304" pitchFamily="18" charset="0"/>
              <a:cs typeface="Times New Roman" panose="02020603050405020304" pitchFamily="18" charset="0"/>
            </a:endParaRPr>
          </a:p>
          <a:p>
            <a:pPr marL="0" lvl="0" indent="0">
              <a:buNone/>
            </a:pPr>
            <a:r>
              <a:rPr lang="en-US" sz="1800" dirty="0" smtClean="0">
                <a:latin typeface="Times New Roman" panose="02020603050405020304" pitchFamily="18" charset="0"/>
                <a:cs typeface="Times New Roman" panose="02020603050405020304" pitchFamily="18" charset="0"/>
              </a:rPr>
              <a:t>	Sign </a:t>
            </a:r>
            <a:r>
              <a:rPr lang="en-US" sz="1800" dirty="0">
                <a:latin typeface="Times New Roman" panose="02020603050405020304" pitchFamily="18" charset="0"/>
                <a:cs typeface="Times New Roman" panose="02020603050405020304" pitchFamily="18" charset="0"/>
              </a:rPr>
              <a:t>into any Cryptocurrencies </a:t>
            </a:r>
          </a:p>
          <a:p>
            <a:pPr marL="0" lvl="0" indent="0">
              <a:buNone/>
            </a:pPr>
            <a:r>
              <a:rPr lang="en-US" sz="1800" dirty="0" smtClean="0">
                <a:latin typeface="Times New Roman" panose="02020603050405020304" pitchFamily="18" charset="0"/>
                <a:cs typeface="Times New Roman" panose="02020603050405020304" pitchFamily="18" charset="0"/>
              </a:rPr>
              <a:t>	Perform </a:t>
            </a:r>
            <a:r>
              <a:rPr lang="en-US" sz="1800" dirty="0">
                <a:latin typeface="Times New Roman" panose="02020603050405020304" pitchFamily="18" charset="0"/>
                <a:cs typeface="Times New Roman" panose="02020603050405020304" pitchFamily="18" charset="0"/>
              </a:rPr>
              <a:t>a transaction </a:t>
            </a:r>
          </a:p>
          <a:p>
            <a:pPr marL="0" indent="0">
              <a:buNone/>
            </a:pPr>
            <a:r>
              <a:rPr lang="en-US" sz="1800" dirty="0" smtClean="0">
                <a:latin typeface="Times New Roman" panose="02020603050405020304" pitchFamily="18" charset="0"/>
                <a:cs typeface="Times New Roman" panose="02020603050405020304" pitchFamily="18" charset="0"/>
              </a:rPr>
              <a:t>	Here</a:t>
            </a:r>
            <a:r>
              <a:rPr lang="en-US"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When </a:t>
            </a:r>
            <a:r>
              <a:rPr lang="en-US" sz="1800" dirty="0">
                <a:latin typeface="Times New Roman" panose="02020603050405020304" pitchFamily="18" charset="0"/>
                <a:cs typeface="Times New Roman" panose="02020603050405020304" pitchFamily="18" charset="0"/>
              </a:rPr>
              <a:t>you click on send your crypto balance will be shifted from your account to the transaction pool (Transaction </a:t>
            </a:r>
            <a:r>
              <a:rPr lang="en-US" sz="1800" dirty="0" smtClean="0">
                <a:latin typeface="Times New Roman" panose="02020603050405020304" pitchFamily="18" charset="0"/>
                <a:cs typeface="Times New Roman" panose="02020603050405020304" pitchFamily="18" charset="0"/>
              </a:rPr>
              <a:t>	Pool </a:t>
            </a:r>
            <a:r>
              <a:rPr lang="en-US" sz="1800" dirty="0">
                <a:latin typeface="Times New Roman" panose="02020603050405020304" pitchFamily="18" charset="0"/>
                <a:cs typeface="Times New Roman" panose="02020603050405020304" pitchFamily="18" charset="0"/>
              </a:rPr>
              <a:t>is the place where all the transactions are messed up)</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	Miners </a:t>
            </a:r>
            <a:r>
              <a:rPr lang="en-US" sz="1800" dirty="0">
                <a:latin typeface="Times New Roman" panose="02020603050405020304" pitchFamily="18" charset="0"/>
                <a:cs typeface="Times New Roman" panose="02020603050405020304" pitchFamily="18" charset="0"/>
              </a:rPr>
              <a:t>play a vital role here, they do very hardcore complex calculations to find your unconfirmed transaction from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transaction pool and place it </a:t>
            </a:r>
            <a:r>
              <a:rPr lang="en-US" sz="1800" dirty="0" smtClean="0">
                <a:latin typeface="Times New Roman" panose="02020603050405020304" pitchFamily="18" charset="0"/>
                <a:cs typeface="Times New Roman" panose="02020603050405020304" pitchFamily="18" charset="0"/>
              </a:rPr>
              <a:t>into Transaction </a:t>
            </a:r>
            <a:r>
              <a:rPr lang="en-US" sz="1800" dirty="0">
                <a:latin typeface="Times New Roman" panose="02020603050405020304" pitchFamily="18" charset="0"/>
                <a:cs typeface="Times New Roman" panose="02020603050405020304" pitchFamily="18" charset="0"/>
              </a:rPr>
              <a:t>Block (the same block forms a chain and becomes blockchain technology)</a:t>
            </a:r>
          </a:p>
          <a:p>
            <a:pPr marL="0" lvl="0" indent="0">
              <a:buNone/>
            </a:pPr>
            <a:r>
              <a:rPr lang="en-US" sz="1800" dirty="0" smtClean="0">
                <a:latin typeface="Times New Roman" panose="02020603050405020304" pitchFamily="18" charset="0"/>
                <a:cs typeface="Times New Roman" panose="02020603050405020304" pitchFamily="18" charset="0"/>
              </a:rPr>
              <a:t>      	Now</a:t>
            </a:r>
            <a:r>
              <a:rPr lang="en-US" sz="1800" dirty="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	Your </a:t>
            </a:r>
            <a:r>
              <a:rPr lang="en-US" sz="1800" dirty="0">
                <a:latin typeface="Times New Roman" panose="02020603050405020304" pitchFamily="18" charset="0"/>
                <a:cs typeface="Times New Roman" panose="02020603050405020304" pitchFamily="18" charset="0"/>
              </a:rPr>
              <a:t>friend finally receives the currency you send</a:t>
            </a:r>
            <a:r>
              <a:rPr lang="en-US" sz="1800" dirty="0" smtClean="0">
                <a:latin typeface="Times New Roman" panose="02020603050405020304" pitchFamily="18" charset="0"/>
                <a:cs typeface="Times New Roman" panose="02020603050405020304" pitchFamily="18" charset="0"/>
              </a:rPr>
              <a:t>.				-[4]</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33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410" y="510383"/>
            <a:ext cx="9404723" cy="1054806"/>
          </a:xfrm>
        </p:spPr>
        <p:txBody>
          <a:bodyPr/>
          <a:lstStyle/>
          <a:p>
            <a:r>
              <a:rPr lang="en-US" b="1" dirty="0" smtClean="0"/>
              <a:t>Crypto-Currency</a:t>
            </a:r>
            <a:endParaRPr lang="en-US" b="1" dirty="0"/>
          </a:p>
        </p:txBody>
      </p:sp>
      <p:sp>
        <p:nvSpPr>
          <p:cNvPr id="3" name="Content Placeholder 2"/>
          <p:cNvSpPr>
            <a:spLocks noGrp="1"/>
          </p:cNvSpPr>
          <p:nvPr>
            <p:ph idx="1"/>
          </p:nvPr>
        </p:nvSpPr>
        <p:spPr>
          <a:xfrm>
            <a:off x="1037410" y="1507524"/>
            <a:ext cx="8946541" cy="4580238"/>
          </a:xfrm>
        </p:spPr>
        <p:txBody>
          <a:bodyPr>
            <a:noAutofit/>
          </a:bodyPr>
          <a:lstStyle/>
          <a:p>
            <a:pPr marL="457200" lvl="1" indent="0">
              <a:buNone/>
            </a:pPr>
            <a:r>
              <a:rPr lang="en-US" sz="2000" dirty="0" smtClean="0">
                <a:latin typeface="Times New Roman" panose="02020603050405020304" pitchFamily="18" charset="0"/>
                <a:cs typeface="Times New Roman" panose="02020603050405020304" pitchFamily="18" charset="0"/>
              </a:rPr>
              <a:t>	Cryptocurrency </a:t>
            </a:r>
            <a:r>
              <a:rPr lang="en-US" sz="2000" dirty="0">
                <a:latin typeface="Times New Roman" panose="02020603050405020304" pitchFamily="18" charset="0"/>
                <a:cs typeface="Times New Roman" panose="02020603050405020304" pitchFamily="18" charset="0"/>
              </a:rPr>
              <a:t>is a digital asset designed to work as a medium of exchange. It uses cryptography to secure and verify transactions, as well as to control the creation of additional units of the currency.</a:t>
            </a:r>
          </a:p>
          <a:p>
            <a:pPr marL="457200" lvl="1" indent="0">
              <a:buNone/>
            </a:pPr>
            <a:r>
              <a:rPr lang="en-US" sz="2000" dirty="0" smtClean="0">
                <a:latin typeface="Times New Roman" panose="02020603050405020304" pitchFamily="18" charset="0"/>
                <a:cs typeface="Times New Roman" panose="02020603050405020304" pitchFamily="18" charset="0"/>
              </a:rPr>
              <a:t>Cryptocurrency </a:t>
            </a:r>
            <a:r>
              <a:rPr lang="en-US" sz="2000" dirty="0">
                <a:latin typeface="Times New Roman" panose="02020603050405020304" pitchFamily="18" charset="0"/>
                <a:cs typeface="Times New Roman" panose="02020603050405020304" pitchFamily="18" charset="0"/>
              </a:rPr>
              <a:t>is decentralized, meaning it is not regulated by any government or central bank. This allows for more freedom and autonomy, as well as more potential for profit. The term "crypto" refers to the encryption algorithms and cryptographic techniques used to secure </a:t>
            </a:r>
            <a:r>
              <a:rPr lang="en-US" sz="2000" dirty="0" smtClean="0">
                <a:latin typeface="Times New Roman" panose="02020603050405020304" pitchFamily="18" charset="0"/>
                <a:cs typeface="Times New Roman" panose="02020603050405020304" pitchFamily="18" charset="0"/>
              </a:rPr>
              <a:t>certain </a:t>
            </a:r>
            <a:r>
              <a:rPr lang="en-US" sz="2000" dirty="0">
                <a:latin typeface="Times New Roman" panose="02020603050405020304" pitchFamily="18" charset="0"/>
                <a:cs typeface="Times New Roman" panose="02020603050405020304" pitchFamily="18" charset="0"/>
              </a:rPr>
              <a:t>entries, such as elliptical curve encryption, public-private key pairs, and hashing functions</a:t>
            </a:r>
            <a:r>
              <a:rPr lang="en-US" sz="2000" dirty="0" smtClean="0">
                <a:latin typeface="Times New Roman" panose="02020603050405020304" pitchFamily="18" charset="0"/>
                <a:cs typeface="Times New Roman" panose="02020603050405020304" pitchFamily="18" charset="0"/>
              </a:rPr>
              <a:t>.</a:t>
            </a:r>
          </a:p>
          <a:p>
            <a:pPr marL="457200" lvl="1" indent="0">
              <a:buNone/>
            </a:pPr>
            <a:r>
              <a:rPr lang="en-US" sz="2000" dirty="0" smtClean="0">
                <a:latin typeface="Times New Roman" panose="02020603050405020304" pitchFamily="18" charset="0"/>
                <a:cs typeface="Times New Roman" panose="02020603050405020304" pitchFamily="18" charset="0"/>
              </a:rPr>
              <a:t>Cryptocurrencies can be mined or purchased from cryptocurrency exchanges. Not all e-commerce sites allow purchases using cryptocurrencies. In fact, cryptocurrencies, even popular ones like Bitcoin, are hardly used for retail transactions. However, the skyrocketing value of cryptocurrencies has made them popular as trading instruments. To a limited extent, they are also used for cross-border transfers</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[1][2][3]</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024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96199"/>
            <a:ext cx="4972094" cy="766482"/>
          </a:xfrm>
        </p:spPr>
        <p:txBody>
          <a:bodyPr/>
          <a:lstStyle/>
          <a:p>
            <a:r>
              <a:rPr lang="en-US" dirty="0" smtClean="0"/>
              <a:t>Process of Mining</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73223" y="1062681"/>
            <a:ext cx="5761379" cy="2907956"/>
          </a:xfrm>
          <a:prstGeom prst="rect">
            <a:avLst/>
          </a:prstGeom>
          <a:ln>
            <a:noFill/>
          </a:ln>
        </p:spPr>
      </p:pic>
      <p:sp>
        <p:nvSpPr>
          <p:cNvPr id="5" name="TextBox 4"/>
          <p:cNvSpPr txBox="1"/>
          <p:nvPr/>
        </p:nvSpPr>
        <p:spPr>
          <a:xfrm>
            <a:off x="1367481" y="3970637"/>
            <a:ext cx="7372865"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Fig – Block</a:t>
            </a:r>
          </a:p>
          <a:p>
            <a:r>
              <a:rPr lang="en-US" sz="2000" dirty="0">
                <a:latin typeface="Times New Roman" panose="02020603050405020304" pitchFamily="18" charset="0"/>
                <a:cs typeface="Times New Roman" panose="02020603050405020304" pitchFamily="18" charset="0"/>
              </a:rPr>
              <a:t> A block contains 5 different parts: -</a:t>
            </a:r>
          </a:p>
          <a:p>
            <a:r>
              <a:rPr lang="en-US" sz="2000" dirty="0">
                <a:latin typeface="Times New Roman" panose="02020603050405020304" pitchFamily="18" charset="0"/>
                <a:cs typeface="Times New Roman" panose="02020603050405020304" pitchFamily="18" charset="0"/>
              </a:rPr>
              <a:t>•	Block Number</a:t>
            </a:r>
          </a:p>
          <a:p>
            <a:r>
              <a:rPr lang="en-US" sz="2000" dirty="0">
                <a:latin typeface="Times New Roman" panose="02020603050405020304" pitchFamily="18" charset="0"/>
                <a:cs typeface="Times New Roman" panose="02020603050405020304" pitchFamily="18" charset="0"/>
              </a:rPr>
              <a:t>•	Data</a:t>
            </a:r>
          </a:p>
          <a:p>
            <a:r>
              <a:rPr lang="en-US" sz="2000" dirty="0">
                <a:latin typeface="Times New Roman" panose="02020603050405020304" pitchFamily="18" charset="0"/>
                <a:cs typeface="Times New Roman" panose="02020603050405020304" pitchFamily="18" charset="0"/>
              </a:rPr>
              <a:t>•	Nonce</a:t>
            </a:r>
          </a:p>
          <a:p>
            <a:r>
              <a:rPr lang="en-US" sz="2000" dirty="0">
                <a:latin typeface="Times New Roman" panose="02020603050405020304" pitchFamily="18" charset="0"/>
                <a:cs typeface="Times New Roman" panose="02020603050405020304" pitchFamily="18" charset="0"/>
              </a:rPr>
              <a:t>•	Previous </a:t>
            </a:r>
            <a:r>
              <a:rPr lang="en-US" sz="2000" dirty="0" smtClean="0">
                <a:latin typeface="Times New Roman" panose="02020603050405020304" pitchFamily="18" charset="0"/>
                <a:cs typeface="Times New Roman" panose="02020603050405020304" pitchFamily="18" charset="0"/>
              </a:rPr>
              <a:t>Hash Value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Hash Value</a:t>
            </a:r>
          </a:p>
          <a:p>
            <a:r>
              <a:rPr lang="en-US" sz="2000" dirty="0">
                <a:latin typeface="Times New Roman" panose="02020603050405020304" pitchFamily="18" charset="0"/>
                <a:cs typeface="Times New Roman" panose="02020603050405020304" pitchFamily="18" charset="0"/>
              </a:rPr>
              <a:t>Note: - From these 5 different parts a miner can only change Nonce.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62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8600" y="495968"/>
            <a:ext cx="8938612" cy="292891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Let’s understand what function these five parts define,  </a:t>
            </a:r>
          </a:p>
          <a:p>
            <a:r>
              <a:rPr lang="en-US" b="1" dirty="0">
                <a:latin typeface="Times New Roman" panose="02020603050405020304" pitchFamily="18" charset="0"/>
                <a:cs typeface="Times New Roman" panose="02020603050405020304" pitchFamily="18" charset="0"/>
              </a:rPr>
              <a:t>Block </a:t>
            </a:r>
            <a:r>
              <a:rPr lang="en-US" b="1" dirty="0" smtClean="0">
                <a:latin typeface="Times New Roman" panose="02020603050405020304" pitchFamily="18" charset="0"/>
                <a:cs typeface="Times New Roman" panose="02020603050405020304" pitchFamily="18" charset="0"/>
              </a:rPr>
              <a:t>Number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nothing but just counting the number of blocks in ascending order and is the default (The system generates this automatically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is nothing but just the information of </a:t>
            </a:r>
            <a:r>
              <a:rPr lang="en-US" dirty="0" smtClean="0">
                <a:latin typeface="Times New Roman" panose="02020603050405020304" pitchFamily="18" charset="0"/>
                <a:cs typeface="Times New Roman" panose="02020603050405020304" pitchFamily="18" charset="0"/>
              </a:rPr>
              <a:t>the transaction </a:t>
            </a:r>
            <a:r>
              <a:rPr lang="en-US" dirty="0">
                <a:latin typeface="Times New Roman" panose="02020603050405020304" pitchFamily="18" charset="0"/>
                <a:cs typeface="Times New Roman" panose="02020603050405020304" pitchFamily="18" charset="0"/>
              </a:rPr>
              <a:t>may include </a:t>
            </a:r>
            <a:r>
              <a:rPr lang="en-US" dirty="0" smtClean="0">
                <a:latin typeface="Times New Roman" panose="02020603050405020304" pitchFamily="18" charset="0"/>
                <a:cs typeface="Times New Roman" panose="02020603050405020304" pitchFamily="18" charset="0"/>
              </a:rPr>
              <a:t>the amount</a:t>
            </a:r>
            <a:r>
              <a:rPr lang="en-US" dirty="0">
                <a:latin typeface="Times New Roman" panose="02020603050405020304" pitchFamily="18" charset="0"/>
                <a:cs typeface="Times New Roman" panose="02020603050405020304" pitchFamily="18" charset="0"/>
              </a:rPr>
              <a:t>, name, </a:t>
            </a:r>
            <a:r>
              <a:rPr lang="en-US" dirty="0" smtClean="0">
                <a:latin typeface="Times New Roman" panose="02020603050405020304" pitchFamily="18" charset="0"/>
                <a:cs typeface="Times New Roman" panose="02020603050405020304" pitchFamily="18" charset="0"/>
              </a:rPr>
              <a:t>and address.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Hash </a:t>
            </a:r>
            <a:r>
              <a:rPr lang="en-US" b="1" dirty="0" smtClean="0">
                <a:latin typeface="Times New Roman" panose="02020603050405020304" pitchFamily="18" charset="0"/>
                <a:cs typeface="Times New Roman" panose="02020603050405020304" pitchFamily="18" charset="0"/>
              </a:rPr>
              <a:t>Value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is system-generated unique Hexa-Decimal bits that can be of any Bit especially 4 8 16 32 64. It is used to write new transactions into the </a:t>
            </a:r>
            <a:r>
              <a:rPr lang="en-US" dirty="0" smtClean="0">
                <a:latin typeface="Times New Roman" panose="02020603050405020304" pitchFamily="18" charset="0"/>
                <a:cs typeface="Times New Roman" panose="02020603050405020304" pitchFamily="18" charset="0"/>
              </a:rPr>
              <a:t>blockchain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the mining process.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73567" y="3424881"/>
            <a:ext cx="4956604" cy="3247767"/>
          </a:xfrm>
          <a:prstGeom prst="rect">
            <a:avLst/>
          </a:prstGeom>
        </p:spPr>
      </p:pic>
    </p:spTree>
    <p:extLst>
      <p:ext uri="{BB962C8B-B14F-4D97-AF65-F5344CB8AC3E}">
        <p14:creationId xmlns:p14="http://schemas.microsoft.com/office/powerpoint/2010/main" val="118166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226" y="397112"/>
            <a:ext cx="8559671" cy="1883689"/>
          </a:xfrm>
        </p:spPr>
        <p:txBody>
          <a:bodyPr/>
          <a:lstStyle/>
          <a:p>
            <a:r>
              <a:rPr lang="en-US" dirty="0" smtClean="0">
                <a:latin typeface="Times New Roman" panose="02020603050405020304" pitchFamily="18" charset="0"/>
                <a:cs typeface="Times New Roman" panose="02020603050405020304" pitchFamily="18" charset="0"/>
              </a:rPr>
              <a:t>Previous Hash Value- </a:t>
            </a:r>
            <a:r>
              <a:rPr lang="en-US" dirty="0">
                <a:latin typeface="Times New Roman" panose="02020603050405020304" pitchFamily="18" charset="0"/>
                <a:cs typeface="Times New Roman" panose="02020603050405020304" pitchFamily="18" charset="0"/>
              </a:rPr>
              <a:t>Thousands of transactions occur in a minute so in every transaction we make there is going to be a PH value representing what hash was made before this transaction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Nonce- </a:t>
            </a:r>
            <a:r>
              <a:rPr lang="en-US" dirty="0">
                <a:latin typeface="Times New Roman" panose="02020603050405020304" pitchFamily="18" charset="0"/>
                <a:cs typeface="Times New Roman" panose="02020603050405020304" pitchFamily="18" charset="0"/>
              </a:rPr>
              <a:t>The only thing that a miner guesses or perform a logical calculation are nonce it predicts the hash value specifying a target of hash.</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20550" y="2280801"/>
            <a:ext cx="7351892" cy="4251804"/>
          </a:xfrm>
          <a:prstGeom prst="rect">
            <a:avLst/>
          </a:prstGeom>
        </p:spPr>
      </p:pic>
    </p:spTree>
    <p:extLst>
      <p:ext uri="{BB962C8B-B14F-4D97-AF65-F5344CB8AC3E}">
        <p14:creationId xmlns:p14="http://schemas.microsoft.com/office/powerpoint/2010/main" val="315615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367" y="199405"/>
            <a:ext cx="8946541" cy="6456768"/>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References:</a:t>
            </a:r>
          </a:p>
          <a:p>
            <a:pPr>
              <a:spcBef>
                <a:spcPts val="0"/>
              </a:spcBef>
              <a:buAutoNum type="arabicPeriod"/>
            </a:pPr>
            <a:r>
              <a:rPr lang="en-US" sz="1400" dirty="0" smtClean="0">
                <a:latin typeface="Times New Roman" panose="02020603050405020304" pitchFamily="18" charset="0"/>
                <a:cs typeface="Times New Roman" panose="02020603050405020304" pitchFamily="18" charset="0"/>
              </a:rPr>
              <a:t>"Cryptocurrency" on Wikipedia, the free encyclopedia.</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"What is Cryptocurrency?" by Investopedia.</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"An Introduction to Cryptocurrency" by Forbes</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"Blockchain" on Wikipedia, the free encyclopedia.</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"How Does Cryptocurrency Work?" by Investopedia.</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"An Introduction to Blockchain Technology" by Forbes.</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"Bitcoin: A Peer-to-Peer Electronic Cash System" by Satoshi Nakamoto.</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"Cryptography" on Wikipedia, the free encyclopedia.</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"An Introduction to Cryptography" by Stanford University.</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"Cryptography Basics" by Techopedia.</a:t>
            </a:r>
          </a:p>
          <a:p>
            <a:pPr>
              <a:spcBef>
                <a:spcPts val="0"/>
              </a:spcBef>
              <a:buFont typeface="Wingdings 3" charset="2"/>
              <a:buAutoNum type="arabicPeriod"/>
            </a:pPr>
            <a:r>
              <a:rPr lang="en-US" sz="1400" dirty="0" smtClean="0">
                <a:latin typeface="Times New Roman" panose="02020603050405020304" pitchFamily="18" charset="0"/>
                <a:cs typeface="Times New Roman" panose="02020603050405020304" pitchFamily="18" charset="0"/>
              </a:rPr>
              <a:t>Handbook of Applied Cryptography by Alfred J. Menezes, Paul C. van Oorschot, and Scott A. Vanstone.</a:t>
            </a:r>
          </a:p>
          <a:p>
            <a:pPr>
              <a:spcBef>
                <a:spcPts val="0"/>
              </a:spcBef>
              <a:buFont typeface="Wingdings 3" charset="2"/>
              <a:buAutoNum type="arabicPeriod"/>
            </a:pPr>
            <a:r>
              <a:rPr lang="en-US" sz="1400" dirty="0">
                <a:latin typeface="Times New Roman" panose="02020603050405020304" pitchFamily="18" charset="0"/>
                <a:cs typeface="Times New Roman" panose="02020603050405020304" pitchFamily="18" charset="0"/>
              </a:rPr>
              <a:t>"Cryptography in Blockchain Technology" by Blockgeeks.</a:t>
            </a:r>
          </a:p>
          <a:p>
            <a:pPr>
              <a:spcBef>
                <a:spcPts val="0"/>
              </a:spcBef>
              <a:buFont typeface="Wingdings 3" charset="2"/>
              <a:buAutoNum type="arabicPeriod"/>
            </a:pPr>
            <a:r>
              <a:rPr lang="en-US" sz="1400" dirty="0">
                <a:latin typeface="Times New Roman" panose="02020603050405020304" pitchFamily="18" charset="0"/>
                <a:cs typeface="Times New Roman" panose="02020603050405020304" pitchFamily="18" charset="0"/>
              </a:rPr>
              <a:t>"Introduction to Modern Cryptography" by Jonathan Katz and Yehuda Lindell</a:t>
            </a:r>
            <a:r>
              <a:rPr lang="en-US" sz="1400" dirty="0" smtClean="0">
                <a:latin typeface="Times New Roman" panose="02020603050405020304" pitchFamily="18" charset="0"/>
                <a:cs typeface="Times New Roman" panose="02020603050405020304" pitchFamily="18" charset="0"/>
              </a:rPr>
              <a:t>.</a:t>
            </a:r>
          </a:p>
          <a:p>
            <a:pPr>
              <a:spcBef>
                <a:spcPts val="0"/>
              </a:spcBef>
              <a:buFont typeface="Wingdings 3" charset="2"/>
              <a:buAutoNum type="arabicPeriod"/>
            </a:pPr>
            <a:r>
              <a:rPr lang="en-US" sz="1400" dirty="0">
                <a:latin typeface="Times New Roman" panose="02020603050405020304" pitchFamily="18" charset="0"/>
                <a:cs typeface="Times New Roman" panose="02020603050405020304" pitchFamily="18" charset="0"/>
              </a:rPr>
              <a:t>"The Basics of Bitcoins and Blockchains" by Antony Lewis.</a:t>
            </a:r>
          </a:p>
          <a:p>
            <a:pPr>
              <a:spcBef>
                <a:spcPts val="0"/>
              </a:spcBef>
              <a:buFont typeface="Wingdings 3" charset="2"/>
              <a:buAutoNum type="arabicPeriod"/>
            </a:pPr>
            <a:r>
              <a:rPr lang="en-US" sz="1400" dirty="0">
                <a:latin typeface="Times New Roman" panose="02020603050405020304" pitchFamily="18" charset="0"/>
                <a:cs typeface="Times New Roman" panose="02020603050405020304" pitchFamily="18" charset="0"/>
              </a:rPr>
              <a:t>"Blockchain Basics: A Non-Technical Introduction in 25 Steps" by Daniel Drescher</a:t>
            </a:r>
            <a:r>
              <a:rPr lang="en-US" sz="1400" dirty="0" smtClean="0">
                <a:latin typeface="Times New Roman" panose="02020603050405020304" pitchFamily="18" charset="0"/>
                <a:cs typeface="Times New Roman" panose="02020603050405020304" pitchFamily="18" charset="0"/>
              </a:rPr>
              <a:t>.</a:t>
            </a:r>
          </a:p>
          <a:p>
            <a:pPr>
              <a:spcBef>
                <a:spcPts val="0"/>
              </a:spcBef>
              <a:buFont typeface="Wingdings 3" charset="2"/>
              <a:buAutoNum type="arabicPeriod"/>
            </a:pPr>
            <a:r>
              <a:rPr lang="en-US" sz="1400" dirty="0">
                <a:latin typeface="Times New Roman" panose="02020603050405020304" pitchFamily="18" charset="0"/>
                <a:cs typeface="Times New Roman" panose="02020603050405020304" pitchFamily="18" charset="0"/>
              </a:rPr>
              <a:t>"Bangladesh central bank bans use of cryptocurrencies" by BBC, </a:t>
            </a:r>
            <a:r>
              <a:rPr lang="en-US" sz="1400" dirty="0" smtClean="0">
                <a:latin typeface="Times New Roman" panose="02020603050405020304" pitchFamily="18" charset="0"/>
                <a:cs typeface="Times New Roman" panose="02020603050405020304" pitchFamily="18" charset="0"/>
              </a:rPr>
              <a:t>a news website.</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Cryptocurrency regulation in China: a brief overview" by Oliver von Landsberg-Sadie</a:t>
            </a:r>
            <a:r>
              <a:rPr lang="en-US" sz="1400" dirty="0" smtClean="0">
                <a:latin typeface="Times New Roman" panose="02020603050405020304" pitchFamily="18" charset="0"/>
                <a:cs typeface="Times New Roman" panose="02020603050405020304" pitchFamily="18" charset="0"/>
              </a:rPr>
              <a:t>.</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"Cryptocurrency Ban in Nepal: What You Need to Know" by Crypto Head.</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Indonesia Tightens Regulation of Cryptocurrencies" by Nikkei Asia.</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Iran’s Ban on Crypto ‘Not Final’ and Regulations on the Way" by Cointelegraph.</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North Korea: Using Bitcoin To Evade Sanctions?" by Forbes.</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Ecuador’s Central Bank Shuts Down Cryptocurrency Exchanges" by Bitcoin Magazine.</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Russia may ban cryptocurrency exchanges" by The Moscow Times.</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Vietnam’s crypto crackdown: What you need to know" by Tech in Asia.</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Egypt’s Central Bank Joins Global Blockchain Alliance" by Cointelegraph.</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Algeria's central bank bans the use of cryptocurrencies" by Al Jazeera.</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Pakistan Central Bank Prohibits Crypto Trading" by Finance Magnates.</a:t>
            </a:r>
          </a:p>
          <a:p>
            <a:pPr marL="0" indent="0">
              <a:spcBef>
                <a:spcPts val="0"/>
              </a:spcBef>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Saudi Arabia Is Monitoring Cryptocurrency Transactions" by Finance Magnates.</a:t>
            </a:r>
            <a:endParaRPr lang="en-US" sz="1400" dirty="0" smtClean="0">
              <a:latin typeface="Times New Roman" panose="02020603050405020304" pitchFamily="18" charset="0"/>
              <a:cs typeface="Times New Roman" panose="02020603050405020304" pitchFamily="18" charset="0"/>
            </a:endParaRPr>
          </a:p>
          <a:p>
            <a:pPr>
              <a:buFont typeface="Wingdings 3" charset="2"/>
              <a:buAutoNum type="arabicPeriod"/>
            </a:pPr>
            <a:endParaRPr lang="en-US" sz="1400" dirty="0" smtClean="0">
              <a:latin typeface="Times New Roman" panose="02020603050405020304" pitchFamily="18" charset="0"/>
              <a:cs typeface="Times New Roman" panose="02020603050405020304" pitchFamily="18" charset="0"/>
            </a:endParaRPr>
          </a:p>
          <a:p>
            <a:pPr>
              <a:buFont typeface="Wingdings 3" charset="2"/>
              <a:buAutoNum type="arabicPeriod"/>
            </a:pPr>
            <a:endParaRPr lang="en-US" sz="1400" dirty="0" smtClean="0">
              <a:latin typeface="Times New Roman" panose="02020603050405020304" pitchFamily="18" charset="0"/>
              <a:cs typeface="Times New Roman" panose="02020603050405020304" pitchFamily="18" charset="0"/>
            </a:endParaRPr>
          </a:p>
          <a:p>
            <a:pPr>
              <a:buFont typeface="Wingdings 3" charset="2"/>
              <a:buAutoNum type="arabicPeriod"/>
            </a:pPr>
            <a:endParaRPr lang="en-US" sz="1400" dirty="0" smtClean="0">
              <a:latin typeface="Times New Roman" panose="02020603050405020304" pitchFamily="18" charset="0"/>
              <a:cs typeface="Times New Roman" panose="02020603050405020304" pitchFamily="18" charset="0"/>
            </a:endParaRPr>
          </a:p>
          <a:p>
            <a:pPr>
              <a:buAutoNum type="arabicPeriod"/>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88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19767"/>
            <a:ext cx="8815045" cy="923001"/>
          </a:xfrm>
        </p:spPr>
        <p:txBody>
          <a:bodyPr/>
          <a:lstStyle/>
          <a:p>
            <a:r>
              <a:rPr lang="en-US" dirty="0">
                <a:latin typeface="Times New Roman" panose="02020603050405020304" pitchFamily="18" charset="0"/>
                <a:cs typeface="Times New Roman" panose="02020603050405020304" pitchFamily="18" charset="0"/>
              </a:rPr>
              <a:t>How Does Cryptocurrency Work??</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Cryptocurrencies </a:t>
            </a:r>
            <a:r>
              <a:rPr lang="en-US" dirty="0">
                <a:latin typeface="Times New Roman" panose="02020603050405020304" pitchFamily="18" charset="0"/>
                <a:cs typeface="Times New Roman" panose="02020603050405020304" pitchFamily="18" charset="0"/>
              </a:rPr>
              <a:t>run on a distributed public ledger called blockchain, a record of all transactions updated and held by currency holders.</a:t>
            </a:r>
          </a:p>
          <a:p>
            <a:r>
              <a:rPr lang="en-US" dirty="0">
                <a:latin typeface="Times New Roman" panose="02020603050405020304" pitchFamily="18" charset="0"/>
                <a:cs typeface="Times New Roman" panose="02020603050405020304" pitchFamily="18" charset="0"/>
              </a:rPr>
              <a:t>Units of cryptocurrency are created through a process called mining, which involves using computer power to solve complicated mathematical problems that generate coins. Users can also buy the currencies from brokers, then store and spend them using cryptographic wallets.</a:t>
            </a:r>
          </a:p>
          <a:p>
            <a:r>
              <a:rPr lang="en-US" dirty="0">
                <a:latin typeface="Times New Roman" panose="02020603050405020304" pitchFamily="18" charset="0"/>
                <a:cs typeface="Times New Roman" panose="02020603050405020304" pitchFamily="18" charset="0"/>
              </a:rPr>
              <a:t>If you own cryptocurrency, you don’t own anything tangible. What you own is a key that allows you to move a record or a unit of measure from one person to another without a trusted third party.</a:t>
            </a:r>
          </a:p>
          <a:p>
            <a:r>
              <a:rPr lang="en-US" dirty="0">
                <a:latin typeface="Times New Roman" panose="02020603050405020304" pitchFamily="18" charset="0"/>
                <a:cs typeface="Times New Roman" panose="02020603050405020304" pitchFamily="18" charset="0"/>
              </a:rPr>
              <a:t>Although Bitcoin has been around since 2009, cryptocurrencies and applications of blockchain technology are still emerging in financial terms, and more uses are expected in the future. Transactions </a:t>
            </a:r>
            <a:r>
              <a:rPr lang="en-US" dirty="0" smtClean="0">
                <a:latin typeface="Times New Roman" panose="02020603050405020304" pitchFamily="18" charset="0"/>
                <a:cs typeface="Times New Roman" panose="02020603050405020304" pitchFamily="18" charset="0"/>
              </a:rPr>
              <a:t>including bonds</a:t>
            </a:r>
            <a:r>
              <a:rPr lang="en-US" dirty="0">
                <a:latin typeface="Times New Roman" panose="02020603050405020304" pitchFamily="18" charset="0"/>
                <a:cs typeface="Times New Roman" panose="02020603050405020304" pitchFamily="18" charset="0"/>
              </a:rPr>
              <a:t>, stocks, and other financial assets could eventually be traded using the technology.</a:t>
            </a:r>
          </a:p>
          <a:p>
            <a:pPr marL="0" indent="0">
              <a:buNone/>
            </a:pPr>
            <a:r>
              <a:rPr lang="en-US" dirty="0" smtClean="0">
                <a:latin typeface="Times New Roman" panose="02020603050405020304" pitchFamily="18" charset="0"/>
                <a:cs typeface="Times New Roman" panose="02020603050405020304" pitchFamily="18" charset="0"/>
              </a:rPr>
              <a:t>														-[4][5][6][7]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703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67" y="67599"/>
            <a:ext cx="8946541" cy="6703904"/>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Pros-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urrency </a:t>
            </a:r>
            <a:r>
              <a:rPr lang="en-US" dirty="0">
                <a:latin typeface="Times New Roman" panose="02020603050405020304" pitchFamily="18" charset="0"/>
                <a:cs typeface="Times New Roman" panose="02020603050405020304" pitchFamily="18" charset="0"/>
              </a:rPr>
              <a:t>exchange is now free of </a:t>
            </a:r>
            <a:r>
              <a:rPr lang="en-US" dirty="0" smtClean="0">
                <a:latin typeface="Times New Roman" panose="02020603050405020304" pitchFamily="18" charset="0"/>
                <a:cs typeface="Times New Roman" panose="02020603050405020304" pitchFamily="18" charset="0"/>
              </a:rPr>
              <a:t>headaches </a:t>
            </a:r>
            <a:r>
              <a:rPr lang="en-US" dirty="0">
                <a:latin typeface="Times New Roman" panose="02020603050405020304" pitchFamily="18" charset="0"/>
                <a:cs typeface="Times New Roman" panose="02020603050405020304" pitchFamily="18" charset="0"/>
              </a:rPr>
              <a:t>time and </a:t>
            </a:r>
            <a:r>
              <a:rPr lang="en-US" dirty="0" smtClean="0">
                <a:latin typeface="Times New Roman" panose="02020603050405020304" pitchFamily="18" charset="0"/>
                <a:cs typeface="Times New Roman" panose="02020603050405020304" pitchFamily="18" charset="0"/>
              </a:rPr>
              <a:t>interruption.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Crypto is legalized in many countries and is imagined to be the future of </a:t>
            </a:r>
            <a:r>
              <a:rPr lang="en-US" dirty="0" smtClean="0">
                <a:latin typeface="Times New Roman" panose="02020603050405020304" pitchFamily="18" charset="0"/>
                <a:cs typeface="Times New Roman" panose="02020603050405020304" pitchFamily="18" charset="0"/>
              </a:rPr>
              <a:t>currencies.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Cons-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Criminal activities are hard to track</a:t>
            </a:r>
          </a:p>
          <a:p>
            <a:pPr lvl="0"/>
            <a:r>
              <a:rPr lang="en-US" dirty="0">
                <a:latin typeface="Times New Roman" panose="02020603050405020304" pitchFamily="18" charset="0"/>
                <a:cs typeface="Times New Roman" panose="02020603050405020304" pitchFamily="18" charset="0"/>
              </a:rPr>
              <a:t>Loss of Authenticating key will lead to loss of money – once it is gone </a:t>
            </a:r>
            <a:r>
              <a:rPr lang="en-US" dirty="0" smtClean="0">
                <a:latin typeface="Times New Roman" panose="02020603050405020304" pitchFamily="18" charset="0"/>
                <a:cs typeface="Times New Roman" panose="02020603050405020304" pitchFamily="18" charset="0"/>
              </a:rPr>
              <a:t>then you have to say bye see you, </a:t>
            </a:r>
            <a:r>
              <a:rPr lang="en-US" dirty="0">
                <a:latin typeface="Times New Roman" panose="02020603050405020304" pitchFamily="18" charset="0"/>
                <a:cs typeface="Times New Roman" panose="02020603050405020304" pitchFamily="18" charset="0"/>
              </a:rPr>
              <a:t>no </a:t>
            </a:r>
            <a:r>
              <a:rPr lang="en-US" dirty="0" smtClean="0">
                <a:latin typeface="Times New Roman" panose="02020603050405020304" pitchFamily="18" charset="0"/>
                <a:cs typeface="Times New Roman" panose="02020603050405020304" pitchFamily="18" charset="0"/>
              </a:rPr>
              <a:t>recovery.</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It is decentralized but </a:t>
            </a:r>
            <a:r>
              <a:rPr lang="en-US" dirty="0" smtClean="0">
                <a:latin typeface="Times New Roman" panose="02020603050405020304" pitchFamily="18" charset="0"/>
                <a:cs typeface="Times New Roman" panose="02020603050405020304" pitchFamily="18" charset="0"/>
              </a:rPr>
              <a:t>still, </a:t>
            </a:r>
            <a:r>
              <a:rPr lang="en-US" dirty="0">
                <a:latin typeface="Times New Roman" panose="02020603050405020304" pitchFamily="18" charset="0"/>
                <a:cs typeface="Times New Roman" panose="02020603050405020304" pitchFamily="18" charset="0"/>
              </a:rPr>
              <a:t>some cryptocurrencies are controlled by their creators or owner – this will arise fraudulent cases of loss of money in cryptocurrency if the owner betrays </a:t>
            </a:r>
            <a:r>
              <a:rPr lang="en-US" dirty="0" smtClean="0">
                <a:latin typeface="Times New Roman" panose="02020603050405020304" pitchFamily="18" charset="0"/>
                <a:cs typeface="Times New Roman" panose="02020603050405020304" pitchFamily="18" charset="0"/>
              </a:rPr>
              <a:t>you.</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Mining is not easy – it takes a lot of patience, electricity, a powerful computer, and good luck as we are just simply guessing the </a:t>
            </a:r>
            <a:r>
              <a:rPr lang="en-US" dirty="0" smtClean="0">
                <a:latin typeface="Times New Roman" panose="02020603050405020304" pitchFamily="18" charset="0"/>
                <a:cs typeface="Times New Roman" panose="02020603050405020304" pitchFamily="18" charset="0"/>
              </a:rPr>
              <a:t>nonce.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Although it is very hard to hack if anyone hacks the system then unlike in banks there won’t be a single refund or any kind of compensation </a:t>
            </a:r>
            <a:r>
              <a:rPr lang="en-US" dirty="0" smtClean="0">
                <a:latin typeface="Times New Roman" panose="02020603050405020304" pitchFamily="18" charset="0"/>
                <a:cs typeface="Times New Roman" panose="02020603050405020304" pitchFamily="18" charset="0"/>
              </a:rPr>
              <a:t>drama.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mistakenly send money to the wrong address, then it is very likely to say bye to that transaction. No trace is to be </a:t>
            </a:r>
            <a:r>
              <a:rPr lang="en-US" dirty="0" smtClean="0">
                <a:latin typeface="Times New Roman" panose="02020603050405020304" pitchFamily="18" charset="0"/>
                <a:cs typeface="Times New Roman" panose="02020603050405020304" pitchFamily="18" charset="0"/>
              </a:rPr>
              <a:t>recorded.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32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3513997" cy="642914"/>
          </a:xfrm>
        </p:spPr>
        <p:txBody>
          <a:bodyPr/>
          <a:lstStyle/>
          <a:p>
            <a:r>
              <a:rPr lang="en-US" sz="3800" dirty="0" smtClean="0">
                <a:latin typeface="Times New Roman" panose="02020603050405020304" pitchFamily="18" charset="0"/>
                <a:cs typeface="Times New Roman" panose="02020603050405020304" pitchFamily="18" charset="0"/>
              </a:rPr>
              <a:t>Cryptography</a:t>
            </a:r>
            <a:endParaRPr lang="en-US"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468032"/>
            <a:ext cx="8946541" cy="4298455"/>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Cryptography </a:t>
            </a:r>
            <a:r>
              <a:rPr lang="en-US" dirty="0">
                <a:latin typeface="Times New Roman" panose="02020603050405020304" pitchFamily="18" charset="0"/>
                <a:cs typeface="Times New Roman" panose="02020603050405020304" pitchFamily="18" charset="0"/>
              </a:rPr>
              <a:t>is the practice of securing communication and information by transforming plaintext into unreadable ciphertext, using a set of mathematical algorithms and protocols known as cryptographic techniques. These techniques include encryption, authentication, and digital signatures, among others.</a:t>
            </a:r>
          </a:p>
          <a:p>
            <a:pPr marL="0" indent="0">
              <a:buNone/>
            </a:pPr>
            <a:r>
              <a:rPr lang="en-US" dirty="0">
                <a:latin typeface="Times New Roman" panose="02020603050405020304" pitchFamily="18" charset="0"/>
                <a:cs typeface="Times New Roman" panose="02020603050405020304" pitchFamily="18" charset="0"/>
              </a:rPr>
              <a:t>Encryption is the process of converting plaintext into ciphertext, using a secret key and an encryption algorithm. The ciphertext is unreadable without the corresponding decryption key. This technique is used to protect sensitive information from unauthorized access.</a:t>
            </a:r>
          </a:p>
          <a:p>
            <a:pPr marL="0" indent="0">
              <a:buNone/>
            </a:pPr>
            <a:r>
              <a:rPr lang="en-US" dirty="0">
                <a:latin typeface="Times New Roman" panose="02020603050405020304" pitchFamily="18" charset="0"/>
                <a:cs typeface="Times New Roman" panose="02020603050405020304" pitchFamily="18" charset="0"/>
              </a:rPr>
              <a:t>Authentication is the process of verifying the identity of a user or a device. This is done using a variety of methods, such as usernames and passwords, biometric data, or digital certificates.</a:t>
            </a:r>
          </a:p>
          <a:p>
            <a:pPr marL="0" indent="0">
              <a:buNone/>
            </a:pPr>
            <a:r>
              <a:rPr lang="en-US" dirty="0" smtClean="0">
                <a:latin typeface="Times New Roman" panose="02020603050405020304" pitchFamily="18" charset="0"/>
                <a:cs typeface="Times New Roman" panose="02020603050405020304" pitchFamily="18" charset="0"/>
              </a:rPr>
              <a:t>														-[8][9][10][11]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28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6793" y="1080854"/>
            <a:ext cx="8946541" cy="4792724"/>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A digital </a:t>
            </a:r>
            <a:r>
              <a:rPr lang="en-US" dirty="0">
                <a:latin typeface="Times New Roman" panose="02020603050405020304" pitchFamily="18" charset="0"/>
                <a:cs typeface="Times New Roman" panose="02020603050405020304" pitchFamily="18" charset="0"/>
              </a:rPr>
              <a:t>signature is a mathematical scheme that allows the creator of the signature to prove the authenticity and integrity of the message. It is based on public key cryptography and it allows to verify that the sender is the true sender and that the content of the message has not been modified during the transmission.</a:t>
            </a:r>
          </a:p>
          <a:p>
            <a:pPr marL="0" indent="0">
              <a:buNone/>
            </a:pPr>
            <a:r>
              <a:rPr lang="en-US" dirty="0" smtClean="0">
                <a:latin typeface="Times New Roman" panose="02020603050405020304" pitchFamily="18" charset="0"/>
                <a:cs typeface="Times New Roman" panose="02020603050405020304" pitchFamily="18" charset="0"/>
              </a:rPr>
              <a:t>Cryptography </a:t>
            </a:r>
            <a:r>
              <a:rPr lang="en-US" dirty="0">
                <a:latin typeface="Times New Roman" panose="02020603050405020304" pitchFamily="18" charset="0"/>
                <a:cs typeface="Times New Roman" panose="02020603050405020304" pitchFamily="18" charset="0"/>
              </a:rPr>
              <a:t>also plays a crucial role in the functioning of blockchain technology, the underlying technology of cryptocurrencies. Blockchain is a decentralized and distributed digital ledger that records transactions across a network of computers. The transactions on the blockchain are secured using cryptographic algorithms, making it extremely difficult for anyone to tamper with the data.</a:t>
            </a:r>
          </a:p>
          <a:p>
            <a:pPr marL="0" indent="0">
              <a:buNone/>
            </a:pPr>
            <a:r>
              <a:rPr lang="en-US" dirty="0">
                <a:latin typeface="Times New Roman" panose="02020603050405020304" pitchFamily="18" charset="0"/>
                <a:cs typeface="Times New Roman" panose="02020603050405020304" pitchFamily="18" charset="0"/>
              </a:rPr>
              <a:t>Cryptography is a complex field and many different cryptographic techniques are used to secure communication and information. The security of these techniques depends on the strength of the underlying mathematical algorithms and protocols, as well as on the secrecy of the keys used</a:t>
            </a:r>
            <a:r>
              <a:rPr lang="en-US" dirty="0" smtClean="0">
                <a:latin typeface="Times New Roman" panose="02020603050405020304" pitchFamily="18" charset="0"/>
                <a:cs typeface="Times New Roman" panose="02020603050405020304" pitchFamily="18" charset="0"/>
              </a:rPr>
              <a:t>.							-[12][13]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463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14" y="518620"/>
            <a:ext cx="9404723" cy="1170137"/>
          </a:xfrm>
        </p:spPr>
        <p:txBody>
          <a:bodyPr/>
          <a:lstStyle/>
          <a:p>
            <a:r>
              <a:rPr lang="en-US" sz="3600" dirty="0" smtClean="0">
                <a:latin typeface="Times New Roman" panose="02020603050405020304" pitchFamily="18" charset="0"/>
                <a:cs typeface="Times New Roman" panose="02020603050405020304" pitchFamily="18" charset="0"/>
              </a:rPr>
              <a:t>So we know cryptocurrency based on Blockchain Technology but what actually blockchain 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06" y="2067697"/>
            <a:ext cx="8946541" cy="458847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Blockchain </a:t>
            </a:r>
            <a:r>
              <a:rPr lang="en-US" dirty="0">
                <a:latin typeface="Times New Roman" panose="02020603050405020304" pitchFamily="18" charset="0"/>
                <a:cs typeface="Times New Roman" panose="02020603050405020304" pitchFamily="18" charset="0"/>
              </a:rPr>
              <a:t>is a decentralized and distributed digital ledger that records transactions across a network of computers. It is the technology that underlies cryptocurrencies like Bitcoin, but it can also be used for a variety of other applications, such as supply chain management, voting systems, and digital identity verification.</a:t>
            </a:r>
          </a:p>
          <a:p>
            <a:pPr marL="0" indent="0">
              <a:buNone/>
            </a:pPr>
            <a:r>
              <a:rPr lang="en-US" dirty="0">
                <a:latin typeface="Times New Roman" panose="02020603050405020304" pitchFamily="18" charset="0"/>
                <a:cs typeface="Times New Roman" panose="02020603050405020304" pitchFamily="18" charset="0"/>
              </a:rPr>
              <a:t>A blockchain is composed of a series of blocks, each of which contains a number of transactions. Each block is linked to the previous block in the chain, using cryptographic techniques, creating a chain of blocks, hence the name "blockchain."</a:t>
            </a:r>
          </a:p>
          <a:p>
            <a:pPr marL="0" indent="0">
              <a:buNone/>
            </a:pPr>
            <a:r>
              <a:rPr lang="en-US" dirty="0">
                <a:latin typeface="Times New Roman" panose="02020603050405020304" pitchFamily="18" charset="0"/>
                <a:cs typeface="Times New Roman" panose="02020603050405020304" pitchFamily="18" charset="0"/>
              </a:rPr>
              <a:t>One of the key features of blockchain is that it is a distributed system, which means that there is no central authority or intermediary that controls the network. Instead, the network is made up of a large number of nodes, or computers, that work together to validate and record transactions.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44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414" y="471253"/>
            <a:ext cx="8946541" cy="602016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Another key feature of blockchain is that it is an immutable ledger, which means that once a block is added to the chain, it cannot be altered. This is achieved through the use of complex cryptographic algorithms and consensus mechanisms, which ensure that any changes to the blockchain must be agreed upon by the majority of the nodes in the </a:t>
            </a:r>
            <a:r>
              <a:rPr lang="en-US" dirty="0" smtClean="0">
                <a:latin typeface="Times New Roman" panose="02020603050405020304" pitchFamily="18" charset="0"/>
                <a:cs typeface="Times New Roman" panose="02020603050405020304" pitchFamily="18" charset="0"/>
              </a:rPr>
              <a:t>network.</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Blockchain technology uses two main types of consensus </a:t>
            </a:r>
            <a:r>
              <a:rPr lang="en-US" dirty="0" smtClean="0">
                <a:latin typeface="Times New Roman" panose="02020603050405020304" pitchFamily="18" charset="0"/>
                <a:cs typeface="Times New Roman" panose="02020603050405020304" pitchFamily="18" charset="0"/>
              </a:rPr>
              <a:t>mechanisms: </a:t>
            </a:r>
            <a:r>
              <a:rPr lang="en-US" dirty="0">
                <a:latin typeface="Times New Roman" panose="02020603050405020304" pitchFamily="18" charset="0"/>
                <a:cs typeface="Times New Roman" panose="02020603050405020304" pitchFamily="18" charset="0"/>
              </a:rPr>
              <a:t>Proof of Work (POW) and Proof of Stake </a:t>
            </a:r>
            <a:r>
              <a:rPr lang="en-US" dirty="0" smtClean="0">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PoW is a mechanism where a node that participates in the network has to solve a complex mathematical problem, this is also known as mining. The node that solves the problem first is rewarded with the cryptocurrency associated with that blockchain. On the other hand, PoS is a mechanism where nodes are chosen to validate the transactions based on the amount of cryptocurrency they hold and are willing to stake.</a:t>
            </a:r>
          </a:p>
          <a:p>
            <a:pPr marL="0" indent="0">
              <a:buNone/>
            </a:pPr>
            <a:r>
              <a:rPr lang="en-US" dirty="0">
                <a:latin typeface="Times New Roman" panose="02020603050405020304" pitchFamily="18" charset="0"/>
                <a:cs typeface="Times New Roman" panose="02020603050405020304" pitchFamily="18" charset="0"/>
              </a:rPr>
              <a:t>Blockchain technology is still relatively new and is rapidly evolving. There are many different types of blockchains, each with its own unique features and use cases. Some of the most well-known include Bitcoin, Ethereum, and Ripple.</a:t>
            </a:r>
          </a:p>
          <a:p>
            <a:pPr marL="0" indent="0">
              <a:buNone/>
            </a:pPr>
            <a:r>
              <a:rPr lang="en-US" dirty="0">
                <a:latin typeface="Times New Roman" panose="02020603050405020304" pitchFamily="18" charset="0"/>
                <a:cs typeface="Times New Roman" panose="02020603050405020304" pitchFamily="18" charset="0"/>
              </a:rPr>
              <a:t>Overall, blockchain technology offers a high level of security, transparency, and immutability, making it an attractive option for a variety of different industries and applications</a:t>
            </a:r>
            <a:r>
              <a:rPr lang="en-US" dirty="0" smtClean="0">
                <a:latin typeface="Times New Roman" panose="02020603050405020304" pitchFamily="18" charset="0"/>
                <a:cs typeface="Times New Roman" panose="02020603050405020304" pitchFamily="18" charset="0"/>
              </a:rPr>
              <a:t>.													-[14][15]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067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312675"/>
            <a:ext cx="9404723" cy="972428"/>
          </a:xfrm>
        </p:spPr>
        <p:txBody>
          <a:bodyPr/>
          <a:lstStyle/>
          <a:p>
            <a:r>
              <a:rPr lang="en-US" dirty="0" smtClean="0"/>
              <a:t>Most popular crypto-currency</a:t>
            </a:r>
            <a:endParaRPr lang="en-US" dirty="0"/>
          </a:p>
        </p:txBody>
      </p:sp>
      <p:sp>
        <p:nvSpPr>
          <p:cNvPr id="3" name="Content Placeholder 2"/>
          <p:cNvSpPr>
            <a:spLocks noGrp="1"/>
          </p:cNvSpPr>
          <p:nvPr>
            <p:ph idx="1"/>
          </p:nvPr>
        </p:nvSpPr>
        <p:spPr>
          <a:xfrm>
            <a:off x="1103312" y="1375720"/>
            <a:ext cx="8946541" cy="4872680"/>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There are almost 20,000+ cryptocurrency available till date. Some of the popular currencies are:</a:t>
            </a:r>
          </a:p>
          <a:p>
            <a:r>
              <a:rPr lang="en-US" dirty="0" smtClean="0">
                <a:latin typeface="Times New Roman" panose="02020603050405020304" pitchFamily="18" charset="0"/>
                <a:cs typeface="Times New Roman" panose="02020603050405020304" pitchFamily="18" charset="0"/>
              </a:rPr>
              <a:t>Bitcoin</a:t>
            </a:r>
          </a:p>
          <a:p>
            <a:r>
              <a:rPr lang="en-US" dirty="0" smtClean="0">
                <a:latin typeface="Times New Roman" panose="02020603050405020304" pitchFamily="18" charset="0"/>
                <a:cs typeface="Times New Roman" panose="02020603050405020304" pitchFamily="18" charset="0"/>
              </a:rPr>
              <a:t>Ethereum</a:t>
            </a:r>
          </a:p>
          <a:p>
            <a:r>
              <a:rPr lang="en-US" dirty="0" smtClean="0">
                <a:latin typeface="Times New Roman" panose="02020603050405020304" pitchFamily="18" charset="0"/>
                <a:cs typeface="Times New Roman" panose="02020603050405020304" pitchFamily="18" charset="0"/>
              </a:rPr>
              <a:t>Tether</a:t>
            </a:r>
          </a:p>
          <a:p>
            <a:r>
              <a:rPr lang="en-US" dirty="0" smtClean="0">
                <a:latin typeface="Times New Roman" panose="02020603050405020304" pitchFamily="18" charset="0"/>
                <a:cs typeface="Times New Roman" panose="02020603050405020304" pitchFamily="18" charset="0"/>
              </a:rPr>
              <a:t>BNB</a:t>
            </a:r>
          </a:p>
          <a:p>
            <a:r>
              <a:rPr lang="en-US" dirty="0" smtClean="0">
                <a:latin typeface="Times New Roman" panose="02020603050405020304" pitchFamily="18" charset="0"/>
                <a:cs typeface="Times New Roman" panose="02020603050405020304" pitchFamily="18" charset="0"/>
              </a:rPr>
              <a:t>USD Coin</a:t>
            </a:r>
          </a:p>
          <a:p>
            <a:r>
              <a:rPr lang="en-US" dirty="0" smtClean="0">
                <a:latin typeface="Times New Roman" panose="02020603050405020304" pitchFamily="18" charset="0"/>
                <a:cs typeface="Times New Roman" panose="02020603050405020304" pitchFamily="18" charset="0"/>
              </a:rPr>
              <a:t>Binance USD</a:t>
            </a:r>
          </a:p>
          <a:p>
            <a:r>
              <a:rPr lang="en-US" dirty="0" smtClean="0">
                <a:latin typeface="Times New Roman" panose="02020603050405020304" pitchFamily="18" charset="0"/>
                <a:cs typeface="Times New Roman" panose="02020603050405020304" pitchFamily="18" charset="0"/>
              </a:rPr>
              <a:t>Salana</a:t>
            </a:r>
          </a:p>
          <a:p>
            <a:r>
              <a:rPr lang="en-US" dirty="0" smtClean="0">
                <a:latin typeface="Times New Roman" panose="02020603050405020304" pitchFamily="18" charset="0"/>
                <a:cs typeface="Times New Roman" panose="02020603050405020304" pitchFamily="18" charset="0"/>
              </a:rPr>
              <a:t>Dogecoin</a:t>
            </a:r>
          </a:p>
          <a:p>
            <a:r>
              <a:rPr lang="en-US" dirty="0" smtClean="0">
                <a:latin typeface="Times New Roman" panose="02020603050405020304" pitchFamily="18" charset="0"/>
                <a:cs typeface="Times New Roman" panose="02020603050405020304" pitchFamily="18" charset="0"/>
              </a:rPr>
              <a:t>Polygon</a:t>
            </a:r>
          </a:p>
          <a:p>
            <a:r>
              <a:rPr lang="en-US" dirty="0" smtClean="0">
                <a:latin typeface="Times New Roman" panose="02020603050405020304" pitchFamily="18" charset="0"/>
                <a:cs typeface="Times New Roman" panose="02020603050405020304" pitchFamily="18" charset="0"/>
              </a:rPr>
              <a:t>Dai and many more..</a:t>
            </a:r>
          </a:p>
        </p:txBody>
      </p:sp>
    </p:spTree>
    <p:extLst>
      <p:ext uri="{BB962C8B-B14F-4D97-AF65-F5344CB8AC3E}">
        <p14:creationId xmlns:p14="http://schemas.microsoft.com/office/powerpoint/2010/main" val="3582473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1450</TotalTime>
  <Words>1836</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Ion</vt:lpstr>
      <vt:lpstr> Group Research Project On  Crypto-Currency</vt:lpstr>
      <vt:lpstr>Crypto-Currency</vt:lpstr>
      <vt:lpstr>How Does Cryptocurrency Work?? </vt:lpstr>
      <vt:lpstr>PowerPoint Presentation</vt:lpstr>
      <vt:lpstr>Cryptography</vt:lpstr>
      <vt:lpstr>PowerPoint Presentation</vt:lpstr>
      <vt:lpstr>So we know cryptocurrency based on Blockchain Technology but what actually blockchain is</vt:lpstr>
      <vt:lpstr>PowerPoint Presentation</vt:lpstr>
      <vt:lpstr>Most popular crypto-currency</vt:lpstr>
      <vt:lpstr>PowerPoint Presentation</vt:lpstr>
      <vt:lpstr>Bitcoin</vt:lpstr>
      <vt:lpstr>PowerPoint Presentation</vt:lpstr>
      <vt:lpstr>After analyzing the data of bitcoin for last 7 days we can see the difference </vt:lpstr>
      <vt:lpstr>Prize Difference for bitcoin (Last 5 years data analysis)</vt:lpstr>
      <vt:lpstr>So after analyzing these data we can say that it is profitable along with loss</vt:lpstr>
      <vt:lpstr>PowerPoint Presentation</vt:lpstr>
      <vt:lpstr>Now after that much profit he surely will get attention from the media or news reporters. His interview was out and another person name Lokesh saw that interview and got very excited to invest in bitcoin. </vt:lpstr>
      <vt:lpstr>PowerPoint Presentation</vt:lpstr>
      <vt:lpstr>PowerPoint Presentation</vt:lpstr>
      <vt:lpstr>Process of Mining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Krijal Paneru</dc:creator>
  <cp:lastModifiedBy>Krijal Paneru</cp:lastModifiedBy>
  <cp:revision>101</cp:revision>
  <dcterms:created xsi:type="dcterms:W3CDTF">2023-01-22T03:11:08Z</dcterms:created>
  <dcterms:modified xsi:type="dcterms:W3CDTF">2023-01-31T13:06:44Z</dcterms:modified>
</cp:coreProperties>
</file>