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03" r:id="rId3"/>
    <p:sldId id="272" r:id="rId4"/>
    <p:sldId id="273" r:id="rId5"/>
    <p:sldId id="288" r:id="rId6"/>
    <p:sldId id="293" r:id="rId7"/>
    <p:sldId id="289" r:id="rId8"/>
    <p:sldId id="294" r:id="rId9"/>
    <p:sldId id="308" r:id="rId10"/>
    <p:sldId id="296" r:id="rId11"/>
    <p:sldId id="297" r:id="rId12"/>
    <p:sldId id="299" r:id="rId13"/>
    <p:sldId id="298" r:id="rId14"/>
    <p:sldId id="300" r:id="rId15"/>
    <p:sldId id="301" r:id="rId16"/>
    <p:sldId id="306" r:id="rId17"/>
    <p:sldId id="310" r:id="rId18"/>
    <p:sldId id="304" r:id="rId19"/>
    <p:sldId id="30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D5E4"/>
    <a:srgbClr val="D9EAF2"/>
    <a:srgbClr val="718EA0"/>
    <a:srgbClr val="6C899B"/>
    <a:srgbClr val="F3F9FB"/>
    <a:srgbClr val="F9FCFD"/>
    <a:srgbClr val="23B0C3"/>
    <a:srgbClr val="146772"/>
    <a:srgbClr val="95E2EC"/>
    <a:srgbClr val="D0C6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78" y="6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2024-03-03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538169" y="6501660"/>
            <a:ext cx="26388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2024-03-03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fld id="{772F5193-41CD-4063-B0C7-05E32D5C3CCF}" type="datetimeFigureOut">
              <a:rPr lang="ko-KR" altLang="en-US" smtClean="0"/>
              <a:pPr/>
              <a:t>2024-03-03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fld id="{9C41A778-E908-4432-BB93-29EAA93A69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65221" y="320841"/>
            <a:ext cx="1047754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spc="-15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Melody of reminiscences</a:t>
            </a:r>
          </a:p>
          <a:p>
            <a:r>
              <a:rPr lang="ko-KR" altLang="en-US" sz="6000" spc="-15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음표 비추기 퍼즐 </a:t>
            </a:r>
            <a:r>
              <a:rPr lang="ko-KR" altLang="en-US" sz="6000" spc="-150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기믹</a:t>
            </a:r>
            <a:endParaRPr lang="ko-KR" altLang="en-US" sz="6000" spc="-15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5F353-52A9-BBCB-54E9-0D93CF24D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C992AA9-D8E1-46B5-B1B0-158587250822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0E8FCEC-54CD-A187-FFD0-701DA23DEAAB}"/>
              </a:ext>
            </a:extLst>
          </p:cNvPr>
          <p:cNvSpPr txBox="1"/>
          <p:nvPr/>
        </p:nvSpPr>
        <p:spPr>
          <a:xfrm>
            <a:off x="144378" y="272716"/>
            <a:ext cx="111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Part 3-2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8C60B4-3440-C3D0-FBE9-1B418E4AA132}"/>
              </a:ext>
            </a:extLst>
          </p:cNvPr>
          <p:cNvSpPr txBox="1"/>
          <p:nvPr/>
        </p:nvSpPr>
        <p:spPr>
          <a:xfrm>
            <a:off x="1163052" y="272716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3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장애물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AAF8158-1174-E256-82AA-92B5F22A309F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38EC90E-B67E-94F7-C2FF-CE48C9C914FA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6D07FFA-FA42-1E78-82B9-5C468E334427}"/>
              </a:ext>
            </a:extLst>
          </p:cNvPr>
          <p:cNvSpPr txBox="1"/>
          <p:nvPr/>
        </p:nvSpPr>
        <p:spPr>
          <a:xfrm>
            <a:off x="438296" y="1143352"/>
            <a:ext cx="5001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천장에서 떨어지게 되는 경우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pic>
        <p:nvPicPr>
          <p:cNvPr id="2" name="그림 1" descr="스케치, 그림, 디자인이(가) 표시된 사진&#10;&#10;자동 생성된 설명">
            <a:extLst>
              <a:ext uri="{FF2B5EF4-FFF2-40B4-BE49-F238E27FC236}">
                <a16:creationId xmlns:a16="http://schemas.microsoft.com/office/drawing/2014/main" id="{05FC618C-B597-BD92-6512-5527314E7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43352"/>
            <a:ext cx="5320820" cy="1162647"/>
          </a:xfrm>
          <a:prstGeom prst="rect">
            <a:avLst/>
          </a:prstGeom>
        </p:spPr>
      </p:pic>
      <p:pic>
        <p:nvPicPr>
          <p:cNvPr id="9" name="그림 8" descr="스케치, 그림, 라인 아트, 일러스트레이션이(가) 표시된 사진&#10;&#10;자동 생성된 설명">
            <a:extLst>
              <a:ext uri="{FF2B5EF4-FFF2-40B4-BE49-F238E27FC236}">
                <a16:creationId xmlns:a16="http://schemas.microsoft.com/office/drawing/2014/main" id="{2B80B20F-2A86-8603-59B2-92085D913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886" y="2375114"/>
            <a:ext cx="4629053" cy="23108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3778B7-0E3A-F3CF-B7D0-148FC647A5E4}"/>
              </a:ext>
            </a:extLst>
          </p:cNvPr>
          <p:cNvSpPr txBox="1"/>
          <p:nvPr/>
        </p:nvSpPr>
        <p:spPr>
          <a:xfrm>
            <a:off x="438296" y="3470469"/>
            <a:ext cx="5001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벽면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에서 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발사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되는 경우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5013A-9341-01C0-DABD-1CEDFB5867C1}"/>
              </a:ext>
            </a:extLst>
          </p:cNvPr>
          <p:cNvSpPr txBox="1"/>
          <p:nvPr/>
        </p:nvSpPr>
        <p:spPr>
          <a:xfrm>
            <a:off x="438295" y="1526163"/>
            <a:ext cx="5320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다음과 같이 그림자의 형태로 알아볼 수 있도록 한다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옆의 그림은 점차 떨어지는 장애물의 그림자를 순차적으로 그려 놓은 것이다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1C5823-12B7-32E1-D801-4499F10F4548}"/>
              </a:ext>
            </a:extLst>
          </p:cNvPr>
          <p:cNvSpPr txBox="1"/>
          <p:nvPr/>
        </p:nvSpPr>
        <p:spPr>
          <a:xfrm>
            <a:off x="438294" y="3883762"/>
            <a:ext cx="53208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다음과 같이 특정 매개체를 통해 발사되어 나아가게 되는 형태로 진행될 것이다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벽면에서 발사되는 경우 매개체는 굳이 벽의 틈새가 아니더라도 스피커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메가폰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나팔 등이 존재할 수도 있음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생각 중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  <p:pic>
        <p:nvPicPr>
          <p:cNvPr id="14" name="그림 13" descr="스케치, 라인 아트, 그림, 일러스트레이션이(가) 표시된 사진&#10;&#10;자동 생성된 설명">
            <a:extLst>
              <a:ext uri="{FF2B5EF4-FFF2-40B4-BE49-F238E27FC236}">
                <a16:creationId xmlns:a16="http://schemas.microsoft.com/office/drawing/2014/main" id="{8061B058-BE0F-CEB1-24F7-19222E911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326" y="4888829"/>
            <a:ext cx="4629052" cy="15224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65D3AC3-FCE9-76FB-A3B0-93B0D11D2D51}"/>
              </a:ext>
            </a:extLst>
          </p:cNvPr>
          <p:cNvSpPr txBox="1"/>
          <p:nvPr/>
        </p:nvSpPr>
        <p:spPr>
          <a:xfrm>
            <a:off x="438294" y="2375114"/>
            <a:ext cx="5320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천장에서 떨어지는 장애물의 경우 약간의 스턴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경직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효과와 함께 데미지를 입게 될 예정이다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무적 시간의 경우 추후 생각 예정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117C37-313F-C9F5-6417-932BDD36A838}"/>
              </a:ext>
            </a:extLst>
          </p:cNvPr>
          <p:cNvSpPr txBox="1"/>
          <p:nvPr/>
        </p:nvSpPr>
        <p:spPr>
          <a:xfrm>
            <a:off x="438293" y="5259702"/>
            <a:ext cx="5320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벽면에서 발사되는 장애물의 경우 장애물의 진행방향으로 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만큼 밀려나게 되며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데미지를 입게 된다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무적 시간의 경우 추후 생각 예정</a:t>
            </a: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2663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0E4445-3482-40F2-5EA0-C6564776E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A35A68F-D069-27E5-5C1F-6E36F7B31CF5}"/>
              </a:ext>
            </a:extLst>
          </p:cNvPr>
          <p:cNvGrpSpPr/>
          <p:nvPr/>
        </p:nvGrpSpPr>
        <p:grpSpPr>
          <a:xfrm>
            <a:off x="6552424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E9C446E-267F-B26B-16D6-D93F605E6482}"/>
                </a:ext>
              </a:extLst>
            </p:cNvPr>
            <p:cNvSpPr txBox="1"/>
            <p:nvPr/>
          </p:nvSpPr>
          <p:spPr>
            <a:xfrm>
              <a:off x="6817895" y="310803"/>
              <a:ext cx="193995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9900" b="1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4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C898564-1FA4-C575-AA1D-BF72892D5BA7}"/>
                </a:ext>
              </a:extLst>
            </p:cNvPr>
            <p:cNvSpPr txBox="1"/>
            <p:nvPr/>
          </p:nvSpPr>
          <p:spPr>
            <a:xfrm>
              <a:off x="6817895" y="3350782"/>
              <a:ext cx="308449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4800" b="1" spc="-300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누나의 도움</a:t>
              </a:r>
              <a:endParaRPr kumimoji="0" lang="ko-KR" altLang="en-US" sz="48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27024C90-750B-9A61-836F-E5E5468CD2F3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2C8E554-92E3-82A5-99B5-E94C3DE2A2C0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8324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DE41F-D126-3129-F306-1FA68E7B0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5F1C04E-6BFC-CF52-7D7B-B6FC3C7757DC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8A5644E-4DB8-2049-4968-F42F39D3C957}"/>
              </a:ext>
            </a:extLst>
          </p:cNvPr>
          <p:cNvSpPr txBox="1"/>
          <p:nvPr/>
        </p:nvSpPr>
        <p:spPr>
          <a:xfrm>
            <a:off x="144378" y="272716"/>
            <a:ext cx="1079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Part </a:t>
            </a:r>
            <a:r>
              <a:rPr lang="en-US" altLang="ko-KR" sz="16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78D85-51F2-B939-3ECB-84F533C9FABC}"/>
              </a:ext>
            </a:extLst>
          </p:cNvPr>
          <p:cNvSpPr txBox="1"/>
          <p:nvPr/>
        </p:nvSpPr>
        <p:spPr>
          <a:xfrm>
            <a:off x="1163052" y="272716"/>
            <a:ext cx="1778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누나의 도움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1292117-1D7A-1E73-5D48-1C5F6B14261E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0C9864E-63D2-E957-7F86-33490685855E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950ECD3-2144-1ECC-9086-645E13AFD8FE}"/>
              </a:ext>
            </a:extLst>
          </p:cNvPr>
          <p:cNvSpPr txBox="1"/>
          <p:nvPr/>
        </p:nvSpPr>
        <p:spPr>
          <a:xfrm>
            <a:off x="727200" y="1465200"/>
            <a:ext cx="53208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대략적인 음표의 형태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algn="just"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날라가는 모션의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경우 다음과 같이 음표 혹은 특정 기의 형태로 날라가도록 한다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3545E-428A-2324-6C10-53358A4391B8}"/>
              </a:ext>
            </a:extLst>
          </p:cNvPr>
          <p:cNvSpPr txBox="1"/>
          <p:nvPr/>
        </p:nvSpPr>
        <p:spPr>
          <a:xfrm>
            <a:off x="727200" y="2854438"/>
            <a:ext cx="58063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누나가 동생을 돕기 위한 행동</a:t>
            </a:r>
            <a:endParaRPr lang="en-US" altLang="ko-KR" sz="2000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just"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가지고 있던 </a:t>
            </a:r>
            <a:r>
              <a:rPr lang="ko-KR" altLang="en-US" dirty="0" err="1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오르골에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나팔과 같은 형태를 부착하여 발사 가능한 형태로 만들어주게 되며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이를 활용해 장애물을 부수거나 밀치는 형태로 도움을 주게 된다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pic>
        <p:nvPicPr>
          <p:cNvPr id="7" name="그림 6" descr="스케치, 훅, 디자인이(가) 표시된 사진&#10;&#10;자동 생성된 설명">
            <a:extLst>
              <a:ext uri="{FF2B5EF4-FFF2-40B4-BE49-F238E27FC236}">
                <a16:creationId xmlns:a16="http://schemas.microsoft.com/office/drawing/2014/main" id="{3B8F30B3-E442-BB0C-048F-B27F6674D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370" y="2124805"/>
            <a:ext cx="1181950" cy="628242"/>
          </a:xfrm>
          <a:prstGeom prst="rect">
            <a:avLst/>
          </a:prstGeom>
        </p:spPr>
      </p:pic>
      <p:pic>
        <p:nvPicPr>
          <p:cNvPr id="8" name="그림 7" descr="메탈웨어, 훅이(가) 표시된 사진&#10;&#10;자동 생성된 설명">
            <a:extLst>
              <a:ext uri="{FF2B5EF4-FFF2-40B4-BE49-F238E27FC236}">
                <a16:creationId xmlns:a16="http://schemas.microsoft.com/office/drawing/2014/main" id="{FE018824-F016-7C60-1681-92658F3B0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369" y="1366499"/>
            <a:ext cx="1285278" cy="628242"/>
          </a:xfrm>
          <a:prstGeom prst="rect">
            <a:avLst/>
          </a:prstGeom>
        </p:spPr>
      </p:pic>
      <p:pic>
        <p:nvPicPr>
          <p:cNvPr id="15" name="그림 14" descr="스케치이(가) 표시된 사진&#10;&#10;자동 생성된 설명">
            <a:extLst>
              <a:ext uri="{FF2B5EF4-FFF2-40B4-BE49-F238E27FC236}">
                <a16:creationId xmlns:a16="http://schemas.microsoft.com/office/drawing/2014/main" id="{7125EED5-7777-6CD4-8C10-51086278E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6804" y="1395289"/>
            <a:ext cx="1296238" cy="628242"/>
          </a:xfrm>
          <a:prstGeom prst="rect">
            <a:avLst/>
          </a:prstGeom>
        </p:spPr>
      </p:pic>
      <p:pic>
        <p:nvPicPr>
          <p:cNvPr id="16" name="그림 15" descr="스케치, 선그림, 디자인이(가) 표시된 사진&#10;&#10;자동 생성된 설명">
            <a:extLst>
              <a:ext uri="{FF2B5EF4-FFF2-40B4-BE49-F238E27FC236}">
                <a16:creationId xmlns:a16="http://schemas.microsoft.com/office/drawing/2014/main" id="{475D761F-B79D-9C3F-BDF9-ED348F1ADA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6804" y="2123245"/>
            <a:ext cx="1669326" cy="628242"/>
          </a:xfrm>
          <a:prstGeom prst="rect">
            <a:avLst/>
          </a:prstGeom>
        </p:spPr>
      </p:pic>
      <p:pic>
        <p:nvPicPr>
          <p:cNvPr id="17" name="그림 16" descr="실내, 정물 사진, 벽이(가) 표시된 사진&#10;&#10;자동 생성된 설명">
            <a:extLst>
              <a:ext uri="{FF2B5EF4-FFF2-40B4-BE49-F238E27FC236}">
                <a16:creationId xmlns:a16="http://schemas.microsoft.com/office/drawing/2014/main" id="{09CCD804-780E-92DA-FD42-6FA76199C0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7752" y="4349784"/>
            <a:ext cx="2299574" cy="1880493"/>
          </a:xfrm>
          <a:prstGeom prst="rect">
            <a:avLst/>
          </a:prstGeom>
        </p:spPr>
      </p:pic>
      <p:pic>
        <p:nvPicPr>
          <p:cNvPr id="18" name="그림 17" descr="스케치, 라인 아트, 선그림, 그림이(가) 표시된 사진&#10;&#10;자동 생성된 설명">
            <a:extLst>
              <a:ext uri="{FF2B5EF4-FFF2-40B4-BE49-F238E27FC236}">
                <a16:creationId xmlns:a16="http://schemas.microsoft.com/office/drawing/2014/main" id="{D02C4F51-1E1A-F50F-B820-1AE6C141CF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4058" y="4178934"/>
            <a:ext cx="4834344" cy="210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446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0D092-D54F-77F1-622E-0E0CDDD81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91F7CA9-F9D0-72B8-FAA9-0CCB26ADED1E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86B2C9C-D8AE-F6D7-A082-D6ED9D526FBB}"/>
              </a:ext>
            </a:extLst>
          </p:cNvPr>
          <p:cNvSpPr txBox="1"/>
          <p:nvPr/>
        </p:nvSpPr>
        <p:spPr>
          <a:xfrm>
            <a:off x="144378" y="272716"/>
            <a:ext cx="1117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Part </a:t>
            </a:r>
            <a:r>
              <a:rPr lang="en-US" altLang="ko-KR" sz="16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4-2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BDCFFF-0AC7-7F1B-A835-54E811E5F138}"/>
              </a:ext>
            </a:extLst>
          </p:cNvPr>
          <p:cNvSpPr txBox="1"/>
          <p:nvPr/>
        </p:nvSpPr>
        <p:spPr>
          <a:xfrm>
            <a:off x="1163052" y="272716"/>
            <a:ext cx="1778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누나의 도움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0710A2A-5E6F-47D3-F5A5-1DF8F7BC00EA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F8DA24D-5B68-ADF4-6259-B19DE1FCD137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FFBCDA0-1DAC-DF4D-F008-5B33006DF187}"/>
              </a:ext>
            </a:extLst>
          </p:cNvPr>
          <p:cNvSpPr txBox="1"/>
          <p:nvPr/>
        </p:nvSpPr>
        <p:spPr>
          <a:xfrm>
            <a:off x="727200" y="1501200"/>
            <a:ext cx="500147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음표를 직선 형태로 날리는 경우</a:t>
            </a:r>
            <a:endParaRPr lang="en-US" altLang="ko-KR" sz="2000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장애물을 밀쳐주는 역할을 하게 될 예정이다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 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 기능을 통해 특정 장애물을 밀어 날라오는 물체들을 막아주거나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동생이 잘못 밀었던 물체를 다시 뒤로 돌려주는 역할을 수행할 예정이다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473DB9-8E78-1BBE-2E27-4CE831D27EEB}"/>
              </a:ext>
            </a:extLst>
          </p:cNvPr>
          <p:cNvSpPr txBox="1"/>
          <p:nvPr/>
        </p:nvSpPr>
        <p:spPr>
          <a:xfrm>
            <a:off x="727200" y="3160351"/>
            <a:ext cx="500147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음표를 포물선 형태로 날리는 경우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장애물을 파괴하는 역할을 하게 될 예정이다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 기능을 통해 맵 내부에 존재하는 상자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책 더미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병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화분 등을 파괴하는 역할을 하게 될 것이다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pic>
        <p:nvPicPr>
          <p:cNvPr id="7" name="그림 6" descr="스케치, 그림, 예술이(가) 표시된 사진&#10;&#10;자동 생성된 설명">
            <a:extLst>
              <a:ext uri="{FF2B5EF4-FFF2-40B4-BE49-F238E27FC236}">
                <a16:creationId xmlns:a16="http://schemas.microsoft.com/office/drawing/2014/main" id="{F43F573E-8ABC-4BDA-0A3B-CB741EAA4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876" y="795936"/>
            <a:ext cx="6048017" cy="451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77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B4967-84E2-A36A-38AB-1BE89DBC2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E8EE3D-7A93-9525-8833-C8079073B28E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F2D11-EFFE-D78E-25FB-91A06D0CDCF0}"/>
              </a:ext>
            </a:extLst>
          </p:cNvPr>
          <p:cNvSpPr txBox="1"/>
          <p:nvPr/>
        </p:nvSpPr>
        <p:spPr>
          <a:xfrm>
            <a:off x="144378" y="272716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Part 4-3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D2EBD-62AC-EC0B-AF1A-C3F9C41BAD49}"/>
              </a:ext>
            </a:extLst>
          </p:cNvPr>
          <p:cNvSpPr txBox="1"/>
          <p:nvPr/>
        </p:nvSpPr>
        <p:spPr>
          <a:xfrm>
            <a:off x="1163052" y="272716"/>
            <a:ext cx="1778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누나의 도움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FC1E679-D85D-2D6D-1433-04D2861A2C5E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6D5A567-44E8-634C-DBF2-8102B10953AE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1D196E1-40D1-B277-9FB3-C4711EA51820}"/>
              </a:ext>
            </a:extLst>
          </p:cNvPr>
          <p:cNvSpPr txBox="1"/>
          <p:nvPr/>
        </p:nvSpPr>
        <p:spPr>
          <a:xfrm>
            <a:off x="727200" y="1501200"/>
            <a:ext cx="934738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벽이나 기구 등에 대한 판정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algn="just"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누나의 도움을 받아 특정 가구 혹은 물건들을 뒤로 밀거나 파괴하면서 진행하게 될 예정이다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누나의 도움인 음표를 동생에게 맞추게 될 경우 동생에게는 데미지를 입지는 않을 예정이다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또한 누나가 가구를 밀었을 때 뒤에 동생이 존재할 경우 이는 밀리지 않으며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대사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누나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거기에 있으면 밀리지 않아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!!,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위험해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!!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등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를 통해 공지하는 등으로 알려줄 예정이다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0035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DB20ED-BF0A-E5D9-E8FA-E3BED9CB7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694FB78-E122-E9CD-AA0B-C673719D6E19}"/>
              </a:ext>
            </a:extLst>
          </p:cNvPr>
          <p:cNvGrpSpPr/>
          <p:nvPr/>
        </p:nvGrpSpPr>
        <p:grpSpPr>
          <a:xfrm>
            <a:off x="6552424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EC39D74-CD1E-16BF-8728-D1D8A99801F7}"/>
                </a:ext>
              </a:extLst>
            </p:cNvPr>
            <p:cNvSpPr txBox="1"/>
            <p:nvPr/>
          </p:nvSpPr>
          <p:spPr>
            <a:xfrm>
              <a:off x="6817895" y="310803"/>
              <a:ext cx="189186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9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+mn-cs"/>
                </a:rPr>
                <a:t>5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F39F29B-EAFD-D18F-2548-997D373FA5A6}"/>
                </a:ext>
              </a:extLst>
            </p:cNvPr>
            <p:cNvSpPr txBox="1"/>
            <p:nvPr/>
          </p:nvSpPr>
          <p:spPr>
            <a:xfrm>
              <a:off x="6817895" y="3350782"/>
              <a:ext cx="239681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4800" b="1" spc="-300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오브젝트</a:t>
              </a:r>
              <a:endParaRPr kumimoji="0" lang="ko-KR" altLang="en-US" sz="48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5C074AEF-7499-3673-E6E1-0F20760D3F68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8BDF0FC-4A4B-7500-9390-56B2F7D787C3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4341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F6F7D-7A19-AD32-F44F-7152A1219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BAAA71B-3794-7FB7-E2B9-92D58A5D2BF9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DD8A143-FD3F-A3C7-3714-D48324DAFA08}"/>
              </a:ext>
            </a:extLst>
          </p:cNvPr>
          <p:cNvSpPr txBox="1"/>
          <p:nvPr/>
        </p:nvSpPr>
        <p:spPr>
          <a:xfrm>
            <a:off x="144378" y="272716"/>
            <a:ext cx="107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Part 5-1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1EA489-B5EA-B867-367B-3933508FD7E9}"/>
              </a:ext>
            </a:extLst>
          </p:cNvPr>
          <p:cNvSpPr txBox="1"/>
          <p:nvPr/>
        </p:nvSpPr>
        <p:spPr>
          <a:xfrm>
            <a:off x="1163052" y="272716"/>
            <a:ext cx="14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오브젝트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226E603-59F2-A144-E23C-E83BA7C28555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1AE414B-2BCB-FB2B-9EAF-3AE6C94AB837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093226"/>
              </p:ext>
            </p:extLst>
          </p:nvPr>
        </p:nvGraphicFramePr>
        <p:xfrm>
          <a:off x="141941" y="762376"/>
          <a:ext cx="11909524" cy="4623285"/>
        </p:xfrm>
        <a:graphic>
          <a:graphicData uri="http://schemas.openxmlformats.org/drawingml/2006/table">
            <a:tbl>
              <a:tblPr firstRow="1" bandRow="1"/>
              <a:tblGrid>
                <a:gridCol w="2574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63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오브젝트 이름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오브젝트 체력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오브젝트 상호작용 능력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681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나팔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D5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파괴 불가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D5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나팔 축음기 형태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오르골로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 결합할 수 있는 오브젝트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  <a:cs typeface="+mn-cs"/>
                        </a:rPr>
                        <a:t>누나 플레이어가 동생을 돕기 위해 사용하는 오브젝트로서 장착 시 음표를 날릴 수 있게 되며</a:t>
                      </a:r>
                      <a:r>
                        <a:rPr kumimoji="0" lang="en-US" altLang="ko-KR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  <a:cs typeface="+mn-cs"/>
                        </a:rPr>
                        <a:t>, </a:t>
                      </a:r>
                      <a:r>
                        <a:rPr kumimoji="0" lang="ko-KR" altLang="en-US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  <a:cs typeface="+mn-cs"/>
                        </a:rPr>
                        <a:t>이를 통해 동생을 도와주게 된다</a:t>
                      </a:r>
                      <a:r>
                        <a:rPr kumimoji="0" lang="en-US" altLang="ko-KR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  <a:cs typeface="+mn-cs"/>
                        </a:rPr>
                        <a:t>이 오브젝트의 경우 해당 스테이지에서만 사용 가능한 고정형 오브젝트이다</a:t>
                      </a:r>
                      <a:r>
                        <a:rPr kumimoji="0" lang="en-US" altLang="ko-KR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  <a:cs typeface="+mn-cs"/>
                        </a:rPr>
                        <a:t>.</a:t>
                      </a:r>
                      <a:endParaRPr kumimoji="0" lang="ko-KR" altLang="en-US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D5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44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상자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A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파괴 불가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A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진로를 방해하는 장애물 오브젝트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동생이 밀거나 누나가 밀어주게 되는 오브젝트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날라오게 되는 물건 등의 장애물을 막아 줄 수 있다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.</a:t>
                      </a:r>
                    </a:p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dirty="0">
                        <a:solidFill>
                          <a:schemeClr val="tx1"/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A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926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화분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병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거울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D5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D5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  <a:cs typeface="+mn-cs"/>
                        </a:rPr>
                        <a:t>날아오게 되는 물건 등의 장애물을 막아줄 수 </a:t>
                      </a:r>
                      <a:r>
                        <a:rPr kumimoji="0" lang="ko-KR" altLang="en-US" b="0" i="0" u="none" strike="noStrike" kern="1200" cap="none" spc="0" normalizeH="0" baseline="0" dirty="0" err="1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  <a:cs typeface="+mn-cs"/>
                        </a:rPr>
                        <a:t>있느</a:t>
                      </a:r>
                      <a:r>
                        <a:rPr kumimoji="0" lang="ko-KR" altLang="en-US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  <a:cs typeface="+mn-cs"/>
                        </a:rPr>
                        <a:t> 오브젝트</a:t>
                      </a:r>
                      <a:endParaRPr kumimoji="0" lang="en-US" altLang="ko-KR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  <a:cs typeface="+mn-cs"/>
                      </a:endParaRPr>
                    </a:p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  <a:cs typeface="+mn-cs"/>
                        </a:rPr>
                        <a:t>해당 오브젝트의 경우 누나의 도움 및 장애물을 </a:t>
                      </a:r>
                      <a:r>
                        <a:rPr kumimoji="0" lang="en-US" altLang="ko-KR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  <a:cs typeface="+mn-cs"/>
                        </a:rPr>
                        <a:t>1</a:t>
                      </a:r>
                      <a:r>
                        <a:rPr kumimoji="0" lang="ko-KR" altLang="en-US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  <a:cs typeface="+mn-cs"/>
                        </a:rPr>
                        <a:t>회 정도만 막아주고 부서지게 된다</a:t>
                      </a:r>
                      <a:r>
                        <a:rPr kumimoji="0" lang="en-US" altLang="ko-KR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  <a:cs typeface="+mn-cs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D5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837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D5D7E-D313-B5D3-DD15-2B544EB4B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B52CA0B-25B9-E3CD-28F8-A7D86CB4A096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33D6B68-6DD6-CC39-E284-6F50B5D41DC0}"/>
              </a:ext>
            </a:extLst>
          </p:cNvPr>
          <p:cNvSpPr txBox="1"/>
          <p:nvPr/>
        </p:nvSpPr>
        <p:spPr>
          <a:xfrm>
            <a:off x="144378" y="272716"/>
            <a:ext cx="107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Part 5-1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443C0-524B-78F2-B3D2-420AAA813F8D}"/>
              </a:ext>
            </a:extLst>
          </p:cNvPr>
          <p:cNvSpPr txBox="1"/>
          <p:nvPr/>
        </p:nvSpPr>
        <p:spPr>
          <a:xfrm>
            <a:off x="1163052" y="272716"/>
            <a:ext cx="14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오브젝트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6E0DD74-5B4F-0109-3E7C-A5E849B19261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60D58E1-3761-04C9-DB17-C1D36C95F4DB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76E3C562-4418-74F6-B3A4-BF7B75D37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551858"/>
              </p:ext>
            </p:extLst>
          </p:nvPr>
        </p:nvGraphicFramePr>
        <p:xfrm>
          <a:off x="141941" y="762376"/>
          <a:ext cx="11909524" cy="4623285"/>
        </p:xfrm>
        <a:graphic>
          <a:graphicData uri="http://schemas.openxmlformats.org/drawingml/2006/table">
            <a:tbl>
              <a:tblPr firstRow="1" bandRow="1"/>
              <a:tblGrid>
                <a:gridCol w="2574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63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오브젝트 이름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오브젝트 체력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오브젝트 상호작용 능력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681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쓰레기 봉투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D5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D5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날아오게 되는 물건 등의 장애물을 막아줄 수 있는 오브젝트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  <a:cs typeface="+mn-cs"/>
                        </a:rPr>
                        <a:t>해당 오브젝트가 터지게 되면 동생은 약 </a:t>
                      </a:r>
                      <a:r>
                        <a:rPr kumimoji="0" lang="en-US" altLang="ko-KR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  <a:cs typeface="+mn-cs"/>
                        </a:rPr>
                        <a:t>2</a:t>
                      </a:r>
                      <a:r>
                        <a:rPr kumimoji="0" lang="ko-KR" altLang="en-US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  <a:cs typeface="+mn-cs"/>
                        </a:rPr>
                        <a:t>초간 해당 구역으로 접근할 수 없게 된다</a:t>
                      </a:r>
                      <a:r>
                        <a:rPr kumimoji="0" lang="en-US" altLang="ko-KR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  <a:cs typeface="+mn-cs"/>
                        </a:rPr>
                        <a:t>.(</a:t>
                      </a:r>
                      <a:r>
                        <a:rPr kumimoji="0" lang="ko-KR" altLang="en-US" b="0" i="0" u="none" strike="noStrike" kern="1200" cap="none" spc="0" normalizeH="0" baseline="0" dirty="0" err="1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  <a:cs typeface="+mn-cs"/>
                        </a:rPr>
                        <a:t>전범위</a:t>
                      </a:r>
                      <a:r>
                        <a:rPr kumimoji="0" lang="ko-KR" altLang="en-US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  <a:cs typeface="+mn-cs"/>
                        </a:rPr>
                        <a:t> </a:t>
                      </a:r>
                      <a:r>
                        <a:rPr kumimoji="0" lang="en-US" altLang="ko-KR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  <a:cs typeface="+mn-cs"/>
                        </a:rPr>
                        <a:t>1</a:t>
                      </a:r>
                      <a:r>
                        <a:rPr kumimoji="0" lang="ko-KR" altLang="en-US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  <a:cs typeface="+mn-cs"/>
                        </a:rPr>
                        <a:t>혹은 </a:t>
                      </a:r>
                      <a:r>
                        <a:rPr kumimoji="0" lang="en-US" altLang="ko-KR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  <a:cs typeface="+mn-cs"/>
                        </a:rPr>
                        <a:t>0</a:t>
                      </a:r>
                      <a:r>
                        <a:rPr kumimoji="0" lang="ko-KR" altLang="en-US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  <a:cs typeface="+mn-cs"/>
                        </a:rPr>
                        <a:t>의 거리로 접근 불가</a:t>
                      </a:r>
                      <a:r>
                        <a:rPr kumimoji="0" lang="en-US" altLang="ko-KR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  <a:cs typeface="+mn-cs"/>
                        </a:rPr>
                        <a:t>- </a:t>
                      </a:r>
                      <a:r>
                        <a:rPr kumimoji="0" lang="ko-KR" altLang="en-US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  <a:cs typeface="+mn-cs"/>
                        </a:rPr>
                        <a:t>시간 초 및 거리의 경우 수정 예정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D5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44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괘종시계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서랍장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A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파괴 불가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A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진로를 방해하는 장애물 오브젝트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해당 오브젝트의 경우 밀어서 옮길 수 없는 오브젝트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성질로는 벽과 유사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)</a:t>
                      </a:r>
                    </a:p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날라오는 음표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장애물 등에 파괴되지 않는다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A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9265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D5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D5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D5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421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8B6518-223F-FF04-BD18-3838675A5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F961506-E420-247C-5EF2-874E973A8948}"/>
              </a:ext>
            </a:extLst>
          </p:cNvPr>
          <p:cNvGrpSpPr/>
          <p:nvPr/>
        </p:nvGrpSpPr>
        <p:grpSpPr>
          <a:xfrm>
            <a:off x="6552424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E281A3F-03A1-44FC-E68C-A77F0BA4CDE0}"/>
                </a:ext>
              </a:extLst>
            </p:cNvPr>
            <p:cNvSpPr txBox="1"/>
            <p:nvPr/>
          </p:nvSpPr>
          <p:spPr>
            <a:xfrm>
              <a:off x="6817895" y="310803"/>
              <a:ext cx="189186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9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+mn-cs"/>
                </a:rPr>
                <a:t>6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CBC1671-2BC0-6BDA-F5AB-95C3FC26CAAF}"/>
                </a:ext>
              </a:extLst>
            </p:cNvPr>
            <p:cNvSpPr txBox="1"/>
            <p:nvPr/>
          </p:nvSpPr>
          <p:spPr>
            <a:xfrm>
              <a:off x="6817895" y="3350782"/>
              <a:ext cx="432522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8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+mn-cs"/>
                </a:rPr>
                <a:t>시작 플레이 시점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CA58A21F-D2F3-096C-F5D2-7FD084AF7A77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6B96E7C-4E70-A40B-36BB-591F5C321534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0987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89766-B142-67B6-BB9D-8142DF997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스케치, 라인 아트, 도표, 그림이(가) 표시된 사진&#10;&#10;자동 생성된 설명">
            <a:extLst>
              <a:ext uri="{FF2B5EF4-FFF2-40B4-BE49-F238E27FC236}">
                <a16:creationId xmlns:a16="http://schemas.microsoft.com/office/drawing/2014/main" id="{1B0AC2BC-FB5C-DFB5-64A4-E08ED4008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740" y="4169327"/>
            <a:ext cx="4987621" cy="2159032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D5A2B4A-8D4C-7939-7BA9-B7FFC0E13982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CE8647-6988-4C4E-CC4C-4351EB5E4762}"/>
              </a:ext>
            </a:extLst>
          </p:cNvPr>
          <p:cNvSpPr txBox="1"/>
          <p:nvPr/>
        </p:nvSpPr>
        <p:spPr>
          <a:xfrm>
            <a:off x="144378" y="272716"/>
            <a:ext cx="107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Part 6-1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C2BD21-B013-BDB2-7032-916F3492CD17}"/>
              </a:ext>
            </a:extLst>
          </p:cNvPr>
          <p:cNvSpPr txBox="1"/>
          <p:nvPr/>
        </p:nvSpPr>
        <p:spPr>
          <a:xfrm>
            <a:off x="1163052" y="272716"/>
            <a:ext cx="4280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3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시작 플레이 시점 </a:t>
            </a:r>
            <a:r>
              <a:rPr lang="en-US" altLang="ko-KR" sz="2800" b="1" spc="-3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 </a:t>
            </a:r>
            <a:r>
              <a:rPr lang="ko-KR" altLang="en-US" sz="2800" b="1" spc="-300" dirty="0">
                <a:solidFill>
                  <a:srgbClr val="224D6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누나의 경우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B09E6F5-EBD0-B216-7CB5-05CC180F6499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3E3D55D-9A32-D698-347F-E7AA20DE5798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B9CCD5C-EE11-8955-A030-06C068B1B9F4}"/>
              </a:ext>
            </a:extLst>
          </p:cNvPr>
          <p:cNvSpPr txBox="1"/>
          <p:nvPr/>
        </p:nvSpPr>
        <p:spPr>
          <a:xfrm>
            <a:off x="438296" y="1143352"/>
            <a:ext cx="5001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누나에서 동생으로 카메라 슬라이드 전환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627DC-2BA0-AD33-065C-93D47A955690}"/>
              </a:ext>
            </a:extLst>
          </p:cNvPr>
          <p:cNvSpPr txBox="1"/>
          <p:nvPr/>
        </p:nvSpPr>
        <p:spPr>
          <a:xfrm>
            <a:off x="438295" y="1526163"/>
            <a:ext cx="532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3932C36-FA9B-6496-8900-8C41C001D30C}"/>
              </a:ext>
            </a:extLst>
          </p:cNvPr>
          <p:cNvGrpSpPr/>
          <p:nvPr/>
        </p:nvGrpSpPr>
        <p:grpSpPr>
          <a:xfrm>
            <a:off x="584562" y="1710830"/>
            <a:ext cx="5174554" cy="1538040"/>
            <a:chOff x="584562" y="1710829"/>
            <a:chExt cx="6393616" cy="2319015"/>
          </a:xfrm>
        </p:grpSpPr>
        <p:pic>
          <p:nvPicPr>
            <p:cNvPr id="10" name="그림 9" descr="스케치, 그림, 예술이(가) 표시된 사진&#10;&#10;자동 생성된 설명">
              <a:extLst>
                <a:ext uri="{FF2B5EF4-FFF2-40B4-BE49-F238E27FC236}">
                  <a16:creationId xmlns:a16="http://schemas.microsoft.com/office/drawing/2014/main" id="{E6F8F304-1CBC-01DD-FE28-6A5EAA20D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81279" y="1778865"/>
              <a:ext cx="3496899" cy="2070037"/>
            </a:xfrm>
            <a:prstGeom prst="rect">
              <a:avLst/>
            </a:prstGeom>
          </p:spPr>
        </p:pic>
        <p:pic>
          <p:nvPicPr>
            <p:cNvPr id="2" name="그림 1" descr="스케치, 예술이(가) 표시된 사진&#10;&#10;자동 생성된 설명">
              <a:extLst>
                <a:ext uri="{FF2B5EF4-FFF2-40B4-BE49-F238E27FC236}">
                  <a16:creationId xmlns:a16="http://schemas.microsoft.com/office/drawing/2014/main" id="{756478D0-989E-313B-23A2-40B1EC9F0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4562" y="1710829"/>
              <a:ext cx="3594659" cy="2319015"/>
            </a:xfrm>
            <a:prstGeom prst="rect">
              <a:avLst/>
            </a:prstGeom>
          </p:spPr>
        </p:pic>
      </p:grpSp>
      <p:pic>
        <p:nvPicPr>
          <p:cNvPr id="12" name="그림 11" descr="스케치, 예술, 디자인이(가) 표시된 사진&#10;&#10;자동 생성된 설명">
            <a:extLst>
              <a:ext uri="{FF2B5EF4-FFF2-40B4-BE49-F238E27FC236}">
                <a16:creationId xmlns:a16="http://schemas.microsoft.com/office/drawing/2014/main" id="{7EF1ED4D-DEAF-2DE8-5FB7-1FB95530AB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257" y="4128073"/>
            <a:ext cx="3243600" cy="21590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94B8E26-9F2A-26EC-49C2-15F328B60459}"/>
              </a:ext>
            </a:extLst>
          </p:cNvPr>
          <p:cNvSpPr txBox="1"/>
          <p:nvPr/>
        </p:nvSpPr>
        <p:spPr>
          <a:xfrm>
            <a:off x="438296" y="3474422"/>
            <a:ext cx="6106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</a:t>
            </a:r>
            <a:r>
              <a:rPr lang="ko-KR" altLang="en-US" sz="2000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화면의 절반을 자르고 절반은 누나의 시점으로 복귀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pic>
        <p:nvPicPr>
          <p:cNvPr id="16" name="그림 15" descr="스케치, 그림, 아동 미술, 라인 아트이(가) 표시된 사진&#10;&#10;자동 생성된 설명">
            <a:extLst>
              <a:ext uri="{FF2B5EF4-FFF2-40B4-BE49-F238E27FC236}">
                <a16:creationId xmlns:a16="http://schemas.microsoft.com/office/drawing/2014/main" id="{72731F8F-CFFF-1019-9D93-4F95044496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0857" y="4259039"/>
            <a:ext cx="3370416" cy="205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21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09B9E-4B7F-3B27-C550-AF78DBB92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BE997F7-56EC-F6D3-4843-BE60BAF74C56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C2744F1-81D5-89DE-F1BA-FC90A1ED3479}"/>
              </a:ext>
            </a:extLst>
          </p:cNvPr>
          <p:cNvSpPr txBox="1"/>
          <p:nvPr/>
        </p:nvSpPr>
        <p:spPr>
          <a:xfrm>
            <a:off x="144378" y="272716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Part 0</a:t>
            </a:r>
            <a:endParaRPr lang="ko-KR" altLang="en-US" sz="1600" dirty="0">
              <a:solidFill>
                <a:schemeClr val="accent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322772-B55B-2940-2AF5-CDA6D55CC3C8}"/>
              </a:ext>
            </a:extLst>
          </p:cNvPr>
          <p:cNvSpPr txBox="1"/>
          <p:nvPr/>
        </p:nvSpPr>
        <p:spPr>
          <a:xfrm>
            <a:off x="1163052" y="272716"/>
            <a:ext cx="1471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문서 이력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BB8B713-CEEE-8ACA-DED7-8776F7797777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9DF0879E-379F-C977-91DD-92440DAA9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512817"/>
              </p:ext>
            </p:extLst>
          </p:nvPr>
        </p:nvGraphicFramePr>
        <p:xfrm>
          <a:off x="320588" y="886482"/>
          <a:ext cx="11541895" cy="56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353">
                  <a:extLst>
                    <a:ext uri="{9D8B030D-6E8A-4147-A177-3AD203B41FA5}">
                      <a16:colId xmlns:a16="http://schemas.microsoft.com/office/drawing/2014/main" val="2395970356"/>
                    </a:ext>
                  </a:extLst>
                </a:gridCol>
                <a:gridCol w="823053">
                  <a:extLst>
                    <a:ext uri="{9D8B030D-6E8A-4147-A177-3AD203B41FA5}">
                      <a16:colId xmlns:a16="http://schemas.microsoft.com/office/drawing/2014/main" val="635339287"/>
                    </a:ext>
                  </a:extLst>
                </a:gridCol>
                <a:gridCol w="1240525">
                  <a:extLst>
                    <a:ext uri="{9D8B030D-6E8A-4147-A177-3AD203B41FA5}">
                      <a16:colId xmlns:a16="http://schemas.microsoft.com/office/drawing/2014/main" val="3986455100"/>
                    </a:ext>
                  </a:extLst>
                </a:gridCol>
                <a:gridCol w="8384059">
                  <a:extLst>
                    <a:ext uri="{9D8B030D-6E8A-4147-A177-3AD203B41FA5}">
                      <a16:colId xmlns:a16="http://schemas.microsoft.com/office/drawing/2014/main" val="2175268523"/>
                    </a:ext>
                  </a:extLst>
                </a:gridCol>
                <a:gridCol w="654905">
                  <a:extLst>
                    <a:ext uri="{9D8B030D-6E8A-4147-A177-3AD203B41FA5}">
                      <a16:colId xmlns:a16="http://schemas.microsoft.com/office/drawing/2014/main" val="1289178422"/>
                    </a:ext>
                  </a:extLst>
                </a:gridCol>
              </a:tblGrid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No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작성자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작성일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내용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버전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08113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전필성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2023-02-22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최초 작성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0.1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152233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2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전필성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2023-02-28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오브젝트 설정 구체화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92556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3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94617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4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44394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5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30718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6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443004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7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24449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8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80529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9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81169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10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61738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11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40671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12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99586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13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50838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14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522803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15</a:t>
                      </a:r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973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99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목차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7B4360-AD8D-0F40-E760-9E5ED8353DE0}"/>
              </a:ext>
            </a:extLst>
          </p:cNvPr>
          <p:cNvGrpSpPr/>
          <p:nvPr/>
        </p:nvGrpSpPr>
        <p:grpSpPr>
          <a:xfrm>
            <a:off x="1229707" y="1694094"/>
            <a:ext cx="3600465" cy="584775"/>
            <a:chOff x="1229707" y="2130197"/>
            <a:chExt cx="3600465" cy="5847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E308183-DB54-F711-9B69-C8C5752AF7AF}"/>
                </a:ext>
              </a:extLst>
            </p:cNvPr>
            <p:cNvSpPr txBox="1"/>
            <p:nvPr/>
          </p:nvSpPr>
          <p:spPr>
            <a:xfrm>
              <a:off x="1229707" y="2130197"/>
              <a:ext cx="3802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1</a:t>
              </a:r>
              <a:endParaRPr lang="ko-KR" altLang="en-US" sz="32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C5F8E78-68AC-B048-5336-EE835D4169E6}"/>
                </a:ext>
              </a:extLst>
            </p:cNvPr>
            <p:cNvSpPr txBox="1"/>
            <p:nvPr/>
          </p:nvSpPr>
          <p:spPr>
            <a:xfrm>
              <a:off x="1702393" y="2160974"/>
              <a:ext cx="31277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수정된 페이지 및 소개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958CC4A-56D6-4C4E-6A60-E8B5B9283959}"/>
              </a:ext>
            </a:extLst>
          </p:cNvPr>
          <p:cNvGrpSpPr/>
          <p:nvPr/>
        </p:nvGrpSpPr>
        <p:grpSpPr>
          <a:xfrm>
            <a:off x="1229707" y="2397311"/>
            <a:ext cx="2556911" cy="584775"/>
            <a:chOff x="1229707" y="2889163"/>
            <a:chExt cx="2556911" cy="58477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3F5BEB-A29E-EC98-4681-67E53CB0B3C2}"/>
                </a:ext>
              </a:extLst>
            </p:cNvPr>
            <p:cNvSpPr txBox="1"/>
            <p:nvPr/>
          </p:nvSpPr>
          <p:spPr>
            <a:xfrm>
              <a:off x="1229707" y="2889163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</a:t>
              </a:r>
              <a:endParaRPr lang="ko-KR" altLang="en-US" sz="32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EF1453-BC33-8329-E803-35808F5E93AA}"/>
                </a:ext>
              </a:extLst>
            </p:cNvPr>
            <p:cNvSpPr txBox="1"/>
            <p:nvPr/>
          </p:nvSpPr>
          <p:spPr>
            <a:xfrm>
              <a:off x="1702393" y="2919940"/>
              <a:ext cx="20842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전체적인 진행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0858537-5CB8-2155-D0BF-0888F0B201AD}"/>
              </a:ext>
            </a:extLst>
          </p:cNvPr>
          <p:cNvGrpSpPr/>
          <p:nvPr/>
        </p:nvGrpSpPr>
        <p:grpSpPr>
          <a:xfrm>
            <a:off x="1229707" y="3100528"/>
            <a:ext cx="1575873" cy="584775"/>
            <a:chOff x="1229707" y="3648129"/>
            <a:chExt cx="1575873" cy="5847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7FBC02-6717-E326-10F3-EED37C2CE102}"/>
                </a:ext>
              </a:extLst>
            </p:cNvPr>
            <p:cNvSpPr txBox="1"/>
            <p:nvPr/>
          </p:nvSpPr>
          <p:spPr>
            <a:xfrm>
              <a:off x="1229707" y="3648129"/>
              <a:ext cx="4603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3</a:t>
              </a:r>
              <a:endParaRPr lang="ko-KR" altLang="en-US" sz="32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5A99F0-E26F-49EF-19FA-5DA225DF25D0}"/>
                </a:ext>
              </a:extLst>
            </p:cNvPr>
            <p:cNvSpPr txBox="1"/>
            <p:nvPr/>
          </p:nvSpPr>
          <p:spPr>
            <a:xfrm>
              <a:off x="1702393" y="3678906"/>
              <a:ext cx="11031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장애물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D721B1B-3092-1DE3-336F-BD74BF6933A4}"/>
              </a:ext>
            </a:extLst>
          </p:cNvPr>
          <p:cNvGrpSpPr/>
          <p:nvPr/>
        </p:nvGrpSpPr>
        <p:grpSpPr>
          <a:xfrm>
            <a:off x="1229707" y="3803745"/>
            <a:ext cx="2250737" cy="584775"/>
            <a:chOff x="1229707" y="4407094"/>
            <a:chExt cx="2250737" cy="5847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C5CD14-4594-1730-18CF-710701846C6F}"/>
                </a:ext>
              </a:extLst>
            </p:cNvPr>
            <p:cNvSpPr txBox="1"/>
            <p:nvPr/>
          </p:nvSpPr>
          <p:spPr>
            <a:xfrm>
              <a:off x="1229707" y="4407094"/>
              <a:ext cx="4667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4</a:t>
              </a:r>
              <a:endParaRPr lang="ko-KR" altLang="en-US" sz="32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BB9965-4F0D-8E0C-4C5A-019C795529F3}"/>
                </a:ext>
              </a:extLst>
            </p:cNvPr>
            <p:cNvSpPr txBox="1"/>
            <p:nvPr/>
          </p:nvSpPr>
          <p:spPr>
            <a:xfrm>
              <a:off x="1702393" y="4437871"/>
              <a:ext cx="17780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누나의 도움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2B6B31F-7827-F058-A3AA-D67C5CAE769E}"/>
              </a:ext>
            </a:extLst>
          </p:cNvPr>
          <p:cNvGrpSpPr/>
          <p:nvPr/>
        </p:nvGrpSpPr>
        <p:grpSpPr>
          <a:xfrm>
            <a:off x="1229707" y="4506962"/>
            <a:ext cx="1882046" cy="584775"/>
            <a:chOff x="1215801" y="5022646"/>
            <a:chExt cx="1882046" cy="58477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D38943-A4F3-63DE-A171-8FD23E05C9A9}"/>
                </a:ext>
              </a:extLst>
            </p:cNvPr>
            <p:cNvSpPr txBox="1"/>
            <p:nvPr/>
          </p:nvSpPr>
          <p:spPr>
            <a:xfrm>
              <a:off x="1215801" y="5022646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5</a:t>
              </a:r>
              <a:endParaRPr lang="ko-KR" altLang="en-US" sz="32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060BEA1-887A-F3A6-B667-198DDBC6D95D}"/>
                </a:ext>
              </a:extLst>
            </p:cNvPr>
            <p:cNvSpPr txBox="1"/>
            <p:nvPr/>
          </p:nvSpPr>
          <p:spPr>
            <a:xfrm>
              <a:off x="1688487" y="5053423"/>
              <a:ext cx="14093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오브젝트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F4C9C40-6AB3-88C3-FE3C-74629C07818D}"/>
              </a:ext>
            </a:extLst>
          </p:cNvPr>
          <p:cNvGrpSpPr/>
          <p:nvPr/>
        </p:nvGrpSpPr>
        <p:grpSpPr>
          <a:xfrm>
            <a:off x="1229707" y="5239284"/>
            <a:ext cx="2925602" cy="584775"/>
            <a:chOff x="1215801" y="5022646"/>
            <a:chExt cx="2925602" cy="58477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CA002BA-25B2-992D-BBBE-64C57BFD73D2}"/>
                </a:ext>
              </a:extLst>
            </p:cNvPr>
            <p:cNvSpPr txBox="1"/>
            <p:nvPr/>
          </p:nvSpPr>
          <p:spPr>
            <a:xfrm>
              <a:off x="1215801" y="5022646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6</a:t>
              </a:r>
              <a:endParaRPr lang="ko-KR" altLang="en-US" sz="3200" b="1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5EC5F2-59E7-7781-808F-BD31E5F8CF44}"/>
                </a:ext>
              </a:extLst>
            </p:cNvPr>
            <p:cNvSpPr txBox="1"/>
            <p:nvPr/>
          </p:nvSpPr>
          <p:spPr>
            <a:xfrm>
              <a:off x="1688487" y="5053423"/>
              <a:ext cx="24529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시작 플레이 시점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552424" y="872277"/>
            <a:ext cx="5565947" cy="4483771"/>
            <a:chOff x="6817895" y="310803"/>
            <a:chExt cx="5565947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556594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수정된 페이지 및 소개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445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840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Part 1</a:t>
            </a:r>
            <a:endParaRPr lang="ko-KR" altLang="en-US" sz="1600" dirty="0">
              <a:solidFill>
                <a:schemeClr val="accent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127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수정된 페이지 및 소개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id="{EE901189-A3F0-994A-EDA1-98BFBC2BB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835665"/>
              </p:ext>
            </p:extLst>
          </p:nvPr>
        </p:nvGraphicFramePr>
        <p:xfrm>
          <a:off x="811715" y="1461699"/>
          <a:ext cx="10568569" cy="4240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219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686686885"/>
                    </a:ext>
                  </a:extLst>
                </a:gridCol>
              </a:tblGrid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페이지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목차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세부 내용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16p-17p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5. </a:t>
                      </a:r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오브젝트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오브젝트 구체화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68218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34224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23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036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79E96E-1DCD-7065-F8C8-4F96C1A34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6F3B164-6B8B-97E7-8506-FF06CD32EFAE}"/>
              </a:ext>
            </a:extLst>
          </p:cNvPr>
          <p:cNvGrpSpPr/>
          <p:nvPr/>
        </p:nvGrpSpPr>
        <p:grpSpPr>
          <a:xfrm>
            <a:off x="6552424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1B008DB-D005-6D4E-A888-A4EC5C1E924C}"/>
                </a:ext>
              </a:extLst>
            </p:cNvPr>
            <p:cNvSpPr txBox="1"/>
            <p:nvPr/>
          </p:nvSpPr>
          <p:spPr>
            <a:xfrm>
              <a:off x="6817895" y="310803"/>
              <a:ext cx="188705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9900" b="1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3F828A7-3500-BFB0-BA40-C6D7DB1D56C8}"/>
                </a:ext>
              </a:extLst>
            </p:cNvPr>
            <p:cNvSpPr txBox="1"/>
            <p:nvPr/>
          </p:nvSpPr>
          <p:spPr>
            <a:xfrm>
              <a:off x="6817895" y="3350782"/>
              <a:ext cx="363753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8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+mn-cs"/>
                </a:rPr>
                <a:t>전체적인 진행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ECE995F9-E2C3-6021-0281-870C05716826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015C1D3-899C-23CC-923A-4F436D7FE5C0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3752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1074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Part 2-1</a:t>
            </a:r>
            <a:endParaRPr lang="ko-KR" altLang="en-US" sz="1600" dirty="0">
              <a:solidFill>
                <a:schemeClr val="accent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953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전체적인 진행 </a:t>
            </a:r>
            <a:r>
              <a:rPr lang="en-US" altLang="ko-KR" sz="2800" b="1" spc="-3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</a:t>
            </a:r>
            <a:r>
              <a:rPr lang="ko-KR" altLang="en-US" sz="2800" b="1" spc="-300" dirty="0">
                <a:solidFill>
                  <a:schemeClr val="accent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3793F57-252D-DC2D-E1F7-793695FBC427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9474579-649F-04F3-3E52-7A4498B57498}"/>
              </a:ext>
            </a:extLst>
          </p:cNvPr>
          <p:cNvSpPr txBox="1"/>
          <p:nvPr/>
        </p:nvSpPr>
        <p:spPr>
          <a:xfrm>
            <a:off x="727200" y="1504800"/>
            <a:ext cx="539494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중요한 점</a:t>
            </a:r>
            <a:endParaRPr lang="en-US" altLang="ko-KR" sz="2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아이들의 능력 발현 전</a:t>
            </a:r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플레이 가능 방향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4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방향</a:t>
            </a:r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필수 오브젝트 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오르골</a:t>
            </a:r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목표</a:t>
            </a:r>
            <a:endParaRPr lang="en-US" altLang="ko-KR" sz="2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해당 스테이지에서 떨어지는 음표 혹은 물체와 같은 것들을 피하면서 특정 지역까지 도달하는 것</a:t>
            </a:r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F345C5A-3460-4BDC-1852-2F93BC5DF677}"/>
              </a:ext>
            </a:extLst>
          </p:cNvPr>
          <p:cNvGrpSpPr/>
          <p:nvPr/>
        </p:nvGrpSpPr>
        <p:grpSpPr>
          <a:xfrm>
            <a:off x="4356736" y="3943178"/>
            <a:ext cx="7532695" cy="2505749"/>
            <a:chOff x="4363314" y="3559132"/>
            <a:chExt cx="7532695" cy="2505749"/>
          </a:xfrm>
        </p:grpSpPr>
        <p:pic>
          <p:nvPicPr>
            <p:cNvPr id="35" name="그림 34" descr="스케치, 라인, 화이트, 흑백이(가) 표시된 사진&#10;&#10;자동 생성된 설명">
              <a:extLst>
                <a:ext uri="{FF2B5EF4-FFF2-40B4-BE49-F238E27FC236}">
                  <a16:creationId xmlns:a16="http://schemas.microsoft.com/office/drawing/2014/main" id="{1590E377-E48C-AA31-8295-F13F660B40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87" t="4502" r="4319" b="8822"/>
            <a:stretch/>
          </p:blipFill>
          <p:spPr>
            <a:xfrm>
              <a:off x="4363314" y="3559132"/>
              <a:ext cx="7304406" cy="2505749"/>
            </a:xfrm>
            <a:prstGeom prst="rect">
              <a:avLst/>
            </a:prstGeom>
          </p:spPr>
        </p:pic>
        <p:sp>
          <p:nvSpPr>
            <p:cNvPr id="36" name="화살표: 왼쪽 35">
              <a:extLst>
                <a:ext uri="{FF2B5EF4-FFF2-40B4-BE49-F238E27FC236}">
                  <a16:creationId xmlns:a16="http://schemas.microsoft.com/office/drawing/2014/main" id="{A3A4749A-F67D-EB0C-DDBE-0ED0771BB5BD}"/>
                </a:ext>
              </a:extLst>
            </p:cNvPr>
            <p:cNvSpPr/>
            <p:nvPr/>
          </p:nvSpPr>
          <p:spPr>
            <a:xfrm>
              <a:off x="5606710" y="4488170"/>
              <a:ext cx="4900869" cy="1030401"/>
            </a:xfrm>
            <a:prstGeom prst="leftArrow">
              <a:avLst>
                <a:gd name="adj1" fmla="val 70309"/>
                <a:gd name="adj2" fmla="val 115097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2">
                    <a:alpha val="62000"/>
                  </a:schemeClr>
                </a:gs>
                <a:gs pos="83000">
                  <a:schemeClr val="accent2">
                    <a:alpha val="75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EBD83A6-E855-ACD7-36F6-403A30DDE30E}"/>
                </a:ext>
              </a:extLst>
            </p:cNvPr>
            <p:cNvSpPr txBox="1"/>
            <p:nvPr/>
          </p:nvSpPr>
          <p:spPr>
            <a:xfrm>
              <a:off x="4591603" y="4226468"/>
              <a:ext cx="786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누나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1B35A51-54E9-D478-5CBA-7FEEB7AEEEA0}"/>
                </a:ext>
              </a:extLst>
            </p:cNvPr>
            <p:cNvSpPr txBox="1"/>
            <p:nvPr/>
          </p:nvSpPr>
          <p:spPr>
            <a:xfrm>
              <a:off x="11109191" y="4226468"/>
              <a:ext cx="786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동생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3384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F10FBD-53FF-DA17-2A95-FD2C7159F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689553C5-8D6D-9E37-3922-283698C68599}"/>
              </a:ext>
            </a:extLst>
          </p:cNvPr>
          <p:cNvGrpSpPr/>
          <p:nvPr/>
        </p:nvGrpSpPr>
        <p:grpSpPr>
          <a:xfrm>
            <a:off x="6552424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367A8B1-A21F-9F1B-C71B-CB7FD58F0C20}"/>
                </a:ext>
              </a:extLst>
            </p:cNvPr>
            <p:cNvSpPr txBox="1"/>
            <p:nvPr/>
          </p:nvSpPr>
          <p:spPr>
            <a:xfrm>
              <a:off x="6817895" y="310803"/>
              <a:ext cx="1901483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9900" b="1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3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F31AFBA-D779-C769-E76F-E24044C11DE5}"/>
                </a:ext>
              </a:extLst>
            </p:cNvPr>
            <p:cNvSpPr txBox="1"/>
            <p:nvPr/>
          </p:nvSpPr>
          <p:spPr>
            <a:xfrm>
              <a:off x="6817895" y="3350782"/>
              <a:ext cx="184377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4800" b="1" spc="-300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장애물</a:t>
              </a:r>
              <a:endParaRPr kumimoji="0" lang="ko-KR" altLang="en-US" sz="48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EF2E1A9F-7B27-0E08-5352-C0CC2E6EFB52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993EE62-DFC2-5D04-B5A2-00427EE10CB4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185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0638B-C74A-4B7C-078A-362838A76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4988CE5-B43E-2052-6662-88C1D9AC26DA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6CD28C2-5553-9038-EBC2-34109581A480}"/>
              </a:ext>
            </a:extLst>
          </p:cNvPr>
          <p:cNvSpPr txBox="1"/>
          <p:nvPr/>
        </p:nvSpPr>
        <p:spPr>
          <a:xfrm>
            <a:off x="144378" y="272716"/>
            <a:ext cx="107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Part 3-1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92818E-CB2B-C14B-E6BD-92CB4BA09CE2}"/>
              </a:ext>
            </a:extLst>
          </p:cNvPr>
          <p:cNvSpPr txBox="1"/>
          <p:nvPr/>
        </p:nvSpPr>
        <p:spPr>
          <a:xfrm>
            <a:off x="1163052" y="272716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장애물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F9480FF-6287-5375-FFA0-FC287301FA11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F16443-33DC-C0F8-DB71-C2D3763FA409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57B6910-6EF7-65D6-22F9-62DD12136BF8}"/>
              </a:ext>
            </a:extLst>
          </p:cNvPr>
          <p:cNvSpPr txBox="1"/>
          <p:nvPr/>
        </p:nvSpPr>
        <p:spPr>
          <a:xfrm>
            <a:off x="727054" y="1502522"/>
            <a:ext cx="65905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장애물을 통해 동생이 지나지 못하도록 방해하거나 데미지를 주어 특정 장소에 도달하는 것을 막기 위한 설정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algn="just"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이때 장애물에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플레이어가 닿게 된다면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</a:t>
            </a:r>
            <a:r>
              <a:rPr lang="ko-KR" altLang="en-US" dirty="0" err="1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넉백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및 데미지를 입으며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일정 데미지 이상을 맞게 되면 패배하게 된다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algn="just"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장애물의 경우 총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2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4D60">
                    <a:lumMod val="50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가지 방향이 설정될 예정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벽면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천장에서 발사될 예정이다</a:t>
            </a:r>
            <a:r>
              <a:rPr lang="en-US" altLang="ko-KR" dirty="0">
                <a:solidFill>
                  <a:srgbClr val="224D60">
                    <a:lumMod val="50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algn="just"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224D60">
                  <a:lumMod val="50000"/>
                </a:srgb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sp>
        <p:nvSpPr>
          <p:cNvPr id="2" name="더하기 기호 1">
            <a:extLst>
              <a:ext uri="{FF2B5EF4-FFF2-40B4-BE49-F238E27FC236}">
                <a16:creationId xmlns:a16="http://schemas.microsoft.com/office/drawing/2014/main" id="{BBF0F0E8-7B03-524F-881E-C72A847F6E70}"/>
              </a:ext>
            </a:extLst>
          </p:cNvPr>
          <p:cNvSpPr/>
          <p:nvPr/>
        </p:nvSpPr>
        <p:spPr>
          <a:xfrm>
            <a:off x="5016694" y="4065350"/>
            <a:ext cx="1930776" cy="1920198"/>
          </a:xfrm>
          <a:prstGeom prst="mathPlus">
            <a:avLst>
              <a:gd name="adj1" fmla="val 12732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21AC50-BB9B-8AC2-3E76-A4AF12281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253" y="3863671"/>
            <a:ext cx="3031095" cy="27216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58F6427-44E3-4741-84DC-310123C85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161" y="3600724"/>
            <a:ext cx="3289611" cy="298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35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699</Words>
  <Application>Microsoft Office PowerPoint</Application>
  <PresentationFormat>와이드스크린</PresentationFormat>
  <Paragraphs>153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G마켓 산스 TTF Bold</vt:lpstr>
      <vt:lpstr>G마켓 산스 TTF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전필성</cp:lastModifiedBy>
  <cp:revision>52</cp:revision>
  <dcterms:created xsi:type="dcterms:W3CDTF">2022-08-03T01:14:38Z</dcterms:created>
  <dcterms:modified xsi:type="dcterms:W3CDTF">2024-03-03T07:43:08Z</dcterms:modified>
</cp:coreProperties>
</file>