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  <p:sldId id="262" r:id="rId7"/>
    <p:sldId id="265" r:id="rId8"/>
    <p:sldId id="272" r:id="rId9"/>
    <p:sldId id="267" r:id="rId10"/>
    <p:sldId id="264" r:id="rId11"/>
    <p:sldId id="268" r:id="rId12"/>
    <p:sldId id="276" r:id="rId13"/>
    <p:sldId id="277" r:id="rId14"/>
    <p:sldId id="278" r:id="rId15"/>
    <p:sldId id="28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245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50" y="282"/>
      </p:cViewPr>
      <p:guideLst>
        <p:guide orient="horz" pos="2154"/>
        <p:guide pos="3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" Target="slides/slide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EBEB0-2C5F-45E5-8D30-47DF9A468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4B484F-E296-474A-91CF-54A2A024F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018E2-B0E4-4611-A952-3AA0B526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E4832-041C-484D-A685-898898B2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27CD6-48EE-4EA4-A65B-E7B0B4D0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33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B013B-30D1-4B01-B487-401526D1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F6D2A6-FCB7-4650-9171-3564BD215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B8013F-B199-4D23-B6A4-C44A4DD7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0D5FD-AE39-4680-A5FD-1C90E1EF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DD6B7-ED32-42C8-97BB-E5D9DB48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28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508460-A055-4D2C-B040-72AF987E9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ED5D29-3FF5-463C-A064-2731CE30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6B3841-0D1B-478E-B7D7-5D10E4F9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8CAF8F-09A5-4050-BB9F-657E2A32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1DF18-0133-4AC4-A654-4A61EE7F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91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B8D23-70D1-4076-B72A-78EF495E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94BF9-AAAD-4545-B787-B06904ED4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77B3F-9953-4692-A59A-0C700845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2C54E-2BF8-4756-BED2-0E0D524B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04367-81DD-48F0-8276-9861BBB2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99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5EAEC-7E3F-4476-BFD5-62DC5C66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884201-275A-414A-9129-58B4DA099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FE430-015B-45EA-809A-0B66CC53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5F8DC-9190-4D92-9CAA-F6A93751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CCFFB-B280-440E-867F-4D1AB1B2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0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546BC-52C2-4CD1-BF53-8501CB0F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40933F-0377-4F00-BC69-386910756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C40940-3BD6-4432-95C9-DE8A8A054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D2AB61-BD5C-4AD7-8984-6657891B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A5B30-C2B4-47A4-B3EA-EA22611D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FF49E1-3CE4-4C26-90A2-8AF608D4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04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2F2C1-799F-4A9B-B2B5-6A6F35B32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8F708-21F6-4FB7-BD46-18BAFE0EA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B4A18D-A946-4667-A3FE-C0204BC4C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B995A3-EA24-47CD-B04B-7481B9532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49CCF8-084A-493C-94D1-DF8899DBF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31BDE8-2444-43BE-B96B-37C5B44B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0CA715-B2C7-4477-8E58-5189FB48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DCA673-90E4-4625-9AC9-14522703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8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E45F-6EDC-4384-AEF6-5BF93C1A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05874F-F89A-44FB-BCF4-E173DD1F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DC0700-0F34-4DAF-89CE-4515F9F1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13AAE2-EC43-4F40-93DD-56244F19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70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66A48C-6A2A-496F-BA98-EC741F7E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B0E328-F3E5-4350-90C1-4CBC64D7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9D2E7B-6887-40A7-9869-02354D12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0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C0E9F-F601-410D-982B-FF8E9197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375E2-F2B9-450C-86CC-67F0123F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D7D062-C8DC-486F-9C90-90D14363A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DD2813-1B2C-4A29-918F-5B8E2D59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A27083-77DA-4361-BFB1-54E52EE0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A178AB-1CBB-4240-A83E-D7852151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31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F730B-3866-4B1A-8648-F771F06B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AD41CF-4252-4AB1-8829-48D49697A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7859AC-FC08-466E-A06B-F14AE0A4E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B7D1A5-2341-45C6-8EA0-AE55111A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04EF01-7ADC-4FF7-90C3-FB5FFA4C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28C11F-04B4-4E62-B380-C792E792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32694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9FCDB7-B691-45A9-99F3-26ECC3660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9F2918-6DBA-4C05-BA71-2D6191E18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61ADE-85A8-4D47-874E-1C02A8AFD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DC905-6EA0-4A31-9790-77FD88D75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FF853-355D-483A-8650-129862DE4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1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126330-218B-4A15-94C1-6A7A0217C732}"/>
              </a:ext>
            </a:extLst>
          </p:cNvPr>
          <p:cNvSpPr/>
          <p:nvPr/>
        </p:nvSpPr>
        <p:spPr>
          <a:xfrm rot="10800000" flipV="1">
            <a:off x="0" y="6301740"/>
            <a:ext cx="12192000" cy="5562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E7A095-5A56-4E57-9790-82442CD2410C}"/>
              </a:ext>
            </a:extLst>
          </p:cNvPr>
          <p:cNvSpPr/>
          <p:nvPr/>
        </p:nvSpPr>
        <p:spPr>
          <a:xfrm rot="10800000" flipV="1">
            <a:off x="-1" y="2689860"/>
            <a:ext cx="12192000" cy="1478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200"/>
              <a:t>캐릭터 설정 기획</a:t>
            </a:r>
            <a:endParaRPr lang="ko-KR" altLang="en-US" sz="3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97F080-5135-4DF1-83D2-DF6081245D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409" y="6464522"/>
            <a:ext cx="1059181" cy="238316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1610EECD-1DE7-4CCD-81A6-DAC226E9F443}"/>
              </a:ext>
            </a:extLst>
          </p:cNvPr>
          <p:cNvSpPr txBox="1">
            <a:spLocks/>
          </p:cNvSpPr>
          <p:nvPr/>
        </p:nvSpPr>
        <p:spPr>
          <a:xfrm>
            <a:off x="10824519" y="6028657"/>
            <a:ext cx="1367481" cy="2730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작성자</a:t>
            </a:r>
            <a:r>
              <a:rPr lang="en-US" altLang="ko-KR" sz="1400" dirty="0"/>
              <a:t>: </a:t>
            </a:r>
            <a:r>
              <a:rPr lang="ko-KR" altLang="en-US" sz="1400" dirty="0"/>
              <a:t>이영훈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01796280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43082" y="3198167"/>
            <a:ext cx="4305836" cy="4480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ko-KR" sz="2400" b="1"/>
              <a:t>3. </a:t>
            </a:r>
            <a:r>
              <a:rPr lang="ko-KR" altLang="en-US" sz="2400" b="1"/>
              <a:t>배경요소 설정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4157131751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3. </a:t>
            </a:r>
            <a:r>
              <a:rPr lang="ko-KR" altLang="en-US" sz="1600" b="1"/>
              <a:t>배경요소 설정</a:t>
            </a:r>
            <a:endParaRPr lang="ko-KR" altLang="en-US" sz="1600" b="1"/>
          </a:p>
        </p:txBody>
      </p:sp>
      <p:sp>
        <p:nvSpPr>
          <p:cNvPr id="8" name="TextBox 7"/>
          <p:cNvSpPr txBox="1"/>
          <p:nvPr/>
        </p:nvSpPr>
        <p:spPr>
          <a:xfrm>
            <a:off x="498527" y="2354436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3-1. </a:t>
            </a:r>
            <a:r>
              <a:rPr lang="ko-KR" altLang="en-US" sz="1100" b="1"/>
              <a:t>오르골</a:t>
            </a:r>
            <a:endParaRPr lang="ko-KR" altLang="en-US" sz="1100" b="1"/>
          </a:p>
        </p:txBody>
      </p:sp>
      <p:sp>
        <p:nvSpPr>
          <p:cNvPr id="4106" name="직사각형 4105"/>
          <p:cNvSpPr/>
          <p:nvPr/>
        </p:nvSpPr>
        <p:spPr>
          <a:xfrm>
            <a:off x="509024" y="2942711"/>
            <a:ext cx="5694516" cy="1599901"/>
          </a:xfrm>
          <a:prstGeom prst="rect">
            <a:avLst/>
          </a:prstGeom>
          <a:solidFill>
            <a:srgbClr val="eef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107" name="가로 글상자 4106"/>
          <p:cNvSpPr txBox="1"/>
          <p:nvPr/>
        </p:nvSpPr>
        <p:spPr>
          <a:xfrm>
            <a:off x="591910" y="3110184"/>
            <a:ext cx="5504090" cy="118368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놀이공원의 추억이 담긴 물건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부모님께서 사주셨다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  <a:endParaRPr lang="ko-KR" altLang="en-US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행복이 가득한 순간만이 반복되길 원하는 </a:t>
            </a:r>
            <a:r>
              <a:rPr lang="en-US" altLang="ko-KR" sz="1200"/>
              <a:t>a</a:t>
            </a:r>
            <a:r>
              <a:rPr lang="ko-KR" altLang="en-US" sz="1200"/>
              <a:t>의 마음 대변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악보를 넣을 수 있는 홈이 있다 </a:t>
            </a:r>
            <a:r>
              <a:rPr lang="en-US" altLang="ko-KR" sz="1200"/>
              <a:t>(</a:t>
            </a:r>
            <a:r>
              <a:rPr lang="ko-KR" altLang="en-US" sz="1200"/>
              <a:t>수동 오르골</a:t>
            </a:r>
            <a:r>
              <a:rPr lang="en-US" altLang="ko-KR" sz="1200"/>
              <a:t>)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잊어버린 기억을 찾을 수 있는 수단이다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괴물을 공격할 때 사용한다</a:t>
            </a:r>
            <a:r>
              <a:rPr lang="en-US" altLang="ko-KR" sz="120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698891805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3. </a:t>
            </a:r>
            <a:r>
              <a:rPr lang="ko-KR" altLang="en-US" sz="1600" b="1"/>
              <a:t>배경요소 설정</a:t>
            </a:r>
            <a:endParaRPr lang="ko-KR" altLang="en-US" sz="1600" b="1"/>
          </a:p>
        </p:txBody>
      </p:sp>
      <p:sp>
        <p:nvSpPr>
          <p:cNvPr id="8" name="TextBox 7"/>
          <p:cNvSpPr txBox="1"/>
          <p:nvPr/>
        </p:nvSpPr>
        <p:spPr>
          <a:xfrm>
            <a:off x="498527" y="1652716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3-2. </a:t>
            </a:r>
            <a:r>
              <a:rPr lang="ko-KR" altLang="en-US" sz="1100" b="1"/>
              <a:t>집</a:t>
            </a:r>
            <a:endParaRPr lang="ko-KR" altLang="en-US" sz="1100" b="1"/>
          </a:p>
        </p:txBody>
      </p:sp>
      <p:sp>
        <p:nvSpPr>
          <p:cNvPr id="4106" name="직사각형 4105"/>
          <p:cNvSpPr/>
          <p:nvPr/>
        </p:nvSpPr>
        <p:spPr>
          <a:xfrm>
            <a:off x="509024" y="2240991"/>
            <a:ext cx="5694516" cy="1495470"/>
          </a:xfrm>
          <a:prstGeom prst="rect">
            <a:avLst/>
          </a:prstGeom>
          <a:solidFill>
            <a:srgbClr val="eef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107" name="가로 글상자 4106"/>
          <p:cNvSpPr txBox="1"/>
          <p:nvPr/>
        </p:nvSpPr>
        <p:spPr>
          <a:xfrm>
            <a:off x="591910" y="2408464"/>
            <a:ext cx="5504090" cy="118055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추억속의 공간이자 슬픔의 공간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꿈속에서는 트라우마의 공간이자 행복만이 가득하길 원하는 공간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꽤나 좋은 이층집에서 살고 있었다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아버지가 회사에서 잘리고</a:t>
            </a:r>
            <a:r>
              <a:rPr lang="en-US" altLang="ko-KR" sz="1200"/>
              <a:t>,</a:t>
            </a:r>
            <a:r>
              <a:rPr lang="ko-KR" altLang="en-US" sz="1200"/>
              <a:t> 그뒤로 </a:t>
            </a:r>
            <a:r>
              <a:rPr lang="en-US" altLang="ko-KR" sz="1200"/>
              <a:t>b</a:t>
            </a:r>
            <a:r>
              <a:rPr lang="ko-KR" altLang="en-US" sz="1200"/>
              <a:t>도</a:t>
            </a:r>
            <a:r>
              <a:rPr lang="en-US" altLang="ko-KR" sz="1200"/>
              <a:t> </a:t>
            </a:r>
            <a:r>
              <a:rPr lang="ko-KR" altLang="en-US" sz="1200"/>
              <a:t>사망하자 다른 집으로 이사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옛집은 귀신이 나온다는 소문에 아무도 살지 않는 집이 되어버림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현재 살고있는 집은 예전 집에 비해서 간소해졌다</a:t>
            </a:r>
            <a:r>
              <a:rPr lang="en-US" altLang="ko-KR" sz="120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467041588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3. </a:t>
            </a:r>
            <a:r>
              <a:rPr lang="ko-KR" altLang="en-US" sz="1600" b="1"/>
              <a:t>배경요소 설정</a:t>
            </a:r>
            <a:endParaRPr lang="ko-KR" altLang="en-US" sz="1600" b="1"/>
          </a:p>
        </p:txBody>
      </p:sp>
      <p:sp>
        <p:nvSpPr>
          <p:cNvPr id="8" name="TextBox 7"/>
          <p:cNvSpPr txBox="1"/>
          <p:nvPr/>
        </p:nvSpPr>
        <p:spPr>
          <a:xfrm>
            <a:off x="498527" y="1652716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3-3. </a:t>
            </a:r>
            <a:r>
              <a:rPr lang="ko-KR" altLang="en-US" sz="1100" b="1"/>
              <a:t>사진</a:t>
            </a:r>
            <a:endParaRPr lang="ko-KR" altLang="en-US" sz="1100" b="1"/>
          </a:p>
        </p:txBody>
      </p:sp>
      <p:sp>
        <p:nvSpPr>
          <p:cNvPr id="4106" name="직사각형 4105"/>
          <p:cNvSpPr/>
          <p:nvPr/>
        </p:nvSpPr>
        <p:spPr>
          <a:xfrm>
            <a:off x="509024" y="2335194"/>
            <a:ext cx="5694516" cy="1093806"/>
          </a:xfrm>
          <a:prstGeom prst="rect">
            <a:avLst/>
          </a:prstGeom>
          <a:solidFill>
            <a:srgbClr val="eef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107" name="가로 글상자 4106"/>
          <p:cNvSpPr txBox="1"/>
          <p:nvPr/>
        </p:nvSpPr>
        <p:spPr>
          <a:xfrm>
            <a:off x="591910" y="2408464"/>
            <a:ext cx="5504090" cy="81860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놀이공원에서 찍은 행복한 가족사진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a</a:t>
            </a:r>
            <a:r>
              <a:rPr lang="ko-KR" altLang="en-US" sz="1200"/>
              <a:t>는 오르골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/>
              <a:t>b</a:t>
            </a:r>
            <a:r>
              <a:rPr lang="ko-KR" altLang="en-US" sz="1200"/>
              <a:t>는 인형을 들고 서있다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아버지 방의 서랍 속에 고이 놓여있었다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b</a:t>
            </a:r>
            <a:r>
              <a:rPr lang="ko-KR" altLang="en-US" sz="1200"/>
              <a:t>를 떠올리고 옛 집을 찾아가게 만듬</a:t>
            </a:r>
            <a:r>
              <a:rPr lang="en-US" altLang="ko-KR" sz="120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296126175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3. </a:t>
            </a:r>
            <a:r>
              <a:rPr lang="ko-KR" altLang="en-US" sz="1600" b="1"/>
              <a:t>배경요소 설정</a:t>
            </a:r>
            <a:endParaRPr lang="ko-KR" altLang="en-US" sz="1600" b="1"/>
          </a:p>
        </p:txBody>
      </p:sp>
      <p:sp>
        <p:nvSpPr>
          <p:cNvPr id="8" name="TextBox 7"/>
          <p:cNvSpPr txBox="1"/>
          <p:nvPr/>
        </p:nvSpPr>
        <p:spPr>
          <a:xfrm>
            <a:off x="498527" y="2123732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3-3. </a:t>
            </a:r>
            <a:r>
              <a:rPr lang="ko-KR" altLang="en-US" sz="1100" b="1"/>
              <a:t>아이들 방</a:t>
            </a:r>
            <a:endParaRPr lang="ko-KR" altLang="en-US" sz="1100" b="1"/>
          </a:p>
        </p:txBody>
      </p:sp>
      <p:sp>
        <p:nvSpPr>
          <p:cNvPr id="4106" name="직사각형 4105"/>
          <p:cNvSpPr/>
          <p:nvPr/>
        </p:nvSpPr>
        <p:spPr>
          <a:xfrm>
            <a:off x="509024" y="2659672"/>
            <a:ext cx="4365203" cy="1871011"/>
          </a:xfrm>
          <a:prstGeom prst="rect">
            <a:avLst/>
          </a:prstGeom>
          <a:solidFill>
            <a:srgbClr val="eef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107" name="가로 글상자 4106"/>
          <p:cNvSpPr txBox="1"/>
          <p:nvPr/>
        </p:nvSpPr>
        <p:spPr>
          <a:xfrm>
            <a:off x="696579" y="2806211"/>
            <a:ext cx="3442085" cy="155203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a</a:t>
            </a:r>
            <a:r>
              <a:rPr lang="ko-KR" altLang="en-US" sz="1200"/>
              <a:t>의 방에는 동화책들이 꽂혀있는 책장과 장난감</a:t>
            </a:r>
            <a:r>
              <a:rPr lang="en-US" altLang="ko-KR" sz="1200"/>
              <a:t>,</a:t>
            </a:r>
            <a:r>
              <a:rPr lang="ko-KR" altLang="en-US" sz="1200"/>
              <a:t> 아늑한 침대가 놓여있다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침대옆의 책꽃이에 오르골이 놓여있다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b</a:t>
            </a:r>
            <a:r>
              <a:rPr lang="ko-KR" altLang="en-US" sz="1200"/>
              <a:t>의 방에는 아기자기한 인형들과 벽에 걸린 </a:t>
            </a:r>
            <a:r>
              <a:rPr lang="en-US" altLang="ko-KR" sz="1200"/>
              <a:t>(</a:t>
            </a:r>
            <a:r>
              <a:rPr lang="ko-KR" altLang="en-US" sz="1200"/>
              <a:t>직접 그린 것으로 추정되는</a:t>
            </a:r>
            <a:r>
              <a:rPr lang="en-US" altLang="ko-KR" sz="1200"/>
              <a:t>)</a:t>
            </a:r>
            <a:r>
              <a:rPr lang="ko-KR" altLang="en-US" sz="1200"/>
              <a:t>지도가 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침대 위에는 놀이공원에서 산 인형이 놓여있다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</p:txBody>
      </p:sp>
      <p:sp>
        <p:nvSpPr>
          <p:cNvPr id="4108" name="TextBox 7"/>
          <p:cNvSpPr txBox="1"/>
          <p:nvPr/>
        </p:nvSpPr>
        <p:spPr>
          <a:xfrm>
            <a:off x="5784378" y="2161226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3-4</a:t>
            </a:r>
            <a:r>
              <a:rPr lang="ko-KR" altLang="en-US" sz="1100" b="1"/>
              <a:t> </a:t>
            </a:r>
            <a:r>
              <a:rPr lang="en-US" altLang="ko-KR" sz="1100" b="1"/>
              <a:t> </a:t>
            </a:r>
            <a:r>
              <a:rPr lang="ko-KR" altLang="en-US" sz="1100" b="1"/>
              <a:t>아버지의 방 </a:t>
            </a:r>
            <a:r>
              <a:rPr lang="en-US" altLang="ko-KR" sz="1100" b="1"/>
              <a:t>(</a:t>
            </a:r>
            <a:r>
              <a:rPr lang="ko-KR" altLang="en-US" sz="1100" b="1"/>
              <a:t>이사 후</a:t>
            </a:r>
            <a:r>
              <a:rPr lang="en-US" altLang="ko-KR" sz="1100" b="1"/>
              <a:t>)</a:t>
            </a:r>
            <a:endParaRPr lang="ko-KR" altLang="en-US" sz="1100" b="1"/>
          </a:p>
        </p:txBody>
      </p:sp>
      <p:sp>
        <p:nvSpPr>
          <p:cNvPr id="4109" name="직사각형 4108"/>
          <p:cNvSpPr/>
          <p:nvPr/>
        </p:nvSpPr>
        <p:spPr>
          <a:xfrm>
            <a:off x="5763475" y="2676231"/>
            <a:ext cx="5328170" cy="1871011"/>
          </a:xfrm>
          <a:prstGeom prst="rect">
            <a:avLst/>
          </a:prstGeom>
          <a:solidFill>
            <a:srgbClr val="eef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110" name="가로 글상자 4109"/>
          <p:cNvSpPr txBox="1"/>
          <p:nvPr/>
        </p:nvSpPr>
        <p:spPr>
          <a:xfrm>
            <a:off x="5919629" y="2896039"/>
            <a:ext cx="4562057" cy="816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누나의 존재를 알게되는 장소</a:t>
            </a:r>
            <a:endParaRPr lang="ko-KR" altLang="en-US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무난하게 생긴 침대와 책장이 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서랍이 달린 책상이 놓여있다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347392839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3. </a:t>
            </a:r>
            <a:r>
              <a:rPr lang="ko-KR" altLang="en-US" sz="1600" b="1"/>
              <a:t>배경요소 설정</a:t>
            </a:r>
            <a:endParaRPr lang="ko-KR" altLang="en-US" sz="1600" b="1"/>
          </a:p>
        </p:txBody>
      </p:sp>
      <p:sp>
        <p:nvSpPr>
          <p:cNvPr id="4108" name="TextBox 7"/>
          <p:cNvSpPr txBox="1"/>
          <p:nvPr/>
        </p:nvSpPr>
        <p:spPr>
          <a:xfrm>
            <a:off x="458571" y="2161226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3-5</a:t>
            </a:r>
            <a:r>
              <a:rPr lang="ko-KR" altLang="en-US" sz="1100" b="1"/>
              <a:t> 안방</a:t>
            </a:r>
            <a:endParaRPr lang="en-US" altLang="ko-KR" sz="1100" b="1"/>
          </a:p>
        </p:txBody>
      </p:sp>
      <p:sp>
        <p:nvSpPr>
          <p:cNvPr id="4109" name="직사각형 4108"/>
          <p:cNvSpPr/>
          <p:nvPr/>
        </p:nvSpPr>
        <p:spPr>
          <a:xfrm>
            <a:off x="427201" y="2676231"/>
            <a:ext cx="3611576" cy="1850076"/>
          </a:xfrm>
          <a:prstGeom prst="rect">
            <a:avLst/>
          </a:prstGeom>
          <a:solidFill>
            <a:srgbClr val="eef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110" name="가로 글상자 4109"/>
          <p:cNvSpPr txBox="1"/>
          <p:nvPr/>
        </p:nvSpPr>
        <p:spPr>
          <a:xfrm>
            <a:off x="531018" y="2990242"/>
            <a:ext cx="3326948" cy="1360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전체적으로 아이들 보다 거대한 가구들이 들어서있다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옷장속의 마네킹이 입고있는 코트에 열쇠가 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아버지가 일이 바빠져</a:t>
            </a:r>
            <a:r>
              <a:rPr lang="en-US" altLang="ko-KR" sz="1200"/>
              <a:t>,</a:t>
            </a:r>
            <a:r>
              <a:rPr lang="ko-KR" altLang="en-US" sz="1200"/>
              <a:t> 이젠 잘 입지 않는 고급진 코트다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</p:txBody>
      </p:sp>
      <p:pic>
        <p:nvPicPr>
          <p:cNvPr id="4111" name="그림 4110"/>
          <p:cNvPicPr>
            <a:picLocks noChangeAspect="1"/>
          </p:cNvPicPr>
          <p:nvPr/>
        </p:nvPicPr>
        <p:blipFill rotWithShape="1">
          <a:blip r:embed="rId3"/>
          <a:srcRect l="5300" t="28110" b="21750"/>
          <a:stretch>
            <a:fillRect/>
          </a:stretch>
        </p:blipFill>
        <p:spPr>
          <a:xfrm>
            <a:off x="5578387" y="1897436"/>
            <a:ext cx="3657159" cy="1936513"/>
          </a:xfrm>
          <a:prstGeom prst="rect">
            <a:avLst/>
          </a:prstGeom>
        </p:spPr>
      </p:pic>
      <p:pic>
        <p:nvPicPr>
          <p:cNvPr id="4112" name="그림 4111"/>
          <p:cNvPicPr>
            <a:picLocks noChangeAspect="1"/>
          </p:cNvPicPr>
          <p:nvPr/>
        </p:nvPicPr>
        <p:blipFill rotWithShape="1">
          <a:blip r:embed="rId4"/>
          <a:srcRect l="2950" t="24930" b="19840"/>
          <a:stretch>
            <a:fillRect/>
          </a:stretch>
        </p:blipFill>
        <p:spPr>
          <a:xfrm>
            <a:off x="5496452" y="3981278"/>
            <a:ext cx="3708368" cy="2110627"/>
          </a:xfrm>
          <a:prstGeom prst="rect">
            <a:avLst/>
          </a:prstGeom>
        </p:spPr>
      </p:pic>
      <p:sp>
        <p:nvSpPr>
          <p:cNvPr id="4113" name="가로 글상자 4112"/>
          <p:cNvSpPr txBox="1"/>
          <p:nvPr/>
        </p:nvSpPr>
        <p:spPr>
          <a:xfrm>
            <a:off x="6142371" y="1247658"/>
            <a:ext cx="2955986" cy="445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[</a:t>
            </a:r>
            <a:r>
              <a:rPr lang="ko-KR" altLang="en-US" sz="1200"/>
              <a:t>회의 때 나온 안방의 대략적인 모습</a:t>
            </a:r>
            <a:r>
              <a:rPr lang="en-US" altLang="ko-KR" sz="1200"/>
              <a:t>]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</p:txBody>
      </p:sp>
      <p:cxnSp>
        <p:nvCxnSpPr>
          <p:cNvPr id="4114" name="선 4113"/>
          <p:cNvCxnSpPr/>
          <p:nvPr/>
        </p:nvCxnSpPr>
        <p:spPr>
          <a:xfrm>
            <a:off x="5578782" y="1856862"/>
            <a:ext cx="1034435" cy="25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5" name="직사각형 4114"/>
          <p:cNvSpPr/>
          <p:nvPr/>
        </p:nvSpPr>
        <p:spPr>
          <a:xfrm>
            <a:off x="3975976" y="1508636"/>
            <a:ext cx="1623291" cy="53258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방의 가구들이 </a:t>
            </a:r>
            <a:endParaRPr lang="ko-KR" altLang="en-US" sz="11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액자에 걸려있음</a:t>
            </a:r>
            <a:r>
              <a:rPr lang="en-US" altLang="ko-KR" sz="1100">
                <a:solidFill>
                  <a:schemeClr val="dk1"/>
                </a:solidFill>
              </a:rPr>
              <a:t>.</a:t>
            </a:r>
            <a:r>
              <a:rPr lang="ko-KR" altLang="en-US" sz="1100">
                <a:solidFill>
                  <a:schemeClr val="dk1"/>
                </a:solidFill>
              </a:rPr>
              <a:t> </a:t>
            </a:r>
            <a:endParaRPr lang="ko-KR" altLang="en-US" sz="1100">
              <a:solidFill>
                <a:schemeClr val="dk1"/>
              </a:solidFill>
            </a:endParaRPr>
          </a:p>
        </p:txBody>
      </p:sp>
      <p:sp>
        <p:nvSpPr>
          <p:cNvPr id="4116" name="직사각형 4115"/>
          <p:cNvSpPr/>
          <p:nvPr/>
        </p:nvSpPr>
        <p:spPr>
          <a:xfrm>
            <a:off x="3510820" y="5230290"/>
            <a:ext cx="1623291" cy="53258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액자가 떨어지면</a:t>
            </a:r>
            <a:endParaRPr lang="ko-KR" altLang="en-US" sz="11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가구도 넘어짐</a:t>
            </a:r>
            <a:endParaRPr lang="ko-KR" altLang="en-US" sz="1100">
              <a:solidFill>
                <a:schemeClr val="dk1"/>
              </a:solidFill>
            </a:endParaRPr>
          </a:p>
        </p:txBody>
      </p:sp>
      <p:cxnSp>
        <p:nvCxnSpPr>
          <p:cNvPr id="4117" name="선 4116"/>
          <p:cNvCxnSpPr>
            <a:endCxn id="4116" idx="3"/>
          </p:cNvCxnSpPr>
          <p:nvPr/>
        </p:nvCxnSpPr>
        <p:spPr>
          <a:xfrm rot="10800000" flipV="1">
            <a:off x="5134112" y="5339235"/>
            <a:ext cx="961888" cy="157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20" name="그림 411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544852" y="2457704"/>
            <a:ext cx="1879789" cy="1942591"/>
          </a:xfrm>
          <a:prstGeom prst="rect">
            <a:avLst/>
          </a:prstGeom>
        </p:spPr>
      </p:pic>
      <p:sp>
        <p:nvSpPr>
          <p:cNvPr id="4121" name="직사각형 4120"/>
          <p:cNvSpPr/>
          <p:nvPr/>
        </p:nvSpPr>
        <p:spPr>
          <a:xfrm>
            <a:off x="9790862" y="2628271"/>
            <a:ext cx="1392115" cy="162239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4122" name="선 4121"/>
          <p:cNvCxnSpPr>
            <a:endCxn id="4121" idx="1"/>
          </p:cNvCxnSpPr>
          <p:nvPr/>
        </p:nvCxnSpPr>
        <p:spPr>
          <a:xfrm>
            <a:off x="7833530" y="2282860"/>
            <a:ext cx="1957332" cy="1156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3" name="직사각형 4122"/>
          <p:cNvSpPr/>
          <p:nvPr/>
        </p:nvSpPr>
        <p:spPr>
          <a:xfrm>
            <a:off x="9696659" y="4491403"/>
            <a:ext cx="1706125" cy="512884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액자 가까이 가면</a:t>
            </a:r>
            <a:endParaRPr lang="ko-KR" altLang="en-US" sz="11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화면 줌아웃</a:t>
            </a:r>
            <a:endParaRPr lang="ko-KR" altLang="en-US" sz="11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197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C5DB75-DCCA-4739-A8A4-F65DEBCD1915}"/>
              </a:ext>
            </a:extLst>
          </p:cNvPr>
          <p:cNvSpPr txBox="1"/>
          <p:nvPr/>
        </p:nvSpPr>
        <p:spPr>
          <a:xfrm>
            <a:off x="3943082" y="3198167"/>
            <a:ext cx="430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/>
              <a:t>감사합니다</a:t>
            </a:r>
            <a:r>
              <a:rPr lang="en-US" altLang="ko-K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8920126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F8E4DE1-876B-41F1-B152-6C1D61438F86}"/>
              </a:ext>
            </a:extLst>
          </p:cNvPr>
          <p:cNvSpPr/>
          <p:nvPr/>
        </p:nvSpPr>
        <p:spPr>
          <a:xfrm rot="16200000" flipV="1">
            <a:off x="6789421" y="1455420"/>
            <a:ext cx="6858002" cy="3947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rot="16200000" flipV="1">
            <a:off x="-1455420" y="1455419"/>
            <a:ext cx="6858002" cy="3947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409" y="6476474"/>
            <a:ext cx="1059181" cy="2383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05402" y="2751078"/>
            <a:ext cx="1981198" cy="1323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AutoNum type="arabicPeriod"/>
              <a:defRPr/>
            </a:pPr>
            <a:r>
              <a:rPr lang="ko-KR" altLang="en-US" b="1"/>
              <a:t>스토리 </a:t>
            </a:r>
            <a:endParaRPr lang="ko-KR" altLang="en-US" b="1"/>
          </a:p>
          <a:p>
            <a:pPr marL="342900" lvl="0" indent="-342900">
              <a:lnSpc>
                <a:spcPct val="150000"/>
              </a:lnSpc>
              <a:buAutoNum type="arabicPeriod"/>
              <a:defRPr/>
            </a:pPr>
            <a:r>
              <a:rPr lang="ko-KR" altLang="en-US" b="1"/>
              <a:t>캐릭터 설정</a:t>
            </a:r>
            <a:endParaRPr lang="ko-KR" altLang="en-US" b="1"/>
          </a:p>
          <a:p>
            <a:pPr marL="342900" lvl="0" indent="-342900">
              <a:lnSpc>
                <a:spcPct val="150000"/>
              </a:lnSpc>
              <a:buAutoNum type="arabicPeriod"/>
              <a:defRPr/>
            </a:pPr>
            <a:r>
              <a:rPr lang="ko-KR" altLang="en-US" b="1"/>
              <a:t>배경요소 설정</a:t>
            </a:r>
            <a:endParaRPr lang="ko-KR" alt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16BD1-1D96-41DE-8FEB-B4896A193A10}"/>
              </a:ext>
            </a:extLst>
          </p:cNvPr>
          <p:cNvSpPr txBox="1"/>
          <p:nvPr/>
        </p:nvSpPr>
        <p:spPr>
          <a:xfrm>
            <a:off x="1438912" y="3198166"/>
            <a:ext cx="1069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목차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589037712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3"/>
            <a:ext cx="12192000" cy="5524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717C27-A790-4074-921E-39352B9D30BC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0. </a:t>
            </a:r>
            <a:r>
              <a:rPr lang="ko-KR" altLang="en-US" sz="1600" b="1" dirty="0">
                <a:latin typeface="+mj-lt"/>
              </a:rPr>
              <a:t>문서 이력</a:t>
            </a:r>
            <a:endParaRPr lang="en-US" altLang="ko-KR" sz="1600" b="1" dirty="0">
              <a:latin typeface="+mj-lt"/>
            </a:endParaRPr>
          </a:p>
        </p:txBody>
      </p:sp>
      <p:graphicFrame>
        <p:nvGraphicFramePr>
          <p:cNvPr id="2" name="표 2"/>
          <p:cNvGraphicFramePr>
            <a:graphicFrameLocks noGrp="1"/>
          </p:cNvGraphicFramePr>
          <p:nvPr/>
        </p:nvGraphicFramePr>
        <p:xfrm>
          <a:off x="320588" y="886482"/>
          <a:ext cx="11541895" cy="56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53"/>
                <a:gridCol w="1007075"/>
                <a:gridCol w="1056503"/>
                <a:gridCol w="8384059"/>
                <a:gridCol w="654905"/>
              </a:tblGrid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송나름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2024-01-10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최초 작성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0.1</a:t>
                      </a: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송나름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2024-01-11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배경요소</a:t>
                      </a: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 방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오르골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캐릭터 외형 설명 추가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0.2</a:t>
                      </a:r>
                      <a:endParaRPr lang="en-US" altLang="ko-KR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송나름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2024-01-13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기억 대략적인 순서 추가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0.3</a:t>
                      </a:r>
                      <a:endParaRPr lang="en-US" altLang="ko-KR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4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송나름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2024-01-14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집</a:t>
                      </a: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이층집 추가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오르골 내용 추가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배경요소 </a:t>
                      </a: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 안방 추가 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0.4</a:t>
                      </a:r>
                      <a:endParaRPr lang="en-US" altLang="ko-KR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5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“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사건의 전말과  기억 순서 삭제 </a:t>
                      </a:r>
                      <a:r>
                        <a:rPr lang="en-US" altLang="ko-KR" sz="1200"/>
                        <a:t>-&gt;</a:t>
                      </a:r>
                      <a:r>
                        <a:rPr lang="ko-KR" altLang="en-US" sz="1200"/>
                        <a:t> 자세한 스토리 파일로 첨부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“</a:t>
                      </a:r>
                      <a:endParaRPr lang="en-US" altLang="ko-KR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6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송나름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2024-01-16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악령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아버지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취미</a:t>
                      </a:r>
                      <a:r>
                        <a:rPr lang="en-US" altLang="ko-KR" sz="1200"/>
                        <a:t>)</a:t>
                      </a:r>
                      <a:r>
                        <a:rPr lang="ko-KR" altLang="en-US" sz="1200"/>
                        <a:t>설정 수정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0.5</a:t>
                      </a:r>
                      <a:endParaRPr lang="en-US" altLang="ko-KR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7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8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9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10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11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12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13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14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15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426508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43082" y="3198167"/>
            <a:ext cx="4305836" cy="4480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ko-KR" sz="2400" b="1"/>
              <a:t>1. </a:t>
            </a:r>
            <a:r>
              <a:rPr lang="ko-KR" altLang="en-US" sz="2400" b="1"/>
              <a:t>스토리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954258536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1. </a:t>
            </a:r>
            <a:r>
              <a:rPr lang="ko-KR" altLang="en-US" sz="1600" b="1">
                <a:latin typeface="+mj-lt"/>
              </a:rPr>
              <a:t>스토리</a:t>
            </a:r>
            <a:endParaRPr lang="ko-KR" altLang="en-US" sz="1600" b="1">
              <a:latin typeface="+mj-lt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9024" y="1047749"/>
            <a:ext cx="5586976" cy="4497580"/>
          </a:xfrm>
          <a:prstGeom prst="rect">
            <a:avLst/>
          </a:prstGeom>
          <a:solidFill>
            <a:srgbClr val="eef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1" name="가로 글상자 20"/>
          <p:cNvSpPr txBox="1"/>
          <p:nvPr/>
        </p:nvSpPr>
        <p:spPr>
          <a:xfrm>
            <a:off x="543238" y="1257089"/>
            <a:ext cx="5552762" cy="337968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a</a:t>
            </a:r>
            <a:r>
              <a:rPr lang="ko-KR" altLang="en-US" sz="1200"/>
              <a:t>가 자신의 방에서 일어남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그때 </a:t>
            </a:r>
            <a:r>
              <a:rPr lang="en-US" altLang="ko-KR" sz="1200"/>
              <a:t>b</a:t>
            </a:r>
            <a:r>
              <a:rPr lang="ko-KR" altLang="en-US" sz="1200"/>
              <a:t>가 </a:t>
            </a:r>
            <a:r>
              <a:rPr lang="en-US" altLang="ko-KR" sz="1200"/>
              <a:t>a</a:t>
            </a:r>
            <a:r>
              <a:rPr lang="ko-KR" altLang="en-US" sz="1200"/>
              <a:t>를 찾는 목소리가 들림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서로 퍼즐을 풀어나가며 만남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같이 놀던 중 괴물의 소리를 듣게되고</a:t>
            </a:r>
            <a:r>
              <a:rPr lang="en-US" altLang="ko-KR" sz="1200"/>
              <a:t>,</a:t>
            </a:r>
            <a:r>
              <a:rPr lang="ko-KR" altLang="en-US" sz="1200"/>
              <a:t> 얼마 안 있어 괴물을 맞닥트림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서로 괴물을 피해가며 퍼즐을 풀어가는 도중 과거의 기억이 조금씩 남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지하실에서 괴물을 물리치고</a:t>
            </a:r>
            <a:r>
              <a:rPr lang="en-US" altLang="ko-KR" sz="1200"/>
              <a:t>,</a:t>
            </a:r>
            <a:r>
              <a:rPr lang="ko-KR" altLang="en-US" sz="1200"/>
              <a:t> 현관문을 나섰는데 똑같은 </a:t>
            </a:r>
            <a:r>
              <a:rPr lang="en-US" altLang="ko-KR" sz="1200"/>
              <a:t>1</a:t>
            </a:r>
            <a:r>
              <a:rPr lang="ko-KR" altLang="en-US" sz="1200"/>
              <a:t>층의 풍경이 보임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  <a:endParaRPr lang="ko-KR" altLang="en-US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a</a:t>
            </a:r>
            <a:r>
              <a:rPr lang="ko-KR" altLang="en-US" sz="1200"/>
              <a:t>가 계속 기억에 대한 질문을 하자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/>
              <a:t>b</a:t>
            </a:r>
            <a:r>
              <a:rPr lang="ko-KR" altLang="en-US" sz="1200"/>
              <a:t>가 자신이 죽은 것에 대해 말함</a:t>
            </a:r>
            <a:r>
              <a:rPr lang="en-US" altLang="ko-KR" sz="1200"/>
              <a:t>,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b</a:t>
            </a:r>
            <a:r>
              <a:rPr lang="ko-KR" altLang="en-US" sz="1200"/>
              <a:t>가 괴물로 변함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이때 진짜 </a:t>
            </a:r>
            <a:r>
              <a:rPr lang="en-US" altLang="ko-KR" sz="1200"/>
              <a:t>b</a:t>
            </a:r>
            <a:r>
              <a:rPr lang="ko-KR" altLang="en-US" sz="1200"/>
              <a:t>가 나타나며</a:t>
            </a:r>
            <a:r>
              <a:rPr lang="en-US" altLang="ko-KR" sz="1200"/>
              <a:t>,</a:t>
            </a:r>
            <a:r>
              <a:rPr lang="ko-KR" altLang="en-US" sz="1200"/>
              <a:t> 둘이 함께 악령을 물리침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돌아가고 싶어하지 않는 </a:t>
            </a:r>
            <a:r>
              <a:rPr lang="en-US" altLang="ko-KR" sz="1200"/>
              <a:t>a</a:t>
            </a:r>
            <a:r>
              <a:rPr lang="ko-KR" altLang="en-US" sz="1200"/>
              <a:t>에게 추억은 간직하지만 앞으로 나아가야 한다며 </a:t>
            </a:r>
            <a:r>
              <a:rPr lang="en-US" altLang="ko-KR" sz="1200"/>
              <a:t>a</a:t>
            </a:r>
            <a:r>
              <a:rPr lang="ko-KR" altLang="en-US" sz="1200"/>
              <a:t>를 잘 설득함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작별인사를 하고 꿈에서 깨어나보니 아버지가 자신을 부르고 있었음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아버지가 깨어난 </a:t>
            </a:r>
            <a:r>
              <a:rPr lang="en-US" altLang="ko-KR" sz="1200"/>
              <a:t>a</a:t>
            </a:r>
            <a:r>
              <a:rPr lang="ko-KR" altLang="en-US" sz="1200"/>
              <a:t>를 보며 자신이 너무 감정을 외면하게만 했다며 사과을 함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서로의 속 이야기를 나누고 집으로 돌아가기 전</a:t>
            </a:r>
            <a:r>
              <a:rPr lang="en-US" altLang="ko-KR" sz="1200"/>
              <a:t>,</a:t>
            </a:r>
            <a:r>
              <a:rPr lang="ko-KR" altLang="en-US" sz="1200"/>
              <a:t> 아버지와 함께 집 뒷마당의 무덤에 감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이때 </a:t>
            </a:r>
            <a:r>
              <a:rPr lang="en-US" altLang="ko-KR" sz="1200"/>
              <a:t>a</a:t>
            </a:r>
            <a:r>
              <a:rPr lang="ko-KR" altLang="en-US" sz="1200"/>
              <a:t>가 오르골을 </a:t>
            </a:r>
            <a:r>
              <a:rPr lang="en-US" altLang="ko-KR" sz="1200"/>
              <a:t>b</a:t>
            </a:r>
            <a:r>
              <a:rPr lang="ko-KR" altLang="en-US" sz="1200"/>
              <a:t>의 무덤에 올려놓음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그 뒤로 부자가 서로 손을 잡고 집에 돌아감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+</a:t>
            </a:r>
            <a:r>
              <a:rPr lang="ko-KR" altLang="en-US" sz="1200"/>
              <a:t> 자세한 스토리는 워드 파일로 첨부</a:t>
            </a:r>
            <a:endParaRPr lang="ko-KR" altLang="en-US" sz="1200"/>
          </a:p>
        </p:txBody>
      </p:sp>
      <p:sp>
        <p:nvSpPr>
          <p:cNvPr id="26" name="가로 글상자 25"/>
          <p:cNvSpPr txBox="1"/>
          <p:nvPr/>
        </p:nvSpPr>
        <p:spPr>
          <a:xfrm>
            <a:off x="503464" y="659674"/>
            <a:ext cx="6096000" cy="26234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100" b="1"/>
              <a:t>1-1</a:t>
            </a:r>
            <a:r>
              <a:rPr lang="ko-KR" altLang="en-US" sz="1100" b="1"/>
              <a:t> 스토리</a:t>
            </a:r>
            <a:endParaRPr lang="ko-KR" altLang="en-US" sz="1100" b="1"/>
          </a:p>
        </p:txBody>
      </p:sp>
    </p:spTree>
    <p:extLst>
      <p:ext uri="{BB962C8B-B14F-4D97-AF65-F5344CB8AC3E}">
        <p14:creationId xmlns:p14="http://schemas.microsoft.com/office/powerpoint/2010/main" val="3402384799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43082" y="3198167"/>
            <a:ext cx="4305836" cy="4480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ko-KR" sz="2400" b="1"/>
              <a:t>2. </a:t>
            </a:r>
            <a:r>
              <a:rPr lang="ko-KR" altLang="en-US" sz="2400" b="1"/>
              <a:t>캐릭터 설정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492141392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2. </a:t>
            </a:r>
            <a:r>
              <a:rPr lang="ko-KR" altLang="en-US" sz="1600" b="1"/>
              <a:t>캐릭터 설정</a:t>
            </a:r>
            <a:endParaRPr lang="ko-KR" altLang="en-US" sz="1600" b="1"/>
          </a:p>
        </p:txBody>
      </p:sp>
      <p:sp>
        <p:nvSpPr>
          <p:cNvPr id="8" name="TextBox 7"/>
          <p:cNvSpPr txBox="1"/>
          <p:nvPr/>
        </p:nvSpPr>
        <p:spPr>
          <a:xfrm>
            <a:off x="320588" y="930490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2-1. A</a:t>
            </a:r>
            <a:r>
              <a:rPr lang="ko-KR" altLang="en-US" sz="1100" b="1"/>
              <a:t> </a:t>
            </a:r>
            <a:r>
              <a:rPr lang="en-US" altLang="ko-KR" sz="1100" b="1"/>
              <a:t>(1P)</a:t>
            </a:r>
            <a:endParaRPr lang="en-US" altLang="ko-KR" sz="1100" b="1"/>
          </a:p>
        </p:txBody>
      </p:sp>
      <p:graphicFrame>
        <p:nvGraphicFramePr>
          <p:cNvPr id="2" name="표 8"/>
          <p:cNvGraphicFramePr>
            <a:graphicFrameLocks noGrp="1"/>
          </p:cNvGraphicFramePr>
          <p:nvPr/>
        </p:nvGraphicFramePr>
        <p:xfrm>
          <a:off x="341521" y="1297471"/>
          <a:ext cx="4475224" cy="5242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863"/>
                <a:gridCol w="4004361"/>
              </a:tblGrid>
              <a:tr h="226788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나이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꿈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)10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세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현실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중학생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77658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L/H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가족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오르골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동화책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초코케이크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시계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노을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싸우는 소리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172831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외형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꿈속에서는 후드를 입은 어린아이의 모습을 하고있다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(10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살쯤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적갈색의 짧은 머리와 붉은 눈을 갖고있다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현실로 나왔을 때 교복차림을 하고있다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중학생정도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가능하시다면 혹시 옷 색깔을 조금 더 밝게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?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해주실 수 있을까욥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....?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48486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TMI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 b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의 쌍둥이 동생이다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어릴적 가족과 함께 간 놀이공원에서 부모님께서 사주신 오르골을 아낀다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밝고 명랑한 성격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특히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와 있을 때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이었다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오르골 소리를 들으면 금방 곯아떨어져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자기전에 자주 틀어놓았다고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제일 즐거운 일은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와 함께 노는 것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tv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에서 나오는 애니메이션을 보며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매번 같은 나이로 살아가는 캐릭터를 부러워 함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가족들의 모습을 보며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시간이 흐를 수록 자신도 불행해질 것이라고 생각한다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학년이 올라갈수록 말수도 적어지고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자신만의 세계에 더욱 빠지게 된다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가 죽은 후로 우울증 증세가 나타나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치료를 위한 약을 먹고 어느새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에 대한 기억을 잊버린다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E360F0B-8672-4450-AC99-19ED413BB9AA}"/>
              </a:ext>
            </a:extLst>
          </p:cNvPr>
          <p:cNvSpPr txBox="1">
            <a:spLocks/>
          </p:cNvSpPr>
          <p:nvPr/>
        </p:nvSpPr>
        <p:spPr>
          <a:xfrm>
            <a:off x="14468936" y="583041"/>
            <a:ext cx="356036" cy="3343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서류가방</a:t>
            </a:r>
            <a:endParaRPr lang="en-US" altLang="ko-KR" sz="1000" dirty="0">
              <a:latin typeface="+mj-lt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rcRect l="13620" t="23240" r="38460" b="13620"/>
          <a:stretch>
            <a:fillRect/>
          </a:stretch>
        </p:blipFill>
        <p:spPr>
          <a:xfrm>
            <a:off x="5679685" y="2292296"/>
            <a:ext cx="2183106" cy="287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85332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2. </a:t>
            </a:r>
            <a:r>
              <a:rPr lang="ko-KR" altLang="en-US" sz="1600" b="1"/>
              <a:t>캐릭터 설정</a:t>
            </a:r>
            <a:endParaRPr lang="ko-KR" altLang="en-US" sz="1600" b="1"/>
          </a:p>
        </p:txBody>
      </p:sp>
      <p:sp>
        <p:nvSpPr>
          <p:cNvPr id="8" name="TextBox 7"/>
          <p:cNvSpPr txBox="1"/>
          <p:nvPr/>
        </p:nvSpPr>
        <p:spPr>
          <a:xfrm>
            <a:off x="320588" y="930490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2-2. B</a:t>
            </a:r>
            <a:r>
              <a:rPr lang="ko-KR" altLang="en-US" sz="1100" b="1"/>
              <a:t> </a:t>
            </a:r>
            <a:r>
              <a:rPr lang="en-US" altLang="ko-KR" sz="1100" b="1"/>
              <a:t>(2P)</a:t>
            </a:r>
            <a:endParaRPr lang="en-US" altLang="ko-KR" sz="1100" b="1"/>
          </a:p>
        </p:txBody>
      </p:sp>
      <p:graphicFrame>
        <p:nvGraphicFramePr>
          <p:cNvPr id="2" name="표 8"/>
          <p:cNvGraphicFramePr>
            <a:graphicFrameLocks noGrp="1"/>
          </p:cNvGraphicFramePr>
          <p:nvPr/>
        </p:nvGraphicFramePr>
        <p:xfrm>
          <a:off x="320587" y="1320747"/>
          <a:ext cx="4328686" cy="4781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863"/>
                <a:gridCol w="3857823"/>
              </a:tblGrid>
              <a:tr h="226788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나이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사망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)10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세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892796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L/H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가족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모험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활동적인 것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생크림 케이크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치매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강약약강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싸움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71616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외형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적갈색의 긴 생머리와 붉은색 눈을 갖고있다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꿈속에서 치마를 입고있는 어린아이의 모습을 하고있다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(10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살쯤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꿈 밖에선 유령의 형태를 띄고있다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73661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TMI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 a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의 쌍둥이 누나다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활기차고 당찬 성격이다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감정적이다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약간 엉뚱한 면도 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가 친구들에게 무시받고 있으면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똑부러지는 말투로 혼내주었다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우산으로 날 수 있다고 생각해 실험을 하다가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다친 적이 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어머니가 치매에 걸렸을 때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자신을 몰라보는 어머니를 보며 화를 낸 적이 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아버지는 그런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를 보며 다그치듯 타이르지만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결국 참지 못한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가 집 밖으로 뛰쳐나가다 사고를 당한다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가 힘들어 하는 모습에 승천하지 못하고 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이사를 가게되어 볼 수 없게된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가 갑자기 나타나자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를 따라 방에 들어간다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4468936" y="583041"/>
            <a:ext cx="356036" cy="3343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171450" lvl="0" indent="-171450">
              <a:lnSpc>
                <a:spcPct val="120000"/>
              </a:lnSpc>
              <a:buFontTx/>
              <a:buChar char="-"/>
              <a:defRPr/>
            </a:pPr>
            <a:r>
              <a:rPr lang="ko-KR" altLang="en-US" sz="1000">
                <a:latin typeface="+mj-lt"/>
                <a:ea typeface="+mn-ea"/>
                <a:cs typeface="+mn-cs"/>
              </a:rPr>
              <a:t>서류가방</a:t>
            </a:r>
            <a:endParaRPr lang="en-US" altLang="ko-KR" sz="1000">
              <a:latin typeface="+mj-lt"/>
              <a:ea typeface="+mn-ea"/>
              <a:cs typeface="+mn-cs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30194" y="895897"/>
            <a:ext cx="5418215" cy="541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73897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2. </a:t>
            </a:r>
            <a:r>
              <a:rPr lang="ko-KR" altLang="en-US" sz="1600" b="1"/>
              <a:t>캐릭터 설정</a:t>
            </a:r>
            <a:endParaRPr lang="en-US" altLang="ko-KR" sz="1600" b="1">
              <a:latin typeface="+mj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88" y="1896901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2-3. </a:t>
            </a:r>
            <a:r>
              <a:rPr lang="ko-KR" altLang="en-US" sz="1100" b="1"/>
              <a:t>아버지</a:t>
            </a:r>
            <a:endParaRPr lang="ko-KR" altLang="en-US" sz="1100" b="1"/>
          </a:p>
        </p:txBody>
      </p:sp>
      <p:graphicFrame>
        <p:nvGraphicFramePr>
          <p:cNvPr id="2" name="표 8"/>
          <p:cNvGraphicFramePr>
            <a:graphicFrameLocks noGrp="1"/>
          </p:cNvGraphicFramePr>
          <p:nvPr/>
        </p:nvGraphicFramePr>
        <p:xfrm>
          <a:off x="320587" y="2394970"/>
          <a:ext cx="4331335" cy="2986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/>
                <a:gridCol w="3850005"/>
              </a:tblGrid>
              <a:tr h="0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나이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세 중반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95632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외형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피곤에 찌든 모습을 하고있다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02967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특징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ko-KR" altLang="en-US" sz="1000"/>
                        <a:t>아이들을 무척 사랑한다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ko-KR" altLang="en-US" sz="1000"/>
                        <a:t>아이들의 케이크 취향이 서로 달라 반반 케이크를 만들어 준 적이 있다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ko-KR" altLang="en-US" sz="1000"/>
                        <a:t>옷을 만드는 취미가 있다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ko-KR" altLang="en-US" sz="1000"/>
                        <a:t>활기찬 사람으로 아이들과 잘 놀아주었지만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아내가 치매에 걸리고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직장에서도 잘리는 등 힘든 일들을 겪다보니 점점 어두워짐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ko-KR" altLang="en-US" sz="1000"/>
                        <a:t>자신도 모르게 </a:t>
                      </a:r>
                      <a:r>
                        <a:rPr lang="en-US" altLang="ko-KR" sz="1000"/>
                        <a:t>b</a:t>
                      </a:r>
                      <a:r>
                        <a:rPr lang="ko-KR" altLang="en-US" sz="1000"/>
                        <a:t>에게 화를 낸 것을 후회하며 자책하고있다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en-US" altLang="ko-KR" sz="1000"/>
                        <a:t>a</a:t>
                      </a:r>
                      <a:r>
                        <a:rPr lang="ko-KR" altLang="en-US" sz="1000"/>
                        <a:t>의 꿈속에서 괴물의 모습으로 나온다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endParaRPr lang="en-US" altLang="ko-KR" sz="1000"/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7"/>
          <p:cNvSpPr txBox="1"/>
          <p:nvPr/>
        </p:nvSpPr>
        <p:spPr>
          <a:xfrm>
            <a:off x="6208660" y="1885586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2-4. </a:t>
            </a:r>
            <a:r>
              <a:rPr lang="ko-KR" altLang="en-US" sz="1100" b="1"/>
              <a:t>악령</a:t>
            </a:r>
            <a:endParaRPr lang="ko-KR" altLang="en-US" sz="1100" b="1"/>
          </a:p>
        </p:txBody>
      </p:sp>
      <p:graphicFrame>
        <p:nvGraphicFramePr>
          <p:cNvPr id="10" name="표 8"/>
          <p:cNvGraphicFramePr>
            <a:graphicFrameLocks noGrp="1"/>
          </p:cNvGraphicFramePr>
          <p:nvPr/>
        </p:nvGraphicFramePr>
        <p:xfrm>
          <a:off x="6095999" y="2638810"/>
          <a:ext cx="4331335" cy="2552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/>
                <a:gridCol w="3850005"/>
              </a:tblGrid>
              <a:tr h="795632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외형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171450" lvl="0" indent="-171450" latinLnBrk="1">
                        <a:buFontTx/>
                        <a:buChar char="-"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악어와 비슷한 형상을 하고있을 것 같다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피터팬 악어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56850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특징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ko-KR" altLang="en-US" sz="1000"/>
                        <a:t>초반에 </a:t>
                      </a:r>
                      <a:r>
                        <a:rPr lang="en-US" altLang="ko-KR" sz="1000"/>
                        <a:t>b</a:t>
                      </a:r>
                      <a:r>
                        <a:rPr lang="ko-KR" altLang="en-US" sz="1000"/>
                        <a:t>의 모습을 하고있다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en-US" altLang="ko-KR" sz="1000"/>
                        <a:t>a</a:t>
                      </a:r>
                      <a:r>
                        <a:rPr lang="ko-KR" altLang="en-US" sz="1000"/>
                        <a:t>의 방어적인 마음과 트라우마가 </a:t>
                      </a:r>
                      <a:r>
                        <a:rPr lang="en-US" altLang="ko-KR" sz="1000"/>
                        <a:t>b</a:t>
                      </a:r>
                      <a:r>
                        <a:rPr lang="ko-KR" altLang="en-US" sz="1000"/>
                        <a:t>의 모습으로 나타남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en-US" altLang="ko-KR" sz="1000"/>
                        <a:t>a</a:t>
                      </a:r>
                      <a:r>
                        <a:rPr lang="ko-KR" altLang="en-US" sz="1000"/>
                        <a:t>가 행복한 기억속에서만 살게 하고싶어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꿈에서 나가지 못하게 하려 한다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ko-KR" altLang="en-US" sz="1000"/>
                        <a:t>추억의 선율이 담긴 오르골이 그중 하나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ko-KR" altLang="en-US" sz="1000"/>
                        <a:t>현실에서 아버지가 계속 부르자</a:t>
                      </a: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괴물이 소리를 내며 쫒아옴</a:t>
                      </a:r>
                      <a:r>
                        <a:rPr lang="en-US" altLang="ko-KR" sz="1000"/>
                        <a:t>)</a:t>
                      </a:r>
                      <a:endParaRPr lang="en-US" altLang="ko-KR" sz="1000"/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 꿈에서 깨지 못하게 괴물을 물리침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a</a:t>
                      </a:r>
                      <a:r>
                        <a:rPr lang="ko-KR" altLang="en-US" sz="1000"/>
                        <a:t>가 현실로 가려고 하자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현실에 대해 부정적으로 말을 하며 </a:t>
                      </a:r>
                      <a:r>
                        <a:rPr lang="en-US" altLang="ko-KR" sz="1000"/>
                        <a:t>a</a:t>
                      </a:r>
                      <a:r>
                        <a:rPr lang="ko-KR" altLang="en-US" sz="1000"/>
                        <a:t>의</a:t>
                      </a:r>
                      <a:r>
                        <a:rPr lang="en-US" altLang="ko-KR" sz="1000"/>
                        <a:t> </a:t>
                      </a:r>
                      <a:r>
                        <a:rPr lang="ko-KR" altLang="en-US" sz="1000"/>
                        <a:t>시간의 흐름에 대한 두려움을 건드린다</a:t>
                      </a:r>
                      <a:r>
                        <a:rPr lang="en-US" altLang="ko-KR" sz="1000"/>
                        <a:t>.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외형도 마찬가지</a:t>
                      </a:r>
                      <a:r>
                        <a:rPr lang="en-US" altLang="ko-KR" sz="1000"/>
                        <a:t>)</a:t>
                      </a:r>
                      <a:endParaRPr lang="en-US" altLang="ko-KR" sz="1000"/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07374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394</ep:Words>
  <ep:PresentationFormat>와이드스크린</ep:PresentationFormat>
  <ep:Paragraphs>112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테마</vt:lpstr>
      <vt:lpstr>캐릭터 설정 기획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2021-11-30T08:11:03.000</dcterms:created>
  <dc:creator>Lee YoungHun</dc:creator>
  <cp:lastModifiedBy>pooru</cp:lastModifiedBy>
  <dcterms:modified xsi:type="dcterms:W3CDTF">2024-01-17T12:02:55.789</dcterms:modified>
  <cp:revision>141</cp:revision>
  <dc:title>제목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