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5" r:id="rId8"/>
    <p:sldId id="272" r:id="rId9"/>
    <p:sldId id="267" r:id="rId10"/>
    <p:sldId id="264" r:id="rId11"/>
    <p:sldId id="268" r:id="rId12"/>
    <p:sldId id="276" r:id="rId13"/>
    <p:sldId id="277" r:id="rId14"/>
    <p:sldId id="278" r:id="rId15"/>
    <p:sldId id="286" r:id="rId16"/>
    <p:sldId id="280" r:id="rId17"/>
    <p:sldId id="287" r:id="rId18"/>
    <p:sldId id="281" r:id="rId19"/>
    <p:sldId id="284" r:id="rId20"/>
    <p:sldId id="285" r:id="rId21"/>
    <p:sldId id="283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282"/>
      </p:cViewPr>
      <p:guideLst>
        <p:guide orient="horz" pos="2149"/>
        <p:guide pos="38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200"/>
              <a:t>캐릭터 설정 기획</a:t>
            </a:r>
            <a:endParaRPr lang="ko-KR" altLang="en-US" sz="3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610EECD-1DE7-4CCD-81A6-DAC226E9F443}"/>
              </a:ext>
            </a:extLst>
          </p:cNvPr>
          <p:cNvSpPr txBox="1">
            <a:spLocks/>
          </p:cNvSpPr>
          <p:nvPr/>
        </p:nvSpPr>
        <p:spPr>
          <a:xfrm>
            <a:off x="10824519" y="6028657"/>
            <a:ext cx="1367481" cy="273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이영훈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3. </a:t>
            </a:r>
            <a:r>
              <a:rPr lang="ko-KR" altLang="en-US" sz="2400" b="1"/>
              <a:t>배경요소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571317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35443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3-1. </a:t>
            </a:r>
            <a:r>
              <a:rPr lang="ko-KR" altLang="en-US" sz="1100" b="1"/>
              <a:t>오르골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942711"/>
            <a:ext cx="5694516" cy="159990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3110184"/>
            <a:ext cx="5504090" cy="11836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쌍둥이의 추억이 담긴 물건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부모님께서 사주셨다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행복이 가득한 순간만이 반복되길 원하는 </a:t>
            </a:r>
            <a:r>
              <a:rPr lang="en-US" altLang="ko-KR" sz="1200"/>
              <a:t>a</a:t>
            </a:r>
            <a:r>
              <a:rPr lang="ko-KR" altLang="en-US" sz="1200"/>
              <a:t>의 마음 대변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악보를 넣을 수 있는 홈이 있다 </a:t>
            </a:r>
            <a:r>
              <a:rPr lang="en-US" altLang="ko-KR" sz="1200"/>
              <a:t>(</a:t>
            </a:r>
            <a:r>
              <a:rPr lang="ko-KR" altLang="en-US" sz="1200"/>
              <a:t>수동 오르골</a:t>
            </a:r>
            <a:r>
              <a:rPr lang="en-US" altLang="ko-KR" sz="1200"/>
              <a:t>)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잊어버린 기억을 찾을 수 있는 수단이다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괴물을 공격할 때 사용한다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9889180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3-2. </a:t>
            </a:r>
            <a:r>
              <a:rPr lang="ko-KR" altLang="en-US" sz="1100" b="1"/>
              <a:t>집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240991"/>
            <a:ext cx="5694516" cy="149547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11805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추억속의 공간이자 슬픔의 공간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트라우마 그 자체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꽤나 좋은 이층집에서 살고 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회사에서 잘리고</a:t>
            </a:r>
            <a:r>
              <a:rPr lang="en-US" altLang="ko-KR" sz="1200"/>
              <a:t>,</a:t>
            </a:r>
            <a:r>
              <a:rPr lang="ko-KR" altLang="en-US" sz="1200"/>
              <a:t> 그뒤로 </a:t>
            </a:r>
            <a:r>
              <a:rPr lang="en-US" altLang="ko-KR" sz="1200"/>
              <a:t>b</a:t>
            </a:r>
            <a:r>
              <a:rPr lang="ko-KR" altLang="en-US" sz="1200"/>
              <a:t>도</a:t>
            </a:r>
            <a:r>
              <a:rPr lang="en-US" altLang="ko-KR" sz="1200"/>
              <a:t> </a:t>
            </a:r>
            <a:r>
              <a:rPr lang="ko-KR" altLang="en-US" sz="1200"/>
              <a:t>사망하자 다른 집으로 이사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옛집은 귀신이 나온다는 소문에 아무도 살지 않는 집이 되어버림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현재 살고있는 집은 예전 집에 비해서 간소해졌다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6704158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165271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사진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335194"/>
            <a:ext cx="5694516" cy="109380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591910" y="2408464"/>
            <a:ext cx="5504090" cy="8186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정원에서 찍은 행복한 가족사진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는 인형을 들고 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 방의 서랍 속에 고이 놓여있었다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를 떠올리고 옛 집을 찾아가게 만듬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61261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498527" y="2123732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3-3. </a:t>
            </a:r>
            <a:r>
              <a:rPr lang="ko-KR" altLang="en-US" sz="1100" b="1"/>
              <a:t>아이들 방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13638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의 방에는 동화책들이 꽂혀있는 책장과 장난감</a:t>
            </a:r>
            <a:r>
              <a:rPr lang="en-US" altLang="ko-KR" sz="1200"/>
              <a:t>,</a:t>
            </a:r>
            <a:r>
              <a:rPr lang="ko-KR" altLang="en-US" sz="1200"/>
              <a:t> 아늑한 침대가 놓여있다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따듯한 러그가 깔려있다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방 서랍장 위에는 놀이공원에서 산 인형이 놓여있다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따듯한 러그가 깔려있다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3473" y="1812316"/>
            <a:ext cx="3534533" cy="3534533"/>
          </a:xfrm>
          <a:prstGeom prst="rect">
            <a:avLst/>
          </a:prstGeom>
        </p:spPr>
      </p:pic>
      <p:sp>
        <p:nvSpPr>
          <p:cNvPr id="4112" name="직사각형 4111"/>
          <p:cNvSpPr/>
          <p:nvPr/>
        </p:nvSpPr>
        <p:spPr>
          <a:xfrm>
            <a:off x="10036726" y="3429000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러그같은게 깔려있으면 어떨까욥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3" name="직사각형 4112"/>
          <p:cNvSpPr/>
          <p:nvPr/>
        </p:nvSpPr>
        <p:spPr>
          <a:xfrm>
            <a:off x="4298259" y="1247251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부모님이 사주신 인형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4" name="직사각형 4113"/>
          <p:cNvSpPr/>
          <p:nvPr/>
        </p:nvSpPr>
        <p:spPr>
          <a:xfrm>
            <a:off x="4130786" y="5377125"/>
            <a:ext cx="1965213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장난감상자</a:t>
            </a:r>
            <a:endParaRPr lang="en-US" altLang="ko-KR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아니면 널브러진 스케치북</a:t>
            </a:r>
            <a:r>
              <a:rPr lang="en-US" altLang="ko-KR" sz="1100">
                <a:solidFill>
                  <a:schemeClr val="dk1"/>
                </a:solidFill>
              </a:rPr>
              <a:t>?</a:t>
            </a:r>
            <a:endParaRPr lang="en-US" altLang="ko-KR" sz="1100">
              <a:solidFill>
                <a:schemeClr val="dk1"/>
              </a:solidFill>
            </a:endParaRPr>
          </a:p>
        </p:txBody>
      </p:sp>
      <p:sp>
        <p:nvSpPr>
          <p:cNvPr id="4115" name="직사각형 4114"/>
          <p:cNvSpPr/>
          <p:nvPr/>
        </p:nvSpPr>
        <p:spPr>
          <a:xfrm>
            <a:off x="9969318" y="1079778"/>
            <a:ext cx="1797741" cy="75525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체스판 같은거</a:t>
            </a:r>
            <a:r>
              <a:rPr lang="en-US" altLang="ko-KR" sz="1100">
                <a:solidFill>
                  <a:schemeClr val="dk1"/>
                </a:solidFill>
              </a:rPr>
              <a:t>?</a:t>
            </a:r>
            <a:r>
              <a:rPr lang="ko-KR" altLang="en-US" sz="1100">
                <a:solidFill>
                  <a:schemeClr val="dk1"/>
                </a:solidFill>
              </a:rPr>
              <a:t> 올려져 있어도 좋을 것 같습니다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6" name="선 4115"/>
          <p:cNvCxnSpPr/>
          <p:nvPr/>
        </p:nvCxnSpPr>
        <p:spPr>
          <a:xfrm>
            <a:off x="6096000" y="1885113"/>
            <a:ext cx="1287444" cy="7431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선 4116"/>
          <p:cNvCxnSpPr>
            <a:stCxn id="4115" idx="1"/>
          </p:cNvCxnSpPr>
          <p:nvPr/>
        </p:nvCxnSpPr>
        <p:spPr>
          <a:xfrm rot="5400000">
            <a:off x="8949250" y="1482599"/>
            <a:ext cx="1045259" cy="99487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선 4117"/>
          <p:cNvCxnSpPr/>
          <p:nvPr/>
        </p:nvCxnSpPr>
        <p:spPr>
          <a:xfrm rot="5400000" flipH="1" flipV="1">
            <a:off x="6027963" y="4768779"/>
            <a:ext cx="774560" cy="63849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선 4118"/>
          <p:cNvCxnSpPr/>
          <p:nvPr/>
        </p:nvCxnSpPr>
        <p:spPr>
          <a:xfrm rot="10800000" flipV="1">
            <a:off x="8911632" y="3926185"/>
            <a:ext cx="1140913" cy="1884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9283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508052" y="2114207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3-4.</a:t>
            </a:r>
            <a:r>
              <a:rPr lang="ko-KR" altLang="en-US" sz="1100" b="1"/>
              <a:t> 화장실</a:t>
            </a:r>
            <a:endParaRPr lang="ko-KR" altLang="en-US" sz="1100" b="1"/>
          </a:p>
        </p:txBody>
      </p:sp>
      <p:sp>
        <p:nvSpPr>
          <p:cNvPr id="4106" name="직사각형 4105"/>
          <p:cNvSpPr/>
          <p:nvPr/>
        </p:nvSpPr>
        <p:spPr>
          <a:xfrm>
            <a:off x="509024" y="2659672"/>
            <a:ext cx="4365203" cy="1871011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07" name="가로 글상자 4106"/>
          <p:cNvSpPr txBox="1"/>
          <p:nvPr/>
        </p:nvSpPr>
        <p:spPr>
          <a:xfrm>
            <a:off x="696579" y="2806211"/>
            <a:ext cx="3442085" cy="6399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 회상시 화장실에서 </a:t>
            </a:r>
            <a:endParaRPr lang="ko-KR" altLang="en-US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82138360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4108" name="TextBox 7"/>
          <p:cNvSpPr txBox="1"/>
          <p:nvPr/>
        </p:nvSpPr>
        <p:spPr>
          <a:xfrm>
            <a:off x="458571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3-5</a:t>
            </a:r>
            <a:r>
              <a:rPr lang="ko-KR" altLang="en-US" sz="1100" b="1"/>
              <a:t> 안방</a:t>
            </a:r>
            <a:endParaRPr lang="en-US" altLang="ko-KR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427201" y="2676231"/>
            <a:ext cx="3611576" cy="2059417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31018" y="2843703"/>
            <a:ext cx="3326948" cy="1735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전체적으로 아이들 보다 거대한 가구들이 들어서있다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옷장속의 마네킹이 입고있는 코트에 열쇠가 있다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일이 바빠져</a:t>
            </a:r>
            <a:r>
              <a:rPr lang="en-US" altLang="ko-KR" sz="1200"/>
              <a:t>,</a:t>
            </a:r>
            <a:r>
              <a:rPr lang="ko-KR" altLang="en-US" sz="1200"/>
              <a:t> 이젠 잘 입지 않는 고급진 코트다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 회상시</a:t>
            </a:r>
            <a:r>
              <a:rPr lang="en-US" altLang="ko-KR" sz="1200"/>
              <a:t>,</a:t>
            </a:r>
            <a:r>
              <a:rPr lang="ko-KR" altLang="en-US" sz="1200"/>
              <a:t> 아버지가 코트를 입고 자랑하는 모습이 나옴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pic>
        <p:nvPicPr>
          <p:cNvPr id="4111" name="그림 4110"/>
          <p:cNvPicPr>
            <a:picLocks noChangeAspect="1"/>
          </p:cNvPicPr>
          <p:nvPr/>
        </p:nvPicPr>
        <p:blipFill rotWithShape="1">
          <a:blip r:embed="rId3"/>
          <a:srcRect l="5300" t="28110" b="21750"/>
          <a:stretch>
            <a:fillRect/>
          </a:stretch>
        </p:blipFill>
        <p:spPr>
          <a:xfrm>
            <a:off x="5578387" y="1897436"/>
            <a:ext cx="3657159" cy="1936513"/>
          </a:xfrm>
          <a:prstGeom prst="rect">
            <a:avLst/>
          </a:prstGeom>
        </p:spPr>
      </p:pic>
      <p:pic>
        <p:nvPicPr>
          <p:cNvPr id="4112" name="그림 4111"/>
          <p:cNvPicPr>
            <a:picLocks noChangeAspect="1"/>
          </p:cNvPicPr>
          <p:nvPr/>
        </p:nvPicPr>
        <p:blipFill rotWithShape="1">
          <a:blip r:embed="rId4"/>
          <a:srcRect l="2950" t="24930" b="19840"/>
          <a:stretch>
            <a:fillRect/>
          </a:stretch>
        </p:blipFill>
        <p:spPr>
          <a:xfrm>
            <a:off x="5496452" y="3981278"/>
            <a:ext cx="3708368" cy="2110627"/>
          </a:xfrm>
          <a:prstGeom prst="rect">
            <a:avLst/>
          </a:prstGeom>
        </p:spPr>
      </p:pic>
      <p:sp>
        <p:nvSpPr>
          <p:cNvPr id="4113" name="가로 글상자 4112"/>
          <p:cNvSpPr txBox="1"/>
          <p:nvPr/>
        </p:nvSpPr>
        <p:spPr>
          <a:xfrm>
            <a:off x="6142371" y="1247658"/>
            <a:ext cx="2955986" cy="4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[</a:t>
            </a:r>
            <a:r>
              <a:rPr lang="ko-KR" altLang="en-US" sz="1200"/>
              <a:t>회의 때 나온 안방의 대략적인 모습</a:t>
            </a:r>
            <a:r>
              <a:rPr lang="en-US" altLang="ko-KR" sz="1200"/>
              <a:t>]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</p:txBody>
      </p:sp>
      <p:cxnSp>
        <p:nvCxnSpPr>
          <p:cNvPr id="4114" name="선 4113"/>
          <p:cNvCxnSpPr/>
          <p:nvPr/>
        </p:nvCxnSpPr>
        <p:spPr>
          <a:xfrm>
            <a:off x="5578782" y="1856862"/>
            <a:ext cx="1034435" cy="25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직사각형 4114"/>
          <p:cNvSpPr/>
          <p:nvPr/>
        </p:nvSpPr>
        <p:spPr>
          <a:xfrm>
            <a:off x="3975976" y="1508636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방의 가구들이 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액자에 걸려있음</a:t>
            </a:r>
            <a:r>
              <a:rPr lang="en-US" altLang="ko-KR" sz="1100">
                <a:solidFill>
                  <a:schemeClr val="dk1"/>
                </a:solidFill>
              </a:rPr>
              <a:t>.</a:t>
            </a:r>
            <a:r>
              <a:rPr lang="ko-KR" altLang="en-US" sz="1100">
                <a:solidFill>
                  <a:schemeClr val="dk1"/>
                </a:solidFill>
              </a:rPr>
              <a:t> </a:t>
            </a:r>
            <a:endParaRPr lang="ko-KR" altLang="en-US" sz="1100">
              <a:solidFill>
                <a:schemeClr val="dk1"/>
              </a:solidFill>
            </a:endParaRPr>
          </a:p>
        </p:txBody>
      </p:sp>
      <p:sp>
        <p:nvSpPr>
          <p:cNvPr id="4116" name="직사각형 4115"/>
          <p:cNvSpPr/>
          <p:nvPr/>
        </p:nvSpPr>
        <p:spPr>
          <a:xfrm>
            <a:off x="3510820" y="5230290"/>
            <a:ext cx="1623291" cy="5325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액자가 떨어지면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가구도 넘어짐</a:t>
            </a:r>
            <a:endParaRPr lang="ko-KR" altLang="en-US" sz="1100">
              <a:solidFill>
                <a:schemeClr val="dk1"/>
              </a:solidFill>
            </a:endParaRPr>
          </a:p>
        </p:txBody>
      </p:sp>
      <p:cxnSp>
        <p:nvCxnSpPr>
          <p:cNvPr id="4117" name="선 4116"/>
          <p:cNvCxnSpPr>
            <a:endCxn id="4116" idx="3"/>
          </p:cNvCxnSpPr>
          <p:nvPr/>
        </p:nvCxnSpPr>
        <p:spPr>
          <a:xfrm rot="10800000" flipV="1">
            <a:off x="5134112" y="5339235"/>
            <a:ext cx="961888" cy="15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0" name="그림 41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44852" y="2457704"/>
            <a:ext cx="1879789" cy="1942591"/>
          </a:xfrm>
          <a:prstGeom prst="rect">
            <a:avLst/>
          </a:prstGeom>
        </p:spPr>
      </p:pic>
      <p:sp>
        <p:nvSpPr>
          <p:cNvPr id="4121" name="직사각형 4120"/>
          <p:cNvSpPr/>
          <p:nvPr/>
        </p:nvSpPr>
        <p:spPr>
          <a:xfrm>
            <a:off x="9790862" y="2628271"/>
            <a:ext cx="1392115" cy="16223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4122" name="선 4121"/>
          <p:cNvCxnSpPr>
            <a:endCxn id="4121" idx="1"/>
          </p:cNvCxnSpPr>
          <p:nvPr/>
        </p:nvCxnSpPr>
        <p:spPr>
          <a:xfrm>
            <a:off x="7833530" y="2282860"/>
            <a:ext cx="1957332" cy="1156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3" name="직사각형 4122"/>
          <p:cNvSpPr/>
          <p:nvPr/>
        </p:nvSpPr>
        <p:spPr>
          <a:xfrm>
            <a:off x="9696659" y="4491403"/>
            <a:ext cx="1706125" cy="51288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액자 가까이 가면</a:t>
            </a:r>
            <a:endParaRPr lang="ko-KR" altLang="en-US" sz="11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100">
                <a:solidFill>
                  <a:schemeClr val="dk1"/>
                </a:solidFill>
              </a:rPr>
              <a:t>화면 줌아웃</a:t>
            </a:r>
            <a:endParaRPr lang="ko-KR" altLang="en-US" sz="11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778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3. </a:t>
            </a:r>
            <a:r>
              <a:rPr lang="ko-KR" altLang="en-US" sz="1600" b="1"/>
              <a:t>배경요소 설정</a:t>
            </a:r>
            <a:endParaRPr lang="ko-KR" altLang="en-US" sz="1600" b="1"/>
          </a:p>
        </p:txBody>
      </p:sp>
      <p:sp>
        <p:nvSpPr>
          <p:cNvPr id="4108" name="TextBox 7"/>
          <p:cNvSpPr txBox="1"/>
          <p:nvPr/>
        </p:nvSpPr>
        <p:spPr>
          <a:xfrm>
            <a:off x="458571" y="216122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3-6</a:t>
            </a:r>
            <a:r>
              <a:rPr lang="ko-KR" altLang="en-US" sz="1100" b="1"/>
              <a:t> 주방</a:t>
            </a:r>
            <a:endParaRPr lang="ko-KR" altLang="en-US" sz="1100" b="1"/>
          </a:p>
        </p:txBody>
      </p:sp>
      <p:sp>
        <p:nvSpPr>
          <p:cNvPr id="4109" name="직사각형 4108"/>
          <p:cNvSpPr/>
          <p:nvPr/>
        </p:nvSpPr>
        <p:spPr>
          <a:xfrm>
            <a:off x="427201" y="2676231"/>
            <a:ext cx="3611576" cy="1850076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10" name="가로 글상자 4109"/>
          <p:cNvSpPr txBox="1"/>
          <p:nvPr/>
        </p:nvSpPr>
        <p:spPr>
          <a:xfrm>
            <a:off x="531018" y="2990242"/>
            <a:ext cx="3326948" cy="63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아버지가 케이크를 만들던 장소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추억 회상시 아버지와 아이들이 쿠키를 만드는 장면</a:t>
            </a:r>
            <a:r>
              <a:rPr lang="en-US" altLang="ko-KR" sz="1200"/>
              <a:t>?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336232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/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4.</a:t>
            </a:r>
            <a:r>
              <a:rPr lang="ko-KR" altLang="en-US" sz="2400" b="1"/>
              <a:t> 필요한 부분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69681543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j-lt"/>
              </a:rPr>
              <a:t>4.</a:t>
            </a:r>
            <a:r>
              <a:rPr lang="ko-KR" altLang="en-US" sz="1600" b="1">
                <a:latin typeface="+mj-lt"/>
              </a:rPr>
              <a:t> 필요한 부분</a:t>
            </a:r>
            <a:endParaRPr lang="ko-KR" altLang="en-US" sz="1600" b="1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423006" y="1385185"/>
          <a:ext cx="9257532" cy="52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451"/>
                <a:gridCol w="2125595"/>
                <a:gridCol w="6265485"/>
              </a:tblGrid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효과음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장면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셔터소리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정원에서 가족사진 찍는 장면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아이들이 웃는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떠드는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생일날 기억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가족사진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724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 미는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 퍼즐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아이템 획득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악보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손전등 획득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724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문 열리는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열쇠를 이용해 문을 열었을 때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문 닫히는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챕터</a:t>
                      </a:r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에서 </a:t>
                      </a:r>
                      <a:r>
                        <a:rPr lang="en-US" altLang="ko-KR" sz="1200"/>
                        <a:t>a</a:t>
                      </a:r>
                      <a:r>
                        <a:rPr lang="ko-KR" altLang="en-US" sz="1200"/>
                        <a:t>와 </a:t>
                      </a: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가 또다시 분리될 때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7957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바닥에 부딪히는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의 추락사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116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포효하는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괴물이 문을 부수고 들어왔을 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아버지가 </a:t>
                      </a: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를 목격했을 때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26932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괘종시계소리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의 죽음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챕터</a:t>
                      </a:r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 보스전 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오르골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오르골로 기억을 찾을 때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손전등 켜는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끄는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 소리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4037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521" y="82582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4-1. </a:t>
            </a:r>
            <a:r>
              <a:rPr lang="ko-KR" altLang="en-US" sz="1100" b="1"/>
              <a:t>효과음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98406549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5402" y="2751078"/>
            <a:ext cx="1981198" cy="1733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스토리 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캐릭터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배경요소 설정</a:t>
            </a:r>
            <a:endParaRPr lang="ko-KR" altLang="en-US" b="1"/>
          </a:p>
          <a:p>
            <a:pPr marL="342900" lvl="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/>
              <a:t>필요한 부분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j-lt"/>
              </a:rPr>
              <a:t>4.</a:t>
            </a:r>
            <a:r>
              <a:rPr lang="ko-KR" altLang="en-US" sz="1600" b="1">
                <a:latin typeface="+mj-lt"/>
              </a:rPr>
              <a:t> 필요한 부분</a:t>
            </a:r>
            <a:endParaRPr lang="ko-KR" altLang="en-US" sz="1600" b="1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1399366"/>
          <a:ext cx="11019777" cy="4989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740688"/>
                <a:gridCol w="623486"/>
                <a:gridCol w="8216250"/>
              </a:tblGrid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요소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챕터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타이틀 화면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마당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정원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에서 사진찍는 씬 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(+</a:t>
                      </a:r>
                      <a:r>
                        <a:rPr lang="ko-KR" altLang="en-US" sz="1200"/>
                        <a:t>설명 사진 첨부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생일날 기억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첫번째로 얻는 기억 </a:t>
                      </a:r>
                      <a:r>
                        <a:rPr lang="en-US" altLang="ko-KR" sz="1200"/>
                        <a:t>(+</a:t>
                      </a:r>
                      <a:r>
                        <a:rPr lang="ko-KR" altLang="en-US" sz="1200"/>
                        <a:t>설명 사진 첨부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계단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층과 </a:t>
                      </a:r>
                      <a:r>
                        <a:rPr lang="en-US" altLang="ko-KR" sz="1200"/>
                        <a:t>2</a:t>
                      </a:r>
                      <a:r>
                        <a:rPr lang="ko-KR" altLang="en-US" sz="1200"/>
                        <a:t>층을 오가는 곳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괴물이 던진 상자로 길이 막힘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복도 곳곳에 놓여져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길을 가는데 방해</a:t>
                      </a:r>
                      <a:r>
                        <a:rPr lang="en-US" altLang="ko-KR" sz="1200"/>
                        <a:t>.</a:t>
                      </a:r>
                      <a:r>
                        <a:rPr lang="ko-KR" altLang="en-US" sz="1200"/>
                        <a:t> 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구멍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상자를 이용한 퍼즐에 필요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대사창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대사 진행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캐릭터 사진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대사 진행하는 캐릭터 표시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부모님 싸움 기억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(+</a:t>
                      </a:r>
                      <a:r>
                        <a:rPr lang="ko-KR" altLang="en-US" sz="1200"/>
                        <a:t>설명 사진 첨부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의 죽음 기억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(+</a:t>
                      </a:r>
                      <a:r>
                        <a:rPr lang="ko-KR" altLang="en-US" sz="1200"/>
                        <a:t>설명 사진 첨부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521" y="82582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4-2.</a:t>
            </a:r>
            <a:r>
              <a:rPr lang="ko-KR" altLang="en-US" sz="1100" b="1"/>
              <a:t> 요소들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81229633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+mj-lt"/>
              </a:rPr>
              <a:t>4.</a:t>
            </a:r>
            <a:r>
              <a:rPr lang="ko-KR" altLang="en-US" sz="1600" b="1">
                <a:latin typeface="+mj-lt"/>
              </a:rPr>
              <a:t> 필요한 부분</a:t>
            </a:r>
            <a:endParaRPr lang="ko-KR" altLang="en-US" sz="1600" b="1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1692443"/>
          <a:ext cx="11019777" cy="483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740688"/>
                <a:gridCol w="2078403"/>
                <a:gridCol w="6761333"/>
              </a:tblGrid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모션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추락사한 모습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피를 흘리며 쓰러져있는 모습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괴물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아버지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상자 던지기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아이들이 계단으로 내려가지 못하게 하는 괴물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괴물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아버지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멈추는 모션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b</a:t>
                      </a:r>
                      <a:r>
                        <a:rPr lang="ko-KR" altLang="en-US" sz="1200"/>
                        <a:t>가 계단에서 넘어져 오르골이 틀어졌을 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괴물이 잠시 멈춘다</a:t>
                      </a:r>
                      <a:r>
                        <a:rPr lang="en-US" altLang="ko-KR" sz="1200"/>
                        <a:t>.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a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이불에서 나오는 모습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초반 시작 때 이불에서 나오는 모습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en-US" altLang="ko-KR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02427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521" y="82582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4-3.</a:t>
            </a:r>
            <a:r>
              <a:rPr lang="ko-KR" altLang="en-US" sz="1100" b="1"/>
              <a:t> 모션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97857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92012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1007075"/>
                <a:gridCol w="1056503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최초 작성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0.1</a:t>
                      </a: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2024-01-11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방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오르골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캐릭터 외형 설명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0.2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2024-01-13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기억 대략적인 순서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0.3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집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이층집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오르골 내용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배경요소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안방 추가 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0.4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사건의 전말과  기억 순서 삭제 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 자세한 스토리 파일로 첨부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“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2024-01-16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악령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아버지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취미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설정 수정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0.5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2024-01-20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아이들 방 설정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0.6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스토리 수정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최종</a:t>
                      </a:r>
                      <a:r>
                        <a:rPr lang="en-US" altLang="ko-KR" sz="1200"/>
                        <a:t>_</a:t>
                      </a:r>
                      <a:r>
                        <a:rPr lang="ko-KR" altLang="en-US" sz="1200"/>
                        <a:t>세부사항만 조금씩 수정</a:t>
                      </a:r>
                      <a:r>
                        <a:rPr lang="en-US" altLang="ko-KR" sz="1200"/>
                        <a:t>),</a:t>
                      </a:r>
                      <a:r>
                        <a:rPr lang="ko-KR" altLang="en-US" sz="1200"/>
                        <a:t> 캐릭터 설정 수정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사진 설정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놀이공원</a:t>
                      </a:r>
                      <a:r>
                        <a:rPr lang="en-US" altLang="ko-KR" sz="1200"/>
                        <a:t>-&gt;</a:t>
                      </a:r>
                      <a:r>
                        <a:rPr lang="ko-KR" altLang="en-US" sz="1200"/>
                        <a:t>정원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 수정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0.7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2024-01-27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목차</a:t>
                      </a:r>
                      <a:r>
                        <a:rPr lang="en-US" altLang="ko-KR" sz="1200"/>
                        <a:t>_</a:t>
                      </a:r>
                      <a:r>
                        <a:rPr lang="ko-KR" altLang="en-US" sz="1200"/>
                        <a:t>필요한 부분 추가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배경요소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화장실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주방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0.8</a:t>
                      </a:r>
                      <a:endParaRPr lang="en-US" altLang="ko-KR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송나름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/>
                        <a:t>2024-03-04</a:t>
                      </a:r>
                      <a:endParaRPr lang="en-US" altLang="ko-KR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/>
                        <a:t>캐릭터 표정 추가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11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13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  <a:tr h="3528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200"/>
                        <a:t>15</a:t>
                      </a: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2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1. </a:t>
            </a:r>
            <a:r>
              <a:rPr lang="ko-KR" altLang="en-US" sz="2400" b="1"/>
              <a:t>스토리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1. </a:t>
            </a:r>
            <a:r>
              <a:rPr lang="ko-KR" altLang="en-US" sz="1600" b="1">
                <a:latin typeface="+mj-lt"/>
              </a:rPr>
              <a:t>스토리</a:t>
            </a:r>
            <a:endParaRPr lang="ko-KR" altLang="en-US" sz="1600" b="1"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9024" y="1047749"/>
            <a:ext cx="5586976" cy="4497580"/>
          </a:xfrm>
          <a:prstGeom prst="rect">
            <a:avLst/>
          </a:prstGeom>
          <a:solidFill>
            <a:srgbClr val="eef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543238" y="1257089"/>
            <a:ext cx="5552762" cy="30082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자신의 방에서 일어남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그때 </a:t>
            </a:r>
            <a:r>
              <a:rPr lang="en-US" altLang="ko-KR" sz="1200"/>
              <a:t>b</a:t>
            </a:r>
            <a:r>
              <a:rPr lang="ko-KR" altLang="en-US" sz="1200"/>
              <a:t>가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퍼즐을 풀어나가며 만남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같이 놀던 중 괴물의 소리를 듣게되고</a:t>
            </a:r>
            <a:r>
              <a:rPr lang="en-US" altLang="ko-KR" sz="1200"/>
              <a:t>,</a:t>
            </a:r>
            <a:r>
              <a:rPr lang="ko-KR" altLang="en-US" sz="1200"/>
              <a:t> 얼마 안 있어 괴물을 맞닥트림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서로 괴물을 피해가며 퍼즐을 풀어가는 도중 과거의 기억이 조금씩 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지하실에서 괴물을 물리치고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죽은 날의 기억이 되살아남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충격을 받은 </a:t>
            </a:r>
            <a:r>
              <a:rPr lang="en-US" altLang="ko-KR" sz="1200"/>
              <a:t>a</a:t>
            </a:r>
            <a:r>
              <a:rPr lang="ko-KR" altLang="en-US" sz="1200"/>
              <a:t>가 </a:t>
            </a:r>
            <a:r>
              <a:rPr lang="en-US" altLang="ko-KR" sz="1200"/>
              <a:t>b</a:t>
            </a:r>
            <a:r>
              <a:rPr lang="ko-KR" altLang="en-US" sz="1200"/>
              <a:t>에게 정말 죽은것이 맞냐고 물음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가 머뭇거리며 대답을 하던중</a:t>
            </a:r>
            <a:r>
              <a:rPr lang="en-US" altLang="ko-KR" sz="1200"/>
              <a:t>,</a:t>
            </a:r>
            <a:r>
              <a:rPr lang="ko-KR" altLang="en-US" sz="1200"/>
              <a:t> 문이 닫히며 서로 갈라짐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저택에서 싸우고 이번엔 자신이 도와줄 차례라며 </a:t>
            </a:r>
            <a:r>
              <a:rPr lang="en-US" altLang="ko-KR" sz="1200"/>
              <a:t>b</a:t>
            </a:r>
            <a:r>
              <a:rPr lang="ko-KR" altLang="en-US" sz="1200"/>
              <a:t>에게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둘이서 </a:t>
            </a:r>
            <a:r>
              <a:rPr lang="en-US" altLang="ko-KR" sz="1200"/>
              <a:t>b</a:t>
            </a:r>
            <a:r>
              <a:rPr lang="ko-KR" altLang="en-US" sz="1200"/>
              <a:t>의 죄책감이랑 싸움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승리 후 </a:t>
            </a:r>
            <a:r>
              <a:rPr lang="en-US" altLang="ko-KR" sz="1200"/>
              <a:t>a</a:t>
            </a:r>
            <a:r>
              <a:rPr lang="ko-KR" altLang="en-US" sz="1200"/>
              <a:t>의 방에서 깨어나고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가 했던 오해를 품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집을 둘러보며 추억을 회상하고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무덤으로 감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작별인사를 하며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a</a:t>
            </a:r>
            <a:r>
              <a:rPr lang="ko-KR" altLang="en-US" sz="1200"/>
              <a:t>는 오르골을 무덤에 올려둠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</a:t>
            </a:r>
            <a:r>
              <a:rPr lang="en-US" altLang="ko-KR" sz="1200"/>
              <a:t>b</a:t>
            </a:r>
            <a:r>
              <a:rPr lang="ko-KR" altLang="en-US" sz="1200"/>
              <a:t>의 모습이 사라지고</a:t>
            </a:r>
            <a:r>
              <a:rPr lang="en-US" altLang="ko-KR" sz="1200"/>
              <a:t>,</a:t>
            </a:r>
            <a:r>
              <a:rPr lang="ko-KR" altLang="en-US" sz="1200"/>
              <a:t> 밖에서는 </a:t>
            </a:r>
            <a:r>
              <a:rPr lang="en-US" altLang="ko-KR" sz="1200"/>
              <a:t>a</a:t>
            </a:r>
            <a:r>
              <a:rPr lang="ko-KR" altLang="en-US" sz="1200"/>
              <a:t>를 찾는 목소리가 들림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</a:t>
            </a:r>
            <a:r>
              <a:rPr lang="ko-KR" altLang="en-US" sz="1200"/>
              <a:t> 밖으로 뛰어가는 </a:t>
            </a:r>
            <a:r>
              <a:rPr lang="en-US" altLang="ko-KR" sz="1200"/>
              <a:t>a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+</a:t>
            </a:r>
            <a:r>
              <a:rPr lang="ko-KR" altLang="en-US" sz="1200"/>
              <a:t> 자세한 스토리는 워드 파일로 첨부</a:t>
            </a:r>
            <a:endParaRPr lang="ko-KR" altLang="en-US" sz="1200"/>
          </a:p>
        </p:txBody>
      </p:sp>
      <p:sp>
        <p:nvSpPr>
          <p:cNvPr id="26" name="가로 글상자 25"/>
          <p:cNvSpPr txBox="1"/>
          <p:nvPr/>
        </p:nvSpPr>
        <p:spPr>
          <a:xfrm>
            <a:off x="503464" y="659674"/>
            <a:ext cx="6096000" cy="2623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 b="1"/>
              <a:t>1-1</a:t>
            </a:r>
            <a:r>
              <a:rPr lang="ko-KR" altLang="en-US" sz="1100" b="1"/>
              <a:t> 스토리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3082" y="3198167"/>
            <a:ext cx="4305836" cy="448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b="1"/>
              <a:t>2. </a:t>
            </a:r>
            <a:r>
              <a:rPr lang="ko-KR" altLang="en-US" sz="2400" b="1"/>
              <a:t>캐릭터 설정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921413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2-1. A</a:t>
            </a:r>
            <a:r>
              <a:rPr lang="ko-KR" altLang="en-US" sz="1100" b="1"/>
              <a:t> </a:t>
            </a:r>
            <a:r>
              <a:rPr lang="en-US" altLang="ko-KR" sz="1100" b="1"/>
              <a:t>(1P)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41521" y="1297471"/>
          <a:ext cx="4475224" cy="419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4004361"/>
              </a:tblGrid>
              <a:tr h="20868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현실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5035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동화책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초코케이크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싸우는 소리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변화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757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꿈속에서는 후드를 입은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짧은 머리와 붉은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현실로 나왔을 때 교복차림을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중학생정도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1099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동생이다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어릴적 생일선물로 받은 오르골을 아낀다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밝고 명랑한 성격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특히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있을 때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이었다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오르골 소리를 들으면 금방 곯아떨어져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자기전에 자주 틀어놓았다고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제일 즐거운 일은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와 함께 노는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가족들의 모습을 보며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시간이 흐를 수록 자신도 불행해질 것이라고 생각한다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학년이 올라갈수록 말수도 적어지고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자신만의 세계에 더욱 빠지게 된다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360F0B-8672-4450-AC99-19ED413BB9AA}"/>
              </a:ext>
            </a:extLst>
          </p:cNvPr>
          <p:cNvSpPr txBox="1">
            <a:spLocks/>
          </p:cNvSpPr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서류가방</a:t>
            </a:r>
            <a:endParaRPr lang="en-US" altLang="ko-KR" sz="1000" dirty="0">
              <a:latin typeface="+mj-lt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956686"/>
            <a:ext cx="2733989" cy="273398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09691" y="3230126"/>
            <a:ext cx="2535114" cy="25351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26285" y="3198726"/>
            <a:ext cx="2616760" cy="261676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36589" y="977620"/>
            <a:ext cx="2597919" cy="259791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50242" y="3166418"/>
            <a:ext cx="2584621" cy="25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53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ko-KR" altLang="en-US" sz="1600" b="1"/>
          </a:p>
        </p:txBody>
      </p:sp>
      <p:sp>
        <p:nvSpPr>
          <p:cNvPr id="8" name="TextBox 7"/>
          <p:cNvSpPr txBox="1"/>
          <p:nvPr/>
        </p:nvSpPr>
        <p:spPr>
          <a:xfrm>
            <a:off x="320588" y="930490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2-2. B</a:t>
            </a:r>
            <a:r>
              <a:rPr lang="ko-KR" altLang="en-US" sz="1100" b="1"/>
              <a:t> </a:t>
            </a:r>
            <a:r>
              <a:rPr lang="en-US" altLang="ko-KR" sz="1100" b="1"/>
              <a:t>(2P)</a:t>
            </a:r>
            <a:endParaRPr lang="en-US" altLang="ko-KR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1320747"/>
          <a:ext cx="4328686" cy="418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63"/>
                <a:gridCol w="3857823"/>
              </a:tblGrid>
              <a:tr h="22678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사망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279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L/H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가족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모험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활동적인 것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생크림 케이크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싸움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71616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적갈색의 긴 생머리와 붉은색 눈을 갖고있다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꿈속에서 치마를 입고있는 어린아이의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살쯤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꿈 밖에선 유령의 형태를 띄고있다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704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TMI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 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쌍둥이 누나다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활기차고 당찬 성격이다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비해 어른스럽다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약간 엉뚱한 면도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친구들에게 무시받고 있으면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똑부러지는 말투로 혼내주었다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우산으로 날 수 있다고 생각해 실험을 하다가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다친 적이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에 대한 죄책감에 승천하지 못하고 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이사를 가게되어 볼 수 없게된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가 갑자기 나타나자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를 따라 방에 들어간다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4468936" y="583041"/>
            <a:ext cx="356036" cy="334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marL="171450" lvl="0" indent="-171450">
              <a:lnSpc>
                <a:spcPct val="120000"/>
              </a:lnSpc>
              <a:buFontTx/>
              <a:buChar char="-"/>
              <a:defRPr/>
            </a:pPr>
            <a:r>
              <a:rPr lang="ko-KR" altLang="en-US" sz="1000">
                <a:latin typeface="+mj-lt"/>
                <a:ea typeface="+mn-ea"/>
                <a:cs typeface="+mn-cs"/>
              </a:rPr>
              <a:t>서류가방</a:t>
            </a:r>
            <a:endParaRPr lang="en-US" altLang="ko-KR" sz="1000">
              <a:latin typeface="+mj-lt"/>
              <a:ea typeface="+mn-ea"/>
              <a:cs typeface="+mn-cs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707939"/>
            <a:ext cx="2991365" cy="299136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4297" y="3192161"/>
            <a:ext cx="2803439" cy="28034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68114" y="3429000"/>
            <a:ext cx="2636108" cy="263610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76054" y="759425"/>
            <a:ext cx="2957899" cy="295789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411731" y="3429000"/>
            <a:ext cx="2636107" cy="263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389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600" b="1"/>
              <a:t>2. </a:t>
            </a:r>
            <a:r>
              <a:rPr lang="ko-KR" altLang="en-US" sz="1600" b="1"/>
              <a:t>캐릭터 설정</a:t>
            </a:r>
            <a:endParaRPr lang="en-US" altLang="ko-KR" sz="1600" b="1">
              <a:latin typeface="+mj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88" y="1896901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2-3. </a:t>
            </a:r>
            <a:r>
              <a:rPr lang="ko-KR" altLang="en-US" sz="1100" b="1"/>
              <a:t>아버지</a:t>
            </a:r>
            <a:endParaRPr lang="ko-KR" altLang="en-US" sz="1100" b="1"/>
          </a:p>
        </p:txBody>
      </p:sp>
      <p:graphicFrame>
        <p:nvGraphicFramePr>
          <p:cNvPr id="2" name="표 8"/>
          <p:cNvGraphicFramePr>
            <a:graphicFrameLocks noGrp="1"/>
          </p:cNvGraphicFramePr>
          <p:nvPr/>
        </p:nvGraphicFramePr>
        <p:xfrm>
          <a:off x="320587" y="2394970"/>
          <a:ext cx="4331335" cy="298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세 중반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latinLnBrk="1">
                        <a:buFontTx/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 피곤에 찌든 모습을 하고있다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02967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아이들을 무척 사랑한다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아이들의 케이크 취향이 서로 달라 반반 케이크를 만들어 준 적이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옷을 만드는 취미가 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활기찬 사람으로 아이들과 잘 놀아주었지만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직장에서 잘리는 등 힘든 일들을 겪다보니 점점 어두워짐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ko-KR" altLang="en-US" sz="1000"/>
                        <a:t>아이들에게 화내는 모습을 보인 것을 후회하며 자책하고있다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a</a:t>
                      </a:r>
                      <a:r>
                        <a:rPr lang="ko-KR" altLang="en-US" sz="1000"/>
                        <a:t>의 꿈속에서 괴물의 모습으로 나온다</a:t>
                      </a:r>
                      <a:r>
                        <a:rPr lang="en-US" altLang="ko-KR" sz="1000"/>
                        <a:t>.</a:t>
                      </a:r>
                      <a:endParaRPr lang="en-US" altLang="ko-KR" sz="1000"/>
                    </a:p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endParaRPr lang="en-US" altLang="ko-KR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7"/>
          <p:cNvSpPr txBox="1"/>
          <p:nvPr/>
        </p:nvSpPr>
        <p:spPr>
          <a:xfrm>
            <a:off x="6208660" y="1885586"/>
            <a:ext cx="1928090" cy="2616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>
              <a:defRPr/>
            </a:pPr>
            <a:r>
              <a:rPr lang="en-US" altLang="ko-KR" sz="1100" b="1"/>
              <a:t>2-4. b</a:t>
            </a:r>
            <a:r>
              <a:rPr lang="ko-KR" altLang="en-US" sz="1100" b="1"/>
              <a:t>의 죄책감</a:t>
            </a:r>
            <a:endParaRPr lang="ko-KR" altLang="en-US" sz="1100" b="1"/>
          </a:p>
        </p:txBody>
      </p:sp>
      <p:graphicFrame>
        <p:nvGraphicFramePr>
          <p:cNvPr id="10" name="표 8"/>
          <p:cNvGraphicFramePr>
            <a:graphicFrameLocks noGrp="1"/>
          </p:cNvGraphicFramePr>
          <p:nvPr/>
        </p:nvGraphicFramePr>
        <p:xfrm>
          <a:off x="6095999" y="2638810"/>
          <a:ext cx="4331335" cy="2552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/>
                <a:gridCol w="3850005"/>
              </a:tblGrid>
              <a:tr h="795632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외형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0" indent="-171450" latinLnBrk="1">
                        <a:buFontTx/>
                        <a:buChar char="-"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의 모습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5685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marR="0" lv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Char char="-"/>
                        <a:defRPr/>
                      </a:pPr>
                      <a:r>
                        <a:rPr lang="en-US" altLang="ko-KR" sz="1000"/>
                        <a:t>b</a:t>
                      </a:r>
                      <a:r>
                        <a:rPr lang="ko-KR" altLang="en-US" sz="1000"/>
                        <a:t>의 죄책감이 형상화 된 모습</a:t>
                      </a:r>
                      <a:endParaRPr lang="ko-KR" altLang="en-US" sz="1000"/>
                    </a:p>
                  </a:txBody>
                  <a:tcPr marL="91440" marR="9144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0737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416</ep:Words>
  <ep:PresentationFormat>와이드스크린</ep:PresentationFormat>
  <ep:Paragraphs>137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캐릭터 설정 기획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2021-11-30T08:11:03.000</dcterms:created>
  <dc:creator>Lee YoungHun</dc:creator>
  <cp:lastModifiedBy>pooru</cp:lastModifiedBy>
  <dcterms:modified xsi:type="dcterms:W3CDTF">2024-03-05T16:15:39.845</dcterms:modified>
  <cp:revision>187</cp:revision>
  <dc:title>제목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