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84" y="4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2024-02-22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화장실 속 퍼즐 </a:t>
            </a:r>
            <a:r>
              <a:rPr lang="ko-KR" altLang="en-US" sz="6000" spc="-15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5097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괴물</a:t>
            </a:r>
            <a:r>
              <a:rPr kumimoji="0" lang="en-US" altLang="ko-KR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(</a:t>
            </a: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아버지</a:t>
            </a:r>
            <a:r>
              <a:rPr kumimoji="0" lang="en-US" altLang="ko-KR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)</a:t>
            </a: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의 </a:t>
            </a:r>
            <a:r>
              <a:rPr kumimoji="0" lang="en-US" altLang="ko-KR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AI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054" y="1544375"/>
            <a:ext cx="9828651" cy="456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괴물의 타겟팅 매커니즘은 청각 보다 시야가 타겟팅 우선 순위가 높음</a:t>
            </a: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1.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시야에 플레이어가 존재할 경우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소리와 상관없이 플레이어가 시야에 없어질 때까지 최초 발견 플레이어를 타겟팅한다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en-US" altLang="ko-KR" sz="19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1.1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플레이어를 타겟팅 하던 도중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다른 플레이어가 시야에 존재하더라도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두번째 발견 플레이어는 무시한다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단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첫번째 발견 플레이어가 시야에 사라졌을 경우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두번째 발견 플레이어로 타겟팅이 전환된다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en-US" altLang="ko-KR" sz="19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2.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시야에 플레이어가 존재하지 않을 경우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소리에 반응하여 해당 장소로 이동한다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 </a:t>
            </a:r>
            <a:r>
              <a:rPr lang="en-US" altLang="ko-KR" sz="19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2.1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해당 장소 이동중 시야에 플레이어가 발견될 경우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소리에 의한 타겟팅은 중단되며 발견한 플레이어를 타겟팅한다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en-US" altLang="ko-KR" sz="19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 </a:t>
            </a:r>
            <a:r>
              <a:rPr lang="en-US" altLang="ko-KR" sz="19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2.2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해당 장소 이동중 시야에 플레이어가 발견되지 않을 경우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소리에 의한 타겟팅은 완료되며 휴식 및 배회 상태로 변환한다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en-US" altLang="ko-KR" sz="19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 sz="19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31183" y="842308"/>
            <a:ext cx="3595221" cy="3940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타겟팅 </a:t>
            </a:r>
            <a:r>
              <a:rPr lang="en-US" altLang="ko-KR" sz="2000" b="1"/>
              <a:t>(</a:t>
            </a:r>
            <a:r>
              <a:rPr lang="ko-KR" altLang="en-US" sz="2000" b="1"/>
              <a:t>쫓아가기</a:t>
            </a:r>
            <a:r>
              <a:rPr lang="en-US" altLang="ko-KR" sz="2000" b="1"/>
              <a:t>)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5097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괴물</a:t>
            </a:r>
            <a:r>
              <a:rPr kumimoji="0" lang="en-US" altLang="ko-KR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(</a:t>
            </a: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아버지</a:t>
            </a:r>
            <a:r>
              <a:rPr kumimoji="0" lang="en-US" altLang="ko-KR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)</a:t>
            </a: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의 </a:t>
            </a:r>
            <a:r>
              <a:rPr kumimoji="0" lang="en-US" altLang="ko-KR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AI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054" y="1544375"/>
            <a:ext cx="9828651" cy="69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31183" y="842308"/>
            <a:ext cx="3595221" cy="3940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타겟팅 </a:t>
            </a:r>
            <a:r>
              <a:rPr lang="en-US" altLang="ko-KR" sz="2000" b="1"/>
              <a:t>(</a:t>
            </a:r>
            <a:r>
              <a:rPr lang="ko-KR" altLang="en-US" sz="2000" b="1"/>
              <a:t>공격</a:t>
            </a:r>
            <a:r>
              <a:rPr lang="en-US" altLang="ko-KR" sz="2000" b="1"/>
              <a:t>)</a:t>
            </a:r>
            <a:endParaRPr lang="en-US" altLang="ko-KR" sz="2000" b="1"/>
          </a:p>
        </p:txBody>
      </p:sp>
      <p:sp>
        <p:nvSpPr>
          <p:cNvPr id="26" name="TextBox 23"/>
          <p:cNvSpPr txBox="1"/>
          <p:nvPr/>
        </p:nvSpPr>
        <p:spPr>
          <a:xfrm>
            <a:off x="736391" y="1320254"/>
            <a:ext cx="9828651" cy="6726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괴물의 공격 시스템은 플레이어를 경직하게 하며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데미지를 입힌다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최종적인 목표는 해당 플레이어를 게임오버로 만드는 것이다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1.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괴물은 타겟팅된 대상을 타겟팅이 풀릴 때까지 지속적으로 쫓아간다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플레이어가 괴물의 공격범위 안에 들어왔을 경우 공격 매커니즘을 실행한다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2.</a:t>
            </a:r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플레이어가 공격범위 안에 들어왔을 경우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공격을 실행한다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공격은 큰 팔을 휘둘러  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2~3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칸 공격 범위에 존재하는 플레이어와 특정 오브젝트에게 데미지를 입히고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플레이어를 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3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칸 밀친다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플레이어가 밀쳐졌을 때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뒤에 지나갈 수 없는 오브젝트가 존재할 경우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1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초 동안 경직한다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en-US" altLang="ko-KR" sz="19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2.1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플레이어가 공격범위 안에 들어왔다가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0.5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초 이내로 나갔을 경우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공격을 멈춘다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en-US" altLang="ko-KR" sz="19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en-US" altLang="ko-KR" sz="19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2.2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플레이어가 공격범위 안에 들어왔다가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1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초 이내로 나갔을 경우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멈추지 않고 공격을 진행한다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en-US" altLang="ko-KR" sz="19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en-US" altLang="ko-KR" sz="19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2.3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플레이어가 경직한 것을 시야로 발견했을 경우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1.5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초 동안 충전한 후 강한 공격을 실행한다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endParaRPr lang="ko-KR" altLang="en-US" sz="19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 </a:t>
            </a: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5097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괴물</a:t>
            </a:r>
            <a:r>
              <a:rPr kumimoji="0" lang="en-US" altLang="ko-KR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(</a:t>
            </a: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아버지</a:t>
            </a:r>
            <a:r>
              <a:rPr kumimoji="0" lang="en-US" altLang="ko-KR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)</a:t>
            </a: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의 </a:t>
            </a:r>
            <a:r>
              <a:rPr kumimoji="0" lang="en-US" altLang="ko-KR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AI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054" y="1544375"/>
            <a:ext cx="9828651" cy="4340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괴물은 지속적으로 화장실 내부를 배회한다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1.</a:t>
            </a:r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기본적으로 타겟팅 상태가 아닐 경우에만 실행한다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en-US" altLang="ko-KR" sz="19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1.1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타겟팅 상태로 전환됐을 경우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괴물은 즉시 배회와 휴식 매커니즘을 중단하고 타겟팅을 우선시 한다</a:t>
            </a:r>
            <a:r>
              <a:rPr lang="en-US" altLang="ko-KR" sz="19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2.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배회 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: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괴물은 화장실을 플레이어 속도의 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3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분의 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2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정도로 랜덤하게 돌아다니도록 한다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상하좌우 방향을 랜덤으로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3~5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칸을 랜덤으로 걸어간 후 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1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초 동안 멈춘다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기본적으로 배회 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AI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는 이를 반복한다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3.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휴식 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: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괴물은 배회 도중 낮은 확률로 휴식을 취한다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3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초동안 가만히 숨을 쉰 채로 서있는다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.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 </a:t>
            </a: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31183" y="842308"/>
            <a:ext cx="3595221" cy="3940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배회 및 휴식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5097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괴물</a:t>
            </a:r>
            <a:r>
              <a:rPr kumimoji="0" lang="en-US" altLang="ko-KR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(</a:t>
            </a: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아버지</a:t>
            </a:r>
            <a:r>
              <a:rPr kumimoji="0" lang="en-US" altLang="ko-KR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)</a:t>
            </a: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의 </a:t>
            </a:r>
            <a:r>
              <a:rPr kumimoji="0" lang="en-US" altLang="ko-KR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AI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07735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069" y="1366947"/>
            <a:ext cx="9828651" cy="5870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000">
                <a:solidFill>
                  <a:srgbClr val="224d60">
                    <a:lumMod val="50000"/>
                  </a:srgbClr>
                </a:solidFill>
                <a:latin typeface="G마켓 산스 TTF Bold"/>
                <a:ea typeface="G마켓 산스 TTF Bold"/>
              </a:rPr>
              <a:t>괴물이 아버지였다는 설정을 플레이어에게 복선을 깔기 위해 스토리적으로 화장실에서 아버지가 오브젝트들과 상호작용하는 모습이 낮은 확률로 등장하도록 한다</a:t>
            </a:r>
            <a:r>
              <a:rPr lang="en-US" altLang="ko-KR" sz="2000">
                <a:solidFill>
                  <a:srgbClr val="224d60">
                    <a:lumMod val="50000"/>
                  </a:srgbClr>
                </a:solidFill>
                <a:latin typeface="G마켓 산스 TTF Bold"/>
                <a:ea typeface="G마켓 산스 TTF Bold"/>
              </a:rPr>
              <a:t>.</a:t>
            </a:r>
            <a:endParaRPr lang="en-US" altLang="ko-KR" sz="2000">
              <a:solidFill>
                <a:srgbClr val="224d60">
                  <a:lumMod val="50000"/>
                </a:srgbClr>
              </a:solidFill>
              <a:latin typeface="G마켓 산스 TTF Bold"/>
              <a:ea typeface="G마켓 산스 TTF Bold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2000">
              <a:solidFill>
                <a:srgbClr val="224d60">
                  <a:lumMod val="50000"/>
                </a:srgbClr>
              </a:solidFill>
              <a:latin typeface="G마켓 산스 TTF Bold"/>
              <a:ea typeface="G마켓 산스 TTF Bold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위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AI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는 다른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AI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에 비해 우선순위가 제일 낮으며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 배회 및 휴식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AI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가 완료한 후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10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퍼센트 확률로 등장하도록 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스토리적 상호작용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AI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를 진행하던 도중 언제라도 타겟팅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AI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 및 배회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/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휴식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AI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로 넘어갈 수 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 즉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 게임 플레이에 영향을 끼치지 않도록 주의 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1.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 배관 고치기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 반경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칸 이내로 존재하는 욕조 및 변기에 다가가 배관을 고치는 듯한 애니메이션을 진행한다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2.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 쓰레기 치우기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 반경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칸 이내로 존재하는 쓰레기 오브젝트에 다가가 치우는 듯한 애니메이션을 진행한다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2.1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 반경 </a:t>
            </a:r>
            <a:r>
              <a:rPr kumimoji="0" lang="en-US" altLang="ko-KR" sz="19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2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칸 이내로 두 오브젝트가 동시에 존재할 경우</a:t>
            </a:r>
            <a:r>
              <a:rPr kumimoji="0" lang="en-US" altLang="ko-KR" sz="19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,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 각각 </a:t>
            </a:r>
            <a:r>
              <a:rPr kumimoji="0" lang="en-US" altLang="ko-KR" sz="19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50</a:t>
            </a:r>
            <a:r>
              <a:rPr kumimoji="0" lang="ko-KR" altLang="en-US" sz="19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퍼센트 확률로 작동하도록 한다</a:t>
            </a:r>
            <a:r>
              <a:rPr kumimoji="0" lang="en-US" altLang="ko-KR" sz="1900" b="0" i="0" u="none" strike="noStrike" kern="1200" cap="none" spc="0" normalizeH="0" baseline="0"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.</a:t>
            </a:r>
            <a:endParaRPr kumimoji="0" lang="en-US" altLang="ko-KR" sz="19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  <a:p>
            <a:pPr algn="just">
              <a:defRPr/>
            </a:pP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31183" y="842308"/>
            <a:ext cx="3595221" cy="3940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스토리적 상호작용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23968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4-1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41441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오브젝트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2221566"/>
            <a:ext cx="9828651" cy="39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141941" y="762376"/>
          <a:ext cx="11909526" cy="46213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74340"/>
                <a:gridCol w="1671768"/>
                <a:gridCol w="7663416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오브젝트 이름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오브젝트 체력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오브젝트 상호작용 능력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868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욕조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숨을 수 있는 오브젝트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동생 플레이어가 욕조에 숨었을 경우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, 3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초 후 괴물은 주변 반경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20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칸 이내로 다른 공간으로 이동함</a:t>
                      </a:r>
                      <a:endParaRPr kumimoji="0" lang="ko-KR" altLang="en-US" b="0" i="0" u="none" strike="noStrike" kern="1200" cap="none" spc="0" normalizeH="0" baseline="0">
                        <a:solidFill>
                          <a:srgbClr val="224d6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G마켓 산스 TTF Bold"/>
                        <a:ea typeface="G마켓 산스 TTF Bold"/>
                        <a:cs typeface="+mn-cs"/>
                      </a:endParaRPr>
                    </a:p>
                  </a:txBody>
                  <a:tcPr marL="91440" marR="91440"/>
                </a:tc>
              </a:tr>
              <a:tr h="13244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변기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소리를 내어 괴물을 끌어들일 수 있는 오브젝트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동생과 그의 그림자 모두 작동 가능하지만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, 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누나는 사용할 수 없음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작동했을 경우 반경 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20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칸에 소리를 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2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초간 내게 됨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여러 번 사용 가능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/>
                </a:tc>
              </a:tr>
              <a:tr h="17392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거울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깨뜨려 소리를 더 크고 넓게 낼 수 있지만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, 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한번 밖에 사용할 수 없다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.</a:t>
                      </a:r>
                      <a:endParaRPr lang="en-US" altLang="ko-KR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상호작용했을 경우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, 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거울을 깨뜨려 맵 전체에 소리를 냄</a:t>
                      </a:r>
                      <a:endParaRPr kumimoji="0" lang="ko-KR" altLang="en-US" b="0" i="0" u="none" strike="noStrike" kern="1200" cap="none" spc="0" normalizeH="0" baseline="0">
                        <a:solidFill>
                          <a:srgbClr val="224d6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G마켓 산스 TTF Bold"/>
                        <a:ea typeface="G마켓 산스 TTF Bold"/>
                        <a:cs typeface="+mn-cs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괴물은 무조건 인지하게 되며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, 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깨뜨렸을 때 유리조각을 얻을 수 있다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.</a:t>
                      </a:r>
                      <a:endParaRPr kumimoji="0" lang="en-US" altLang="ko-KR" b="0" i="0" u="none" strike="noStrike" kern="1200" cap="none" spc="0" normalizeH="0" baseline="0">
                        <a:solidFill>
                          <a:srgbClr val="224d6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G마켓 산스 TTF Bold"/>
                        <a:ea typeface="G마켓 산스 TTF Bold"/>
                        <a:cs typeface="+mn-cs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4-2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41441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오브젝트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141237" y="799729"/>
          <a:ext cx="11906674" cy="48482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74340"/>
                <a:gridCol w="1643753"/>
                <a:gridCol w="7688580"/>
              </a:tblGrid>
              <a:tr h="3240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오브젝트 이름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오브젝트 체력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오브젝트 상호작용 능력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2895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쓰레기 봉투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유리조각을 통해 찢을 수 있음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찢을 시 반경 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4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칸 이내로 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1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초간 소리를 냄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찢어진 이후 쓰레기 더미가 쏟아지면서 동생은 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2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초간 접근할 수 없음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이는 아버지가 이를 수습하기 위해서 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1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초간 멈추게 되는 등 밸런스 패치 예정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/>
                </a:tc>
              </a:tr>
              <a:tr h="8925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박스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누나가 손쉽게 치울 수 있는 상자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동생이 밀 경우 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3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초가 소요되며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, 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반경 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6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칸 이내로 소리를 냄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. 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누나와 함께 밀 경우 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1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초가 소요되며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, 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반경 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3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칸 이내로 소리를 냄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/>
                </a:tc>
              </a:tr>
              <a:tr h="5860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높은 선반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동생의 키로는 닿을 수 없는 선반</a:t>
                      </a:r>
                      <a:endParaRPr kumimoji="0" lang="ko-KR" altLang="en-US" b="0" i="0" u="none" strike="noStrike" kern="1200" cap="none" spc="0" normalizeH="0" baseline="0">
                        <a:solidFill>
                          <a:srgbClr val="224d6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G마켓 산스 TTF Bold"/>
                        <a:ea typeface="G마켓 산스 TTF Bold"/>
                        <a:cs typeface="+mn-cs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누나 플레이어가 이곳에서 수건을 꺼내 주어야 함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/>
                </a:tc>
              </a:tr>
              <a:tr h="5860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터져버린 배관</a:t>
                      </a:r>
                      <a:endParaRPr lang="ko-KR" altLang="en-US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지속적으로 물을 뿜어내는 배관</a:t>
                      </a:r>
                      <a:endParaRPr kumimoji="0" lang="ko-KR" altLang="en-US" b="0" i="0" u="none" strike="noStrike" kern="1200" cap="none" spc="0" normalizeH="0" baseline="0">
                        <a:solidFill>
                          <a:srgbClr val="224d6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G마켓 산스 TTF Bold"/>
                        <a:ea typeface="G마켓 산스 TTF Bold"/>
                        <a:cs typeface="+mn-cs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물이 하수구를 지날 경우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, </a:t>
                      </a: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하수구로 들어가지만 막혀있다면 그대로 지나침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.</a:t>
                      </a:r>
                      <a:endParaRPr lang="en-US" altLang="ko-KR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뿜어내고 있지만 일정 칸 이상 물이 흘러 내리면 더 넘어가지 않음</a:t>
                      </a:r>
                      <a:r>
                        <a:rPr lang="en-US" altLang="ko-KR">
                          <a:solidFill>
                            <a:srgbClr val="224d60">
                              <a:lumMod val="50000"/>
                            </a:srgbClr>
                          </a:solidFill>
                          <a:latin typeface="G마켓 산스 TTF Bold"/>
                          <a:ea typeface="G마켓 산스 TTF Bold"/>
                        </a:rPr>
                        <a:t>,</a:t>
                      </a:r>
                      <a:endParaRPr lang="en-US" altLang="ko-KR">
                        <a:solidFill>
                          <a:srgbClr val="224d60">
                            <a:lumMod val="50000"/>
                          </a:srgbClr>
                        </a:solidFill>
                        <a:latin typeface="G마켓 산스 TTF Bold"/>
                        <a:ea typeface="G마켓 산스 TTF Bold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동생 플레이어는 이 물을 지나갈 수 없음</a:t>
                      </a:r>
                      <a:endParaRPr kumimoji="0" lang="ko-KR" altLang="en-US" b="0" i="0" u="none" strike="noStrike" kern="1200" cap="none" spc="0" normalizeH="0" baseline="0">
                        <a:solidFill>
                          <a:srgbClr val="224d6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G마켓 산스 TTF Bold"/>
                        <a:ea typeface="G마켓 산스 TTF Bold"/>
                        <a:cs typeface="+mn-cs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수건으로 배관을 막아야 함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224d6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G마켓 산스 TTF Bold"/>
                          <a:ea typeface="G마켓 산스 TTF Bold"/>
                          <a:cs typeface="+mn-cs"/>
                        </a:rPr>
                        <a:t>.</a:t>
                      </a:r>
                      <a:endParaRPr kumimoji="0" lang="en-US" altLang="ko-KR" b="0" i="0" u="none" strike="noStrike" kern="1200" cap="none" spc="0" normalizeH="0" baseline="0">
                        <a:solidFill>
                          <a:srgbClr val="224d6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G마켓 산스 TTF Bold"/>
                        <a:ea typeface="G마켓 산스 TTF Bold"/>
                        <a:cs typeface="+mn-cs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281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  <a:latin typeface="G마켓 산스 TTF Bold"/>
                <a:ea typeface="G마켓 산스 TTF Bold"/>
              </a:rPr>
              <a:t>Part 0</a:t>
            </a:r>
            <a:endParaRPr lang="ko-KR" altLang="en-US" sz="16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4810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  <a:latin typeface="G마켓 산스 TTF Bold"/>
                <a:ea typeface="G마켓 산스 TTF Bold"/>
              </a:rPr>
              <a:t>문서 이력</a:t>
            </a:r>
            <a:endParaRPr lang="ko-KR" altLang="en-US" sz="2800" b="1" spc="-3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823053"/>
                <a:gridCol w="1240525"/>
                <a:gridCol w="8384059"/>
                <a:gridCol w="654905"/>
              </a:tblGrid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버전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전필성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2023-02-22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최초 작성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0.1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2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이재학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2023-02-28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괴물</a:t>
                      </a: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(</a:t>
                      </a: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아버지</a:t>
                      </a: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)AI</a:t>
                      </a: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 세부 수정</a:t>
                      </a: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,</a:t>
                      </a: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 오브젝트 수정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0.2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3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4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5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6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7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8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9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10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11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12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13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14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15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B4360-AD8D-0F40-E760-9E5ED8353DE0}"/>
              </a:ext>
            </a:extLst>
          </p:cNvPr>
          <p:cNvGrpSpPr/>
          <p:nvPr/>
        </p:nvGrpSpPr>
        <p:grpSpPr>
          <a:xfrm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229707" y="2130197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1702393" y="2160974"/>
              <a:ext cx="3127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58CC4A-56D6-4C4E-6A60-E8B5B9283959}"/>
              </a:ext>
            </a:extLst>
          </p:cNvPr>
          <p:cNvGrpSpPr/>
          <p:nvPr/>
        </p:nvGrpSpPr>
        <p:grpSpPr>
          <a:xfrm>
            <a:off x="1229707" y="2397311"/>
            <a:ext cx="2556911" cy="584775"/>
            <a:chOff x="1229707" y="2889163"/>
            <a:chExt cx="2556911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229707" y="288916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1702393" y="2919940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전체적인 진행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858537-5CB8-2155-D0BF-0888F0B201AD}"/>
              </a:ext>
            </a:extLst>
          </p:cNvPr>
          <p:cNvGrpSpPr/>
          <p:nvPr/>
        </p:nvGrpSpPr>
        <p:grpSpPr>
          <a:xfrm>
            <a:off x="1229707" y="3100528"/>
            <a:ext cx="3116358" cy="584775"/>
            <a:chOff x="1229707" y="3648129"/>
            <a:chExt cx="3116358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229707" y="364812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1702393" y="3678906"/>
              <a:ext cx="2643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괴물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아버지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의 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AI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721B1B-3092-1DE3-336F-BD74BF6933A4}"/>
              </a:ext>
            </a:extLst>
          </p:cNvPr>
          <p:cNvGrpSpPr/>
          <p:nvPr/>
        </p:nvGrpSpPr>
        <p:grpSpPr>
          <a:xfrm>
            <a:off x="1229707" y="3803745"/>
            <a:ext cx="1882046" cy="584775"/>
            <a:chOff x="1229707" y="4407094"/>
            <a:chExt cx="1882046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229707" y="44070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1702393" y="4437871"/>
              <a:ext cx="1409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281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  <a:latin typeface="G마켓 산스 TTF Bold"/>
                <a:ea typeface="G마켓 산스 TTF Bold"/>
              </a:rPr>
              <a:t>Part 1</a:t>
            </a:r>
            <a:endParaRPr lang="ko-KR" altLang="en-US" sz="16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31479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  <a:latin typeface="G마켓 산스 TTF Bold"/>
                <a:ea typeface="G마켓 산스 TTF Bold"/>
              </a:rPr>
              <a:t>수정된 페이지 및 소개</a:t>
            </a:r>
            <a:endParaRPr lang="ko-KR" altLang="en-US" sz="2800" b="1" spc="-3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/>
          <p:cNvGraphicFramePr>
            <a:graphicFrameLocks noGrp="1"/>
          </p:cNvGraphicFramePr>
          <p:nvPr/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/>
                <a:gridCol w="4480675"/>
                <a:gridCol w="4480675"/>
              </a:tblGrid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페이지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목차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세부 내용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10p~16p</a:t>
                      </a:r>
                      <a:endParaRPr lang="en-US" altLang="ko-KR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3.</a:t>
                      </a: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괴물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(</a:t>
                      </a: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아버지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)</a:t>
                      </a: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의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AI</a:t>
                      </a: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~</a:t>
                      </a: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4.</a:t>
                      </a: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오브젝트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괴물의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AI </a:t>
                      </a: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세밀화 및 체계화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오브젝트 체계화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E96E-1DCD-7065-F8C8-4F96C1A3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F3B164-6B8B-97E7-8506-FF06CD32EFAE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B008DB-D005-6D4E-A888-A4EC5C1E924C}"/>
                </a:ext>
              </a:extLst>
            </p:cNvPr>
            <p:cNvSpPr txBox="1"/>
            <p:nvPr/>
          </p:nvSpPr>
          <p:spPr>
            <a:xfrm>
              <a:off x="6817895" y="310803"/>
              <a:ext cx="18870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828A7-3500-BFB0-BA40-C6D7DB1D56C8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전체적인 진행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CE995F9-E2C3-6021-0281-870C0571682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015C1D3-899C-23CC-923A-4F436D7FE5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7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2-1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CC4FEC-7DFC-F152-1C0B-6E47FB0F5D7C}"/>
              </a:ext>
            </a:extLst>
          </p:cNvPr>
          <p:cNvSpPr txBox="1"/>
          <p:nvPr/>
        </p:nvSpPr>
        <p:spPr>
          <a:xfrm>
            <a:off x="583761" y="1319619"/>
            <a:ext cx="50014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화장실로 들어가서 특정 무언가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악보 조각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가지고서 다음 장소로 넘어가기 위해 아버지를 따돌리고 나아가는 것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입구와 출구가 동일하다는 것을 유의하며 구상할 것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D8CDAB-413D-6287-B32F-F486B2524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4" r="6374"/>
          <a:stretch/>
        </p:blipFill>
        <p:spPr>
          <a:xfrm>
            <a:off x="1824141" y="2861449"/>
            <a:ext cx="8700474" cy="372383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C666AC0-D2E4-9C6E-2B18-DB19C2D880E2}"/>
              </a:ext>
            </a:extLst>
          </p:cNvPr>
          <p:cNvSpPr/>
          <p:nvPr/>
        </p:nvSpPr>
        <p:spPr>
          <a:xfrm>
            <a:off x="8999621" y="3323008"/>
            <a:ext cx="352926" cy="364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C3784-F186-3457-872A-3B0BECDFECB2}"/>
              </a:ext>
            </a:extLst>
          </p:cNvPr>
          <p:cNvSpPr txBox="1"/>
          <p:nvPr/>
        </p:nvSpPr>
        <p:spPr>
          <a:xfrm>
            <a:off x="6096000" y="1563694"/>
            <a:ext cx="435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전과 달리 방의 구조가 많이 달라진 것과 뒤의 괴물의 추격을 생각할 것</a:t>
            </a:r>
          </a:p>
        </p:txBody>
      </p: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  <a:latin typeface="G마켓 산스 TTF Bold"/>
                <a:ea typeface="G마켓 산스 TTF Bold"/>
              </a:rPr>
              <a:t>Part 2-2</a:t>
            </a:r>
            <a:endParaRPr lang="ko-KR" altLang="en-US" sz="16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573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  <a:latin typeface="G마켓 산스 TTF Bold"/>
                <a:ea typeface="G마켓 산스 TTF Bold"/>
              </a:rPr>
              <a:t>전체적인 진행 </a:t>
            </a:r>
            <a:endParaRPr lang="ko-KR" altLang="en-US" sz="2800" b="1" spc="-3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3761" y="1319613"/>
            <a:ext cx="5001473" cy="3993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괴물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아버지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모든 오브젝트를 통과할 수 없으며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 12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칸 정도의 시야가 존재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 8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칸 이내에 존재하는 소리를 인지할 수 있음</a:t>
            </a:r>
            <a:endParaRPr lang="ko-KR" altLang="en-US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5881527" y="1417998"/>
            <a:ext cx="5001474" cy="206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동생</a:t>
            </a: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모든 오브젝트에 대해서 이동할 수 없으며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특정 오브젝트만 상호작용 가능</a:t>
            </a:r>
            <a:endParaRPr lang="ko-KR" altLang="en-US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누나</a:t>
            </a:r>
            <a:endParaRPr lang="ko-KR" altLang="en-US" sz="2000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  <a:p>
            <a:pPr algn="just">
              <a:defRPr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특정 오브젝트를 통과할 수 있음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,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G마켓 산스 TTF Bold"/>
                <a:ea typeface="G마켓 산스 TTF Bold"/>
              </a:rPr>
              <a:t>특정 오브젝트만 상호작용 가능</a:t>
            </a:r>
            <a:endParaRPr lang="ko-KR" altLang="en-US">
              <a:solidFill>
                <a:schemeClr val="accent1">
                  <a:lumMod val="50000"/>
                </a:schemeClr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48013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괴물</a:t>
              </a: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(</a:t>
              </a: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아버지</a:t>
              </a: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)</a:t>
              </a: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의 </a:t>
              </a: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AI	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1201</ep:Words>
  <ep:PresentationFormat>와이드스크린</ep:PresentationFormat>
  <ep:Paragraphs>160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PowerPoint 프레젠테이션</vt:lpstr>
      <vt:lpstr>슬라이드 2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2022-08-03T01:14:38.000</dcterms:created>
  <dc:creator>Yu Saebyeol</dc:creator>
  <cp:lastModifiedBy>564gf</cp:lastModifiedBy>
  <dcterms:modified xsi:type="dcterms:W3CDTF">2024-02-28T09:16:14.801</dcterms:modified>
  <cp:revision>56</cp:revision>
  <dc:title>PowerPoint 프레젠테이션</dc:title>
  <cp:version>1000.0000.01</cp:version>
</cp:coreProperties>
</file>