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78" y="6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538169" y="6501660"/>
            <a:ext cx="26388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fld id="{772F5193-41CD-4063-B0C7-05E32D5C3CCF}" type="datetimeFigureOut">
              <a:rPr lang="ko-KR" altLang="en-US" smtClean="0"/>
              <a:pPr/>
              <a:t>2024-02-28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fld id="{9C41A778-E908-4432-BB93-29EAA93A69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104775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Melody of reminiscences</a:t>
            </a:r>
          </a:p>
          <a:p>
            <a:r>
              <a:rPr lang="ko-KR" altLang="en-US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미니 게임 퍼즐 </a:t>
            </a:r>
            <a:r>
              <a:rPr lang="ko-KR" altLang="en-US" sz="6000" spc="-15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기믹</a:t>
            </a:r>
            <a:endParaRPr lang="ko-KR" altLang="en-US" sz="6000" spc="-15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9090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Part 2-1</a:t>
            </a:r>
            <a:endParaRPr kumimoji="0" lang="ko-KR" altLang="en-US" sz="1600" b="0" i="0" u="none" strike="noStrike" kern="1200" cap="none" spc="0" normalizeH="0" baseline="0">
              <a:solidFill>
                <a:srgbClr val="224d60"/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3954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경주형 미니게임</a:t>
            </a:r>
            <a:endParaRPr kumimoji="0" lang="ko-KR" altLang="en-US" sz="2800" b="1" i="0" u="none" strike="noStrike" kern="1200" cap="none" spc="-300" normalizeH="0" baseline="0">
              <a:solidFill>
                <a:srgbClr val="224d60"/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7054" y="1502522"/>
            <a:ext cx="9828651" cy="391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020669" y="926351"/>
            <a:ext cx="10701618" cy="6433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1.3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특징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945964" y="1467971"/>
            <a:ext cx="8058898" cy="3589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grpSp>
        <p:nvGrpSpPr>
          <p:cNvPr id="49" name=""/>
          <p:cNvGrpSpPr/>
          <p:nvPr/>
        </p:nvGrpSpPr>
        <p:grpSpPr>
          <a:xfrm rot="0">
            <a:off x="0" y="1350960"/>
            <a:ext cx="12192000" cy="3122151"/>
            <a:chOff x="0" y="1522410"/>
            <a:chExt cx="12192000" cy="3122151"/>
          </a:xfrm>
        </p:grpSpPr>
        <p:pic>
          <p:nvPicPr>
            <p:cNvPr id="29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1522410"/>
              <a:ext cx="12192000" cy="3122150"/>
            </a:xfrm>
            <a:prstGeom prst="rect">
              <a:avLst/>
            </a:prstGeom>
          </p:spPr>
        </p:pic>
        <p:sp>
          <p:nvSpPr>
            <p:cNvPr id="38" name=""/>
            <p:cNvSpPr/>
            <p:nvPr/>
          </p:nvSpPr>
          <p:spPr>
            <a:xfrm rot="16211693">
              <a:off x="9046971" y="2754206"/>
              <a:ext cx="1127196" cy="1996171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5703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"/>
            <p:cNvSpPr/>
            <p:nvPr/>
          </p:nvSpPr>
          <p:spPr>
            <a:xfrm rot="16211693" flipH="1">
              <a:off x="5646001" y="2087540"/>
              <a:ext cx="1139935" cy="1996171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5703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1933575" y="3924300"/>
              <a:ext cx="2219325" cy="4953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8" name=""/>
          <p:cNvSpPr txBox="1"/>
          <p:nvPr/>
        </p:nvSpPr>
        <p:spPr>
          <a:xfrm>
            <a:off x="745190" y="4707777"/>
            <a:ext cx="10701618" cy="1738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복도를 일자 구조가 아닌</a:t>
            </a:r>
            <a:r>
              <a:rPr lang="en-US" altLang="ko-KR"/>
              <a:t>,</a:t>
            </a:r>
            <a:r>
              <a:rPr lang="ko-KR" altLang="en-US"/>
              <a:t> 계단을 이용한 복도 라인을 변경해야만 진행할 수 있도록 하여</a:t>
            </a:r>
            <a:r>
              <a:rPr lang="en-US" altLang="ko-KR"/>
              <a:t>,</a:t>
            </a:r>
            <a:r>
              <a:rPr lang="ko-KR" altLang="en-US"/>
              <a:t> 보다 능동적으로 미니게임을 플레이할 수 있도록하며</a:t>
            </a:r>
            <a:r>
              <a:rPr lang="en-US" altLang="ko-KR"/>
              <a:t>,</a:t>
            </a:r>
            <a:r>
              <a:rPr lang="ko-KR" altLang="en-US"/>
              <a:t> 기믹을 이해할 수 있도록 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가야하는 방향의 복도에도 일정부분 지나갈 수 없는 오브젝트를 놓아</a:t>
            </a:r>
            <a:r>
              <a:rPr lang="en-US" altLang="ko-KR"/>
              <a:t>,</a:t>
            </a:r>
            <a:r>
              <a:rPr lang="ko-KR" altLang="en-US"/>
              <a:t> 기믹에서 자신이 상호작용할 수 있는 유무를 파악할 수 있도록 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6552423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597167" cy="3126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9900" b="1">
                  <a:solidFill>
                    <a:prstClr val="white"/>
                  </a:solidFill>
                  <a:latin typeface="G마켓 산스 TTF Bold"/>
                  <a:ea typeface="G마켓 산스 TTF Bold"/>
                </a:rPr>
                <a:t>3</a:t>
              </a:r>
              <a:endParaRPr kumimoji="0" lang="ko-KR" altLang="en-US" sz="19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17895" y="3350782"/>
              <a:ext cx="3645042" cy="8197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4800" b="1" spc="-300">
                  <a:solidFill>
                    <a:prstClr val="white"/>
                  </a:solidFill>
                  <a:latin typeface="G마켓 산스 TTF Bold"/>
                  <a:ea typeface="G마켓 산스 TTF Bold"/>
                </a:rPr>
                <a:t>스토리적 연결</a:t>
              </a:r>
              <a:endParaRPr lang="ko-KR" altLang="en-US" sz="4800" b="1" spc="-300">
                <a:solidFill>
                  <a:prstClr val="white"/>
                </a:solidFill>
                <a:latin typeface="G마켓 산스 TTF Bold"/>
                <a:ea typeface="G마켓 산스 TTF Bold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9090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Part 2-1</a:t>
            </a:r>
            <a:endParaRPr kumimoji="0" lang="ko-KR" altLang="en-US" sz="1600" b="0" i="0" u="none" strike="noStrike" kern="1200" cap="none" spc="0" normalizeH="0" baseline="0">
              <a:solidFill>
                <a:srgbClr val="224d60"/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0906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스토리적 연결</a:t>
            </a:r>
            <a:endParaRPr kumimoji="0" lang="ko-KR" altLang="en-US" sz="2800" b="1" i="0" u="none" strike="noStrike" kern="1200" cap="none" spc="-300" normalizeH="0" baseline="0">
              <a:solidFill>
                <a:srgbClr val="224d60"/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7054" y="1502522"/>
            <a:ext cx="9828651" cy="391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945964" y="1467971"/>
            <a:ext cx="10763997" cy="17305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해당 미니게임은 스토리적인 부분에 있어서 비교적 연관이 없다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어릴 적 했던 누나와의 경주와 유사한 놀이를 참조한 미니게임으로 흐름을 잡을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꿈이라는 소재를 이용해 자연스럽지 않은 부분을 일부 넣어</a:t>
            </a:r>
            <a:r>
              <a:rPr lang="en-US" altLang="ko-KR"/>
              <a:t>,</a:t>
            </a:r>
            <a:r>
              <a:rPr lang="ko-KR" altLang="en-US"/>
              <a:t> 몽환적이고 비현실적인 부분을 강조한다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ex) </a:t>
            </a:r>
            <a:r>
              <a:rPr lang="ko-KR" altLang="en-US"/>
              <a:t>매우 넓은 책장</a:t>
            </a:r>
            <a:r>
              <a:rPr lang="en-US" altLang="ko-KR"/>
              <a:t>,</a:t>
            </a:r>
            <a:r>
              <a:rPr lang="ko-KR" altLang="en-US"/>
              <a:t> 복도에 존재하는 화장실</a:t>
            </a:r>
            <a:r>
              <a:rPr lang="en-US" altLang="ko-KR"/>
              <a:t>,</a:t>
            </a:r>
            <a:r>
              <a:rPr lang="ko-KR" altLang="en-US"/>
              <a:t> 나무가 있는 정원과 구별되지 않는 나무로 된 복도 등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0E4445-3482-40F2-5EA0-C6564776E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A35A68F-D069-27E5-5C1F-6E36F7B31CF5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9C446E-267F-B26B-16D6-D93F605E6482}"/>
                </a:ext>
              </a:extLst>
            </p:cNvPr>
            <p:cNvSpPr txBox="1"/>
            <p:nvPr/>
          </p:nvSpPr>
          <p:spPr>
            <a:xfrm>
              <a:off x="6817895" y="310803"/>
              <a:ext cx="193995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898564-1FA4-C575-AA1D-BF72892D5BA7}"/>
                </a:ext>
              </a:extLst>
            </p:cNvPr>
            <p:cNvSpPr txBox="1"/>
            <p:nvPr/>
          </p:nvSpPr>
          <p:spPr>
            <a:xfrm>
              <a:off x="6817895" y="3350782"/>
              <a:ext cx="7120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…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7024C90-750B-9A61-836F-E5E5468CD2F3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2C8E554-92E3-82A5-99B5-E94C3DE2A2C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32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DB20ED-BF0A-E5D9-E8FA-E3BED9CB7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694FB78-E122-E9CD-AA0B-C673719D6E19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EC39D74-CD1E-16BF-8728-D1D8A99801F7}"/>
                </a:ext>
              </a:extLst>
            </p:cNvPr>
            <p:cNvSpPr txBox="1"/>
            <p:nvPr/>
          </p:nvSpPr>
          <p:spPr>
            <a:xfrm>
              <a:off x="6817895" y="310803"/>
              <a:ext cx="189186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5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39F29B-EAFD-D18F-2548-997D373FA5A6}"/>
                </a:ext>
              </a:extLst>
            </p:cNvPr>
            <p:cNvSpPr txBox="1"/>
            <p:nvPr/>
          </p:nvSpPr>
          <p:spPr>
            <a:xfrm>
              <a:off x="6817895" y="3350782"/>
              <a:ext cx="7120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…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5C074AEF-7499-3673-E6E1-0F20760D3F68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8BDF0FC-4A4B-7500-9390-56B2F7D787C3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4341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8B6518-223F-FF04-BD18-3838675A5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F961506-E420-247C-5EF2-874E973A8948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E281A3F-03A1-44FC-E68C-A77F0BA4CDE0}"/>
                </a:ext>
              </a:extLst>
            </p:cNvPr>
            <p:cNvSpPr txBox="1"/>
            <p:nvPr/>
          </p:nvSpPr>
          <p:spPr>
            <a:xfrm>
              <a:off x="6817895" y="310803"/>
              <a:ext cx="189186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6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CBC1671-2BC0-6BDA-F5AB-95C3FC26CAAF}"/>
                </a:ext>
              </a:extLst>
            </p:cNvPr>
            <p:cNvSpPr txBox="1"/>
            <p:nvPr/>
          </p:nvSpPr>
          <p:spPr>
            <a:xfrm>
              <a:off x="6817895" y="3350782"/>
              <a:ext cx="7120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…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A58A21F-D2F3-096C-F5D2-7FD084AF7A77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6B96E7C-4E70-A40B-36BB-591F5C321534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098712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2811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  <a:latin typeface="G마켓 산스 TTF Bold"/>
                <a:ea typeface="G마켓 산스 TTF Bold"/>
              </a:rPr>
              <a:t>Part 0</a:t>
            </a:r>
            <a:endParaRPr lang="ko-KR" altLang="en-US" sz="1600">
              <a:solidFill>
                <a:schemeClr val="accent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14810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  <a:latin typeface="G마켓 산스 TTF Bold"/>
                <a:ea typeface="G마켓 산스 TTF Bold"/>
              </a:rPr>
              <a:t>문서 이력</a:t>
            </a:r>
            <a:endParaRPr lang="ko-KR" altLang="en-US" sz="2800" b="1" spc="-300">
              <a:solidFill>
                <a:schemeClr val="accent1"/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2"/>
          <p:cNvGraphicFramePr>
            <a:graphicFrameLocks noGrp="1"/>
          </p:cNvGraphicFramePr>
          <p:nvPr/>
        </p:nvGraphicFramePr>
        <p:xfrm>
          <a:off x="320588" y="886482"/>
          <a:ext cx="11541895" cy="56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/>
                <a:gridCol w="823053"/>
                <a:gridCol w="1240525"/>
                <a:gridCol w="8384059"/>
                <a:gridCol w="654905"/>
              </a:tblGrid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G마켓 산스 TTF Bold"/>
                          <a:ea typeface="G마켓 산스 TTF Bold"/>
                        </a:rPr>
                        <a:t>No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G마켓 산스 TTF Bold"/>
                          <a:ea typeface="G마켓 산스 TTF Bold"/>
                        </a:rPr>
                        <a:t>작성자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G마켓 산스 TTF Bold"/>
                          <a:ea typeface="G마켓 산스 TTF Bold"/>
                        </a:rPr>
                        <a:t>작성일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G마켓 산스 TTF Bold"/>
                          <a:ea typeface="G마켓 산스 TTF Bold"/>
                        </a:rPr>
                        <a:t>내용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G마켓 산스 TTF Bold"/>
                          <a:ea typeface="G마켓 산스 TTF Bold"/>
                        </a:rPr>
                        <a:t>버전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1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200">
                          <a:latin typeface="G마켓 산스 TTF Medium"/>
                          <a:ea typeface="G마켓 산스 TTF Medium"/>
                        </a:rPr>
                        <a:t>전필성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2024-02-25</a:t>
                      </a:r>
                      <a:endParaRPr lang="en-US" altLang="ko-KR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200">
                          <a:latin typeface="G마켓 산스 TTF Medium"/>
                          <a:ea typeface="G마켓 산스 TTF Medium"/>
                        </a:rPr>
                        <a:t>최초 작성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0.1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2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200">
                          <a:latin typeface="G마켓 산스 TTF Medium"/>
                          <a:ea typeface="G마켓 산스 TTF Medium"/>
                        </a:rPr>
                        <a:t>이재학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2024-03-23</a:t>
                      </a:r>
                      <a:endParaRPr lang="en-US" altLang="ko-KR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>
                          <a:latin typeface="G마켓 산스 TTF Medium"/>
                          <a:ea typeface="G마켓 산스 TTF Medium"/>
                        </a:rPr>
                        <a:t>전체적인 내용 수정 및 추가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0.2</a:t>
                      </a:r>
                      <a:endParaRPr lang="en-US" altLang="ko-KR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3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200">
                          <a:latin typeface="G마켓 산스 TTF Medium"/>
                          <a:ea typeface="G마켓 산스 TTF Medium"/>
                        </a:rPr>
                        <a:t>이재학 </a:t>
                      </a:r>
                      <a:endParaRPr lang="en-US" altLang="ko-KR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2024-03-23</a:t>
                      </a:r>
                      <a:endParaRPr lang="en-US" altLang="ko-KR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200">
                          <a:latin typeface="G마켓 산스 TTF Medium"/>
                          <a:ea typeface="G마켓 산스 TTF Medium"/>
                        </a:rPr>
                        <a:t>스토리적 연결 부분 추가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0.3</a:t>
                      </a:r>
                      <a:endParaRPr lang="en-US" altLang="ko-KR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4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5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6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7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8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9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10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11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12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13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14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15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r="10930"/>
          <a:stretch>
            <a:fillRect/>
          </a:stretch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9707" y="721892"/>
            <a:ext cx="107273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accent1"/>
                </a:solidFill>
                <a:latin typeface="G마켓 산스 TTF Bold"/>
                <a:ea typeface="G마켓 산스 TTF Bold"/>
              </a:rPr>
              <a:t>목차</a:t>
            </a:r>
            <a:endParaRPr lang="ko-KR" altLang="en-US" sz="3600" b="1">
              <a:solidFill>
                <a:schemeClr val="accent1"/>
              </a:solidFill>
              <a:latin typeface="G마켓 산스 TTF Bold"/>
              <a:ea typeface="G마켓 산스 TTF Bold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1229707" y="1694094"/>
            <a:ext cx="3600465" cy="584775"/>
            <a:chOff x="1229707" y="2130197"/>
            <a:chExt cx="3600465" cy="584775"/>
          </a:xfrm>
        </p:grpSpPr>
        <p:sp>
          <p:nvSpPr>
            <p:cNvPr id="7" name="TextBox 6"/>
            <p:cNvSpPr txBox="1"/>
            <p:nvPr/>
          </p:nvSpPr>
          <p:spPr>
            <a:xfrm>
              <a:off x="1229707" y="2130197"/>
              <a:ext cx="414308" cy="5709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200" b="1">
                  <a:solidFill>
                    <a:schemeClr val="accent1"/>
                  </a:solidFill>
                  <a:latin typeface="G마켓 산스 TTF Bold"/>
                  <a:ea typeface="G마켓 산스 TTF Bold"/>
                </a:rPr>
                <a:t>1</a:t>
              </a:r>
              <a:endParaRPr lang="ko-KR" altLang="en-US" sz="3200" b="1">
                <a:solidFill>
                  <a:schemeClr val="accent1"/>
                </a:solidFill>
                <a:latin typeface="G마켓 산스 TTF Bold"/>
                <a:ea typeface="G마켓 산스 TTF Bold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02393" y="2160974"/>
              <a:ext cx="3151546" cy="5115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0" spc="-300">
                  <a:solidFill>
                    <a:schemeClr val="accent1"/>
                  </a:solidFill>
                  <a:latin typeface="G마켓 산스 TTF Bold"/>
                  <a:ea typeface="G마켓 산스 TTF Bold"/>
                </a:rPr>
                <a:t>수정된 페이지 및 소개</a:t>
              </a:r>
              <a:endParaRPr lang="ko-KR" altLang="en-US" sz="2800" b="0" spc="-300">
                <a:solidFill>
                  <a:schemeClr val="accent1"/>
                </a:solidFill>
                <a:latin typeface="G마켓 산스 TTF Bold"/>
                <a:ea typeface="G마켓 산스 TTF Bold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1229707" y="2397311"/>
            <a:ext cx="2871758" cy="572584"/>
            <a:chOff x="1229707" y="2889163"/>
            <a:chExt cx="2871758" cy="572584"/>
          </a:xfrm>
        </p:grpSpPr>
        <p:sp>
          <p:nvSpPr>
            <p:cNvPr id="9" name="TextBox 8"/>
            <p:cNvSpPr txBox="1"/>
            <p:nvPr/>
          </p:nvSpPr>
          <p:spPr>
            <a:xfrm>
              <a:off x="1229707" y="2889163"/>
              <a:ext cx="414308" cy="5725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200" b="1">
                  <a:solidFill>
                    <a:schemeClr val="accent1"/>
                  </a:solidFill>
                  <a:latin typeface="G마켓 산스 TTF Bold"/>
                  <a:ea typeface="G마켓 산스 TTF Bold"/>
                </a:rPr>
                <a:t>2</a:t>
              </a:r>
              <a:endParaRPr lang="ko-KR" altLang="en-US" sz="3200" b="1">
                <a:solidFill>
                  <a:schemeClr val="accent1"/>
                </a:solidFill>
                <a:latin typeface="G마켓 산스 TTF Bold"/>
                <a:ea typeface="G마켓 산스 TTF Bold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02393" y="2919940"/>
              <a:ext cx="2399072" cy="5132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0" spc="-300">
                  <a:solidFill>
                    <a:schemeClr val="accent1"/>
                  </a:solidFill>
                  <a:latin typeface="G마켓 산스 TTF Bold"/>
                  <a:ea typeface="G마켓 산스 TTF Bold"/>
                </a:rPr>
                <a:t>경주형 미니게임</a:t>
              </a:r>
              <a:endParaRPr lang="ko-KR" altLang="en-US" sz="2800" b="0" spc="-300">
                <a:solidFill>
                  <a:schemeClr val="accent1"/>
                </a:solidFill>
                <a:latin typeface="G마켓 산스 TTF Bold"/>
                <a:ea typeface="G마켓 산스 TTF Bold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1229707" y="3100528"/>
            <a:ext cx="2566958" cy="574217"/>
            <a:chOff x="1229707" y="3648129"/>
            <a:chExt cx="2566958" cy="574217"/>
          </a:xfrm>
        </p:grpSpPr>
        <p:sp>
          <p:nvSpPr>
            <p:cNvPr id="11" name="TextBox 10"/>
            <p:cNvSpPr txBox="1"/>
            <p:nvPr/>
          </p:nvSpPr>
          <p:spPr>
            <a:xfrm>
              <a:off x="1229707" y="3648129"/>
              <a:ext cx="414308" cy="5742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200" b="1">
                  <a:solidFill>
                    <a:schemeClr val="accent1"/>
                  </a:solidFill>
                  <a:latin typeface="G마켓 산스 TTF Bold"/>
                  <a:ea typeface="G마켓 산스 TTF Bold"/>
                </a:rPr>
                <a:t>3</a:t>
              </a:r>
              <a:endParaRPr lang="ko-KR" altLang="en-US" sz="3200" b="1">
                <a:solidFill>
                  <a:schemeClr val="accent1"/>
                </a:solidFill>
                <a:latin typeface="G마켓 산스 TTF Bold"/>
                <a:ea typeface="G마켓 산스 TTF Bold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02393" y="3678906"/>
              <a:ext cx="209427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0" spc="-300">
                  <a:solidFill>
                    <a:schemeClr val="accent1"/>
                  </a:solidFill>
                  <a:latin typeface="G마켓 산스 TTF Bold"/>
                  <a:ea typeface="G마켓 산스 TTF Bold"/>
                </a:rPr>
                <a:t>스토리적 연결</a:t>
              </a:r>
              <a:endParaRPr lang="ko-KR" altLang="en-US" sz="2800" b="0" spc="-300">
                <a:solidFill>
                  <a:schemeClr val="accent1"/>
                </a:solidFill>
                <a:latin typeface="G마켓 산스 TTF Bold"/>
                <a:ea typeface="G마켓 산스 TTF Bold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 rot="0">
            <a:off x="1229707" y="3803745"/>
            <a:ext cx="949098" cy="584775"/>
            <a:chOff x="1229707" y="4407094"/>
            <a:chExt cx="949098" cy="584775"/>
          </a:xfrm>
        </p:grpSpPr>
        <p:sp>
          <p:nvSpPr>
            <p:cNvPr id="13" name="TextBox 12"/>
            <p:cNvSpPr txBox="1"/>
            <p:nvPr/>
          </p:nvSpPr>
          <p:spPr>
            <a:xfrm>
              <a:off x="1229707" y="4407094"/>
              <a:ext cx="414308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200" b="1">
                  <a:solidFill>
                    <a:schemeClr val="accent1"/>
                  </a:solidFill>
                  <a:latin typeface="G마켓 산스 TTF Bold"/>
                  <a:ea typeface="G마켓 산스 TTF Bold"/>
                </a:rPr>
                <a:t>4</a:t>
              </a:r>
              <a:endParaRPr lang="ko-KR" altLang="en-US" sz="3200" b="1">
                <a:solidFill>
                  <a:schemeClr val="accent1"/>
                </a:solidFill>
                <a:latin typeface="G마켓 산스 TTF Bold"/>
                <a:ea typeface="G마켓 산스 TTF Bol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02393" y="4437871"/>
              <a:ext cx="503597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b="0" spc="-300">
                  <a:solidFill>
                    <a:schemeClr val="accent1"/>
                  </a:solidFill>
                  <a:latin typeface="G마켓 산스 TTF Bold"/>
                  <a:ea typeface="G마켓 산스 TTF Bold"/>
                </a:rPr>
                <a:t>…</a:t>
              </a:r>
              <a:endParaRPr lang="ko-KR" altLang="en-US" sz="2800" b="0" spc="-300">
                <a:solidFill>
                  <a:schemeClr val="accent1"/>
                </a:solidFill>
                <a:latin typeface="G마켓 산스 TTF Bold"/>
                <a:ea typeface="G마켓 산스 TTF Bold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 rot="0">
            <a:off x="1229707" y="4506962"/>
            <a:ext cx="949098" cy="584775"/>
            <a:chOff x="1215801" y="5022646"/>
            <a:chExt cx="949098" cy="584775"/>
          </a:xfrm>
        </p:grpSpPr>
        <p:sp>
          <p:nvSpPr>
            <p:cNvPr id="2" name="TextBox 1"/>
            <p:cNvSpPr txBox="1"/>
            <p:nvPr/>
          </p:nvSpPr>
          <p:spPr>
            <a:xfrm>
              <a:off x="1215801" y="5022646"/>
              <a:ext cx="414308" cy="5679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200" b="1">
                  <a:solidFill>
                    <a:schemeClr val="accent1"/>
                  </a:solidFill>
                  <a:latin typeface="G마켓 산스 TTF Bold"/>
                  <a:ea typeface="G마켓 산스 TTF Bold"/>
                </a:rPr>
                <a:t>5</a:t>
              </a:r>
              <a:endParaRPr lang="ko-KR" altLang="en-US" sz="3200" b="1">
                <a:solidFill>
                  <a:schemeClr val="accent1"/>
                </a:solidFill>
                <a:latin typeface="G마켓 산스 TTF Bold"/>
                <a:ea typeface="G마켓 산스 TTF Bold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88487" y="5053423"/>
              <a:ext cx="503597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b="0" spc="-300">
                  <a:solidFill>
                    <a:schemeClr val="accent1"/>
                  </a:solidFill>
                  <a:latin typeface="G마켓 산스 TTF Bold"/>
                  <a:ea typeface="G마켓 산스 TTF Bold"/>
                </a:rPr>
                <a:t>…</a:t>
              </a:r>
              <a:endParaRPr lang="ko-KR" altLang="en-US" sz="2800" b="0" spc="-300">
                <a:solidFill>
                  <a:schemeClr val="accent1"/>
                </a:solidFill>
                <a:latin typeface="G마켓 산스 TTF Bold"/>
                <a:ea typeface="G마켓 산스 TTF Bold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 rot="0">
            <a:off x="1229707" y="5239284"/>
            <a:ext cx="949098" cy="584775"/>
            <a:chOff x="1215801" y="5022646"/>
            <a:chExt cx="949098" cy="584775"/>
          </a:xfrm>
        </p:grpSpPr>
        <p:sp>
          <p:nvSpPr>
            <p:cNvPr id="22" name="TextBox 21"/>
            <p:cNvSpPr txBox="1"/>
            <p:nvPr/>
          </p:nvSpPr>
          <p:spPr>
            <a:xfrm>
              <a:off x="1215801" y="5022646"/>
              <a:ext cx="414308" cy="5690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200" b="1">
                  <a:solidFill>
                    <a:schemeClr val="accent1"/>
                  </a:solidFill>
                  <a:latin typeface="G마켓 산스 TTF Bold"/>
                  <a:ea typeface="G마켓 산스 TTF Bold"/>
                </a:rPr>
                <a:t>6</a:t>
              </a:r>
              <a:endParaRPr lang="ko-KR" altLang="en-US" sz="3200" b="1">
                <a:solidFill>
                  <a:schemeClr val="accent1"/>
                </a:solidFill>
                <a:latin typeface="G마켓 산스 TTF Bold"/>
                <a:ea typeface="G마켓 산스 TTF Bold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88487" y="5053423"/>
              <a:ext cx="503597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b="0" spc="-300">
                  <a:solidFill>
                    <a:schemeClr val="accent1"/>
                  </a:solidFill>
                  <a:latin typeface="G마켓 산스 TTF Bold"/>
                  <a:ea typeface="G마켓 산스 TTF Bold"/>
                </a:rPr>
                <a:t>…</a:t>
              </a:r>
              <a:endParaRPr lang="ko-KR" altLang="en-US" sz="2800" b="0" spc="-300">
                <a:solidFill>
                  <a:schemeClr val="accent1"/>
                </a:solidFill>
                <a:latin typeface="G마켓 산스 TTF Bold"/>
                <a:ea typeface="G마켓 산스 TTF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552424" y="872277"/>
            <a:ext cx="5565947" cy="4483771"/>
            <a:chOff x="6817895" y="310803"/>
            <a:chExt cx="5565947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5659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수정된 페이지 및 소개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2811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  <a:latin typeface="G마켓 산스 TTF Bold"/>
                <a:ea typeface="G마켓 산스 TTF Bold"/>
              </a:rPr>
              <a:t>Part 1</a:t>
            </a:r>
            <a:endParaRPr lang="ko-KR" altLang="en-US" sz="1600">
              <a:solidFill>
                <a:schemeClr val="accent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314796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  <a:latin typeface="G마켓 산스 TTF Bold"/>
                <a:ea typeface="G마켓 산스 TTF Bold"/>
              </a:rPr>
              <a:t>수정된 페이지 및 소개</a:t>
            </a:r>
            <a:endParaRPr lang="ko-KR" altLang="en-US" sz="2800" b="1" spc="-300">
              <a:solidFill>
                <a:schemeClr val="accent1"/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/>
          <p:cNvGraphicFramePr>
            <a:graphicFrameLocks noGrp="1"/>
          </p:cNvGraphicFramePr>
          <p:nvPr/>
        </p:nvGraphicFramePr>
        <p:xfrm>
          <a:off x="811715" y="1461699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/>
                <a:gridCol w="4480675"/>
                <a:gridCol w="4480675"/>
              </a:tblGrid>
              <a:tr h="7068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/>
                          <a:ea typeface="G마켓 산스 TTF Bold"/>
                        </a:rPr>
                        <a:t>페이지</a:t>
                      </a:r>
                      <a:endParaRPr lang="ko-KR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/>
                          <a:ea typeface="G마켓 산스 TTF Bold"/>
                        </a:rPr>
                        <a:t>목차</a:t>
                      </a:r>
                      <a:endParaRPr lang="ko-KR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/>
                          <a:ea typeface="G마켓 산스 TTF Bold"/>
                        </a:rPr>
                        <a:t>세부 내용</a:t>
                      </a:r>
                      <a:endParaRPr lang="ko-KR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068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p7~p10</a:t>
                      </a:r>
                      <a:endParaRPr lang="en-US" altLang="ko-KR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/>
                          <a:ea typeface="G마켓 산스 TTF Bold"/>
                        </a:rPr>
                        <a:t>경주형 미니게임</a:t>
                      </a: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/>
                          <a:ea typeface="G마켓 산스 TTF Bold"/>
                        </a:rPr>
                        <a:t>미니게임의 전체적인 내용 추가</a:t>
                      </a: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068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p12~</a:t>
                      </a:r>
                      <a:endParaRPr lang="en-US" altLang="ko-KR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/>
                          <a:ea typeface="G마켓 산스 TTF Bold"/>
                        </a:rPr>
                        <a:t>스토리적 연결</a:t>
                      </a: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/>
                          <a:ea typeface="G마켓 산스 TTF Bold"/>
                        </a:rPr>
                        <a:t>미니게임의 스토리적 연결 부분 추가</a:t>
                      </a: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068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068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068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6552423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597167" cy="3126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9900" b="1">
                  <a:solidFill>
                    <a:prstClr val="white"/>
                  </a:solidFill>
                  <a:latin typeface="G마켓 산스 TTF Bold"/>
                  <a:ea typeface="G마켓 산스 TTF Bold"/>
                </a:rPr>
                <a:t>2</a:t>
              </a:r>
              <a:endParaRPr kumimoji="0" lang="ko-KR" altLang="en-US" sz="19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17895" y="3350782"/>
              <a:ext cx="4197492" cy="8197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4800" b="1" i="0" u="none" strike="noStrike" kern="1200" cap="none" spc="-300" normalizeH="0" baseline="0">
                  <a:solidFill>
                    <a:prstClr val="white"/>
                  </a:solidFill>
                  <a:effectLst/>
                  <a:uLnTx/>
                  <a:uFillTx/>
                  <a:latin typeface="G마켓 산스 TTF Bold"/>
                  <a:ea typeface="G마켓 산스 TTF Bold"/>
                  <a:cs typeface="+mn-cs"/>
                </a:rPr>
                <a:t>경주형 미니게임</a:t>
              </a:r>
              <a:endParaRPr kumimoji="0" lang="ko-KR" altLang="en-US" sz="4800" b="1" i="0" u="none" strike="noStrike" kern="1200" cap="none" spc="-300" normalizeH="0" baseline="0">
                <a:solidFill>
                  <a:prstClr val="white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9090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Part 2-1</a:t>
            </a:r>
            <a:endParaRPr kumimoji="0" lang="ko-KR" altLang="en-US" sz="1600" b="0" i="0" u="none" strike="noStrike" kern="1200" cap="none" spc="0" normalizeH="0" baseline="0">
              <a:solidFill>
                <a:srgbClr val="224d60"/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3954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경주형 미니게임</a:t>
            </a:r>
            <a:endParaRPr kumimoji="0" lang="ko-KR" altLang="en-US" sz="2800" b="1" i="0" u="none" strike="noStrike" kern="1200" cap="none" spc="-300" normalizeH="0" baseline="0">
              <a:solidFill>
                <a:srgbClr val="224d60"/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7054" y="1502522"/>
            <a:ext cx="9828651" cy="391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020668" y="926353"/>
            <a:ext cx="6835588" cy="3671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1.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경주형 미니게임</a:t>
            </a:r>
            <a:endParaRPr lang="ko-KR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522410"/>
            <a:ext cx="12192000" cy="3122150"/>
          </a:xfrm>
          <a:prstGeom prst="rect">
            <a:avLst/>
          </a:prstGeom>
        </p:spPr>
      </p:pic>
      <p:sp>
        <p:nvSpPr>
          <p:cNvPr id="27" name=""/>
          <p:cNvSpPr txBox="1"/>
          <p:nvPr/>
        </p:nvSpPr>
        <p:spPr>
          <a:xfrm>
            <a:off x="395008" y="4951132"/>
            <a:ext cx="11458015" cy="14572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동생과 누나가 벌이는 경주를 다루고 있는 미니게임이다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오른쪽에 있는 두 복도에서부터 시작하도록 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나무에 먼저 상호작용하는 유저가 승자인 것으로 한다</a:t>
            </a:r>
            <a:r>
              <a:rPr lang="en-US" altLang="ko-KR"/>
              <a:t>.</a:t>
            </a:r>
            <a:r>
              <a:rPr lang="ko-KR" altLang="en-US"/>
              <a:t> 다만</a:t>
            </a:r>
            <a:r>
              <a:rPr lang="en-US" altLang="ko-KR"/>
              <a:t>,</a:t>
            </a:r>
            <a:r>
              <a:rPr lang="ko-KR" altLang="en-US"/>
              <a:t> 승자가 정해졌다고 하더라도</a:t>
            </a:r>
            <a:r>
              <a:rPr lang="en-US" altLang="ko-KR"/>
              <a:t>,</a:t>
            </a:r>
            <a:r>
              <a:rPr lang="ko-KR" altLang="en-US"/>
              <a:t> 두 명이 모두 나무에 상호작용하기 전까지는 미니게임을 끝내지는 않도록 한다</a:t>
            </a:r>
            <a:r>
              <a:rPr lang="en-US" altLang="ko-KR"/>
              <a:t>.</a:t>
            </a:r>
            <a:r>
              <a:rPr lang="ko-KR" altLang="en-US"/>
              <a:t> 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9090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Part 2-1</a:t>
            </a:r>
            <a:endParaRPr kumimoji="0" lang="ko-KR" altLang="en-US" sz="1600" b="0" i="0" u="none" strike="noStrike" kern="1200" cap="none" spc="0" normalizeH="0" baseline="0">
              <a:solidFill>
                <a:srgbClr val="224d60"/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3954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경주형 미니게임</a:t>
            </a:r>
            <a:endParaRPr kumimoji="0" lang="ko-KR" altLang="en-US" sz="2800" b="1" i="0" u="none" strike="noStrike" kern="1200" cap="none" spc="-300" normalizeH="0" baseline="0">
              <a:solidFill>
                <a:srgbClr val="224d60"/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7054" y="1502522"/>
            <a:ext cx="9828651" cy="391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020669" y="926352"/>
            <a:ext cx="10701618" cy="31103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1.1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미니게임의 의의</a:t>
            </a:r>
            <a:endParaRPr lang="ko-KR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1)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이후 있을 기믹의 컨트롤적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,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기믹적 사용 숙련도 상승 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: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스토리에 상대적으로 개입이 약한 미니게임을 통해</a:t>
            </a:r>
            <a:r>
              <a:rPr lang="en-US" altLang="ko-KR"/>
              <a:t>,</a:t>
            </a:r>
            <a:r>
              <a:rPr lang="ko-KR" altLang="en-US"/>
              <a:t> 이후 사용될 그림자와 요정날개의 기믹에 대한 기믹적 요소의 이해도를 높이고</a:t>
            </a:r>
            <a:r>
              <a:rPr lang="en-US" altLang="ko-KR"/>
              <a:t>,</a:t>
            </a:r>
            <a:r>
              <a:rPr lang="ko-KR" altLang="en-US"/>
              <a:t> 컨트롤의 숙련도를 쌓도록 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2)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이후 있을 오브젝트 상호작용의 이해 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: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밀 수 있는 오브젝트와 밀 수 없는 오브젝트에 대한 이해도를 높이도록 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945964" y="1467971"/>
            <a:ext cx="8058898" cy="3589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9090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Part 2-1</a:t>
            </a:r>
            <a:endParaRPr kumimoji="0" lang="ko-KR" altLang="en-US" sz="1600" b="0" i="0" u="none" strike="noStrike" kern="1200" cap="none" spc="0" normalizeH="0" baseline="0">
              <a:solidFill>
                <a:srgbClr val="224d60"/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3954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경주형 미니게임</a:t>
            </a:r>
            <a:endParaRPr kumimoji="0" lang="ko-KR" altLang="en-US" sz="2800" b="1" i="0" u="none" strike="noStrike" kern="1200" cap="none" spc="-300" normalizeH="0" baseline="0">
              <a:solidFill>
                <a:srgbClr val="224d60"/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7054" y="1502522"/>
            <a:ext cx="9828651" cy="391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020669" y="926352"/>
            <a:ext cx="10701618" cy="9100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1.2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기믹의 상호작용 요소</a:t>
            </a:r>
            <a:endParaRPr lang="ko-KR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945964" y="1467971"/>
            <a:ext cx="8058898" cy="3589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graphicFrame>
        <p:nvGraphicFramePr>
          <p:cNvPr id="29" name=""/>
          <p:cNvGraphicFramePr>
            <a:graphicFrameLocks noGrp="1"/>
          </p:cNvGraphicFramePr>
          <p:nvPr/>
        </p:nvGraphicFramePr>
        <p:xfrm>
          <a:off x="2028402" y="1541431"/>
          <a:ext cx="8135196" cy="33108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16530"/>
                <a:gridCol w="2709333"/>
                <a:gridCol w="2709333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동생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누나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구멍 뚫린 바닥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지나갈 수 없음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넘어서 날아갈 수 있음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한 칸짜리 오브젝트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두루마리 휴지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공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 샴푸통 등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rgbClr val="0000ff"/>
                          </a:solidFill>
                        </a:rPr>
                        <a:t>밀 수 있음</a:t>
                      </a:r>
                      <a:endParaRPr lang="ko-KR" altLang="en-US">
                        <a:solidFill>
                          <a:srgbClr val="0000ff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rgbClr val="0000ff"/>
                          </a:solidFill>
                        </a:rPr>
                        <a:t>밀 수 있음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넘어서 날아갈 수 있음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상자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rgbClr val="0000ff"/>
                          </a:solidFill>
                        </a:rPr>
                        <a:t>밀 수 있음</a:t>
                      </a:r>
                      <a:endParaRPr lang="ko-KR" altLang="en-US">
                        <a:solidFill>
                          <a:srgbClr val="0000ff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rgbClr val="0000ff"/>
                          </a:solidFill>
                        </a:rPr>
                        <a:t>밀 수 있음</a:t>
                      </a:r>
                      <a:endParaRPr lang="ko-KR" altLang="en-US">
                        <a:solidFill>
                          <a:srgbClr val="0000ff"/>
                        </a:solidFill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상자를 제외한 두 칸짜리 오브젝트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(</a:t>
                      </a:r>
                      <a:r>
                        <a:rPr lang="ko-KR" altLang="en-US"/>
                        <a:t>화분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탁자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의자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인형 등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그림자와 함께 밀어 밀 수 있음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지나갈 수 없음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변기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지나갈 수 없음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지나갈 수 없음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0" name=""/>
          <p:cNvSpPr txBox="1"/>
          <p:nvPr/>
        </p:nvSpPr>
        <p:spPr>
          <a:xfrm>
            <a:off x="976965" y="5196913"/>
            <a:ext cx="10701618" cy="145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오브젝트 </a:t>
            </a:r>
            <a:r>
              <a:rPr lang="en-US" altLang="ko-KR"/>
              <a:t>A</a:t>
            </a:r>
            <a:r>
              <a:rPr lang="ko-KR" altLang="en-US"/>
              <a:t> 바로 뒤에 오브젝트 </a:t>
            </a:r>
            <a:r>
              <a:rPr lang="en-US" altLang="ko-KR"/>
              <a:t>B</a:t>
            </a:r>
            <a:r>
              <a:rPr lang="ko-KR" altLang="en-US"/>
              <a:t>가 있을 경우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A</a:t>
            </a:r>
            <a:r>
              <a:rPr lang="ko-KR" altLang="en-US"/>
              <a:t>를 밀 수 없음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오브젝트를 밀거나</a:t>
            </a:r>
            <a:r>
              <a:rPr lang="en-US" altLang="ko-KR"/>
              <a:t>,</a:t>
            </a:r>
            <a:r>
              <a:rPr lang="ko-KR" altLang="en-US"/>
              <a:t> 넘어서 날아가는 속도는 같아야 함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이후 정확한 맵은 수정될 수 있음</a:t>
            </a:r>
            <a:r>
              <a:rPr lang="en-US" altLang="ko-KR"/>
              <a:t>.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436</ep:Words>
  <ep:PresentationFormat>와이드스크린</ep:PresentationFormat>
  <ep:Paragraphs>91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PowerPoint 프레젠테이션</vt:lpstr>
      <vt:lpstr>슬라이드 2</vt:lpstr>
      <vt:lpstr>슬라이드 3</vt:lpstr>
      <vt:lpstr>PowerPoint 프레젠테이션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2022-08-03T01:14:38.000</dcterms:created>
  <dc:creator>Yu Saebyeol</dc:creator>
  <cp:lastModifiedBy>564gf</cp:lastModifiedBy>
  <dcterms:modified xsi:type="dcterms:W3CDTF">2024-03-23T14:53:36.756</dcterms:modified>
  <cp:revision>54</cp:revision>
  <dc:title>PowerPoint 프레젠테이션</dc:title>
  <cp:version>1000.0000.01</cp:version>
</cp:coreProperties>
</file>