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2" r:id="rId7"/>
    <p:sldId id="265" r:id="rId8"/>
    <p:sldId id="272" r:id="rId9"/>
    <p:sldId id="267" r:id="rId10"/>
    <p:sldId id="264" r:id="rId11"/>
    <p:sldId id="268" r:id="rId12"/>
    <p:sldId id="276" r:id="rId13"/>
    <p:sldId id="277" r:id="rId14"/>
    <p:sldId id="278" r:id="rId15"/>
    <p:sldId id="28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0" y="282"/>
      </p:cViewPr>
      <p:guideLst>
        <p:guide orient="horz" pos="2153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/>
              <a:t>캐릭터 설정 기획</a:t>
            </a:r>
            <a:endParaRPr lang="ko-KR" altLang="en-US" sz="3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1610EECD-1DE7-4CCD-81A6-DAC226E9F443}"/>
              </a:ext>
            </a:extLst>
          </p:cNvPr>
          <p:cNvSpPr txBox="1">
            <a:spLocks/>
          </p:cNvSpPr>
          <p:nvPr/>
        </p:nvSpPr>
        <p:spPr>
          <a:xfrm>
            <a:off x="10824519" y="6028657"/>
            <a:ext cx="1367481" cy="273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이영훈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3. </a:t>
            </a:r>
            <a:r>
              <a:rPr lang="ko-KR" altLang="en-US" sz="2400" b="1"/>
              <a:t>배경요소 설정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15713175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235443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3-1. </a:t>
            </a:r>
            <a:r>
              <a:rPr lang="ko-KR" altLang="en-US" sz="1100" b="1"/>
              <a:t>오르골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942711"/>
            <a:ext cx="5694516" cy="159990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3110184"/>
            <a:ext cx="5504090" cy="118368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놀이공원의 추억이 담긴 물건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부모님께서 사주셨다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행복이 가득한 순간만이 반복되길 원하는 </a:t>
            </a:r>
            <a:r>
              <a:rPr lang="en-US" altLang="ko-KR" sz="1200"/>
              <a:t>a</a:t>
            </a:r>
            <a:r>
              <a:rPr lang="ko-KR" altLang="en-US" sz="1200"/>
              <a:t>의 마음 대변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악보를 넣을 수 있는 홈이 있다 </a:t>
            </a:r>
            <a:r>
              <a:rPr lang="en-US" altLang="ko-KR" sz="1200"/>
              <a:t>(</a:t>
            </a:r>
            <a:r>
              <a:rPr lang="ko-KR" altLang="en-US" sz="1200"/>
              <a:t>수동 오르골</a:t>
            </a:r>
            <a:r>
              <a:rPr lang="en-US" altLang="ko-KR" sz="1200"/>
              <a:t>)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잊어버린 기억을 찾을 수 있는 수단이다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괴물을 공격할 때 사용한다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9889180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165271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3-2. </a:t>
            </a:r>
            <a:r>
              <a:rPr lang="ko-KR" altLang="en-US" sz="1100" b="1"/>
              <a:t>집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240991"/>
            <a:ext cx="5694516" cy="1495470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2408464"/>
            <a:ext cx="5504090" cy="11805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추억속의 공간이자 슬픔의 공간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꿈속에서는 트라우마의 공간이자 행복만이 가득하길 원하는 공간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꽤나 좋은 이층집에서 살고 있었다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회사에서 잘리고</a:t>
            </a:r>
            <a:r>
              <a:rPr lang="en-US" altLang="ko-KR" sz="1200"/>
              <a:t>,</a:t>
            </a:r>
            <a:r>
              <a:rPr lang="ko-KR" altLang="en-US" sz="1200"/>
              <a:t> 그뒤로 </a:t>
            </a:r>
            <a:r>
              <a:rPr lang="en-US" altLang="ko-KR" sz="1200"/>
              <a:t>b</a:t>
            </a:r>
            <a:r>
              <a:rPr lang="ko-KR" altLang="en-US" sz="1200"/>
              <a:t>도</a:t>
            </a:r>
            <a:r>
              <a:rPr lang="en-US" altLang="ko-KR" sz="1200"/>
              <a:t> </a:t>
            </a:r>
            <a:r>
              <a:rPr lang="ko-KR" altLang="en-US" sz="1200"/>
              <a:t>사망하자 다른 집으로 이사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옛집은 귀신이 나온다는 소문에 아무도 살지 않는 집이 되어버림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현재 살고있는 집은 예전 집에 비해서 간소해졌다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6704158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165271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3-3. </a:t>
            </a:r>
            <a:r>
              <a:rPr lang="ko-KR" altLang="en-US" sz="1100" b="1"/>
              <a:t>사진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335194"/>
            <a:ext cx="5694516" cy="1093806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2408464"/>
            <a:ext cx="5504090" cy="8186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놀이공원에서 찍은 행복한 가족사진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는 오르골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는 인형을 들고 서있다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 방의 서랍 속에 고이 놓여있었다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를 떠올리고 옛 집을 찾아가게 만듬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9612617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2123732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3-3. </a:t>
            </a:r>
            <a:r>
              <a:rPr lang="ko-KR" altLang="en-US" sz="1100" b="1"/>
              <a:t>아이들 방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659672"/>
            <a:ext cx="4365203" cy="187101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696579" y="2806211"/>
            <a:ext cx="3442085" cy="11828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의 방에는 동화책들이 꽂혀있는 책장과 장난감</a:t>
            </a:r>
            <a:r>
              <a:rPr lang="en-US" altLang="ko-KR" sz="1200"/>
              <a:t>,</a:t>
            </a:r>
            <a:r>
              <a:rPr lang="ko-KR" altLang="en-US" sz="1200"/>
              <a:t> 아늑한 침대가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의 방 서랍장 위에는 놀이공원에서 산 인형이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따듯한 러그가 깔려있다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pic>
        <p:nvPicPr>
          <p:cNvPr id="4111" name="그림 41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3473" y="1812316"/>
            <a:ext cx="3534533" cy="3534533"/>
          </a:xfrm>
          <a:prstGeom prst="rect">
            <a:avLst/>
          </a:prstGeom>
        </p:spPr>
      </p:pic>
      <p:sp>
        <p:nvSpPr>
          <p:cNvPr id="4112" name="직사각형 4111"/>
          <p:cNvSpPr/>
          <p:nvPr/>
        </p:nvSpPr>
        <p:spPr>
          <a:xfrm>
            <a:off x="10036726" y="3429000"/>
            <a:ext cx="1797741" cy="75525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러그같은게 깔려있으면 어떨까욥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4113" name="직사각형 4112"/>
          <p:cNvSpPr/>
          <p:nvPr/>
        </p:nvSpPr>
        <p:spPr>
          <a:xfrm>
            <a:off x="4298259" y="1247251"/>
            <a:ext cx="1797741" cy="75525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놀이공원에서 산 인형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4114" name="직사각형 4113"/>
          <p:cNvSpPr/>
          <p:nvPr/>
        </p:nvSpPr>
        <p:spPr>
          <a:xfrm>
            <a:off x="4130786" y="5377125"/>
            <a:ext cx="1965213" cy="75525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미니게임 할 때 쓰일 수 있는 장난감상자</a:t>
            </a:r>
            <a:r>
              <a:rPr lang="en-US" altLang="ko-KR" sz="1100">
                <a:solidFill>
                  <a:schemeClr val="dk1"/>
                </a:solidFill>
              </a:rPr>
              <a:t>?(</a:t>
            </a:r>
            <a:r>
              <a:rPr lang="ko-KR" altLang="en-US" sz="1100">
                <a:solidFill>
                  <a:schemeClr val="dk1"/>
                </a:solidFill>
              </a:rPr>
              <a:t>회의</a:t>
            </a:r>
            <a:r>
              <a:rPr lang="en-US" altLang="ko-KR" sz="1100">
                <a:solidFill>
                  <a:schemeClr val="dk1"/>
                </a:solidFill>
              </a:rPr>
              <a:t>)</a:t>
            </a:r>
            <a:endParaRPr lang="en-US" altLang="ko-KR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아니면 널브러진 스케치북</a:t>
            </a:r>
            <a:r>
              <a:rPr lang="en-US" altLang="ko-KR" sz="1100">
                <a:solidFill>
                  <a:schemeClr val="dk1"/>
                </a:solidFill>
              </a:rPr>
              <a:t>?</a:t>
            </a:r>
            <a:endParaRPr lang="en-US" altLang="ko-KR" sz="1100">
              <a:solidFill>
                <a:schemeClr val="dk1"/>
              </a:solidFill>
            </a:endParaRPr>
          </a:p>
        </p:txBody>
      </p:sp>
      <p:sp>
        <p:nvSpPr>
          <p:cNvPr id="4115" name="직사각형 4114"/>
          <p:cNvSpPr/>
          <p:nvPr/>
        </p:nvSpPr>
        <p:spPr>
          <a:xfrm>
            <a:off x="9969318" y="1079778"/>
            <a:ext cx="1797741" cy="75525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체스판 같은거</a:t>
            </a:r>
            <a:r>
              <a:rPr lang="en-US" altLang="ko-KR" sz="1100">
                <a:solidFill>
                  <a:schemeClr val="dk1"/>
                </a:solidFill>
              </a:rPr>
              <a:t>?</a:t>
            </a:r>
            <a:r>
              <a:rPr lang="ko-KR" altLang="en-US" sz="1100">
                <a:solidFill>
                  <a:schemeClr val="dk1"/>
                </a:solidFill>
              </a:rPr>
              <a:t> 올려져 있어도 좋을 것 같습니다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4116" name="선 4115"/>
          <p:cNvCxnSpPr/>
          <p:nvPr/>
        </p:nvCxnSpPr>
        <p:spPr>
          <a:xfrm>
            <a:off x="6096000" y="1885113"/>
            <a:ext cx="1287444" cy="74315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7" name="선 4116"/>
          <p:cNvCxnSpPr>
            <a:stCxn id="4115" idx="1"/>
          </p:cNvCxnSpPr>
          <p:nvPr/>
        </p:nvCxnSpPr>
        <p:spPr>
          <a:xfrm rot="5400000">
            <a:off x="8949250" y="1482599"/>
            <a:ext cx="1045259" cy="99487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8" name="선 4117"/>
          <p:cNvCxnSpPr/>
          <p:nvPr/>
        </p:nvCxnSpPr>
        <p:spPr>
          <a:xfrm rot="5400000" flipH="1" flipV="1">
            <a:off x="6027963" y="4768779"/>
            <a:ext cx="774560" cy="63849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9" name="선 4118"/>
          <p:cNvCxnSpPr/>
          <p:nvPr/>
        </p:nvCxnSpPr>
        <p:spPr>
          <a:xfrm rot="10800000" flipV="1">
            <a:off x="8911632" y="3926185"/>
            <a:ext cx="1140913" cy="1884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39283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4108" name="TextBox 7"/>
          <p:cNvSpPr txBox="1"/>
          <p:nvPr/>
        </p:nvSpPr>
        <p:spPr>
          <a:xfrm>
            <a:off x="458571" y="216122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3-5</a:t>
            </a:r>
            <a:r>
              <a:rPr lang="ko-KR" altLang="en-US" sz="1100" b="1"/>
              <a:t> 안방</a:t>
            </a:r>
            <a:endParaRPr lang="en-US" altLang="ko-KR" sz="1100" b="1"/>
          </a:p>
        </p:txBody>
      </p:sp>
      <p:sp>
        <p:nvSpPr>
          <p:cNvPr id="4109" name="직사각형 4108"/>
          <p:cNvSpPr/>
          <p:nvPr/>
        </p:nvSpPr>
        <p:spPr>
          <a:xfrm>
            <a:off x="427201" y="2676231"/>
            <a:ext cx="3611576" cy="1850076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10" name="가로 글상자 4109"/>
          <p:cNvSpPr txBox="1"/>
          <p:nvPr/>
        </p:nvSpPr>
        <p:spPr>
          <a:xfrm>
            <a:off x="531018" y="2990242"/>
            <a:ext cx="3326948" cy="136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전체적으로 아이들 보다 거대한 가구들이 들어서있다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옷장속의 마네킹이 입고있는 코트에 열쇠가 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일이 바빠져</a:t>
            </a:r>
            <a:r>
              <a:rPr lang="en-US" altLang="ko-KR" sz="1200"/>
              <a:t>,</a:t>
            </a:r>
            <a:r>
              <a:rPr lang="ko-KR" altLang="en-US" sz="1200"/>
              <a:t> 이젠 잘 입지 않는 고급진 코트다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pic>
        <p:nvPicPr>
          <p:cNvPr id="4111" name="그림 4110"/>
          <p:cNvPicPr>
            <a:picLocks noChangeAspect="1"/>
          </p:cNvPicPr>
          <p:nvPr/>
        </p:nvPicPr>
        <p:blipFill rotWithShape="1">
          <a:blip r:embed="rId3"/>
          <a:srcRect l="5300" t="28110" b="21750"/>
          <a:stretch>
            <a:fillRect/>
          </a:stretch>
        </p:blipFill>
        <p:spPr>
          <a:xfrm>
            <a:off x="5578387" y="1897436"/>
            <a:ext cx="3657159" cy="1936513"/>
          </a:xfrm>
          <a:prstGeom prst="rect">
            <a:avLst/>
          </a:prstGeom>
        </p:spPr>
      </p:pic>
      <p:pic>
        <p:nvPicPr>
          <p:cNvPr id="4112" name="그림 4111"/>
          <p:cNvPicPr>
            <a:picLocks noChangeAspect="1"/>
          </p:cNvPicPr>
          <p:nvPr/>
        </p:nvPicPr>
        <p:blipFill rotWithShape="1">
          <a:blip r:embed="rId4"/>
          <a:srcRect l="2950" t="24930" b="19840"/>
          <a:stretch>
            <a:fillRect/>
          </a:stretch>
        </p:blipFill>
        <p:spPr>
          <a:xfrm>
            <a:off x="5496452" y="3981278"/>
            <a:ext cx="3708368" cy="2110627"/>
          </a:xfrm>
          <a:prstGeom prst="rect">
            <a:avLst/>
          </a:prstGeom>
        </p:spPr>
      </p:pic>
      <p:sp>
        <p:nvSpPr>
          <p:cNvPr id="4113" name="가로 글상자 4112"/>
          <p:cNvSpPr txBox="1"/>
          <p:nvPr/>
        </p:nvSpPr>
        <p:spPr>
          <a:xfrm>
            <a:off x="6142371" y="1247658"/>
            <a:ext cx="2955986" cy="445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[</a:t>
            </a:r>
            <a:r>
              <a:rPr lang="ko-KR" altLang="en-US" sz="1200"/>
              <a:t>회의 때 나온 안방의 대략적인 모습</a:t>
            </a:r>
            <a:r>
              <a:rPr lang="en-US" altLang="ko-KR" sz="1200"/>
              <a:t>]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cxnSp>
        <p:nvCxnSpPr>
          <p:cNvPr id="4114" name="선 4113"/>
          <p:cNvCxnSpPr/>
          <p:nvPr/>
        </p:nvCxnSpPr>
        <p:spPr>
          <a:xfrm>
            <a:off x="5578782" y="1856862"/>
            <a:ext cx="1034435" cy="25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5" name="직사각형 4114"/>
          <p:cNvSpPr/>
          <p:nvPr/>
        </p:nvSpPr>
        <p:spPr>
          <a:xfrm>
            <a:off x="3975976" y="1508636"/>
            <a:ext cx="1623291" cy="5325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방의 가구들이 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액자에 걸려있음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r>
              <a:rPr lang="ko-KR" altLang="en-US" sz="1100">
                <a:solidFill>
                  <a:schemeClr val="dk1"/>
                </a:solidFill>
              </a:rPr>
              <a:t> 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4116" name="직사각형 4115"/>
          <p:cNvSpPr/>
          <p:nvPr/>
        </p:nvSpPr>
        <p:spPr>
          <a:xfrm>
            <a:off x="3510820" y="5230290"/>
            <a:ext cx="1623291" cy="5325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액자가 떨어지면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가구도 넘어짐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4117" name="선 4116"/>
          <p:cNvCxnSpPr>
            <a:endCxn id="4116" idx="3"/>
          </p:cNvCxnSpPr>
          <p:nvPr/>
        </p:nvCxnSpPr>
        <p:spPr>
          <a:xfrm rot="10800000" flipV="1">
            <a:off x="5134112" y="5339235"/>
            <a:ext cx="961888" cy="15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20" name="그림 41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544852" y="2457704"/>
            <a:ext cx="1879789" cy="1942591"/>
          </a:xfrm>
          <a:prstGeom prst="rect">
            <a:avLst/>
          </a:prstGeom>
        </p:spPr>
      </p:pic>
      <p:sp>
        <p:nvSpPr>
          <p:cNvPr id="4121" name="직사각형 4120"/>
          <p:cNvSpPr/>
          <p:nvPr/>
        </p:nvSpPr>
        <p:spPr>
          <a:xfrm>
            <a:off x="9790862" y="2628271"/>
            <a:ext cx="1392115" cy="16223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4122" name="선 4121"/>
          <p:cNvCxnSpPr>
            <a:endCxn id="4121" idx="1"/>
          </p:cNvCxnSpPr>
          <p:nvPr/>
        </p:nvCxnSpPr>
        <p:spPr>
          <a:xfrm>
            <a:off x="7833530" y="2282860"/>
            <a:ext cx="1957332" cy="1156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3" name="직사각형 4122"/>
          <p:cNvSpPr/>
          <p:nvPr/>
        </p:nvSpPr>
        <p:spPr>
          <a:xfrm>
            <a:off x="9696659" y="4491403"/>
            <a:ext cx="1706125" cy="51288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 가까이 가면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화면 줌아웃</a:t>
            </a:r>
            <a:endParaRPr lang="ko-KR" altLang="en-US" sz="1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9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/>
              <a:t>감사합니다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92012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2" y="2751078"/>
            <a:ext cx="1981198" cy="1323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스토리 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캐릭터 설정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배경요소 설정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/>
                <a:gridCol w="1007075"/>
                <a:gridCol w="1056503"/>
                <a:gridCol w="8384059"/>
                <a:gridCol w="654905"/>
              </a:tblGrid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2024-01-10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최초 작성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0.1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2024-01-11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배경요소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방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오르골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캐릭터 외형 설명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0.2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2024-01-13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기억 대략적인 순서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0.3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2024-01-14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집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이층집 추가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오르골 내용 추가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배경요소 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안방 추가 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0.4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“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사건의 전말과  기억 순서 삭제 </a:t>
                      </a:r>
                      <a:r>
                        <a:rPr lang="en-US" altLang="ko-KR" sz="1200"/>
                        <a:t>-&gt;</a:t>
                      </a:r>
                      <a:r>
                        <a:rPr lang="ko-KR" altLang="en-US" sz="1200"/>
                        <a:t> 자세한 스토리 파일로 첨부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“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2024-01-16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악령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아버지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취미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설정 수정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0.5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2024-01-20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아이들 방 설정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0.6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8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1. </a:t>
            </a:r>
            <a:r>
              <a:rPr lang="ko-KR" altLang="en-US" sz="2400" b="1"/>
              <a:t>스토리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1. </a:t>
            </a:r>
            <a:r>
              <a:rPr lang="ko-KR" altLang="en-US" sz="1600" b="1">
                <a:latin typeface="+mj-lt"/>
              </a:rPr>
              <a:t>스토리</a:t>
            </a:r>
            <a:endParaRPr lang="ko-KR" altLang="en-US" sz="1600" b="1"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024" y="1047749"/>
            <a:ext cx="5586976" cy="4497580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가로 글상자 20"/>
          <p:cNvSpPr txBox="1"/>
          <p:nvPr/>
        </p:nvSpPr>
        <p:spPr>
          <a:xfrm>
            <a:off x="543238" y="1257089"/>
            <a:ext cx="5552762" cy="337968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가 자신의 방에서 일어남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그때 </a:t>
            </a:r>
            <a:r>
              <a:rPr lang="en-US" altLang="ko-KR" sz="1200"/>
              <a:t>b</a:t>
            </a:r>
            <a:r>
              <a:rPr lang="ko-KR" altLang="en-US" sz="1200"/>
              <a:t>가 </a:t>
            </a:r>
            <a:r>
              <a:rPr lang="en-US" altLang="ko-KR" sz="1200"/>
              <a:t>a</a:t>
            </a:r>
            <a:r>
              <a:rPr lang="ko-KR" altLang="en-US" sz="1200"/>
              <a:t>를 찾는 목소리가 들림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 퍼즐을 풀어나가며 만남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같이 놀던 중 괴물의 소리를 듣게되고</a:t>
            </a:r>
            <a:r>
              <a:rPr lang="en-US" altLang="ko-KR" sz="1200"/>
              <a:t>,</a:t>
            </a:r>
            <a:r>
              <a:rPr lang="ko-KR" altLang="en-US" sz="1200"/>
              <a:t> 얼마 안 있어 괴물을 맞닥트림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 괴물을 피해가며 퍼즐을 풀어가는 도중 과거의 기억이 조금씩 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지하실에서 괴물을 물리치고</a:t>
            </a:r>
            <a:r>
              <a:rPr lang="en-US" altLang="ko-KR" sz="1200"/>
              <a:t>,</a:t>
            </a:r>
            <a:r>
              <a:rPr lang="ko-KR" altLang="en-US" sz="1200"/>
              <a:t> 현관문을 나섰는데 똑같은 </a:t>
            </a:r>
            <a:r>
              <a:rPr lang="en-US" altLang="ko-KR" sz="1200"/>
              <a:t>1</a:t>
            </a:r>
            <a:r>
              <a:rPr lang="ko-KR" altLang="en-US" sz="1200"/>
              <a:t>층의 풍경이 보임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가 계속 기억에 대한 질문을 하자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가 자신이 죽은 것에 대해 말함</a:t>
            </a:r>
            <a:r>
              <a:rPr lang="en-US" altLang="ko-KR" sz="1200"/>
              <a:t>,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가 괴물로 변함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이때 진짜 </a:t>
            </a:r>
            <a:r>
              <a:rPr lang="en-US" altLang="ko-KR" sz="1200"/>
              <a:t>b</a:t>
            </a:r>
            <a:r>
              <a:rPr lang="ko-KR" altLang="en-US" sz="1200"/>
              <a:t>가 나타나며</a:t>
            </a:r>
            <a:r>
              <a:rPr lang="en-US" altLang="ko-KR" sz="1200"/>
              <a:t>,</a:t>
            </a:r>
            <a:r>
              <a:rPr lang="ko-KR" altLang="en-US" sz="1200"/>
              <a:t> 둘이 함께 악령을 물리침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돌아가고 싶어하지 않는 </a:t>
            </a:r>
            <a:r>
              <a:rPr lang="en-US" altLang="ko-KR" sz="1200"/>
              <a:t>a</a:t>
            </a:r>
            <a:r>
              <a:rPr lang="ko-KR" altLang="en-US" sz="1200"/>
              <a:t>에게 추억은 간직하지만 앞으로 나아가야 한다며 </a:t>
            </a:r>
            <a:r>
              <a:rPr lang="en-US" altLang="ko-KR" sz="1200"/>
              <a:t>a</a:t>
            </a:r>
            <a:r>
              <a:rPr lang="ko-KR" altLang="en-US" sz="1200"/>
              <a:t>를 잘 설득함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작별인사를 하고 꿈에서 깨어나보니 아버지가 자신을 부르고 있었음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깨어난 </a:t>
            </a:r>
            <a:r>
              <a:rPr lang="en-US" altLang="ko-KR" sz="1200"/>
              <a:t>a</a:t>
            </a:r>
            <a:r>
              <a:rPr lang="ko-KR" altLang="en-US" sz="1200"/>
              <a:t>를 보며 자신이 너무 감정을 외면하게만 했다며 사과을 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서로의 속 이야기를 나누고 집으로 돌아가기 전</a:t>
            </a:r>
            <a:r>
              <a:rPr lang="en-US" altLang="ko-KR" sz="1200"/>
              <a:t>,</a:t>
            </a:r>
            <a:r>
              <a:rPr lang="ko-KR" altLang="en-US" sz="1200"/>
              <a:t> 아버지와 함께 집 뒷마당의 무덤에 감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이때 </a:t>
            </a:r>
            <a:r>
              <a:rPr lang="en-US" altLang="ko-KR" sz="1200"/>
              <a:t>a</a:t>
            </a:r>
            <a:r>
              <a:rPr lang="ko-KR" altLang="en-US" sz="1200"/>
              <a:t>가 오르골을 </a:t>
            </a:r>
            <a:r>
              <a:rPr lang="en-US" altLang="ko-KR" sz="1200"/>
              <a:t>b</a:t>
            </a:r>
            <a:r>
              <a:rPr lang="ko-KR" altLang="en-US" sz="1200"/>
              <a:t>의 무덤에 올려놓음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그 뒤로 부자가 서로 손을 잡고 집에 돌아감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+</a:t>
            </a:r>
            <a:r>
              <a:rPr lang="ko-KR" altLang="en-US" sz="1200"/>
              <a:t> 자세한 스토리는 워드 파일로 첨부</a:t>
            </a:r>
            <a:endParaRPr lang="ko-KR" altLang="en-US" sz="1200"/>
          </a:p>
        </p:txBody>
      </p:sp>
      <p:sp>
        <p:nvSpPr>
          <p:cNvPr id="26" name="가로 글상자 25"/>
          <p:cNvSpPr txBox="1"/>
          <p:nvPr/>
        </p:nvSpPr>
        <p:spPr>
          <a:xfrm>
            <a:off x="503464" y="659674"/>
            <a:ext cx="6096000" cy="2623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 b="1"/>
              <a:t>1-1</a:t>
            </a:r>
            <a:r>
              <a:rPr lang="ko-KR" altLang="en-US" sz="1100" b="1"/>
              <a:t> 스토리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340238479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2. </a:t>
            </a:r>
            <a:r>
              <a:rPr lang="ko-KR" altLang="en-US" sz="2400" b="1"/>
              <a:t>캐릭터 설정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9214139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320588" y="93049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2-1. A</a:t>
            </a:r>
            <a:r>
              <a:rPr lang="ko-KR" altLang="en-US" sz="1100" b="1"/>
              <a:t> </a:t>
            </a:r>
            <a:r>
              <a:rPr lang="en-US" altLang="ko-KR" sz="1100" b="1"/>
              <a:t>(1P)</a:t>
            </a:r>
            <a:endParaRPr lang="en-US" altLang="ko-KR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41521" y="1297471"/>
          <a:ext cx="4475224" cy="524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63"/>
                <a:gridCol w="4004361"/>
              </a:tblGrid>
              <a:tr h="22678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꿈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현실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중학생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7765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L/H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가족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오르골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동화책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초코케이크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시계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노을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싸우는 소리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72831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꿈속에서는 후드를 입은 어린아이의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살쯤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적갈색의 짧은 머리와 붉은 눈을 갖고있다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현실로 나왔을 때 교복차림을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중학생정도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가능하시다면 혹시 옷 색깔을 조금 더 밝게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해주실 수 있을까욥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....?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48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TMI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 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쌍둥이 동생이다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어릴적 가족과 함께 간 놀이공원에서 부모님께서 사주신 오르골을 아낀다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밝고 명랑한 성격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특히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와 있을 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이었다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오르골 소리를 들으면 금방 곯아떨어져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자기전에 자주 틀어놓았다고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제일 즐거운 일은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와 함께 노는 것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tv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에서 나오는 애니메이션을 보며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매번 같은 나이로 살아가는 캐릭터를 부러워 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가족들의 모습을 보며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시간이 흐를 수록 자신도 불행해질 것이라고 생각한다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학년이 올라갈수록 말수도 적어지고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자신만의 세계에 더욱 빠지게 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죽은 후로 우울증 증세가 나타나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치료를 위한 약을 먹고 어느새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에 대한 기억을 잊버린다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E360F0B-8672-4450-AC99-19ED413BB9AA}"/>
              </a:ext>
            </a:extLst>
          </p:cNvPr>
          <p:cNvSpPr txBox="1">
            <a:spLocks/>
          </p:cNvSpPr>
          <p:nvPr/>
        </p:nvSpPr>
        <p:spPr>
          <a:xfrm>
            <a:off x="14468936" y="583041"/>
            <a:ext cx="356036" cy="334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서류가방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13620" t="23240" r="38460" b="13620"/>
          <a:stretch>
            <a:fillRect/>
          </a:stretch>
        </p:blipFill>
        <p:spPr>
          <a:xfrm>
            <a:off x="5679685" y="2292296"/>
            <a:ext cx="2183106" cy="28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533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320588" y="93049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2-2. B</a:t>
            </a:r>
            <a:r>
              <a:rPr lang="ko-KR" altLang="en-US" sz="1100" b="1"/>
              <a:t> </a:t>
            </a:r>
            <a:r>
              <a:rPr lang="en-US" altLang="ko-KR" sz="1100" b="1"/>
              <a:t>(2P)</a:t>
            </a:r>
            <a:endParaRPr lang="en-US" altLang="ko-KR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20587" y="1320747"/>
          <a:ext cx="4328686" cy="478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63"/>
                <a:gridCol w="3857823"/>
              </a:tblGrid>
              <a:tr h="22678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사망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9279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L/H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가족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모험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활동적인 것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생크림 케이크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치매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강약약강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싸움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7161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적갈색의 긴 생머리와 붉은색 눈을 갖고있다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꿈속에서 치마를 입고있는 어린아이의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살쯤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 밖에선 유령의 형태를 띄고있다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73661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TMI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 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쌍둥이 누나다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활기차고 당찬 성격이다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감정적이다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약간 엉뚱한 면도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친구들에게 무시받고 있으면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똑부러지는 말투로 혼내주었다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우산으로 날 수 있다고 생각해 실험을 하다가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다친 적이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어머니가 치매에 걸렸을 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자신을 몰라보는 어머니를 보며 화를 낸 적이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아버지는 그런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를 보며 다그치듯 타이르지만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결국 참지 못한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집 밖으로 뛰쳐나가다 사고를 당한다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힘들어 하는 모습에 승천하지 못하고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이사를 가게되어 볼 수 없게된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갑자기 나타나자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를 따라 방에 들어간다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4468936" y="583041"/>
            <a:ext cx="356036" cy="334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171450" lvl="0" indent="-171450">
              <a:lnSpc>
                <a:spcPct val="120000"/>
              </a:lnSpc>
              <a:buFontTx/>
              <a:buChar char="-"/>
              <a:defRPr/>
            </a:pPr>
            <a:r>
              <a:rPr lang="ko-KR" altLang="en-US" sz="1000">
                <a:latin typeface="+mj-lt"/>
                <a:ea typeface="+mn-ea"/>
                <a:cs typeface="+mn-cs"/>
              </a:rPr>
              <a:t>서류가방</a:t>
            </a:r>
            <a:endParaRPr lang="en-US" altLang="ko-KR" sz="1000">
              <a:latin typeface="+mj-lt"/>
              <a:ea typeface="+mn-ea"/>
              <a:cs typeface="+mn-cs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30194" y="895897"/>
            <a:ext cx="5418215" cy="54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389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en-US" altLang="ko-KR" sz="1600" b="1">
              <a:latin typeface="+mj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88" y="1896901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2-3. </a:t>
            </a:r>
            <a:r>
              <a:rPr lang="ko-KR" altLang="en-US" sz="1100" b="1"/>
              <a:t>아버지</a:t>
            </a:r>
            <a:endParaRPr lang="ko-KR" altLang="en-US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20587" y="2394970"/>
          <a:ext cx="4331335" cy="298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3850005"/>
              </a:tblGrid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 중반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5632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피곤에 찌든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02967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아이들을 무척 사랑한다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아이들의 케이크 취향이 서로 달라 반반 케이크를 만들어 준 적이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옷을 만드는 취미가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활기찬 사람으로 아이들과 잘 놀아주었지만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아내가 치매에 걸리고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직장에서도 잘리는 등 힘든 일들을 겪다보니 점점 어두워짐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자신도 모르게 </a:t>
                      </a:r>
                      <a:r>
                        <a:rPr lang="en-US" altLang="ko-KR" sz="1000"/>
                        <a:t>b</a:t>
                      </a:r>
                      <a:r>
                        <a:rPr lang="ko-KR" altLang="en-US" sz="1000"/>
                        <a:t>에게 화를 낸 것을 후회하며 자책하고있다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의 꿈속에서 괴물의 모습으로 나온다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7"/>
          <p:cNvSpPr txBox="1"/>
          <p:nvPr/>
        </p:nvSpPr>
        <p:spPr>
          <a:xfrm>
            <a:off x="6208660" y="188558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2-4. </a:t>
            </a:r>
            <a:r>
              <a:rPr lang="ko-KR" altLang="en-US" sz="1100" b="1"/>
              <a:t>악령</a:t>
            </a:r>
            <a:endParaRPr lang="ko-KR" altLang="en-US" sz="1100" b="1"/>
          </a:p>
        </p:txBody>
      </p:sp>
      <p:graphicFrame>
        <p:nvGraphicFramePr>
          <p:cNvPr id="10" name="표 8"/>
          <p:cNvGraphicFramePr>
            <a:graphicFrameLocks noGrp="1"/>
          </p:cNvGraphicFramePr>
          <p:nvPr/>
        </p:nvGraphicFramePr>
        <p:xfrm>
          <a:off x="6095999" y="2638810"/>
          <a:ext cx="4331335" cy="255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3850005"/>
              </a:tblGrid>
              <a:tr h="795632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악어와 비슷한 형상을 하고있을 것 같다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피터팬 악어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685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초반에 </a:t>
                      </a:r>
                      <a:r>
                        <a:rPr lang="en-US" altLang="ko-KR" sz="1000"/>
                        <a:t>b</a:t>
                      </a:r>
                      <a:r>
                        <a:rPr lang="ko-KR" altLang="en-US" sz="1000"/>
                        <a:t>의 모습을 하고있다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의 방어적인 마음과 트라우마가 </a:t>
                      </a:r>
                      <a:r>
                        <a:rPr lang="en-US" altLang="ko-KR" sz="1000"/>
                        <a:t>b</a:t>
                      </a:r>
                      <a:r>
                        <a:rPr lang="ko-KR" altLang="en-US" sz="1000"/>
                        <a:t>의 모습으로 나타남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가 행복한 기억속에서만 살게 하고싶어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꿈에서 나가지 못하게 하려 한다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추억의 선율이 담긴 오르골이 그중 하나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현실에서 아버지가 계속 부르자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괴물이 소리를 내며 쫒아옴</a:t>
                      </a:r>
                      <a:r>
                        <a:rPr lang="en-US" altLang="ko-KR" sz="1000"/>
                        <a:t>)</a:t>
                      </a:r>
                      <a:endParaRPr lang="en-US" altLang="ko-KR" sz="100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 꿈에서 깨지 못하게 괴물을 물리침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가 현실로 가려고 하자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현실에 대해 부정적으로 말을 하며 </a:t>
                      </a: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의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시간의 흐름에 대한 두려움을 건드린다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외형도 마찬가지</a:t>
                      </a:r>
                      <a:r>
                        <a:rPr lang="en-US" altLang="ko-KR" sz="1000"/>
                        <a:t>)</a:t>
                      </a: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07374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387</ep:Words>
  <ep:PresentationFormat>와이드스크린</ep:PresentationFormat>
  <ep:Paragraphs>110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캐릭터 설정 기획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2021-11-30T08:11:03.000</dcterms:created>
  <dc:creator>Lee YoungHun</dc:creator>
  <cp:lastModifiedBy>pooru</cp:lastModifiedBy>
  <dcterms:modified xsi:type="dcterms:W3CDTF">2024-01-20T03:41:20.416</dcterms:modified>
  <cp:revision>144</cp:revision>
  <dc:title>제목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