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03" r:id="rId3"/>
    <p:sldId id="272" r:id="rId4"/>
    <p:sldId id="273" r:id="rId5"/>
    <p:sldId id="288" r:id="rId6"/>
    <p:sldId id="293" r:id="rId7"/>
    <p:sldId id="289" r:id="rId8"/>
    <p:sldId id="307" r:id="rId9"/>
    <p:sldId id="294" r:id="rId10"/>
    <p:sldId id="295" r:id="rId11"/>
    <p:sldId id="308" r:id="rId12"/>
    <p:sldId id="309" r:id="rId13"/>
    <p:sldId id="297" r:id="rId14"/>
    <p:sldId id="30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6E9"/>
    <a:srgbClr val="FFFFFF"/>
    <a:srgbClr val="718EA0"/>
    <a:srgbClr val="6C899B"/>
    <a:srgbClr val="F3F9FB"/>
    <a:srgbClr val="F9FCFD"/>
    <a:srgbClr val="23B0C3"/>
    <a:srgbClr val="146772"/>
    <a:srgbClr val="95E2EC"/>
    <a:srgbClr val="FAD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6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538169" y="6501660"/>
            <a:ext cx="26388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fld id="{772F5193-41CD-4063-B0C7-05E32D5C3CCF}" type="datetimeFigureOut">
              <a:rPr lang="ko-KR" altLang="en-US" smtClean="0"/>
              <a:pPr/>
              <a:t>2024-03-13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fld id="{9C41A778-E908-4432-BB93-29EAA93A69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104775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pc="-15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Melody of reminiscences</a:t>
            </a:r>
          </a:p>
          <a:p>
            <a:r>
              <a:rPr lang="ko-KR" altLang="en-US" sz="6000" spc="-15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박스 밀기 퍼즐 </a:t>
            </a:r>
            <a:r>
              <a:rPr lang="ko-KR" altLang="en-US" sz="6000" spc="-15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기믹</a:t>
            </a:r>
            <a:endParaRPr lang="ko-KR" altLang="en-US" sz="6000" spc="-15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B33E4-7103-FE2D-AFBA-97EB2B637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8910A22-EA22-E3AE-A9DD-E42F5E6EC2B5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57BE0A5-2F51-4090-3EFB-1722C35F7048}"/>
              </a:ext>
            </a:extLst>
          </p:cNvPr>
          <p:cNvSpPr txBox="1"/>
          <p:nvPr/>
        </p:nvSpPr>
        <p:spPr>
          <a:xfrm>
            <a:off x="144378" y="272716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3-1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24242-3C95-B85F-7EE4-02C5ECB3ACAC}"/>
              </a:ext>
            </a:extLst>
          </p:cNvPr>
          <p:cNvSpPr txBox="1"/>
          <p:nvPr/>
        </p:nvSpPr>
        <p:spPr>
          <a:xfrm>
            <a:off x="1163052" y="272716"/>
            <a:ext cx="3062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단계별 구체화 </a:t>
            </a:r>
            <a:r>
              <a:rPr lang="en-US" altLang="ko-KR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1</a:t>
            </a:r>
            <a:r>
              <a:rPr lang="ko-KR" altLang="en-US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단계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B6359C-5B9F-EBA1-04E9-7C8C2CA8A950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DCDB4FA-A7C9-6F89-0C81-59A62C02A9D8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DA71719-4E3F-E3A5-A15C-EBA36A0F5859}"/>
              </a:ext>
            </a:extLst>
          </p:cNvPr>
          <p:cNvSpPr txBox="1"/>
          <p:nvPr/>
        </p:nvSpPr>
        <p:spPr>
          <a:xfrm>
            <a:off x="438296" y="1143352"/>
            <a:ext cx="500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1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단계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451660-0451-2325-28D8-59601603F339}"/>
              </a:ext>
            </a:extLst>
          </p:cNvPr>
          <p:cNvSpPr txBox="1"/>
          <p:nvPr/>
        </p:nvSpPr>
        <p:spPr>
          <a:xfrm>
            <a:off x="438296" y="1667921"/>
            <a:ext cx="27923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흰 색</a:t>
            </a:r>
            <a:r>
              <a:rPr lang="en-US" altLang="ko-KR" dirty="0"/>
              <a:t>:	</a:t>
            </a:r>
            <a:r>
              <a:rPr lang="ko-KR" altLang="en-US" dirty="0"/>
              <a:t>플레이어</a:t>
            </a:r>
            <a:endParaRPr lang="en-US" altLang="ko-KR" dirty="0"/>
          </a:p>
          <a:p>
            <a:r>
              <a:rPr lang="ko-KR" altLang="en-US" dirty="0"/>
              <a:t>연보라</a:t>
            </a:r>
            <a:r>
              <a:rPr lang="en-US" altLang="ko-KR" dirty="0"/>
              <a:t>:	</a:t>
            </a:r>
            <a:r>
              <a:rPr lang="ko-KR" altLang="en-US" dirty="0"/>
              <a:t>일반 바닥 타일</a:t>
            </a:r>
            <a:endParaRPr lang="en-US" altLang="ko-KR" dirty="0"/>
          </a:p>
          <a:p>
            <a:r>
              <a:rPr lang="ko-KR" altLang="en-US" dirty="0"/>
              <a:t>진보라</a:t>
            </a:r>
            <a:r>
              <a:rPr lang="en-US" altLang="ko-KR" dirty="0"/>
              <a:t>:	</a:t>
            </a:r>
            <a:r>
              <a:rPr lang="ko-KR" altLang="en-US" dirty="0"/>
              <a:t>장애물</a:t>
            </a:r>
            <a:endParaRPr lang="en-US" altLang="ko-KR" dirty="0"/>
          </a:p>
          <a:p>
            <a:r>
              <a:rPr lang="ko-KR" altLang="en-US" dirty="0"/>
              <a:t>검정</a:t>
            </a:r>
            <a:r>
              <a:rPr lang="en-US" altLang="ko-KR" dirty="0"/>
              <a:t>:	</a:t>
            </a:r>
            <a:r>
              <a:rPr lang="ko-KR" altLang="en-US" dirty="0"/>
              <a:t>구멍</a:t>
            </a:r>
            <a:endParaRPr lang="en-US" altLang="ko-KR" dirty="0"/>
          </a:p>
          <a:p>
            <a:r>
              <a:rPr lang="ko-KR" altLang="en-US" dirty="0"/>
              <a:t>노랑</a:t>
            </a:r>
            <a:r>
              <a:rPr lang="en-US" altLang="ko-KR" dirty="0"/>
              <a:t>:	</a:t>
            </a:r>
            <a:r>
              <a:rPr lang="ko-KR" altLang="en-US" dirty="0"/>
              <a:t>상자</a:t>
            </a:r>
            <a:r>
              <a:rPr lang="en-US" altLang="ko-KR" dirty="0"/>
              <a:t> 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1261E76-6DBF-32E9-EBB3-6D0B3F08A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829037"/>
              </p:ext>
            </p:extLst>
          </p:nvPr>
        </p:nvGraphicFramePr>
        <p:xfrm>
          <a:off x="6007510" y="1887795"/>
          <a:ext cx="5603460" cy="4103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346">
                  <a:extLst>
                    <a:ext uri="{9D8B030D-6E8A-4147-A177-3AD203B41FA5}">
                      <a16:colId xmlns:a16="http://schemas.microsoft.com/office/drawing/2014/main" val="2323099184"/>
                    </a:ext>
                  </a:extLst>
                </a:gridCol>
                <a:gridCol w="560346">
                  <a:extLst>
                    <a:ext uri="{9D8B030D-6E8A-4147-A177-3AD203B41FA5}">
                      <a16:colId xmlns:a16="http://schemas.microsoft.com/office/drawing/2014/main" val="3954744530"/>
                    </a:ext>
                  </a:extLst>
                </a:gridCol>
                <a:gridCol w="560346">
                  <a:extLst>
                    <a:ext uri="{9D8B030D-6E8A-4147-A177-3AD203B41FA5}">
                      <a16:colId xmlns:a16="http://schemas.microsoft.com/office/drawing/2014/main" val="3293794274"/>
                    </a:ext>
                  </a:extLst>
                </a:gridCol>
                <a:gridCol w="560346">
                  <a:extLst>
                    <a:ext uri="{9D8B030D-6E8A-4147-A177-3AD203B41FA5}">
                      <a16:colId xmlns:a16="http://schemas.microsoft.com/office/drawing/2014/main" val="1414556105"/>
                    </a:ext>
                  </a:extLst>
                </a:gridCol>
                <a:gridCol w="560346">
                  <a:extLst>
                    <a:ext uri="{9D8B030D-6E8A-4147-A177-3AD203B41FA5}">
                      <a16:colId xmlns:a16="http://schemas.microsoft.com/office/drawing/2014/main" val="1477152332"/>
                    </a:ext>
                  </a:extLst>
                </a:gridCol>
                <a:gridCol w="560346">
                  <a:extLst>
                    <a:ext uri="{9D8B030D-6E8A-4147-A177-3AD203B41FA5}">
                      <a16:colId xmlns:a16="http://schemas.microsoft.com/office/drawing/2014/main" val="3231150653"/>
                    </a:ext>
                  </a:extLst>
                </a:gridCol>
                <a:gridCol w="560346">
                  <a:extLst>
                    <a:ext uri="{9D8B030D-6E8A-4147-A177-3AD203B41FA5}">
                      <a16:colId xmlns:a16="http://schemas.microsoft.com/office/drawing/2014/main" val="414087547"/>
                    </a:ext>
                  </a:extLst>
                </a:gridCol>
                <a:gridCol w="560346">
                  <a:extLst>
                    <a:ext uri="{9D8B030D-6E8A-4147-A177-3AD203B41FA5}">
                      <a16:colId xmlns:a16="http://schemas.microsoft.com/office/drawing/2014/main" val="3005092322"/>
                    </a:ext>
                  </a:extLst>
                </a:gridCol>
                <a:gridCol w="560346">
                  <a:extLst>
                    <a:ext uri="{9D8B030D-6E8A-4147-A177-3AD203B41FA5}">
                      <a16:colId xmlns:a16="http://schemas.microsoft.com/office/drawing/2014/main" val="2076859641"/>
                    </a:ext>
                  </a:extLst>
                </a:gridCol>
                <a:gridCol w="560346">
                  <a:extLst>
                    <a:ext uri="{9D8B030D-6E8A-4147-A177-3AD203B41FA5}">
                      <a16:colId xmlns:a16="http://schemas.microsoft.com/office/drawing/2014/main" val="3688172462"/>
                    </a:ext>
                  </a:extLst>
                </a:gridCol>
              </a:tblGrid>
              <a:tr h="5129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292371"/>
                  </a:ext>
                </a:extLst>
              </a:tr>
              <a:tr h="51292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107353"/>
                  </a:ext>
                </a:extLst>
              </a:tr>
              <a:tr h="51292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757899"/>
                  </a:ext>
                </a:extLst>
              </a:tr>
              <a:tr h="51292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52613"/>
                  </a:ext>
                </a:extLst>
              </a:tr>
              <a:tr h="51292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31767"/>
                  </a:ext>
                </a:extLst>
              </a:tr>
              <a:tr h="51292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670845"/>
                  </a:ext>
                </a:extLst>
              </a:tr>
              <a:tr h="5129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533993"/>
                  </a:ext>
                </a:extLst>
              </a:tr>
              <a:tr h="5129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30077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A61E90E-E0F7-F227-3909-1F761BC07FE2}"/>
              </a:ext>
            </a:extLst>
          </p:cNvPr>
          <p:cNvSpPr txBox="1"/>
          <p:nvPr/>
        </p:nvSpPr>
        <p:spPr>
          <a:xfrm>
            <a:off x="682346" y="3787305"/>
            <a:ext cx="61264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레벨 1:</a:t>
            </a:r>
          </a:p>
          <a:p>
            <a:r>
              <a:rPr lang="ko-KR" altLang="en-US" dirty="0"/>
              <a:t>[ ][ ][ ][ ][ ][ ][ ][ ]</a:t>
            </a:r>
          </a:p>
          <a:p>
            <a:r>
              <a:rPr lang="ko-KR" altLang="en-US" dirty="0"/>
              <a:t>[ ][K][K][K][ ][ ][ ][ ]</a:t>
            </a:r>
          </a:p>
          <a:p>
            <a:r>
              <a:rPr lang="ko-KR" altLang="en-US" dirty="0"/>
              <a:t>[ ][K][ ][ ][</a:t>
            </a:r>
            <a:r>
              <a:rPr lang="ko-KR" altLang="en-US" dirty="0" err="1"/>
              <a:t>O</a:t>
            </a:r>
            <a:r>
              <a:rPr lang="ko-KR" altLang="en-US" dirty="0"/>
              <a:t>][ ][K][ ]</a:t>
            </a:r>
          </a:p>
          <a:p>
            <a:r>
              <a:rPr lang="ko-KR" altLang="en-US" dirty="0"/>
              <a:t>[ ][K][ ][</a:t>
            </a:r>
            <a:r>
              <a:rPr lang="ko-KR" altLang="en-US" dirty="0" err="1"/>
              <a:t>X</a:t>
            </a:r>
            <a:r>
              <a:rPr lang="ko-KR" altLang="en-US" dirty="0"/>
              <a:t>][ ][</a:t>
            </a:r>
            <a:r>
              <a:rPr lang="ko-KR" altLang="en-US" dirty="0" err="1"/>
              <a:t>O</a:t>
            </a:r>
            <a:r>
              <a:rPr lang="ko-KR" altLang="en-US" dirty="0"/>
              <a:t>][K][ ]</a:t>
            </a:r>
          </a:p>
          <a:p>
            <a:r>
              <a:rPr lang="ko-KR" altLang="en-US" dirty="0"/>
              <a:t>[ ][K][K][K][ ][ ][K][ ]</a:t>
            </a:r>
          </a:p>
          <a:p>
            <a:r>
              <a:rPr lang="ko-KR" altLang="en-US" dirty="0"/>
              <a:t>[ ][ ][ ][K][</a:t>
            </a:r>
            <a:r>
              <a:rPr lang="ko-KR" altLang="en-US" dirty="0" err="1"/>
              <a:t>P</a:t>
            </a:r>
            <a:r>
              <a:rPr lang="ko-KR" altLang="en-US" dirty="0"/>
              <a:t>][ ][ ][ ]</a:t>
            </a:r>
          </a:p>
          <a:p>
            <a:r>
              <a:rPr lang="ko-KR" altLang="en-US" dirty="0"/>
              <a:t>[ ][ ][ ][ ][ ][ ][ ][ ]</a:t>
            </a:r>
          </a:p>
        </p:txBody>
      </p:sp>
    </p:spTree>
    <p:extLst>
      <p:ext uri="{BB962C8B-B14F-4D97-AF65-F5344CB8AC3E}">
        <p14:creationId xmlns:p14="http://schemas.microsoft.com/office/powerpoint/2010/main" val="376817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CC8E4-E3E9-2653-D2AE-01E035A2F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6FBCC60-7D9F-6770-917B-0901EDCBF0D2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B61BE43-57D6-0731-F08F-F8072320F768}"/>
              </a:ext>
            </a:extLst>
          </p:cNvPr>
          <p:cNvSpPr txBox="1"/>
          <p:nvPr/>
        </p:nvSpPr>
        <p:spPr>
          <a:xfrm>
            <a:off x="144378" y="272716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3-1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DFABDB-9872-AFB1-A037-D938B9C9C4F1}"/>
              </a:ext>
            </a:extLst>
          </p:cNvPr>
          <p:cNvSpPr txBox="1"/>
          <p:nvPr/>
        </p:nvSpPr>
        <p:spPr>
          <a:xfrm>
            <a:off x="1163052" y="272716"/>
            <a:ext cx="3130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단계별 구체화 </a:t>
            </a:r>
            <a:r>
              <a:rPr lang="en-US" altLang="ko-KR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2</a:t>
            </a:r>
            <a:r>
              <a:rPr lang="ko-KR" altLang="en-US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단계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4C3C098-22ED-21B8-7C3F-9D673C155E00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8F46BF7-CDC7-CBA9-C0A4-92B0BE7712F3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07A8B68-D915-ABCA-163C-CC22BA5B7CB9}"/>
              </a:ext>
            </a:extLst>
          </p:cNvPr>
          <p:cNvSpPr txBox="1"/>
          <p:nvPr/>
        </p:nvSpPr>
        <p:spPr>
          <a:xfrm>
            <a:off x="438296" y="1143352"/>
            <a:ext cx="500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단계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5BAC184-F350-264D-C9FC-C060F8494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631607"/>
              </p:ext>
            </p:extLst>
          </p:nvPr>
        </p:nvGraphicFramePr>
        <p:xfrm>
          <a:off x="6752233" y="534326"/>
          <a:ext cx="4785690" cy="592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69">
                  <a:extLst>
                    <a:ext uri="{9D8B030D-6E8A-4147-A177-3AD203B41FA5}">
                      <a16:colId xmlns:a16="http://schemas.microsoft.com/office/drawing/2014/main" val="2020123816"/>
                    </a:ext>
                  </a:extLst>
                </a:gridCol>
                <a:gridCol w="478569">
                  <a:extLst>
                    <a:ext uri="{9D8B030D-6E8A-4147-A177-3AD203B41FA5}">
                      <a16:colId xmlns:a16="http://schemas.microsoft.com/office/drawing/2014/main" val="3519901597"/>
                    </a:ext>
                  </a:extLst>
                </a:gridCol>
                <a:gridCol w="478569">
                  <a:extLst>
                    <a:ext uri="{9D8B030D-6E8A-4147-A177-3AD203B41FA5}">
                      <a16:colId xmlns:a16="http://schemas.microsoft.com/office/drawing/2014/main" val="2368362655"/>
                    </a:ext>
                  </a:extLst>
                </a:gridCol>
                <a:gridCol w="478569">
                  <a:extLst>
                    <a:ext uri="{9D8B030D-6E8A-4147-A177-3AD203B41FA5}">
                      <a16:colId xmlns:a16="http://schemas.microsoft.com/office/drawing/2014/main" val="2237400546"/>
                    </a:ext>
                  </a:extLst>
                </a:gridCol>
                <a:gridCol w="478569">
                  <a:extLst>
                    <a:ext uri="{9D8B030D-6E8A-4147-A177-3AD203B41FA5}">
                      <a16:colId xmlns:a16="http://schemas.microsoft.com/office/drawing/2014/main" val="2952196137"/>
                    </a:ext>
                  </a:extLst>
                </a:gridCol>
                <a:gridCol w="478569">
                  <a:extLst>
                    <a:ext uri="{9D8B030D-6E8A-4147-A177-3AD203B41FA5}">
                      <a16:colId xmlns:a16="http://schemas.microsoft.com/office/drawing/2014/main" val="2873023318"/>
                    </a:ext>
                  </a:extLst>
                </a:gridCol>
                <a:gridCol w="478569">
                  <a:extLst>
                    <a:ext uri="{9D8B030D-6E8A-4147-A177-3AD203B41FA5}">
                      <a16:colId xmlns:a16="http://schemas.microsoft.com/office/drawing/2014/main" val="847377392"/>
                    </a:ext>
                  </a:extLst>
                </a:gridCol>
                <a:gridCol w="478569">
                  <a:extLst>
                    <a:ext uri="{9D8B030D-6E8A-4147-A177-3AD203B41FA5}">
                      <a16:colId xmlns:a16="http://schemas.microsoft.com/office/drawing/2014/main" val="2996807908"/>
                    </a:ext>
                  </a:extLst>
                </a:gridCol>
                <a:gridCol w="478569">
                  <a:extLst>
                    <a:ext uri="{9D8B030D-6E8A-4147-A177-3AD203B41FA5}">
                      <a16:colId xmlns:a16="http://schemas.microsoft.com/office/drawing/2014/main" val="281417709"/>
                    </a:ext>
                  </a:extLst>
                </a:gridCol>
                <a:gridCol w="478569">
                  <a:extLst>
                    <a:ext uri="{9D8B030D-6E8A-4147-A177-3AD203B41FA5}">
                      <a16:colId xmlns:a16="http://schemas.microsoft.com/office/drawing/2014/main" val="3253956162"/>
                    </a:ext>
                  </a:extLst>
                </a:gridCol>
              </a:tblGrid>
              <a:tr h="49396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13610"/>
                  </a:ext>
                </a:extLst>
              </a:tr>
              <a:tr h="49396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0949"/>
                  </a:ext>
                </a:extLst>
              </a:tr>
              <a:tr h="49396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282653"/>
                  </a:ext>
                </a:extLst>
              </a:tr>
              <a:tr h="49396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23000"/>
                  </a:ext>
                </a:extLst>
              </a:tr>
              <a:tr h="49396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181440"/>
                  </a:ext>
                </a:extLst>
              </a:tr>
              <a:tr h="49396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878336"/>
                  </a:ext>
                </a:extLst>
              </a:tr>
              <a:tr h="49396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474558"/>
                  </a:ext>
                </a:extLst>
              </a:tr>
              <a:tr h="49396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270518"/>
                  </a:ext>
                </a:extLst>
              </a:tr>
              <a:tr h="49396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899701"/>
                  </a:ext>
                </a:extLst>
              </a:tr>
              <a:tr h="49396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423469"/>
                  </a:ext>
                </a:extLst>
              </a:tr>
              <a:tr h="4939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901195"/>
                  </a:ext>
                </a:extLst>
              </a:tr>
              <a:tr h="49396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907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51CEE83-EABA-08E6-2BC4-6B7D7D8A5AC8}"/>
              </a:ext>
            </a:extLst>
          </p:cNvPr>
          <p:cNvSpPr txBox="1"/>
          <p:nvPr/>
        </p:nvSpPr>
        <p:spPr>
          <a:xfrm>
            <a:off x="438296" y="1667921"/>
            <a:ext cx="27923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흰 색</a:t>
            </a:r>
            <a:r>
              <a:rPr lang="en-US" altLang="ko-KR" dirty="0"/>
              <a:t>:	</a:t>
            </a:r>
            <a:r>
              <a:rPr lang="ko-KR" altLang="en-US" dirty="0"/>
              <a:t>플레이어</a:t>
            </a:r>
            <a:endParaRPr lang="en-US" altLang="ko-KR" dirty="0"/>
          </a:p>
          <a:p>
            <a:r>
              <a:rPr lang="ko-KR" altLang="en-US" dirty="0"/>
              <a:t>연보라</a:t>
            </a:r>
            <a:r>
              <a:rPr lang="en-US" altLang="ko-KR" dirty="0"/>
              <a:t>:	</a:t>
            </a:r>
            <a:r>
              <a:rPr lang="ko-KR" altLang="en-US" dirty="0"/>
              <a:t>일반 바닥 타일</a:t>
            </a:r>
            <a:endParaRPr lang="en-US" altLang="ko-KR" dirty="0"/>
          </a:p>
          <a:p>
            <a:r>
              <a:rPr lang="ko-KR" altLang="en-US" dirty="0"/>
              <a:t>진보라</a:t>
            </a:r>
            <a:r>
              <a:rPr lang="en-US" altLang="ko-KR" dirty="0"/>
              <a:t>:	</a:t>
            </a:r>
            <a:r>
              <a:rPr lang="ko-KR" altLang="en-US" dirty="0"/>
              <a:t>장애물</a:t>
            </a:r>
            <a:endParaRPr lang="en-US" altLang="ko-KR" dirty="0"/>
          </a:p>
          <a:p>
            <a:r>
              <a:rPr lang="ko-KR" altLang="en-US" dirty="0"/>
              <a:t>검정</a:t>
            </a:r>
            <a:r>
              <a:rPr lang="en-US" altLang="ko-KR" dirty="0"/>
              <a:t>:	</a:t>
            </a:r>
            <a:r>
              <a:rPr lang="ko-KR" altLang="en-US" dirty="0"/>
              <a:t>구멍</a:t>
            </a:r>
            <a:endParaRPr lang="en-US" altLang="ko-KR" dirty="0"/>
          </a:p>
          <a:p>
            <a:r>
              <a:rPr lang="ko-KR" altLang="en-US" dirty="0"/>
              <a:t>노랑</a:t>
            </a:r>
            <a:r>
              <a:rPr lang="en-US" altLang="ko-KR" dirty="0"/>
              <a:t>:	</a:t>
            </a:r>
            <a:r>
              <a:rPr lang="ko-KR" altLang="en-US" dirty="0"/>
              <a:t>상자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5716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D2ACE-B38B-4B02-88C0-BD21AA95F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79B29E4-8CEB-5348-D63B-38345C8DAB25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7C3AB57-CA4D-9C33-B3CE-768F0B9328F9}"/>
              </a:ext>
            </a:extLst>
          </p:cNvPr>
          <p:cNvSpPr txBox="1"/>
          <p:nvPr/>
        </p:nvSpPr>
        <p:spPr>
          <a:xfrm>
            <a:off x="144378" y="272716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3-1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C64DE-78EB-DA42-A5B0-6C1B4254EFA1}"/>
              </a:ext>
            </a:extLst>
          </p:cNvPr>
          <p:cNvSpPr txBox="1"/>
          <p:nvPr/>
        </p:nvSpPr>
        <p:spPr>
          <a:xfrm>
            <a:off x="1163052" y="272716"/>
            <a:ext cx="3134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단계별 구체화 </a:t>
            </a:r>
            <a:r>
              <a:rPr lang="en-US" altLang="ko-KR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3</a:t>
            </a:r>
            <a:r>
              <a:rPr lang="ko-KR" altLang="en-US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단계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EB4DFB4-C53D-89F4-B1F9-F6D300791392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87CA8A-A27C-0DE2-9E6E-60664FE530E3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5B93206-9F57-A8F7-0FF9-2307C5DE1D33}"/>
              </a:ext>
            </a:extLst>
          </p:cNvPr>
          <p:cNvSpPr txBox="1"/>
          <p:nvPr/>
        </p:nvSpPr>
        <p:spPr>
          <a:xfrm>
            <a:off x="438296" y="1143352"/>
            <a:ext cx="500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단계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55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0E4445-3482-40F2-5EA0-C6564776E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A35A68F-D069-27E5-5C1F-6E36F7B31CF5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E9C446E-267F-B26B-16D6-D93F605E6482}"/>
                </a:ext>
              </a:extLst>
            </p:cNvPr>
            <p:cNvSpPr txBox="1"/>
            <p:nvPr/>
          </p:nvSpPr>
          <p:spPr>
            <a:xfrm>
              <a:off x="6817895" y="310803"/>
              <a:ext cx="193995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4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C898564-1FA4-C575-AA1D-BF72892D5BA7}"/>
                </a:ext>
              </a:extLst>
            </p:cNvPr>
            <p:cNvSpPr txBox="1"/>
            <p:nvPr/>
          </p:nvSpPr>
          <p:spPr>
            <a:xfrm>
              <a:off x="6817895" y="3350782"/>
              <a:ext cx="239681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800" b="1" spc="-300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오브젝트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7024C90-750B-9A61-836F-E5E5468CD2F3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2C8E554-92E3-82A5-99B5-E94C3DE2A2C0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8324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F6F7D-7A19-AD32-F44F-7152A1219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BAAA71B-3794-7FB7-E2B9-92D58A5D2BF9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DD8A143-FD3F-A3C7-3714-D48324DAFA08}"/>
              </a:ext>
            </a:extLst>
          </p:cNvPr>
          <p:cNvSpPr txBox="1"/>
          <p:nvPr/>
        </p:nvSpPr>
        <p:spPr>
          <a:xfrm>
            <a:off x="144378" y="272716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5-1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1EA489-B5EA-B867-367B-3933508FD7E9}"/>
              </a:ext>
            </a:extLst>
          </p:cNvPr>
          <p:cNvSpPr txBox="1"/>
          <p:nvPr/>
        </p:nvSpPr>
        <p:spPr>
          <a:xfrm>
            <a:off x="1163052" y="272716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오브젝트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226E603-59F2-A144-E23C-E83BA7C28555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1AE414B-2BCB-FB2B-9EAF-3AE6C94AB837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6E479E2-9D9B-C02B-0E5C-C04EEE2716EE}"/>
              </a:ext>
            </a:extLst>
          </p:cNvPr>
          <p:cNvSpPr txBox="1"/>
          <p:nvPr/>
        </p:nvSpPr>
        <p:spPr>
          <a:xfrm>
            <a:off x="727054" y="1502522"/>
            <a:ext cx="982865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1.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상자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진로를 방해하는 장애물 오브젝트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동생과 누나가 밀면서 진행하게 될 오브젝트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2.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쇼파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서랍장 등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진로를 방해하는 장애물 오브젝트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해당 오브젝트의 경우 밀어서 옮길 수 없는 오브젝트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성질로는 벽과 유사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83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09B9E-4B7F-3B27-C550-AF78DBB92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BE997F7-56EC-F6D3-4843-BE60BAF74C56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C2744F1-81D5-89DE-F1BA-FC90A1ED3479}"/>
              </a:ext>
            </a:extLst>
          </p:cNvPr>
          <p:cNvSpPr txBox="1"/>
          <p:nvPr/>
        </p:nvSpPr>
        <p:spPr>
          <a:xfrm>
            <a:off x="144378" y="272716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Part 0</a:t>
            </a:r>
            <a:endParaRPr lang="ko-KR" altLang="en-US" sz="1600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322772-B55B-2940-2AF5-CDA6D55CC3C8}"/>
              </a:ext>
            </a:extLst>
          </p:cNvPr>
          <p:cNvSpPr txBox="1"/>
          <p:nvPr/>
        </p:nvSpPr>
        <p:spPr>
          <a:xfrm>
            <a:off x="1163052" y="272716"/>
            <a:ext cx="1471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문서 이력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BB8B713-CEEE-8ACA-DED7-8776F7797777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9DF0879E-379F-C977-91DD-92440DAA92FF}"/>
              </a:ext>
            </a:extLst>
          </p:cNvPr>
          <p:cNvGraphicFramePr>
            <a:graphicFrameLocks noGrp="1"/>
          </p:cNvGraphicFramePr>
          <p:nvPr/>
        </p:nvGraphicFramePr>
        <p:xfrm>
          <a:off x="320588" y="886482"/>
          <a:ext cx="11541895" cy="56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53">
                  <a:extLst>
                    <a:ext uri="{9D8B030D-6E8A-4147-A177-3AD203B41FA5}">
                      <a16:colId xmlns:a16="http://schemas.microsoft.com/office/drawing/2014/main" val="2395970356"/>
                    </a:ext>
                  </a:extLst>
                </a:gridCol>
                <a:gridCol w="823053">
                  <a:extLst>
                    <a:ext uri="{9D8B030D-6E8A-4147-A177-3AD203B41FA5}">
                      <a16:colId xmlns:a16="http://schemas.microsoft.com/office/drawing/2014/main" val="635339287"/>
                    </a:ext>
                  </a:extLst>
                </a:gridCol>
                <a:gridCol w="1240525">
                  <a:extLst>
                    <a:ext uri="{9D8B030D-6E8A-4147-A177-3AD203B41FA5}">
                      <a16:colId xmlns:a16="http://schemas.microsoft.com/office/drawing/2014/main" val="3986455100"/>
                    </a:ext>
                  </a:extLst>
                </a:gridCol>
                <a:gridCol w="8384059">
                  <a:extLst>
                    <a:ext uri="{9D8B030D-6E8A-4147-A177-3AD203B41FA5}">
                      <a16:colId xmlns:a16="http://schemas.microsoft.com/office/drawing/2014/main" val="2175268523"/>
                    </a:ext>
                  </a:extLst>
                </a:gridCol>
                <a:gridCol w="654905">
                  <a:extLst>
                    <a:ext uri="{9D8B030D-6E8A-4147-A177-3AD203B41FA5}">
                      <a16:colId xmlns:a16="http://schemas.microsoft.com/office/drawing/2014/main" val="1289178422"/>
                    </a:ext>
                  </a:extLst>
                </a:gridCol>
              </a:tblGrid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No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작성일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버전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08113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전필성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2023-02-22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최초 작성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0.1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15223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2556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3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4617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4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4439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5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30718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6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44300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7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24449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8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80529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9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1169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10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61738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11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40671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12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99586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13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50838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14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52280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15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973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99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7B4360-AD8D-0F40-E760-9E5ED8353DE0}"/>
              </a:ext>
            </a:extLst>
          </p:cNvPr>
          <p:cNvGrpSpPr/>
          <p:nvPr/>
        </p:nvGrpSpPr>
        <p:grpSpPr>
          <a:xfrm>
            <a:off x="1229707" y="1694094"/>
            <a:ext cx="3600465" cy="584775"/>
            <a:chOff x="1229707" y="2130197"/>
            <a:chExt cx="3600465" cy="584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E308183-DB54-F711-9B69-C8C5752AF7AF}"/>
                </a:ext>
              </a:extLst>
            </p:cNvPr>
            <p:cNvSpPr txBox="1"/>
            <p:nvPr/>
          </p:nvSpPr>
          <p:spPr>
            <a:xfrm>
              <a:off x="1229707" y="2130197"/>
              <a:ext cx="3802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5F8E78-68AC-B048-5336-EE835D4169E6}"/>
                </a:ext>
              </a:extLst>
            </p:cNvPr>
            <p:cNvSpPr txBox="1"/>
            <p:nvPr/>
          </p:nvSpPr>
          <p:spPr>
            <a:xfrm>
              <a:off x="1702393" y="2160974"/>
              <a:ext cx="31277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수정된 페이지 및 소개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958CC4A-56D6-4C4E-6A60-E8B5B9283959}"/>
              </a:ext>
            </a:extLst>
          </p:cNvPr>
          <p:cNvGrpSpPr/>
          <p:nvPr/>
        </p:nvGrpSpPr>
        <p:grpSpPr>
          <a:xfrm>
            <a:off x="1229707" y="2397311"/>
            <a:ext cx="2556911" cy="584775"/>
            <a:chOff x="1229707" y="2889163"/>
            <a:chExt cx="2556911" cy="5847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3F5BEB-A29E-EC98-4681-67E53CB0B3C2}"/>
                </a:ext>
              </a:extLst>
            </p:cNvPr>
            <p:cNvSpPr txBox="1"/>
            <p:nvPr/>
          </p:nvSpPr>
          <p:spPr>
            <a:xfrm>
              <a:off x="1229707" y="2889163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EF1453-BC33-8329-E803-35808F5E93AA}"/>
                </a:ext>
              </a:extLst>
            </p:cNvPr>
            <p:cNvSpPr txBox="1"/>
            <p:nvPr/>
          </p:nvSpPr>
          <p:spPr>
            <a:xfrm>
              <a:off x="1702393" y="2919940"/>
              <a:ext cx="20842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전체적인 진행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0858537-5CB8-2155-D0BF-0888F0B201AD}"/>
              </a:ext>
            </a:extLst>
          </p:cNvPr>
          <p:cNvGrpSpPr/>
          <p:nvPr/>
        </p:nvGrpSpPr>
        <p:grpSpPr>
          <a:xfrm>
            <a:off x="1229707" y="3100528"/>
            <a:ext cx="2556911" cy="584775"/>
            <a:chOff x="1229707" y="3648129"/>
            <a:chExt cx="2556911" cy="584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7FBC02-6717-E326-10F3-EED37C2CE102}"/>
                </a:ext>
              </a:extLst>
            </p:cNvPr>
            <p:cNvSpPr txBox="1"/>
            <p:nvPr/>
          </p:nvSpPr>
          <p:spPr>
            <a:xfrm>
              <a:off x="1229707" y="3648129"/>
              <a:ext cx="4603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3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5A99F0-E26F-49EF-19FA-5DA225DF25D0}"/>
                </a:ext>
              </a:extLst>
            </p:cNvPr>
            <p:cNvSpPr txBox="1"/>
            <p:nvPr/>
          </p:nvSpPr>
          <p:spPr>
            <a:xfrm>
              <a:off x="1702393" y="3678906"/>
              <a:ext cx="20842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단계별 구체화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D721B1B-3092-1DE3-336F-BD74BF6933A4}"/>
              </a:ext>
            </a:extLst>
          </p:cNvPr>
          <p:cNvGrpSpPr/>
          <p:nvPr/>
        </p:nvGrpSpPr>
        <p:grpSpPr>
          <a:xfrm>
            <a:off x="1229707" y="3803745"/>
            <a:ext cx="1882046" cy="584775"/>
            <a:chOff x="1229707" y="4407094"/>
            <a:chExt cx="1882046" cy="5847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C5CD14-4594-1730-18CF-710701846C6F}"/>
                </a:ext>
              </a:extLst>
            </p:cNvPr>
            <p:cNvSpPr txBox="1"/>
            <p:nvPr/>
          </p:nvSpPr>
          <p:spPr>
            <a:xfrm>
              <a:off x="1229707" y="4407094"/>
              <a:ext cx="4667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4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BB9965-4F0D-8E0C-4C5A-019C795529F3}"/>
                </a:ext>
              </a:extLst>
            </p:cNvPr>
            <p:cNvSpPr txBox="1"/>
            <p:nvPr/>
          </p:nvSpPr>
          <p:spPr>
            <a:xfrm>
              <a:off x="1702393" y="4437871"/>
              <a:ext cx="14093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오브젝트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552424" y="872277"/>
            <a:ext cx="5565947" cy="4483771"/>
            <a:chOff x="6817895" y="310803"/>
            <a:chExt cx="5565947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55659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수정된 페이지 및 소개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Part 1</a:t>
            </a:r>
            <a:endParaRPr lang="ko-KR" altLang="en-US" sz="1600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127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수정된 페이지 및 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310465"/>
              </p:ext>
            </p:extLst>
          </p:nvPr>
        </p:nvGraphicFramePr>
        <p:xfrm>
          <a:off x="811715" y="1461699"/>
          <a:ext cx="10568569" cy="424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19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페이지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목차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세부 내용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10-11p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3. 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단계별 구체화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 – 1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단계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상자밀기 퍼즐 예시 구상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4224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79E96E-1DCD-7065-F8C8-4F96C1A34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6F3B164-6B8B-97E7-8506-FF06CD32EFAE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1B008DB-D005-6D4E-A888-A4EC5C1E924C}"/>
                </a:ext>
              </a:extLst>
            </p:cNvPr>
            <p:cNvSpPr txBox="1"/>
            <p:nvPr/>
          </p:nvSpPr>
          <p:spPr>
            <a:xfrm>
              <a:off x="6817895" y="310803"/>
              <a:ext cx="188705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3F828A7-3500-BFB0-BA40-C6D7DB1D56C8}"/>
                </a:ext>
              </a:extLst>
            </p:cNvPr>
            <p:cNvSpPr txBox="1"/>
            <p:nvPr/>
          </p:nvSpPr>
          <p:spPr>
            <a:xfrm>
              <a:off x="6817895" y="3350782"/>
              <a:ext cx="363753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전체적인 진행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ECE995F9-E2C3-6021-0281-870C05716826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015C1D3-899C-23CC-923A-4F436D7FE5C0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375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Part 2-1</a:t>
            </a:r>
            <a:endParaRPr lang="ko-KR" altLang="en-US" sz="1600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전체적인 진행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793F57-252D-DC2D-E1F7-793695FBC427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F7E9CB-405E-2D73-54C9-E3378F730E00}"/>
              </a:ext>
            </a:extLst>
          </p:cNvPr>
          <p:cNvSpPr txBox="1"/>
          <p:nvPr/>
        </p:nvSpPr>
        <p:spPr>
          <a:xfrm>
            <a:off x="809057" y="1319619"/>
            <a:ext cx="5001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목표</a:t>
            </a:r>
            <a:endParaRPr lang="en-US" altLang="ko-KR" sz="2000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동생과 누나가 서로 만나기 위해 상자를 밀면서 퍼즐을 풀어나가는 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7E2BE7-18E7-C8A0-A381-33A413ABA838}"/>
              </a:ext>
            </a:extLst>
          </p:cNvPr>
          <p:cNvSpPr txBox="1"/>
          <p:nvPr/>
        </p:nvSpPr>
        <p:spPr>
          <a:xfrm>
            <a:off x="809057" y="2602133"/>
            <a:ext cx="84151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1. 1</a:t>
            </a:r>
            <a:r>
              <a:rPr lang="ko-KR" altLang="en-US" sz="20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단계</a:t>
            </a:r>
            <a:endParaRPr lang="en-US" altLang="ko-KR" sz="2000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누나와 동생이 서로 박스를 밀면서 나아가는 퍼즐</a:t>
            </a:r>
            <a:endParaRPr lang="en-US" altLang="ko-KR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누나는 </a:t>
            </a:r>
            <a:r>
              <a:rPr lang="en-US" altLang="ko-KR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층 동생은 </a:t>
            </a:r>
            <a:r>
              <a:rPr lang="en-US" altLang="ko-KR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  <a:r>
              <a:rPr lang="ko-KR" altLang="en-US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층에서 시작</a:t>
            </a:r>
            <a:endParaRPr lang="en-US" altLang="ko-KR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2-3</a:t>
            </a:r>
            <a:r>
              <a:rPr lang="ko-KR" altLang="en-US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단계</a:t>
            </a:r>
            <a:endParaRPr lang="en-US" altLang="ko-KR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동생이 누나의 층으로 박스를 떨어뜨린 후</a:t>
            </a:r>
            <a:r>
              <a:rPr lang="en-US" altLang="ko-KR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누나와 협력하여 진행하는 퍼즐</a:t>
            </a:r>
            <a:endParaRPr lang="en-US" altLang="ko-KR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동생은 </a:t>
            </a:r>
            <a:r>
              <a:rPr lang="en-US" altLang="ko-KR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  <a:r>
              <a:rPr lang="ko-KR" altLang="en-US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층에 구멍이 뚫린 곳에서 누나의 위치로 박스를 떨어뜨리며</a:t>
            </a:r>
            <a:r>
              <a:rPr lang="en-US" altLang="ko-KR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누나는 박스를 이용해 앞으로 나아가게 된다</a:t>
            </a:r>
            <a:r>
              <a:rPr lang="en-US" altLang="ko-KR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endParaRPr lang="en-US" altLang="ko-KR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3. 3</a:t>
            </a:r>
            <a:r>
              <a:rPr lang="ko-KR" altLang="en-US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단계</a:t>
            </a:r>
            <a:endParaRPr lang="en-US" altLang="ko-KR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동생이 박스를 떨어뜨릴 시 누나를 방해하는 요소가 일부 존재</a:t>
            </a:r>
          </a:p>
        </p:txBody>
      </p:sp>
    </p:spTree>
    <p:extLst>
      <p:ext uri="{BB962C8B-B14F-4D97-AF65-F5344CB8AC3E}">
        <p14:creationId xmlns:p14="http://schemas.microsoft.com/office/powerpoint/2010/main" val="3043384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EAF9E-3A1E-F1FE-DA8B-C5D9DACB2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8D10C2B-3D5E-9119-1445-536169E26511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F4FE01E-562C-AD43-65A9-8A4B1C5143AD}"/>
              </a:ext>
            </a:extLst>
          </p:cNvPr>
          <p:cNvSpPr txBox="1"/>
          <p:nvPr/>
        </p:nvSpPr>
        <p:spPr>
          <a:xfrm>
            <a:off x="144378" y="272716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2-2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70D33-B56D-C8D9-DFAC-04EAB48C8AB4}"/>
              </a:ext>
            </a:extLst>
          </p:cNvPr>
          <p:cNvSpPr txBox="1"/>
          <p:nvPr/>
        </p:nvSpPr>
        <p:spPr>
          <a:xfrm>
            <a:off x="1163052" y="272716"/>
            <a:ext cx="4302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전체적인 진행 </a:t>
            </a:r>
            <a:r>
              <a:rPr lang="en-US" altLang="ko-KR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</a:t>
            </a:r>
            <a:r>
              <a:rPr lang="ko-KR" altLang="en-US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장애물 및 함정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28F360A-D548-A186-3306-4EB234228336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50D418E-D887-34B9-2376-8670EE7D50F9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3CE76D1-49B3-D8EE-5F2B-520ACBED4D3A}"/>
              </a:ext>
            </a:extLst>
          </p:cNvPr>
          <p:cNvSpPr txBox="1"/>
          <p:nvPr/>
        </p:nvSpPr>
        <p:spPr>
          <a:xfrm>
            <a:off x="438296" y="1143352"/>
            <a:ext cx="500147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장애물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동생이 떨어뜨린 상자로 인해 돌아가거나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막히게 되어 다시 진행하게 될 예정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함정</a:t>
            </a:r>
            <a:endParaRPr lang="en-US" altLang="ko-KR" sz="20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동생 및 누나가 이동하는 경로에 함정이 존재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바닥이 무너져 떨어지거나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갑작스럽게 나타나는 가시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일부 빛의 차단 등이 있을 수 있음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178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F10FBD-53FF-DA17-2A95-FD2C7159F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89553C5-8D6D-9E37-3922-283698C68599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367A8B1-A21F-9F1B-C71B-CB7FD58F0C20}"/>
                </a:ext>
              </a:extLst>
            </p:cNvPr>
            <p:cNvSpPr txBox="1"/>
            <p:nvPr/>
          </p:nvSpPr>
          <p:spPr>
            <a:xfrm>
              <a:off x="6817895" y="310803"/>
              <a:ext cx="1901483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3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F31AFBA-D779-C769-E76F-E24044C11DE5}"/>
                </a:ext>
              </a:extLst>
            </p:cNvPr>
            <p:cNvSpPr txBox="1"/>
            <p:nvPr/>
          </p:nvSpPr>
          <p:spPr>
            <a:xfrm>
              <a:off x="6817895" y="3350782"/>
              <a:ext cx="363753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800" b="1" spc="-300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단계별 구체화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EF2E1A9F-7B27-0E08-5352-C0CC2E6EFB52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993EE62-DFC2-5D04-B5A2-00427EE10CB4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18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402</Words>
  <Application>Microsoft Office PowerPoint</Application>
  <PresentationFormat>와이드스크린</PresentationFormat>
  <Paragraphs>112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G마켓 산스 TTF Bold</vt:lpstr>
      <vt:lpstr>G마켓 산스 TTF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전필성</cp:lastModifiedBy>
  <cp:revision>45</cp:revision>
  <dcterms:created xsi:type="dcterms:W3CDTF">2022-08-03T01:14:38Z</dcterms:created>
  <dcterms:modified xsi:type="dcterms:W3CDTF">2024-03-13T10:40:04Z</dcterms:modified>
</cp:coreProperties>
</file>