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sldIdLst>
    <p:sldId id="256" r:id="rId5"/>
    <p:sldId id="257" r:id="rId6"/>
    <p:sldId id="258" r:id="rId7"/>
    <p:sldId id="276" r:id="rId8"/>
    <p:sldId id="277" r:id="rId9"/>
    <p:sldId id="259" r:id="rId10"/>
    <p:sldId id="280" r:id="rId11"/>
    <p:sldId id="278" r:id="rId12"/>
    <p:sldId id="261" r:id="rId13"/>
    <p:sldId id="279" r:id="rId14"/>
    <p:sldId id="281" r:id="rId15"/>
    <p:sldId id="283" r:id="rId16"/>
    <p:sldId id="284" r:id="rId17"/>
    <p:sldId id="282" r:id="rId18"/>
    <p:sldId id="285" r:id="rId19"/>
    <p:sldId id="286" r:id="rId20"/>
    <p:sldId id="287" r:id="rId21"/>
    <p:sldId id="288" r:id="rId22"/>
    <p:sldId id="267" r:id="rId23"/>
    <p:sldId id="289" r:id="rId24"/>
    <p:sldId id="290"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718"/>
  </p:normalViewPr>
  <p:slideViewPr>
    <p:cSldViewPr snapToGrid="0">
      <p:cViewPr varScale="1">
        <p:scale>
          <a:sx n="76" d="100"/>
          <a:sy n="76" d="100"/>
        </p:scale>
        <p:origin x="126" y="199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zh-CN" altLang="en-US"/>
              <a:t>单击此处编辑母版标题样式</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zh-CN" altLang="en-US"/>
              <a:t>单击此处编辑母版标题样式</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7/3/2023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zh-CN" altLang="en-US"/>
              <a:t>单击此处编辑母版标题样式</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7/3/2023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zh-CN" altLang="en-US"/>
              <a:t>单击此处编辑母版标题样式</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7/3/2023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zh-CN" altLang="en-US"/>
              <a:t>单击此处编辑母版标题样式</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zh-CN" altLang="en-US"/>
              <a:t>单击此处编辑母版标题样式</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7/3/2023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zh-CN" altLang="en-US"/>
              <a:t>单击此处编辑母版标题样式</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7/3/2023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zh-CN" altLang="en-US"/>
              <a:t>单击此处编辑母版标题样式</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zh-CN" altLang="en-US"/>
              <a:t>单击此处编辑母版标题样式</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7/3/2023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zh-CN" altLang="en-US"/>
              <a:t>单击此处编辑母版标题样式</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7/3/2023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zh-CN" altLang="en-US"/>
              <a:t>单击此处编辑母版标题样式</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zh-CN" altLang="en-US"/>
              <a:t>单击此处编辑母版文本样式</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7/3/2023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zh-CN" altLang="en-US"/>
              <a:t>单击此处编辑母版标题样式</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zh-CN" altLang="en-US"/>
              <a:t>单击图标添加图片</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zh-CN" altLang="en-US"/>
              <a:t>单击图标添加图片</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zh-CN" altLang="en-US"/>
              <a:t>单击图标添加图片</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zh-CN" altLang="en-US"/>
              <a:t>单击图标添加图片</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7/3/2023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zh-CN" altLang="en-US"/>
              <a:t>单击此处编辑母版标题样式</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zh-CN" altLang="en-US"/>
              <a:t>单击图标添加图片</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zh-CN" altLang="en-US"/>
              <a:t>单击图标添加图片</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zh-CN" altLang="en-US"/>
              <a:t>单击图标添加图片</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zh-CN" altLang="en-US"/>
              <a:t>单击图标添加图片</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zh-CN" altLang="en-US"/>
              <a:t>单击图标添加图片</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zh-CN" altLang="en-US"/>
              <a:t>单击图标添加图片</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zh-CN" altLang="en-US"/>
              <a:t>单击图标添加图片</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zh-CN" altLang="en-US"/>
              <a:t>单击图标添加图片</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7/3/2023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zh-CN" altLang="en-US"/>
              <a:t>单击此处编辑母版标题样式</a:t>
            </a:r>
            <a:endParaRPr lang="en-US"/>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7/3/2023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p:txBody>
          <a:bodyPr/>
          <a:lstStyle/>
          <a:p>
            <a:r>
              <a:rPr lang="en-US" dirty="0" err="1">
                <a:latin typeface="Times New Roman" panose="02020603050405020304" pitchFamily="18" charset="0"/>
                <a:cs typeface="Times New Roman" panose="02020603050405020304" pitchFamily="18" charset="0"/>
              </a:rPr>
              <a:t>Cyclistic</a:t>
            </a:r>
            <a:br>
              <a:rPr lang="en-US" dirty="0"/>
            </a:br>
            <a:r>
              <a:rPr lang="en-US" sz="4800" i="1" dirty="0">
                <a:latin typeface="Times New Roman" panose="02020603050405020304" pitchFamily="18" charset="0"/>
                <a:cs typeface="Times New Roman" panose="02020603050405020304" pitchFamily="18" charset="0"/>
              </a:rPr>
              <a:t>How does a bike share navigate speedy success?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Ren Guan</a:t>
            </a:r>
          </a:p>
        </p:txBody>
      </p:sp>
    </p:spTree>
    <p:extLst>
      <p:ext uri="{BB962C8B-B14F-4D97-AF65-F5344CB8AC3E}">
        <p14:creationId xmlns:p14="http://schemas.microsoft.com/office/powerpoint/2010/main" val="225930889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507816" y="142875"/>
            <a:ext cx="9779183" cy="1325563"/>
          </a:xfrm>
        </p:spPr>
        <p:txBody>
          <a:bodyPr/>
          <a:lstStyle/>
          <a:p>
            <a:r>
              <a:rPr lang="en-US" dirty="0"/>
              <a:t>What did data tell us: </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7/3/2023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err="1"/>
              <a:t>Cyclistic</a:t>
            </a:r>
            <a:r>
              <a:rPr lang="en-US" dirty="0"/>
              <a:t>: How does a bike-share navigate speedy success?</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12" name="图片 11">
            <a:extLst>
              <a:ext uri="{FF2B5EF4-FFF2-40B4-BE49-F238E27FC236}">
                <a16:creationId xmlns:a16="http://schemas.microsoft.com/office/drawing/2014/main" id="{098BF023-1F68-1EBA-D5CF-CFCF302299BA}"/>
              </a:ext>
            </a:extLst>
          </p:cNvPr>
          <p:cNvPicPr>
            <a:picLocks noChangeAspect="1"/>
          </p:cNvPicPr>
          <p:nvPr/>
        </p:nvPicPr>
        <p:blipFill>
          <a:blip r:embed="rId2"/>
          <a:stretch>
            <a:fillRect/>
          </a:stretch>
        </p:blipFill>
        <p:spPr>
          <a:xfrm>
            <a:off x="1161535" y="1400475"/>
            <a:ext cx="10256976" cy="4448038"/>
          </a:xfrm>
          <a:prstGeom prst="rect">
            <a:avLst/>
          </a:prstGeom>
        </p:spPr>
      </p:pic>
    </p:spTree>
    <p:extLst>
      <p:ext uri="{BB962C8B-B14F-4D97-AF65-F5344CB8AC3E}">
        <p14:creationId xmlns:p14="http://schemas.microsoft.com/office/powerpoint/2010/main" val="1163952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507816" y="142875"/>
            <a:ext cx="9779183" cy="1325563"/>
          </a:xfrm>
        </p:spPr>
        <p:txBody>
          <a:bodyPr/>
          <a:lstStyle/>
          <a:p>
            <a:r>
              <a:rPr lang="en-US" dirty="0"/>
              <a:t>What did data tell us: </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7/3/2023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err="1"/>
              <a:t>Cyclistic</a:t>
            </a:r>
            <a:r>
              <a:rPr lang="en-US" dirty="0"/>
              <a:t>: How does a bike-share navigate speedy success?</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9" name="图片 8">
            <a:extLst>
              <a:ext uri="{FF2B5EF4-FFF2-40B4-BE49-F238E27FC236}">
                <a16:creationId xmlns:a16="http://schemas.microsoft.com/office/drawing/2014/main" id="{0C0DF5DD-5AF4-27EF-8340-B0751740D3C9}"/>
              </a:ext>
            </a:extLst>
          </p:cNvPr>
          <p:cNvPicPr>
            <a:picLocks noChangeAspect="1"/>
          </p:cNvPicPr>
          <p:nvPr/>
        </p:nvPicPr>
        <p:blipFill>
          <a:blip r:embed="rId2"/>
          <a:stretch>
            <a:fillRect/>
          </a:stretch>
        </p:blipFill>
        <p:spPr>
          <a:xfrm>
            <a:off x="1058933" y="1468438"/>
            <a:ext cx="10074133" cy="4295989"/>
          </a:xfrm>
          <a:prstGeom prst="rect">
            <a:avLst/>
          </a:prstGeom>
        </p:spPr>
      </p:pic>
    </p:spTree>
    <p:extLst>
      <p:ext uri="{BB962C8B-B14F-4D97-AF65-F5344CB8AC3E}">
        <p14:creationId xmlns:p14="http://schemas.microsoft.com/office/powerpoint/2010/main" val="428008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507816" y="142875"/>
            <a:ext cx="9779183" cy="1325563"/>
          </a:xfrm>
        </p:spPr>
        <p:txBody>
          <a:bodyPr/>
          <a:lstStyle/>
          <a:p>
            <a:r>
              <a:rPr lang="en-US" dirty="0"/>
              <a:t>What did data tell us: </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7/3/2023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err="1"/>
              <a:t>Cyclistic</a:t>
            </a:r>
            <a:r>
              <a:rPr lang="en-US" dirty="0"/>
              <a:t>: How does a bike-share navigate speedy success?</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6" name="图片 5">
            <a:extLst>
              <a:ext uri="{FF2B5EF4-FFF2-40B4-BE49-F238E27FC236}">
                <a16:creationId xmlns:a16="http://schemas.microsoft.com/office/drawing/2014/main" id="{85F7B750-E631-3AC1-1284-9F2976BB7A04}"/>
              </a:ext>
            </a:extLst>
          </p:cNvPr>
          <p:cNvPicPr>
            <a:picLocks noChangeAspect="1"/>
          </p:cNvPicPr>
          <p:nvPr/>
        </p:nvPicPr>
        <p:blipFill>
          <a:blip r:embed="rId2"/>
          <a:stretch>
            <a:fillRect/>
          </a:stretch>
        </p:blipFill>
        <p:spPr>
          <a:xfrm>
            <a:off x="1295037" y="1468438"/>
            <a:ext cx="9970206" cy="4197590"/>
          </a:xfrm>
          <a:prstGeom prst="rect">
            <a:avLst/>
          </a:prstGeom>
        </p:spPr>
      </p:pic>
    </p:spTree>
    <p:extLst>
      <p:ext uri="{BB962C8B-B14F-4D97-AF65-F5344CB8AC3E}">
        <p14:creationId xmlns:p14="http://schemas.microsoft.com/office/powerpoint/2010/main" val="3997357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507816" y="142875"/>
            <a:ext cx="9779183" cy="1325563"/>
          </a:xfrm>
        </p:spPr>
        <p:txBody>
          <a:bodyPr/>
          <a:lstStyle/>
          <a:p>
            <a:r>
              <a:rPr lang="en-US" dirty="0"/>
              <a:t>What did data tell us: </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7/3/2023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err="1"/>
              <a:t>Cyclistic</a:t>
            </a:r>
            <a:r>
              <a:rPr lang="en-US" dirty="0"/>
              <a:t>: How does a bike-share navigate speedy success?</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8" name="图片 7">
            <a:extLst>
              <a:ext uri="{FF2B5EF4-FFF2-40B4-BE49-F238E27FC236}">
                <a16:creationId xmlns:a16="http://schemas.microsoft.com/office/drawing/2014/main" id="{E0784D97-7ED7-9D5F-D222-839F5D03BD62}"/>
              </a:ext>
            </a:extLst>
          </p:cNvPr>
          <p:cNvPicPr>
            <a:picLocks noChangeAspect="1"/>
          </p:cNvPicPr>
          <p:nvPr/>
        </p:nvPicPr>
        <p:blipFill>
          <a:blip r:embed="rId2"/>
          <a:stretch>
            <a:fillRect/>
          </a:stretch>
        </p:blipFill>
        <p:spPr>
          <a:xfrm>
            <a:off x="1290263" y="1468438"/>
            <a:ext cx="9611474" cy="4184121"/>
          </a:xfrm>
          <a:prstGeom prst="rect">
            <a:avLst/>
          </a:prstGeom>
        </p:spPr>
      </p:pic>
    </p:spTree>
    <p:extLst>
      <p:ext uri="{BB962C8B-B14F-4D97-AF65-F5344CB8AC3E}">
        <p14:creationId xmlns:p14="http://schemas.microsoft.com/office/powerpoint/2010/main" val="833573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507816" y="142875"/>
            <a:ext cx="9779183" cy="1325563"/>
          </a:xfrm>
        </p:spPr>
        <p:txBody>
          <a:bodyPr/>
          <a:lstStyle/>
          <a:p>
            <a:r>
              <a:rPr lang="en-US" dirty="0"/>
              <a:t>What did data tell us: </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7/3/2023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err="1"/>
              <a:t>Cyclistic</a:t>
            </a:r>
            <a:r>
              <a:rPr lang="en-US" dirty="0"/>
              <a:t>: How does a bike-share navigate speedy success?</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6" name="图片 5">
            <a:extLst>
              <a:ext uri="{FF2B5EF4-FFF2-40B4-BE49-F238E27FC236}">
                <a16:creationId xmlns:a16="http://schemas.microsoft.com/office/drawing/2014/main" id="{C0F2EB73-FEB0-F15B-A0E2-8F1D7A4E2CFA}"/>
              </a:ext>
            </a:extLst>
          </p:cNvPr>
          <p:cNvPicPr>
            <a:picLocks noChangeAspect="1"/>
          </p:cNvPicPr>
          <p:nvPr/>
        </p:nvPicPr>
        <p:blipFill>
          <a:blip r:embed="rId2"/>
          <a:stretch>
            <a:fillRect/>
          </a:stretch>
        </p:blipFill>
        <p:spPr>
          <a:xfrm>
            <a:off x="1098531" y="1468438"/>
            <a:ext cx="9994937" cy="4324947"/>
          </a:xfrm>
          <a:prstGeom prst="rect">
            <a:avLst/>
          </a:prstGeom>
        </p:spPr>
      </p:pic>
    </p:spTree>
    <p:extLst>
      <p:ext uri="{BB962C8B-B14F-4D97-AF65-F5344CB8AC3E}">
        <p14:creationId xmlns:p14="http://schemas.microsoft.com/office/powerpoint/2010/main" val="515986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2174789" y="2721500"/>
            <a:ext cx="5838568" cy="1415000"/>
          </a:xfrm>
        </p:spPr>
        <p:txBody>
          <a:bodyPr/>
          <a:lstStyle/>
          <a:p>
            <a:r>
              <a:rPr lang="en-US" sz="7200" dirty="0">
                <a:latin typeface="Times New Roman" panose="02020603050405020304" pitchFamily="18" charset="0"/>
                <a:cs typeface="Times New Roman" panose="02020603050405020304" pitchFamily="18" charset="0"/>
              </a:rPr>
              <a:t>Key Findings</a:t>
            </a:r>
          </a:p>
        </p:txBody>
      </p:sp>
    </p:spTree>
    <p:extLst>
      <p:ext uri="{BB962C8B-B14F-4D97-AF65-F5344CB8AC3E}">
        <p14:creationId xmlns:p14="http://schemas.microsoft.com/office/powerpoint/2010/main" val="1255949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Key Findings: Summary</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313215"/>
            <a:ext cx="9779183" cy="3436483"/>
          </a:xfrm>
        </p:spPr>
        <p:txBody>
          <a:bodyPr vert="horz" lIns="91440" tIns="45720" rIns="91440" bIns="45720" rtlCol="0" anchor="t">
            <a:normAutofit/>
          </a:bodyPr>
          <a:lstStyle/>
          <a:p>
            <a:pPr marL="342900" indent="-342900" algn="just">
              <a:buFont typeface="Arial" panose="020B0604020202020204" pitchFamily="34" charset="0"/>
              <a:buChar char="•"/>
            </a:pPr>
            <a:r>
              <a:rPr lang="en-US" dirty="0"/>
              <a:t>The summer months (June, July, and August) are the busiest time. Both types of users experience a significant increase in the number of cycling trips during the summer.</a:t>
            </a:r>
          </a:p>
          <a:p>
            <a:pPr marL="342900" indent="-342900" algn="just">
              <a:buFont typeface="Arial" panose="020B0604020202020204" pitchFamily="34" charset="0"/>
              <a:buChar char="•"/>
            </a:pPr>
            <a:r>
              <a:rPr lang="en-US" dirty="0"/>
              <a:t>U</a:t>
            </a:r>
            <a:r>
              <a:rPr lang="en-US" altLang="zh-CN" dirty="0"/>
              <a:t>ser portrait for </a:t>
            </a:r>
            <a:r>
              <a:rPr lang="en-US" altLang="zh-CN" dirty="0" err="1"/>
              <a:t>cyclistic</a:t>
            </a:r>
            <a:r>
              <a:rPr lang="en-US" altLang="zh-CN" dirty="0"/>
              <a:t> member: office professionals</a:t>
            </a:r>
          </a:p>
          <a:p>
            <a:pPr marL="342900" indent="-342900" algn="just">
              <a:buFont typeface="Arial" panose="020B0604020202020204" pitchFamily="34" charset="0"/>
              <a:buChar char="•"/>
            </a:pPr>
            <a:r>
              <a:rPr lang="en-US" dirty="0"/>
              <a:t>User portrait </a:t>
            </a:r>
            <a:r>
              <a:rPr lang="en-US" dirty="0" err="1"/>
              <a:t>ofr</a:t>
            </a:r>
            <a:r>
              <a:rPr lang="en-US" dirty="0"/>
              <a:t> causal user: Uncertain, Diverse Composition</a:t>
            </a:r>
          </a:p>
          <a:p>
            <a:pPr marL="342900" indent="-342900" algn="just">
              <a:buFont typeface="Arial" panose="020B0604020202020204" pitchFamily="34" charset="0"/>
              <a:buChar char="•"/>
            </a:pPr>
            <a:endParaRPr lang="en-US" dirty="0"/>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7/3/2023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err="1"/>
              <a:t>Cyclistic</a:t>
            </a:r>
            <a:r>
              <a:rPr lang="en-US" dirty="0"/>
              <a:t>: How does a bike-share navigate speedy success?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54497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Key Findings: Summary</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313215"/>
            <a:ext cx="9779183" cy="3436483"/>
          </a:xfrm>
        </p:spPr>
        <p:txBody>
          <a:bodyPr vert="horz" lIns="91440" tIns="45720" rIns="91440" bIns="45720" rtlCol="0" anchor="t">
            <a:normAutofit/>
          </a:bodyPr>
          <a:lstStyle/>
          <a:p>
            <a:pPr marL="342900" indent="-342900" algn="just">
              <a:buFont typeface="Arial" panose="020B0604020202020204" pitchFamily="34" charset="0"/>
              <a:buChar char="•"/>
            </a:pPr>
            <a:r>
              <a:rPr lang="en-US" dirty="0"/>
              <a:t>Member user do not show a clear preference between electric bikes and classic bikes, but they do not use docked bikes at all.</a:t>
            </a:r>
          </a:p>
          <a:p>
            <a:pPr marL="342900" indent="-342900" algn="just">
              <a:buFont typeface="Arial" panose="020B0604020202020204" pitchFamily="34" charset="0"/>
              <a:buChar char="•"/>
            </a:pPr>
            <a:r>
              <a:rPr lang="en-US" dirty="0"/>
              <a:t>casual users show a clear preference for electric bikes over classic bikes.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7/3/2023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err="1"/>
              <a:t>Cyclistic</a:t>
            </a:r>
            <a:r>
              <a:rPr lang="en-US" dirty="0"/>
              <a:t>: How does a bike-share navigate speedy success?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2668963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371600" y="2721500"/>
            <a:ext cx="6641757" cy="1415000"/>
          </a:xfrm>
        </p:spPr>
        <p:txBody>
          <a:bodyPr/>
          <a:lstStyle/>
          <a:p>
            <a:r>
              <a:rPr lang="en-US" dirty="0">
                <a:latin typeface="Times New Roman" panose="02020603050405020304" pitchFamily="18" charset="0"/>
                <a:cs typeface="Times New Roman" panose="02020603050405020304" pitchFamily="18" charset="0"/>
              </a:rPr>
              <a:t>Recommendations</a:t>
            </a:r>
          </a:p>
        </p:txBody>
      </p:sp>
    </p:spTree>
    <p:extLst>
      <p:ext uri="{BB962C8B-B14F-4D97-AF65-F5344CB8AC3E}">
        <p14:creationId xmlns:p14="http://schemas.microsoft.com/office/powerpoint/2010/main" val="1357448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Recommendations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381000" y="2313215"/>
            <a:ext cx="11277600" cy="4043135"/>
          </a:xfrm>
        </p:spPr>
        <p:txBody>
          <a:bodyPr vert="horz" lIns="91440" tIns="45720" rIns="91440" bIns="45720" rtlCol="0" anchor="t">
            <a:normAutofit/>
          </a:bodyPr>
          <a:lstStyle/>
          <a:p>
            <a:r>
              <a:rPr lang="en-US" b="1" dirty="0">
                <a:latin typeface="Times New Roman" panose="02020603050405020304" pitchFamily="18" charset="0"/>
                <a:cs typeface="Times New Roman" panose="02020603050405020304" pitchFamily="18" charset="0"/>
              </a:rPr>
              <a:t>Fleet Management</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Adjust the fleet composition based on user preferences</a:t>
            </a:r>
            <a:endParaRPr lang="en-US" dirty="0">
              <a:latin typeface="Times New Roman" panose="02020603050405020304" pitchFamily="18" charset="0"/>
              <a:cs typeface="Times New Roman" panose="02020603050405020304" pitchFamily="18" charset="0"/>
            </a:endParaRPr>
          </a:p>
          <a:p>
            <a:r>
              <a:rPr lang="en-US" b="1" i="0" dirty="0">
                <a:effectLst/>
                <a:latin typeface="Times New Roman" panose="02020603050405020304" pitchFamily="18" charset="0"/>
                <a:cs typeface="Times New Roman" panose="02020603050405020304" pitchFamily="18" charset="0"/>
              </a:rPr>
              <a:t>Service Expansion</a:t>
            </a:r>
            <a:r>
              <a:rPr lang="en-US" b="0" i="0" dirty="0">
                <a:effectLst/>
                <a:latin typeface="Times New Roman" panose="02020603050405020304" pitchFamily="18" charset="0"/>
                <a:cs typeface="Times New Roman" panose="02020603050405020304" pitchFamily="18" charset="0"/>
              </a:rPr>
              <a:t>: Explore ways to cater to causal users’ varying needs</a:t>
            </a:r>
          </a:p>
          <a:p>
            <a:r>
              <a:rPr lang="en-US" b="1" i="0" dirty="0">
                <a:effectLst/>
                <a:latin typeface="Times New Roman" panose="02020603050405020304" pitchFamily="18" charset="0"/>
                <a:cs typeface="Times New Roman" panose="02020603050405020304" pitchFamily="18" charset="0"/>
              </a:rPr>
              <a:t>Subscription Options</a:t>
            </a:r>
            <a:r>
              <a:rPr lang="en-US" b="0" i="0" dirty="0">
                <a:effectLst/>
                <a:latin typeface="Times New Roman" panose="02020603050405020304" pitchFamily="18" charset="0"/>
                <a:cs typeface="Times New Roman" panose="02020603050405020304" pitchFamily="18" charset="0"/>
              </a:rPr>
              <a:t>: Consider introducing flexible subscription options tailored to </a:t>
            </a:r>
            <a:r>
              <a:rPr lang="en-US" altLang="zh-CN" b="0" i="0" dirty="0">
                <a:effectLst/>
                <a:latin typeface="Times New Roman" panose="02020603050405020304" pitchFamily="18" charset="0"/>
                <a:cs typeface="Times New Roman" panose="02020603050405020304" pitchFamily="18" charset="0"/>
              </a:rPr>
              <a:t>users</a:t>
            </a:r>
            <a:r>
              <a:rPr lang="en-US" b="0" i="0" dirty="0">
                <a:effectLst/>
                <a:latin typeface="Times New Roman" panose="02020603050405020304" pitchFamily="18" charset="0"/>
                <a:cs typeface="Times New Roman" panose="02020603050405020304" pitchFamily="18" charset="0"/>
              </a:rPr>
              <a:t> needs</a:t>
            </a:r>
          </a:p>
          <a:p>
            <a:r>
              <a:rPr lang="en-US" b="1" i="0" dirty="0">
                <a:effectLst/>
                <a:latin typeface="Times New Roman" panose="02020603050405020304" pitchFamily="18" charset="0"/>
                <a:cs typeface="Times New Roman" panose="02020603050405020304" pitchFamily="18" charset="0"/>
              </a:rPr>
              <a:t>Operational Efficiency</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optimize resource allocation and operational efficiency</a:t>
            </a:r>
          </a:p>
          <a:p>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7/3/2023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err="1"/>
              <a:t>Cyclistic</a:t>
            </a:r>
            <a:r>
              <a:rPr lang="en-US" dirty="0"/>
              <a:t>: How does a bike-share navigate speedy success?</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44507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Analysis</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 Findings</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Recommendations</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Additional data</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7/3/2023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err="1"/>
              <a:t>Cyclistic</a:t>
            </a:r>
            <a:r>
              <a:rPr lang="en-US" dirty="0"/>
              <a:t>: How does a bike-share navigate speedy success?</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371600" y="2721500"/>
            <a:ext cx="6641757" cy="1415000"/>
          </a:xfrm>
        </p:spPr>
        <p:txBody>
          <a:bodyPr/>
          <a:lstStyle/>
          <a:p>
            <a:r>
              <a:rPr lang="en-US" dirty="0">
                <a:latin typeface="Times New Roman" panose="02020603050405020304" pitchFamily="18" charset="0"/>
                <a:cs typeface="Times New Roman" panose="02020603050405020304" pitchFamily="18" charset="0"/>
              </a:rPr>
              <a:t>Additional Data </a:t>
            </a:r>
          </a:p>
        </p:txBody>
      </p:sp>
    </p:spTree>
    <p:extLst>
      <p:ext uri="{BB962C8B-B14F-4D97-AF65-F5344CB8AC3E}">
        <p14:creationId xmlns:p14="http://schemas.microsoft.com/office/powerpoint/2010/main" val="564646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787400" y="381000"/>
            <a:ext cx="10159275" cy="1325563"/>
          </a:xfrm>
        </p:spPr>
        <p:txBody>
          <a:bodyPr/>
          <a:lstStyle/>
          <a:p>
            <a:r>
              <a:rPr lang="en-US" dirty="0"/>
              <a:t>Additional Data could be considered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381000" y="2313215"/>
            <a:ext cx="11277600" cy="4043135"/>
          </a:xfrm>
        </p:spPr>
        <p:txBody>
          <a:bodyPr vert="horz" lIns="91440" tIns="45720" rIns="91440" bIns="45720" rtlCol="0" anchor="t">
            <a:noAutofit/>
          </a:bodyPr>
          <a:lstStyle/>
          <a:p>
            <a:pPr marL="342900" indent="-3429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Weather Data: </a:t>
            </a:r>
            <a:r>
              <a:rPr lang="en-US" sz="2800" dirty="0">
                <a:latin typeface="Times New Roman" panose="02020603050405020304" pitchFamily="18" charset="0"/>
                <a:cs typeface="Times New Roman" panose="02020603050405020304" pitchFamily="18" charset="0"/>
              </a:rPr>
              <a:t>temperature, precipitation, weather conditions</a:t>
            </a:r>
            <a:endParaRPr lang="en-US" sz="28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User Feedback and Surveys: </a:t>
            </a:r>
            <a:r>
              <a:rPr lang="en-US" sz="2800" dirty="0">
                <a:latin typeface="Times New Roman" panose="02020603050405020304" pitchFamily="18" charset="0"/>
                <a:cs typeface="Times New Roman" panose="02020603050405020304" pitchFamily="18" charset="0"/>
              </a:rPr>
              <a:t>satisfaction, preferences, suggestions for improvement</a:t>
            </a:r>
            <a:endParaRPr lang="en-US" sz="28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Competitor Data: </a:t>
            </a:r>
            <a:r>
              <a:rPr lang="en-US" sz="2800" dirty="0">
                <a:latin typeface="Times New Roman" panose="02020603050405020304" pitchFamily="18" charset="0"/>
                <a:cs typeface="Times New Roman" panose="02020603050405020304" pitchFamily="18" charset="0"/>
              </a:rPr>
              <a:t>other bike-sharing providers or transportation modes</a:t>
            </a:r>
            <a:endParaRPr lang="en-US" sz="28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Demographic Data: </a:t>
            </a:r>
            <a:r>
              <a:rPr lang="en-US" sz="2800" dirty="0">
                <a:latin typeface="Times New Roman" panose="02020603050405020304" pitchFamily="18" charset="0"/>
                <a:cs typeface="Times New Roman" panose="02020603050405020304" pitchFamily="18" charset="0"/>
              </a:rPr>
              <a:t>age, gender, location of riders</a:t>
            </a:r>
            <a:endParaRPr lang="en-US" sz="2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7/3/2023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err="1"/>
              <a:t>Cyclistic</a:t>
            </a:r>
            <a:r>
              <a:rPr lang="en-US" dirty="0"/>
              <a:t>: How does a bike-share navigate speedy success?</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351643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Ren Guan	</a:t>
            </a:r>
          </a:p>
          <a:p>
            <a:r>
              <a:rPr lang="en-US" dirty="0"/>
              <a:t>lamkwun1995@Gmail.com</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 About the Company</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313215"/>
            <a:ext cx="9779183" cy="3436483"/>
          </a:xfrm>
        </p:spPr>
        <p:txBody>
          <a:bodyPr vert="horz" lIns="91440" tIns="45720" rIns="91440" bIns="45720" rtlCol="0" anchor="t">
            <a:normAutofit/>
          </a:bodyPr>
          <a:lstStyle/>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 2016, </a:t>
            </a:r>
            <a:r>
              <a:rPr lang="en-US" sz="2000" b="0" i="0" dirty="0" err="1">
                <a:effectLst/>
                <a:latin typeface="Times New Roman" panose="02020603050405020304" pitchFamily="18" charset="0"/>
                <a:cs typeface="Times New Roman" panose="02020603050405020304" pitchFamily="18" charset="0"/>
              </a:rPr>
              <a:t>Cyclistic</a:t>
            </a:r>
            <a:r>
              <a:rPr lang="en-US" sz="2000" b="0" i="0" dirty="0">
                <a:effectLst/>
                <a:latin typeface="Times New Roman" panose="02020603050405020304" pitchFamily="18" charset="0"/>
                <a:cs typeface="Times New Roman" panose="02020603050405020304" pitchFamily="18" charset="0"/>
              </a:rPr>
              <a:t> launched a successful bike-share offering. Since then, the program has grown to a fleet of 5,824 bicycles that are geo-tracked and locked into a network of 692 stations across Chicago. The bikes can be unlocked from one station and returned to any other station in the system anytime.</a:t>
            </a:r>
          </a:p>
          <a:p>
            <a:pPr marL="342900" indent="-34290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There are two types of customers: casual riders, who refer to customers purchasing single-ride or full-day passes, and </a:t>
            </a:r>
            <a:r>
              <a:rPr lang="en-US" sz="2000" b="0" i="0" dirty="0" err="1">
                <a:effectLst/>
                <a:latin typeface="Times New Roman" panose="02020603050405020304" pitchFamily="18" charset="0"/>
                <a:cs typeface="Times New Roman" panose="02020603050405020304" pitchFamily="18" charset="0"/>
              </a:rPr>
              <a:t>Cyclistic</a:t>
            </a:r>
            <a:r>
              <a:rPr lang="en-US" sz="2000" b="0" i="0" dirty="0">
                <a:effectLst/>
                <a:latin typeface="Times New Roman" panose="02020603050405020304" pitchFamily="18" charset="0"/>
                <a:cs typeface="Times New Roman" panose="02020603050405020304" pitchFamily="18" charset="0"/>
              </a:rPr>
              <a:t> members, who are customers purchasing annual memberships.</a:t>
            </a: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7/3/2023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err="1"/>
              <a:t>Cyclistic</a:t>
            </a:r>
            <a:r>
              <a:rPr lang="en-US" dirty="0"/>
              <a:t>: How does a bike-share navigate speedy success?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 Characters and teams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313215"/>
            <a:ext cx="9779183" cy="3436483"/>
          </a:xfrm>
        </p:spPr>
        <p:txBody>
          <a:bodyPr vert="horz" lIns="91440" tIns="45720" rIns="91440" bIns="45720" rtlCol="0" anchor="t">
            <a:normAutofit/>
          </a:bodyPr>
          <a:lstStyle/>
          <a:p>
            <a:pPr algn="l"/>
            <a:r>
              <a:rPr lang="en-US" sz="2000" dirty="0">
                <a:latin typeface="Times New Roman" panose="02020603050405020304" pitchFamily="18" charset="0"/>
                <a:cs typeface="Times New Roman" panose="02020603050405020304" pitchFamily="18" charset="0"/>
              </a:rPr>
              <a:t>Key Stakeholders:</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Lily Moreno: The director of marketing</a:t>
            </a:r>
          </a:p>
          <a:p>
            <a:pPr marL="342900" indent="-342900" algn="l">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Cyclistic</a:t>
            </a:r>
            <a:r>
              <a:rPr lang="en-US" sz="2000" dirty="0">
                <a:latin typeface="Times New Roman" panose="02020603050405020304" pitchFamily="18" charset="0"/>
                <a:cs typeface="Times New Roman" panose="02020603050405020304" pitchFamily="18" charset="0"/>
              </a:rPr>
              <a:t> Marketing Analytics Team: A team of data analyst who are responsible for collecting and analyzing</a:t>
            </a:r>
          </a:p>
          <a:p>
            <a:pPr marL="342900" indent="-342900" algn="l">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Cyclistic</a:t>
            </a:r>
            <a:r>
              <a:rPr lang="en-US" sz="2000" dirty="0">
                <a:latin typeface="Times New Roman" panose="02020603050405020304" pitchFamily="18" charset="0"/>
                <a:cs typeface="Times New Roman" panose="02020603050405020304" pitchFamily="18" charset="0"/>
              </a:rPr>
              <a:t> executive team: The notoriously detail-oriented executive team will decide whether to approve the recommended marketing program.</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7/3/2023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err="1"/>
              <a:t>Cyclistic</a:t>
            </a:r>
            <a:r>
              <a:rPr lang="en-US" dirty="0"/>
              <a:t>: How does a bike-share navigate speedy success?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70961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 Key Task</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313215"/>
            <a:ext cx="9779183" cy="3436483"/>
          </a:xfrm>
        </p:spPr>
        <p:txBody>
          <a:bodyPr vert="horz" lIns="91440" tIns="45720" rIns="91440" bIns="45720" rtlCol="0" anchor="t">
            <a:norm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Annual members are more profitable than casual riders.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Convert casual riders into members.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Uncover the primary disparities in usage trends between Casual and Member riders, with the aim of converting as many Casual riders to Member riders as possible, to secure the company's future success.</a:t>
            </a:r>
          </a:p>
          <a:p>
            <a:endParaRPr lang="en-US" dirty="0"/>
          </a:p>
          <a:p>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7/3/2023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err="1"/>
              <a:t>Cyclistic</a:t>
            </a:r>
            <a:r>
              <a:rPr lang="en-US" dirty="0"/>
              <a:t>: How does a bike-share navigate speedy success?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94614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3890442" y="2721500"/>
            <a:ext cx="5296806" cy="1415000"/>
          </a:xfrm>
        </p:spPr>
        <p:txBody>
          <a:bodyPr/>
          <a:lstStyle/>
          <a:p>
            <a:r>
              <a:rPr lang="en-US" sz="7200" dirty="0">
                <a:latin typeface="Times New Roman" panose="02020603050405020304" pitchFamily="18" charset="0"/>
                <a:cs typeface="Times New Roman" panose="02020603050405020304" pitchFamily="18" charset="0"/>
              </a:rPr>
              <a:t>Analysis</a:t>
            </a:r>
          </a:p>
        </p:txBody>
      </p:sp>
    </p:spTree>
    <p:extLst>
      <p:ext uri="{BB962C8B-B14F-4D97-AF65-F5344CB8AC3E}">
        <p14:creationId xmlns:p14="http://schemas.microsoft.com/office/powerpoint/2010/main" val="344679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507816" y="142875"/>
            <a:ext cx="9779183" cy="1325563"/>
          </a:xfrm>
        </p:spPr>
        <p:txBody>
          <a:bodyPr/>
          <a:lstStyle/>
          <a:p>
            <a:r>
              <a:rPr lang="en-US" dirty="0"/>
              <a:t>What did data tell us: </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7/3/2023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err="1"/>
              <a:t>Cyclistic</a:t>
            </a:r>
            <a:r>
              <a:rPr lang="en-US" dirty="0"/>
              <a:t>: How does a bike-share navigate speedy success?</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13" name="内容占位符 12">
            <a:extLst>
              <a:ext uri="{FF2B5EF4-FFF2-40B4-BE49-F238E27FC236}">
                <a16:creationId xmlns:a16="http://schemas.microsoft.com/office/drawing/2014/main" id="{415F2A04-52D4-82A4-F931-04A1260B1D65}"/>
              </a:ext>
            </a:extLst>
          </p:cNvPr>
          <p:cNvPicPr>
            <a:picLocks noGrp="1" noChangeAspect="1"/>
          </p:cNvPicPr>
          <p:nvPr>
            <p:ph idx="1"/>
          </p:nvPr>
        </p:nvPicPr>
        <p:blipFill>
          <a:blip r:embed="rId2"/>
          <a:stretch>
            <a:fillRect/>
          </a:stretch>
        </p:blipFill>
        <p:spPr>
          <a:xfrm>
            <a:off x="1231509" y="1420662"/>
            <a:ext cx="10108436" cy="4238733"/>
          </a:xfrm>
        </p:spPr>
      </p:pic>
    </p:spTree>
    <p:extLst>
      <p:ext uri="{BB962C8B-B14F-4D97-AF65-F5344CB8AC3E}">
        <p14:creationId xmlns:p14="http://schemas.microsoft.com/office/powerpoint/2010/main" val="253864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507816" y="142875"/>
            <a:ext cx="9779183" cy="1325563"/>
          </a:xfrm>
        </p:spPr>
        <p:txBody>
          <a:bodyPr/>
          <a:lstStyle/>
          <a:p>
            <a:r>
              <a:rPr lang="en-US" dirty="0"/>
              <a:t>What did data tell us: </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7/3/2023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err="1"/>
              <a:t>Cyclistic</a:t>
            </a:r>
            <a:r>
              <a:rPr lang="en-US" dirty="0"/>
              <a:t>: How does a bike-share navigate speedy success?</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9" name="内容占位符 8">
            <a:extLst>
              <a:ext uri="{FF2B5EF4-FFF2-40B4-BE49-F238E27FC236}">
                <a16:creationId xmlns:a16="http://schemas.microsoft.com/office/drawing/2014/main" id="{D858ED37-1FF6-D08D-D333-0F93CE3ED5E6}"/>
              </a:ext>
            </a:extLst>
          </p:cNvPr>
          <p:cNvPicPr>
            <a:picLocks noGrp="1" noChangeAspect="1"/>
          </p:cNvPicPr>
          <p:nvPr>
            <p:ph idx="1"/>
          </p:nvPr>
        </p:nvPicPr>
        <p:blipFill>
          <a:blip r:embed="rId2"/>
          <a:stretch>
            <a:fillRect/>
          </a:stretch>
        </p:blipFill>
        <p:spPr>
          <a:xfrm>
            <a:off x="1141865" y="1468438"/>
            <a:ext cx="10343742" cy="4325898"/>
          </a:xfrm>
        </p:spPr>
      </p:pic>
    </p:spTree>
    <p:extLst>
      <p:ext uri="{BB962C8B-B14F-4D97-AF65-F5344CB8AC3E}">
        <p14:creationId xmlns:p14="http://schemas.microsoft.com/office/powerpoint/2010/main" val="60722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507816" y="142875"/>
            <a:ext cx="9779183" cy="1325563"/>
          </a:xfrm>
        </p:spPr>
        <p:txBody>
          <a:bodyPr/>
          <a:lstStyle/>
          <a:p>
            <a:r>
              <a:rPr lang="en-US" dirty="0"/>
              <a:t>What did data tell us: </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7/3/2023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err="1"/>
              <a:t>Cyclistic</a:t>
            </a:r>
            <a:r>
              <a:rPr lang="en-US" dirty="0"/>
              <a:t>: How does a bike-share navigate speedy success?</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11" name="内容占位符 10">
            <a:extLst>
              <a:ext uri="{FF2B5EF4-FFF2-40B4-BE49-F238E27FC236}">
                <a16:creationId xmlns:a16="http://schemas.microsoft.com/office/drawing/2014/main" id="{1B7185A8-A1A0-B73B-EDB3-75988B8AB084}"/>
              </a:ext>
            </a:extLst>
          </p:cNvPr>
          <p:cNvPicPr>
            <a:picLocks noGrp="1" noChangeAspect="1"/>
          </p:cNvPicPr>
          <p:nvPr>
            <p:ph idx="1"/>
          </p:nvPr>
        </p:nvPicPr>
        <p:blipFill>
          <a:blip r:embed="rId2"/>
          <a:stretch>
            <a:fillRect/>
          </a:stretch>
        </p:blipFill>
        <p:spPr>
          <a:xfrm>
            <a:off x="1106743" y="1468438"/>
            <a:ext cx="10333552" cy="4331043"/>
          </a:xfrm>
        </p:spPr>
      </p:pic>
    </p:spTree>
    <p:extLst>
      <p:ext uri="{BB962C8B-B14F-4D97-AF65-F5344CB8AC3E}">
        <p14:creationId xmlns:p14="http://schemas.microsoft.com/office/powerpoint/2010/main" val="152738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385</TotalTime>
  <Words>663</Words>
  <Application>Microsoft Office PowerPoint</Application>
  <PresentationFormat>宽屏</PresentationFormat>
  <Paragraphs>100</Paragraphs>
  <Slides>22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Arial</vt:lpstr>
      <vt:lpstr>Calibri</vt:lpstr>
      <vt:lpstr>Tenorite</vt:lpstr>
      <vt:lpstr>Times New Roman</vt:lpstr>
      <vt:lpstr>Office 主题​​</vt:lpstr>
      <vt:lpstr>Cyclistic How does a bike share navigate speedy success?</vt:lpstr>
      <vt:lpstr>Agenda</vt:lpstr>
      <vt:lpstr>Introduction: About the Company</vt:lpstr>
      <vt:lpstr>Introduction: Characters and teams</vt:lpstr>
      <vt:lpstr>Introduction: Key Task</vt:lpstr>
      <vt:lpstr>Analysis</vt:lpstr>
      <vt:lpstr>What did data tell us: </vt:lpstr>
      <vt:lpstr>What did data tell us: </vt:lpstr>
      <vt:lpstr>What did data tell us: </vt:lpstr>
      <vt:lpstr>What did data tell us: </vt:lpstr>
      <vt:lpstr>What did data tell us: </vt:lpstr>
      <vt:lpstr>What did data tell us: </vt:lpstr>
      <vt:lpstr>What did data tell us: </vt:lpstr>
      <vt:lpstr>What did data tell us: </vt:lpstr>
      <vt:lpstr>Key Findings</vt:lpstr>
      <vt:lpstr>Key Findings: Summary</vt:lpstr>
      <vt:lpstr>Key Findings: Summary</vt:lpstr>
      <vt:lpstr>Recommendations</vt:lpstr>
      <vt:lpstr>Recommendations </vt:lpstr>
      <vt:lpstr>Additional Data </vt:lpstr>
      <vt:lpstr>Additional Data could be considered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How does a bike share navigate speedy success?</dc:title>
  <dc:creator>Michiru Kaiou</dc:creator>
  <cp:lastModifiedBy>Michiru Kaiou</cp:lastModifiedBy>
  <cp:revision>5</cp:revision>
  <dcterms:created xsi:type="dcterms:W3CDTF">2023-07-02T20:18:02Z</dcterms:created>
  <dcterms:modified xsi:type="dcterms:W3CDTF">2023-07-03T05:49:28Z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