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" name="Shape 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29" name="Shape 29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5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rive.google.com/open?id=0BwJtTPHvkO-UNThDQWhJVTAtejA&amp;authuser=0" TargetMode="External"/><Relationship Id="rId3" Type="http://schemas.openxmlformats.org/officeDocument/2006/relationships/hyperlink" Target="https://drive.google.com/open?id=0BwJtTPHvkO-UNThDQWhJVTAtejA&amp;authuser=0" TargetMode="Externa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03.png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05.png"/><Relationship Id="rId3" Type="http://schemas.openxmlformats.org/officeDocument/2006/relationships/image" Target="../media/image01.png"/><Relationship Id="rId5" Type="http://schemas.openxmlformats.org/officeDocument/2006/relationships/image" Target="../media/image06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8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Relationship Id="rId3" Type="http://schemas.openxmlformats.org/officeDocument/2006/relationships/image" Target="../media/image09.png"/><Relationship Id="rId5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Relationship Id="rId3" Type="http://schemas.openxmlformats.org/officeDocument/2006/relationships/image" Target="../media/image04.png"/><Relationship Id="rId5" Type="http://schemas.openxmlformats.org/officeDocument/2006/relationships/image" Target="../media/image0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x="0" y="3074725"/>
            <a:ext cx="9144000" cy="1122900"/>
          </a:xfrm>
          <a:prstGeom prst="rect">
            <a:avLst/>
          </a:prstGeom>
          <a:noFill/>
          <a:ln cap="flat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ru" sz="7200" u="sng">
                <a:solidFill>
                  <a:srgbClr val="1C6EB3"/>
                </a:solidFill>
              </a:rPr>
              <a:t>ALIGARH</a:t>
            </a:r>
          </a:p>
        </p:txBody>
      </p:sp>
      <p:sp>
        <p:nvSpPr>
          <p:cNvPr id="34" name="Shape 34"/>
          <p:cNvSpPr txBox="1"/>
          <p:nvPr>
            <p:ph idx="2" type="ctrTitle"/>
          </p:nvPr>
        </p:nvSpPr>
        <p:spPr>
          <a:xfrm>
            <a:off x="0" y="382325"/>
            <a:ext cx="9144000" cy="2468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 sz="7200"/>
              <a:t>Instruction for Expert Advisor</a:t>
            </a:r>
          </a:p>
        </p:txBody>
      </p:sp>
      <p:sp>
        <p:nvSpPr>
          <p:cNvPr id="35" name="Shape 35"/>
          <p:cNvSpPr txBox="1"/>
          <p:nvPr>
            <p:ph idx="3" type="ctrTitle"/>
          </p:nvPr>
        </p:nvSpPr>
        <p:spPr>
          <a:xfrm>
            <a:off x="-76200" y="2998525"/>
            <a:ext cx="9144000" cy="1122900"/>
          </a:xfrm>
          <a:prstGeom prst="rect">
            <a:avLst/>
          </a:prstGeom>
          <a:noFill/>
          <a:ln cap="flat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ru" sz="7200" u="sng"/>
              <a:t>ALIGARH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/>
        </p:nvSpPr>
        <p:spPr>
          <a:xfrm>
            <a:off x="149775" y="30725"/>
            <a:ext cx="4386600" cy="445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ru" sz="1800">
                <a:solidFill>
                  <a:srgbClr val="FFFFFF"/>
                </a:solidFill>
              </a:rPr>
              <a:t>Indicator CCI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17200" y="4225275"/>
            <a:ext cx="87078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For sell orders: if </a:t>
            </a:r>
            <a:r>
              <a:rPr lang="ru">
                <a:solidFill>
                  <a:srgbClr val="FF0000"/>
                </a:solidFill>
              </a:rPr>
              <a:t>CCI </a:t>
            </a:r>
            <a:r>
              <a:rPr lang="ru">
                <a:solidFill>
                  <a:srgbClr val="FFFFFF"/>
                </a:solidFill>
              </a:rPr>
              <a:t>with period </a:t>
            </a:r>
            <a:r>
              <a:rPr lang="ru">
                <a:solidFill>
                  <a:srgbClr val="FF0000"/>
                </a:solidFill>
              </a:rPr>
              <a:t>13</a:t>
            </a:r>
            <a:r>
              <a:rPr lang="ru">
                <a:solidFill>
                  <a:srgbClr val="FFFFFF"/>
                </a:solidFill>
              </a:rPr>
              <a:t> is under the level </a:t>
            </a:r>
            <a:r>
              <a:rPr lang="ru">
                <a:solidFill>
                  <a:srgbClr val="FF0000"/>
                </a:solidFill>
              </a:rPr>
              <a:t>-113</a:t>
            </a:r>
            <a:r>
              <a:rPr lang="ru">
                <a:solidFill>
                  <a:srgbClr val="FFFFFF"/>
                </a:solidFill>
              </a:rPr>
              <a:t>, then TRUE (we open sell order)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For buy orders: if </a:t>
            </a:r>
            <a:r>
              <a:rPr lang="ru">
                <a:solidFill>
                  <a:srgbClr val="FF0000"/>
                </a:solidFill>
              </a:rPr>
              <a:t>CCI </a:t>
            </a:r>
            <a:r>
              <a:rPr lang="ru">
                <a:solidFill>
                  <a:srgbClr val="FFFFFF"/>
                </a:solidFill>
              </a:rPr>
              <a:t>with period </a:t>
            </a:r>
            <a:r>
              <a:rPr lang="ru">
                <a:solidFill>
                  <a:srgbClr val="FF0000"/>
                </a:solidFill>
              </a:rPr>
              <a:t>13</a:t>
            </a:r>
            <a:r>
              <a:rPr lang="ru">
                <a:solidFill>
                  <a:srgbClr val="FFFFFF"/>
                </a:solidFill>
              </a:rPr>
              <a:t> is over the level </a:t>
            </a:r>
            <a:r>
              <a:rPr lang="ru">
                <a:solidFill>
                  <a:srgbClr val="FF0000"/>
                </a:solidFill>
              </a:rPr>
              <a:t>113</a:t>
            </a:r>
            <a:r>
              <a:rPr lang="ru">
                <a:solidFill>
                  <a:srgbClr val="FFFFFF"/>
                </a:solidFill>
              </a:rPr>
              <a:t>, then TRUE (we open buy order)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762" y="482503"/>
            <a:ext cx="4181475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3512" y="97487"/>
            <a:ext cx="4295775" cy="233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/>
          <p:nvPr/>
        </p:nvSpPr>
        <p:spPr>
          <a:xfrm>
            <a:off x="179100" y="578746"/>
            <a:ext cx="5021700" cy="1228799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1" name="Shape 1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9087" y="2680500"/>
            <a:ext cx="7496175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37" y="544812"/>
            <a:ext cx="5686425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662" y="2184200"/>
            <a:ext cx="4991100" cy="294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/>
          <p:nvPr/>
        </p:nvSpPr>
        <p:spPr>
          <a:xfrm>
            <a:off x="3297550" y="4110349"/>
            <a:ext cx="1238700" cy="864599"/>
          </a:xfrm>
          <a:prstGeom prst="rect">
            <a:avLst/>
          </a:prstGeom>
          <a:noFill/>
          <a:ln cap="flat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903575" y="4395524"/>
            <a:ext cx="543599" cy="579300"/>
          </a:xfrm>
          <a:prstGeom prst="rect">
            <a:avLst/>
          </a:prstGeom>
          <a:noFill/>
          <a:ln cap="flat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0" name="Shape 140"/>
          <p:cNvCxnSpPr/>
          <p:nvPr/>
        </p:nvCxnSpPr>
        <p:spPr>
          <a:xfrm>
            <a:off x="3333200" y="1586375"/>
            <a:ext cx="186900" cy="2639999"/>
          </a:xfrm>
          <a:prstGeom prst="straightConnector1">
            <a:avLst/>
          </a:prstGeom>
          <a:noFill/>
          <a:ln cap="flat" w="28575">
            <a:solidFill>
              <a:srgbClr val="FFFF00"/>
            </a:solidFill>
            <a:prstDash val="solid"/>
            <a:round/>
            <a:headEnd len="lg" w="lg" type="oval"/>
            <a:tailEnd len="lg" w="lg" type="triangle"/>
          </a:ln>
        </p:spPr>
      </p:cxnSp>
      <p:cxnSp>
        <p:nvCxnSpPr>
          <p:cNvPr id="141" name="Shape 141"/>
          <p:cNvCxnSpPr/>
          <p:nvPr/>
        </p:nvCxnSpPr>
        <p:spPr>
          <a:xfrm>
            <a:off x="3832275" y="1363575"/>
            <a:ext cx="312000" cy="3255000"/>
          </a:xfrm>
          <a:prstGeom prst="straightConnector1">
            <a:avLst/>
          </a:prstGeom>
          <a:noFill/>
          <a:ln cap="flat" w="28575">
            <a:solidFill>
              <a:srgbClr val="00FF00"/>
            </a:solidFill>
            <a:prstDash val="solid"/>
            <a:round/>
            <a:headEnd len="lg" w="lg" type="oval"/>
            <a:tailEnd len="lg" w="lg" type="triangle"/>
          </a:ln>
        </p:spPr>
      </p:cxnSp>
      <p:sp>
        <p:nvSpPr>
          <p:cNvPr id="142" name="Shape 142"/>
          <p:cNvSpPr txBox="1"/>
          <p:nvPr/>
        </p:nvSpPr>
        <p:spPr>
          <a:xfrm>
            <a:off x="149775" y="30725"/>
            <a:ext cx="4386600" cy="445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ru" sz="1800">
                <a:solidFill>
                  <a:srgbClr val="FFFFFF"/>
                </a:solidFill>
              </a:rPr>
              <a:t>Indicator Volumes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5951164" y="3128200"/>
            <a:ext cx="2566799" cy="37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>
                <a:solidFill>
                  <a:srgbClr val="00FF00"/>
                </a:solidFill>
              </a:rPr>
              <a:t>sum(last 3 Volumes) / 3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5960089" y="3377760"/>
            <a:ext cx="2361899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>
                <a:solidFill>
                  <a:srgbClr val="FFFF00"/>
                </a:solidFill>
              </a:rPr>
              <a:t>sum(last 11 Volumes) / 11</a:t>
            </a:r>
          </a:p>
        </p:txBody>
      </p:sp>
      <p:cxnSp>
        <p:nvCxnSpPr>
          <p:cNvPr id="145" name="Shape 145"/>
          <p:cNvCxnSpPr/>
          <p:nvPr/>
        </p:nvCxnSpPr>
        <p:spPr>
          <a:xfrm>
            <a:off x="6013563" y="3466936"/>
            <a:ext cx="2103299" cy="0"/>
          </a:xfrm>
          <a:prstGeom prst="straightConnector1">
            <a:avLst/>
          </a:prstGeom>
          <a:noFill/>
          <a:ln cap="flat" w="1905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6" name="Shape 146"/>
          <p:cNvSpPr txBox="1"/>
          <p:nvPr/>
        </p:nvSpPr>
        <p:spPr>
          <a:xfrm>
            <a:off x="5276050" y="3269925"/>
            <a:ext cx="3832200" cy="11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if 0.4 &lt;                                              &lt; 1.3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then TRUE</a:t>
            </a:r>
          </a:p>
        </p:txBody>
      </p:sp>
      <p:cxnSp>
        <p:nvCxnSpPr>
          <p:cNvPr id="147" name="Shape 147"/>
          <p:cNvCxnSpPr/>
          <p:nvPr/>
        </p:nvCxnSpPr>
        <p:spPr>
          <a:xfrm>
            <a:off x="5249325" y="1737900"/>
            <a:ext cx="410100" cy="1532999"/>
          </a:xfrm>
          <a:prstGeom prst="straightConnector1">
            <a:avLst/>
          </a:prstGeom>
          <a:noFill/>
          <a:ln cap="flat" w="28575">
            <a:solidFill>
              <a:srgbClr val="D0E0E3"/>
            </a:solidFill>
            <a:prstDash val="solid"/>
            <a:round/>
            <a:headEnd len="lg" w="lg" type="diamond"/>
            <a:tailEnd len="lg" w="lg" type="triangle"/>
          </a:ln>
        </p:spPr>
      </p:cxnSp>
      <p:cxnSp>
        <p:nvCxnSpPr>
          <p:cNvPr id="148" name="Shape 148"/>
          <p:cNvCxnSpPr/>
          <p:nvPr/>
        </p:nvCxnSpPr>
        <p:spPr>
          <a:xfrm>
            <a:off x="5543450" y="1987450"/>
            <a:ext cx="2816399" cy="1328099"/>
          </a:xfrm>
          <a:prstGeom prst="straightConnector1">
            <a:avLst/>
          </a:prstGeom>
          <a:noFill/>
          <a:ln cap="flat" w="28575">
            <a:solidFill>
              <a:srgbClr val="D0E0E3"/>
            </a:solidFill>
            <a:prstDash val="solid"/>
            <a:round/>
            <a:headEnd len="lg" w="lg" type="diamond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F7BC7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/>
        </p:nvSpPr>
        <p:spPr>
          <a:xfrm>
            <a:off x="489700" y="0"/>
            <a:ext cx="7621499" cy="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ru" sz="2400">
                <a:solidFill>
                  <a:schemeClr val="lt1"/>
                </a:solidFill>
              </a:rPr>
              <a:t>S</a:t>
            </a:r>
            <a:r>
              <a:rPr lang="ru" sz="1600">
                <a:solidFill>
                  <a:schemeClr val="lt1"/>
                </a:solidFill>
              </a:rPr>
              <a:t>omething about me and my husband. He is a programmer. I’m forex trader. We started to write this expert about year ago. We always release new versions. We don’t know English so good =), so sorry for mistakes.</a:t>
            </a:r>
          </a:p>
        </p:txBody>
      </p:sp>
      <p:sp>
        <p:nvSpPr>
          <p:cNvPr id="41" name="Shape 41"/>
          <p:cNvSpPr txBox="1"/>
          <p:nvPr/>
        </p:nvSpPr>
        <p:spPr>
          <a:xfrm>
            <a:off x="418875" y="1949900"/>
            <a:ext cx="8154599" cy="2679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The last version always is </a:t>
            </a:r>
            <a:r>
              <a:rPr b="1" i="1" lang="ru" u="sng">
                <a:solidFill>
                  <a:srgbClr val="FFFF00"/>
                </a:solidFill>
                <a:hlinkClick r:id="rId3"/>
              </a:rPr>
              <a:t>here</a:t>
            </a:r>
            <a:r>
              <a:rPr lang="ru">
                <a:solidFill>
                  <a:srgbClr val="FFFF00"/>
                </a:solidFill>
              </a:rPr>
              <a:t>.</a:t>
            </a:r>
          </a:p>
          <a:p>
            <a:pPr rtl="0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For downloading a data history use a script </a:t>
            </a:r>
            <a:r>
              <a:rPr b="1" i="1" lang="ru" u="sng">
                <a:solidFill>
                  <a:srgbClr val="FFFF00"/>
                </a:solidFill>
                <a:hlinkClick r:id="rId4"/>
              </a:rPr>
              <a:t>YURAZ_Create_Histor_CSV_From_MT5_for_MT4</a:t>
            </a:r>
            <a:r>
              <a:rPr lang="ru">
                <a:solidFill>
                  <a:srgbClr val="FFFFFF"/>
                </a:solidFill>
              </a:rPr>
              <a:t>.</a:t>
            </a:r>
          </a:p>
          <a:p>
            <a:pPr rtl="0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You can find an instruction in google =)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Our broker’s settings:</a:t>
            </a:r>
          </a:p>
          <a:p>
            <a:pPr rtl="0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Leverage: 		1:500</a:t>
            </a:r>
          </a:p>
          <a:p>
            <a:pPr rtl="0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Digits: 		5</a:t>
            </a:r>
          </a:p>
          <a:p>
            <a:pPr rtl="0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Minimal trades: 	100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>
                <a:solidFill>
                  <a:srgbClr val="FFFFFF"/>
                </a:solidFill>
              </a:rPr>
              <a:t>Minimal period:	from 2012 to current time (use long period for your tests).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Shape 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312" y="608537"/>
            <a:ext cx="8143875" cy="195262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47"/>
          <p:cNvSpPr txBox="1"/>
          <p:nvPr/>
        </p:nvSpPr>
        <p:spPr>
          <a:xfrm>
            <a:off x="105250" y="106925"/>
            <a:ext cx="4386600" cy="445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ru" sz="1800">
                <a:solidFill>
                  <a:srgbClr val="FFFFFF"/>
                </a:solidFill>
              </a:rPr>
              <a:t>USE “Open price only”</a:t>
            </a:r>
          </a:p>
        </p:txBody>
      </p:sp>
      <p:sp>
        <p:nvSpPr>
          <p:cNvPr id="48" name="Shape 48"/>
          <p:cNvSpPr/>
          <p:nvPr/>
        </p:nvSpPr>
        <p:spPr>
          <a:xfrm>
            <a:off x="1673875" y="1638275"/>
            <a:ext cx="3507899" cy="249299"/>
          </a:xfrm>
          <a:prstGeom prst="rect">
            <a:avLst/>
          </a:prstGeom>
          <a:noFill/>
          <a:ln cap="flat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9" name="Shape 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337" y="2239550"/>
            <a:ext cx="5400675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Shape 50"/>
          <p:cNvSpPr/>
          <p:nvPr/>
        </p:nvSpPr>
        <p:spPr>
          <a:xfrm>
            <a:off x="1629350" y="4033325"/>
            <a:ext cx="1157400" cy="249299"/>
          </a:xfrm>
          <a:prstGeom prst="rect">
            <a:avLst/>
          </a:prstGeom>
          <a:noFill/>
          <a:ln cap="flat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 txBox="1"/>
          <p:nvPr/>
        </p:nvSpPr>
        <p:spPr>
          <a:xfrm>
            <a:off x="2750153" y="3948232"/>
            <a:ext cx="722399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ru">
                <a:solidFill>
                  <a:srgbClr val="FF0000"/>
                </a:solidFill>
              </a:rPr>
              <a:t>OFF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12" y="487165"/>
            <a:ext cx="5895974" cy="4626368"/>
          </a:xfrm>
          <a:prstGeom prst="rect">
            <a:avLst/>
          </a:prstGeom>
          <a:noFill/>
          <a:ln cap="flat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pic>
      <p:cxnSp>
        <p:nvCxnSpPr>
          <p:cNvPr id="57" name="Shape 57"/>
          <p:cNvCxnSpPr/>
          <p:nvPr/>
        </p:nvCxnSpPr>
        <p:spPr>
          <a:xfrm flipH="1" rot="10800000">
            <a:off x="2635475" y="632100"/>
            <a:ext cx="3641699" cy="1564199"/>
          </a:xfrm>
          <a:prstGeom prst="straightConnector1">
            <a:avLst/>
          </a:prstGeom>
          <a:noFill/>
          <a:ln cap="flat" w="38100">
            <a:solidFill>
              <a:srgbClr val="CC0000"/>
            </a:solidFill>
            <a:prstDash val="solid"/>
            <a:round/>
            <a:headEnd len="lg" w="lg" type="diamond"/>
            <a:tailEnd len="lg" w="lg" type="triangle"/>
          </a:ln>
        </p:spPr>
      </p:cxnSp>
      <p:sp>
        <p:nvSpPr>
          <p:cNvPr id="58" name="Shape 58"/>
          <p:cNvSpPr txBox="1"/>
          <p:nvPr/>
        </p:nvSpPr>
        <p:spPr>
          <a:xfrm>
            <a:off x="6241475" y="406675"/>
            <a:ext cx="2670899" cy="3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lang="ru">
                <a:solidFill>
                  <a:srgbClr val="FFFFFF"/>
                </a:solidFill>
              </a:rPr>
              <a:t>Any number &gt; 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lang="ru">
                <a:solidFill>
                  <a:srgbClr val="FFFFFF"/>
                </a:solidFill>
              </a:rPr>
              <a:t>Type of orders</a:t>
            </a:r>
          </a:p>
          <a:p>
            <a:pPr rtl="0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	</a:t>
            </a:r>
            <a:r>
              <a:rPr lang="ru" sz="1200">
                <a:solidFill>
                  <a:srgbClr val="FFFFFF"/>
                </a:solidFill>
              </a:rPr>
              <a:t>(2 = only sell)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AutoNum type="arabicPeriod" startAt="3"/>
            </a:pPr>
            <a:r>
              <a:rPr lang="ru">
                <a:solidFill>
                  <a:srgbClr val="FFFFFF"/>
                </a:solidFill>
              </a:rPr>
              <a:t>Minimal lot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AutoNum type="arabicPeriod" startAt="4"/>
            </a:pPr>
            <a:r>
              <a:rPr lang="ru">
                <a:solidFill>
                  <a:srgbClr val="FFFFFF"/>
                </a:solidFill>
              </a:rPr>
              <a:t>Stoplose and TakeProfit </a:t>
            </a:r>
            <a:r>
              <a:rPr lang="ru" sz="1200">
                <a:solidFill>
                  <a:srgbClr val="FFFFFF"/>
                </a:solidFill>
              </a:rPr>
              <a:t>(for 5 digits account)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ru" sz="1200">
                <a:solidFill>
                  <a:srgbClr val="FFFFFF"/>
                </a:solidFill>
              </a:rPr>
              <a:t>(devide by 10 for 4 digits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ru" sz="1200">
                <a:solidFill>
                  <a:srgbClr val="FFFFFF"/>
                </a:solidFill>
              </a:rPr>
              <a:t>account)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AutoNum type="arabicPeriod" startAt="5"/>
            </a:pPr>
            <a:r>
              <a:rPr lang="ru">
                <a:solidFill>
                  <a:srgbClr val="FFFFFF"/>
                </a:solidFill>
              </a:rPr>
              <a:t>Lot = Balance / </a:t>
            </a:r>
            <a:r>
              <a:rPr b="1" lang="ru">
                <a:solidFill>
                  <a:srgbClr val="CC0000"/>
                </a:solidFill>
              </a:rPr>
              <a:t>def</a:t>
            </a:r>
          </a:p>
          <a:p>
            <a:pPr rtl="0">
              <a:spcBef>
                <a:spcPts val="0"/>
              </a:spcBef>
              <a:buNone/>
            </a:pPr>
            <a:r>
              <a:rPr b="1" lang="ru">
                <a:solidFill>
                  <a:srgbClr val="FFFFFF"/>
                </a:solidFill>
              </a:rPr>
              <a:t>	</a:t>
            </a:r>
            <a:r>
              <a:rPr lang="ru" sz="1200">
                <a:solidFill>
                  <a:srgbClr val="FFFFFF"/>
                </a:solidFill>
              </a:rPr>
              <a:t>(if our balance is 2000$,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ru" sz="1200">
                <a:solidFill>
                  <a:srgbClr val="FFFFFF"/>
                </a:solidFill>
              </a:rPr>
              <a:t>then lot = 2000/450 = 4.44)</a:t>
            </a:r>
          </a:p>
          <a:p>
            <a:pPr indent="45720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457200" rtl="0">
              <a:spcBef>
                <a:spcPts val="0"/>
              </a:spcBef>
              <a:buNone/>
            </a:pPr>
            <a:r>
              <a:rPr lang="ru" sz="1200">
                <a:solidFill>
                  <a:srgbClr val="FFFFFF"/>
                </a:solidFill>
              </a:rPr>
              <a:t>(if calculated Lot &lt; </a:t>
            </a:r>
            <a:r>
              <a:rPr b="1" lang="ru" sz="1200">
                <a:solidFill>
                  <a:srgbClr val="FFFF00"/>
                </a:solidFill>
              </a:rPr>
              <a:t>min_lot</a:t>
            </a:r>
            <a:r>
              <a:rPr b="1" lang="ru" sz="1200">
                <a:solidFill>
                  <a:srgbClr val="FFFFFF"/>
                </a:solidFill>
              </a:rPr>
              <a:t>,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ru" sz="1200">
                <a:solidFill>
                  <a:srgbClr val="FFFFFF"/>
                </a:solidFill>
              </a:rPr>
              <a:t>then we use </a:t>
            </a:r>
            <a:r>
              <a:rPr b="1" lang="ru" sz="1200">
                <a:solidFill>
                  <a:srgbClr val="FFFF00"/>
                </a:solidFill>
              </a:rPr>
              <a:t>min_lot</a:t>
            </a:r>
            <a:r>
              <a:rPr lang="ru" sz="1200">
                <a:solidFill>
                  <a:srgbClr val="FFFFFF"/>
                </a:solidFill>
              </a:rPr>
              <a:t>)</a:t>
            </a:r>
          </a:p>
          <a:p>
            <a:pPr indent="45720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ru" sz="1200">
                <a:solidFill>
                  <a:srgbClr val="FFFFFF"/>
                </a:solidFill>
              </a:rPr>
              <a:t>	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x="204775" y="39550"/>
            <a:ext cx="4247099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i="1" lang="ru">
                <a:solidFill>
                  <a:srgbClr val="FFFFFF"/>
                </a:solidFill>
              </a:rPr>
              <a:t>Parameters for EUR/USD</a:t>
            </a:r>
          </a:p>
        </p:txBody>
      </p:sp>
      <p:cxnSp>
        <p:nvCxnSpPr>
          <p:cNvPr id="60" name="Shape 60"/>
          <p:cNvCxnSpPr/>
          <p:nvPr/>
        </p:nvCxnSpPr>
        <p:spPr>
          <a:xfrm flipH="1" rot="10800000">
            <a:off x="2804625" y="1077349"/>
            <a:ext cx="3472500" cy="1495800"/>
          </a:xfrm>
          <a:prstGeom prst="straightConnector1">
            <a:avLst/>
          </a:prstGeom>
          <a:noFill/>
          <a:ln cap="flat" w="38100">
            <a:solidFill>
              <a:srgbClr val="93C47D"/>
            </a:solidFill>
            <a:prstDash val="solid"/>
            <a:round/>
            <a:headEnd len="lg" w="lg" type="oval"/>
            <a:tailEnd len="lg" w="lg" type="triangle"/>
          </a:ln>
        </p:spPr>
      </p:cxnSp>
      <p:cxnSp>
        <p:nvCxnSpPr>
          <p:cNvPr id="61" name="Shape 61"/>
          <p:cNvCxnSpPr/>
          <p:nvPr/>
        </p:nvCxnSpPr>
        <p:spPr>
          <a:xfrm flipH="1" rot="10800000">
            <a:off x="2720025" y="1673874"/>
            <a:ext cx="3601500" cy="1128900"/>
          </a:xfrm>
          <a:prstGeom prst="straightConnector1">
            <a:avLst/>
          </a:prstGeom>
          <a:noFill/>
          <a:ln cap="flat" w="38100">
            <a:solidFill>
              <a:srgbClr val="CC0000"/>
            </a:solidFill>
            <a:prstDash val="solid"/>
            <a:round/>
            <a:headEnd len="lg" w="lg" type="diamond"/>
            <a:tailEnd len="lg" w="lg" type="triangle"/>
          </a:ln>
        </p:spPr>
      </p:cxnSp>
      <p:cxnSp>
        <p:nvCxnSpPr>
          <p:cNvPr id="62" name="Shape 62"/>
          <p:cNvCxnSpPr/>
          <p:nvPr/>
        </p:nvCxnSpPr>
        <p:spPr>
          <a:xfrm flipH="1" rot="10800000">
            <a:off x="3499125" y="2145700"/>
            <a:ext cx="2786700" cy="810299"/>
          </a:xfrm>
          <a:prstGeom prst="straightConnector1">
            <a:avLst/>
          </a:prstGeom>
          <a:noFill/>
          <a:ln cap="flat" w="38100">
            <a:solidFill>
              <a:srgbClr val="93C47D"/>
            </a:solidFill>
            <a:prstDash val="solid"/>
            <a:round/>
            <a:headEnd len="lg" w="lg" type="oval"/>
            <a:tailEnd len="lg" w="lg" type="triangle"/>
          </a:ln>
        </p:spPr>
      </p:cxnSp>
      <p:cxnSp>
        <p:nvCxnSpPr>
          <p:cNvPr id="63" name="Shape 63"/>
          <p:cNvCxnSpPr/>
          <p:nvPr/>
        </p:nvCxnSpPr>
        <p:spPr>
          <a:xfrm flipH="1" rot="10800000">
            <a:off x="3553575" y="2119000"/>
            <a:ext cx="2741400" cy="1016099"/>
          </a:xfrm>
          <a:prstGeom prst="straightConnector1">
            <a:avLst/>
          </a:prstGeom>
          <a:noFill/>
          <a:ln cap="flat" w="38100">
            <a:solidFill>
              <a:srgbClr val="93C47D"/>
            </a:solidFill>
            <a:prstDash val="solid"/>
            <a:round/>
            <a:headEnd len="lg" w="lg" type="oval"/>
            <a:tailEnd len="lg" w="lg" type="triangle"/>
          </a:ln>
        </p:spPr>
      </p:cxnSp>
      <p:cxnSp>
        <p:nvCxnSpPr>
          <p:cNvPr id="64" name="Shape 64"/>
          <p:cNvCxnSpPr/>
          <p:nvPr/>
        </p:nvCxnSpPr>
        <p:spPr>
          <a:xfrm flipH="1" rot="10800000">
            <a:off x="2872587" y="3074850"/>
            <a:ext cx="3517500" cy="290099"/>
          </a:xfrm>
          <a:prstGeom prst="straightConnector1">
            <a:avLst/>
          </a:prstGeom>
          <a:noFill/>
          <a:ln cap="flat" w="38100">
            <a:solidFill>
              <a:srgbClr val="CC0000"/>
            </a:solidFill>
            <a:prstDash val="solid"/>
            <a:round/>
            <a:headEnd len="lg" w="lg" type="diamond"/>
            <a:tailEnd len="lg" w="lg" type="triangle"/>
          </a:ln>
        </p:spPr>
      </p:cxnSp>
      <p:sp>
        <p:nvSpPr>
          <p:cNvPr id="65" name="Shape 65"/>
          <p:cNvSpPr/>
          <p:nvPr/>
        </p:nvSpPr>
        <p:spPr>
          <a:xfrm>
            <a:off x="7746125" y="1673875"/>
            <a:ext cx="1356950" cy="1691029"/>
          </a:xfrm>
          <a:custGeom>
            <a:pathLst>
              <a:path extrusionOk="0" h="70873" w="54278">
                <a:moveTo>
                  <a:pt x="20657" y="70873"/>
                </a:moveTo>
                <a:cubicBezTo>
                  <a:pt x="25286" y="69329"/>
                  <a:pt x="43568" y="71763"/>
                  <a:pt x="48436" y="61613"/>
                </a:cubicBezTo>
                <a:cubicBezTo>
                  <a:pt x="53303" y="51462"/>
                  <a:pt x="57933" y="20240"/>
                  <a:pt x="49861" y="9972"/>
                </a:cubicBezTo>
                <a:cubicBezTo>
                  <a:pt x="41788" y="-296"/>
                  <a:pt x="8310" y="1662"/>
                  <a:pt x="0" y="0"/>
                </a:cubicBezTo>
              </a:path>
            </a:pathLst>
          </a:custGeom>
          <a:noFill/>
          <a:ln cap="flat" w="19050">
            <a:solidFill>
              <a:srgbClr val="FFD966"/>
            </a:solidFill>
            <a:prstDash val="solid"/>
            <a:round/>
            <a:headEnd len="lg" w="lg" type="oval"/>
            <a:tailEnd len="lg" w="lg" type="stealth"/>
          </a:ln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/>
        </p:nvSpPr>
        <p:spPr>
          <a:xfrm>
            <a:off x="142600" y="142850"/>
            <a:ext cx="4135199" cy="77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for using indicators make _period &gt; 0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50" y="980412"/>
            <a:ext cx="4191000" cy="4067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Shape 72"/>
          <p:cNvCxnSpPr/>
          <p:nvPr/>
        </p:nvCxnSpPr>
        <p:spPr>
          <a:xfrm flipH="1" rot="10800000">
            <a:off x="4144200" y="917824"/>
            <a:ext cx="1203300" cy="624000"/>
          </a:xfrm>
          <a:prstGeom prst="straightConnector1">
            <a:avLst/>
          </a:prstGeom>
          <a:noFill/>
          <a:ln cap="flat" w="19050">
            <a:solidFill>
              <a:srgbClr val="00FF00"/>
            </a:solidFill>
            <a:prstDash val="solid"/>
            <a:round/>
            <a:headEnd len="lg" w="lg" type="oval"/>
            <a:tailEnd len="lg" w="lg" type="triangle"/>
          </a:ln>
        </p:spPr>
      </p:cxnSp>
      <p:cxnSp>
        <p:nvCxnSpPr>
          <p:cNvPr id="73" name="Shape 73"/>
          <p:cNvCxnSpPr/>
          <p:nvPr/>
        </p:nvCxnSpPr>
        <p:spPr>
          <a:xfrm flipH="1" rot="10800000">
            <a:off x="4153125" y="1078325"/>
            <a:ext cx="1194299" cy="1194299"/>
          </a:xfrm>
          <a:prstGeom prst="straightConnector1">
            <a:avLst/>
          </a:prstGeom>
          <a:noFill/>
          <a:ln cap="flat" w="19050">
            <a:solidFill>
              <a:srgbClr val="00FF00"/>
            </a:solidFill>
            <a:prstDash val="solid"/>
            <a:round/>
            <a:headEnd len="lg" w="lg" type="oval"/>
            <a:tailEnd len="lg" w="lg" type="triangle"/>
          </a:ln>
        </p:spPr>
      </p:cxnSp>
      <p:cxnSp>
        <p:nvCxnSpPr>
          <p:cNvPr id="74" name="Shape 74"/>
          <p:cNvCxnSpPr/>
          <p:nvPr/>
        </p:nvCxnSpPr>
        <p:spPr>
          <a:xfrm flipH="1" rot="10800000">
            <a:off x="4162025" y="1247825"/>
            <a:ext cx="1167600" cy="3555899"/>
          </a:xfrm>
          <a:prstGeom prst="straightConnector1">
            <a:avLst/>
          </a:prstGeom>
          <a:noFill/>
          <a:ln cap="flat" w="19050">
            <a:solidFill>
              <a:srgbClr val="00FF00"/>
            </a:solidFill>
            <a:prstDash val="solid"/>
            <a:round/>
            <a:headEnd len="lg" w="lg" type="oval"/>
            <a:tailEnd len="lg" w="lg" type="triangle"/>
          </a:ln>
        </p:spPr>
      </p:cxnSp>
      <p:sp>
        <p:nvSpPr>
          <p:cNvPr id="75" name="Shape 75"/>
          <p:cNvSpPr txBox="1"/>
          <p:nvPr/>
        </p:nvSpPr>
        <p:spPr>
          <a:xfrm>
            <a:off x="5400850" y="508000"/>
            <a:ext cx="3529199" cy="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These indicators (RVI, CCI, MFI) will be used by expert, because _period &gt; 0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5396825" y="3271700"/>
            <a:ext cx="3529199" cy="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These indicators (RSI, Volumes) are not used, </a:t>
            </a:r>
            <a:r>
              <a:rPr lang="ru">
                <a:solidFill>
                  <a:schemeClr val="lt1"/>
                </a:solidFill>
              </a:rPr>
              <a:t> because _period = 0</a:t>
            </a:r>
          </a:p>
        </p:txBody>
      </p:sp>
      <p:cxnSp>
        <p:nvCxnSpPr>
          <p:cNvPr id="77" name="Shape 77"/>
          <p:cNvCxnSpPr/>
          <p:nvPr/>
        </p:nvCxnSpPr>
        <p:spPr>
          <a:xfrm>
            <a:off x="4108550" y="3039100"/>
            <a:ext cx="1256700" cy="472499"/>
          </a:xfrm>
          <a:prstGeom prst="straightConnector1">
            <a:avLst/>
          </a:prstGeom>
          <a:noFill/>
          <a:ln cap="flat" w="19050">
            <a:solidFill>
              <a:srgbClr val="FF0000"/>
            </a:solidFill>
            <a:prstDash val="solid"/>
            <a:round/>
            <a:headEnd len="lg" w="lg" type="diamond"/>
            <a:tailEnd len="lg" w="lg" type="triangle"/>
          </a:ln>
        </p:spPr>
      </p:cxnSp>
      <p:cxnSp>
        <p:nvCxnSpPr>
          <p:cNvPr id="78" name="Shape 78"/>
          <p:cNvCxnSpPr/>
          <p:nvPr/>
        </p:nvCxnSpPr>
        <p:spPr>
          <a:xfrm flipH="1" rot="10800000">
            <a:off x="4144200" y="3662900"/>
            <a:ext cx="1194299" cy="187199"/>
          </a:xfrm>
          <a:prstGeom prst="straightConnector1">
            <a:avLst/>
          </a:prstGeom>
          <a:noFill/>
          <a:ln cap="flat" w="19050">
            <a:solidFill>
              <a:srgbClr val="FF0000"/>
            </a:solidFill>
            <a:prstDash val="solid"/>
            <a:round/>
            <a:headEnd len="lg" w="lg" type="diamond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00" y="552425"/>
            <a:ext cx="4171950" cy="13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149775" y="106925"/>
            <a:ext cx="4386600" cy="445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ru" sz="1800">
                <a:solidFill>
                  <a:srgbClr val="FFFFFF"/>
                </a:solidFill>
              </a:rPr>
              <a:t>Moving Average 3 - 4             (MA </a:t>
            </a:r>
            <a:r>
              <a:rPr b="1" i="1" lang="ru" sz="1800">
                <a:solidFill>
                  <a:srgbClr val="FF0000"/>
                </a:solidFill>
              </a:rPr>
              <a:t>3</a:t>
            </a:r>
            <a:r>
              <a:rPr b="1" i="1" lang="ru" sz="1800">
                <a:solidFill>
                  <a:srgbClr val="FFFFFF"/>
                </a:solidFill>
              </a:rPr>
              <a:t>- </a:t>
            </a:r>
            <a:r>
              <a:rPr b="1" i="1" lang="ru" sz="1800">
                <a:solidFill>
                  <a:srgbClr val="00FF00"/>
                </a:solidFill>
              </a:rPr>
              <a:t>4</a:t>
            </a:r>
            <a:r>
              <a:rPr b="1" i="1" lang="ru" sz="1800">
                <a:solidFill>
                  <a:srgbClr val="FFFFFF"/>
                </a:solidFill>
              </a:rPr>
              <a:t>)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4137" y="106900"/>
            <a:ext cx="4276725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00" y="2398750"/>
            <a:ext cx="4286250" cy="23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/>
          <p:nvPr/>
        </p:nvSpPr>
        <p:spPr>
          <a:xfrm>
            <a:off x="59800" y="489700"/>
            <a:ext cx="4881600" cy="10950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71225" y="1344450"/>
            <a:ext cx="4171799" cy="560400"/>
          </a:xfrm>
          <a:prstGeom prst="rect">
            <a:avLst/>
          </a:prstGeom>
          <a:noFill/>
          <a:ln cap="flat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1567025" y="1914275"/>
            <a:ext cx="1166399" cy="819000"/>
          </a:xfrm>
          <a:prstGeom prst="downArrow">
            <a:avLst>
              <a:gd fmla="val 38931" name="adj1"/>
              <a:gd fmla="val 50000" name="adj2"/>
            </a:avLst>
          </a:prstGeom>
          <a:noFill/>
          <a:ln cap="flat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4701675" y="2733275"/>
            <a:ext cx="3529199" cy="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For buy: If </a:t>
            </a:r>
            <a:r>
              <a:rPr lang="ru">
                <a:solidFill>
                  <a:srgbClr val="FF0000"/>
                </a:solidFill>
              </a:rPr>
              <a:t>MA3 </a:t>
            </a:r>
            <a:r>
              <a:rPr lang="ru">
                <a:solidFill>
                  <a:srgbClr val="FFFFFF"/>
                </a:solidFill>
              </a:rPr>
              <a:t>&gt; </a:t>
            </a:r>
            <a:r>
              <a:rPr lang="ru">
                <a:solidFill>
                  <a:srgbClr val="00FF00"/>
                </a:solidFill>
              </a:rPr>
              <a:t>MA4</a:t>
            </a:r>
            <a:r>
              <a:rPr lang="ru">
                <a:solidFill>
                  <a:srgbClr val="FFFFFF"/>
                </a:solidFill>
              </a:rPr>
              <a:t>, then buy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For sell: </a:t>
            </a:r>
            <a:r>
              <a:rPr lang="ru">
                <a:solidFill>
                  <a:schemeClr val="lt1"/>
                </a:solidFill>
              </a:rPr>
              <a:t>If </a:t>
            </a:r>
            <a:r>
              <a:rPr lang="ru">
                <a:solidFill>
                  <a:srgbClr val="FF0000"/>
                </a:solidFill>
              </a:rPr>
              <a:t>MA3 </a:t>
            </a:r>
            <a:r>
              <a:rPr lang="ru">
                <a:solidFill>
                  <a:schemeClr val="lt1"/>
                </a:solidFill>
              </a:rPr>
              <a:t>&lt; </a:t>
            </a:r>
            <a:r>
              <a:rPr lang="ru">
                <a:solidFill>
                  <a:srgbClr val="00FF00"/>
                </a:solidFill>
              </a:rPr>
              <a:t>MA4</a:t>
            </a:r>
            <a:r>
              <a:rPr lang="ru">
                <a:solidFill>
                  <a:schemeClr val="lt1"/>
                </a:solidFill>
              </a:rPr>
              <a:t>, then sell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09" y="435844"/>
            <a:ext cx="7629525" cy="39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149775" y="30725"/>
            <a:ext cx="4386600" cy="445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ru" sz="1800">
                <a:solidFill>
                  <a:srgbClr val="FFFFFF"/>
                </a:solidFill>
              </a:rPr>
              <a:t>Moving Average 3 - 4             (MA </a:t>
            </a:r>
            <a:r>
              <a:rPr b="1" i="1" lang="ru" sz="1800">
                <a:solidFill>
                  <a:srgbClr val="FF0000"/>
                </a:solidFill>
              </a:rPr>
              <a:t>3</a:t>
            </a:r>
            <a:r>
              <a:rPr b="1" i="1" lang="ru" sz="1800">
                <a:solidFill>
                  <a:srgbClr val="FFFFFF"/>
                </a:solidFill>
              </a:rPr>
              <a:t>- </a:t>
            </a:r>
            <a:r>
              <a:rPr b="1" i="1" lang="ru" sz="1800">
                <a:solidFill>
                  <a:srgbClr val="00FF00"/>
                </a:solidFill>
              </a:rPr>
              <a:t>4</a:t>
            </a:r>
            <a:r>
              <a:rPr b="1" i="1" lang="ru" sz="1800">
                <a:solidFill>
                  <a:srgbClr val="FFFFFF"/>
                </a:solidFill>
              </a:rPr>
              <a:t>)</a:t>
            </a:r>
          </a:p>
        </p:txBody>
      </p:sp>
      <p:cxnSp>
        <p:nvCxnSpPr>
          <p:cNvPr id="97" name="Shape 97"/>
          <p:cNvCxnSpPr/>
          <p:nvPr/>
        </p:nvCxnSpPr>
        <p:spPr>
          <a:xfrm>
            <a:off x="854750" y="1451275"/>
            <a:ext cx="712199" cy="792299"/>
          </a:xfrm>
          <a:prstGeom prst="straightConnector1">
            <a:avLst/>
          </a:prstGeom>
          <a:noFill/>
          <a:ln cap="flat" w="2857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98" name="Shape 98"/>
          <p:cNvCxnSpPr/>
          <p:nvPr/>
        </p:nvCxnSpPr>
        <p:spPr>
          <a:xfrm>
            <a:off x="2012225" y="2217000"/>
            <a:ext cx="827999" cy="1424700"/>
          </a:xfrm>
          <a:prstGeom prst="straightConnector1">
            <a:avLst/>
          </a:prstGeom>
          <a:noFill/>
          <a:ln cap="flat" w="2857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99" name="Shape 99"/>
          <p:cNvCxnSpPr/>
          <p:nvPr/>
        </p:nvCxnSpPr>
        <p:spPr>
          <a:xfrm>
            <a:off x="3890875" y="2466300"/>
            <a:ext cx="783600" cy="667799"/>
          </a:xfrm>
          <a:prstGeom prst="straightConnector1">
            <a:avLst/>
          </a:prstGeom>
          <a:noFill/>
          <a:ln cap="flat" w="2857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cxnSp>
        <p:nvCxnSpPr>
          <p:cNvPr id="100" name="Shape 100"/>
          <p:cNvCxnSpPr/>
          <p:nvPr/>
        </p:nvCxnSpPr>
        <p:spPr>
          <a:xfrm>
            <a:off x="5627075" y="2484100"/>
            <a:ext cx="810299" cy="311700"/>
          </a:xfrm>
          <a:prstGeom prst="straightConnector1">
            <a:avLst/>
          </a:prstGeom>
          <a:noFill/>
          <a:ln cap="flat" w="28575">
            <a:solidFill>
              <a:srgbClr val="FFFFFF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101" name="Shape 101"/>
          <p:cNvSpPr txBox="1"/>
          <p:nvPr/>
        </p:nvSpPr>
        <p:spPr>
          <a:xfrm>
            <a:off x="17200" y="4606275"/>
            <a:ext cx="8707800" cy="59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For sell orders: if </a:t>
            </a:r>
            <a:r>
              <a:rPr lang="ru">
                <a:solidFill>
                  <a:srgbClr val="FF0000"/>
                </a:solidFill>
              </a:rPr>
              <a:t>MA3</a:t>
            </a:r>
            <a:r>
              <a:rPr lang="ru">
                <a:solidFill>
                  <a:srgbClr val="FFFFFF"/>
                </a:solidFill>
              </a:rPr>
              <a:t> is under </a:t>
            </a:r>
            <a:r>
              <a:rPr lang="ru">
                <a:solidFill>
                  <a:srgbClr val="00FF00"/>
                </a:solidFill>
              </a:rPr>
              <a:t>MA4</a:t>
            </a:r>
            <a:r>
              <a:rPr lang="ru">
                <a:solidFill>
                  <a:srgbClr val="FFFFFF"/>
                </a:solidFill>
              </a:rPr>
              <a:t>, then TRUE (we open sell order)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762" y="1787975"/>
            <a:ext cx="7553325" cy="13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149775" y="30725"/>
            <a:ext cx="4386600" cy="445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ru" sz="1800">
                <a:solidFill>
                  <a:srgbClr val="FFFFFF"/>
                </a:solidFill>
              </a:rPr>
              <a:t>Indicator RVI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775" y="557812"/>
            <a:ext cx="4191000" cy="101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17200" y="3387075"/>
            <a:ext cx="87078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For sell orders: if </a:t>
            </a:r>
            <a:r>
              <a:rPr lang="ru">
                <a:solidFill>
                  <a:srgbClr val="FF0000"/>
                </a:solidFill>
              </a:rPr>
              <a:t>RVI </a:t>
            </a:r>
            <a:r>
              <a:rPr lang="ru">
                <a:solidFill>
                  <a:srgbClr val="FFFFFF"/>
                </a:solidFill>
              </a:rPr>
              <a:t>with period </a:t>
            </a:r>
            <a:r>
              <a:rPr lang="ru">
                <a:solidFill>
                  <a:srgbClr val="FF0000"/>
                </a:solidFill>
              </a:rPr>
              <a:t>3</a:t>
            </a:r>
            <a:r>
              <a:rPr lang="ru">
                <a:solidFill>
                  <a:srgbClr val="FFFFFF"/>
                </a:solidFill>
              </a:rPr>
              <a:t> is under the level </a:t>
            </a:r>
            <a:r>
              <a:rPr lang="ru">
                <a:solidFill>
                  <a:srgbClr val="FF0000"/>
                </a:solidFill>
              </a:rPr>
              <a:t>0.15</a:t>
            </a:r>
            <a:r>
              <a:rPr lang="ru">
                <a:solidFill>
                  <a:srgbClr val="FFFFFF"/>
                </a:solidFill>
              </a:rPr>
              <a:t>, then TRUE (we open sell order)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For buy orders: if </a:t>
            </a:r>
            <a:r>
              <a:rPr lang="ru">
                <a:solidFill>
                  <a:srgbClr val="FF0000"/>
                </a:solidFill>
              </a:rPr>
              <a:t>RVI </a:t>
            </a:r>
            <a:r>
              <a:rPr lang="ru">
                <a:solidFill>
                  <a:srgbClr val="FFFFFF"/>
                </a:solidFill>
              </a:rPr>
              <a:t>with period </a:t>
            </a:r>
            <a:r>
              <a:rPr lang="ru">
                <a:solidFill>
                  <a:srgbClr val="FF0000"/>
                </a:solidFill>
              </a:rPr>
              <a:t>3</a:t>
            </a:r>
            <a:r>
              <a:rPr lang="ru">
                <a:solidFill>
                  <a:srgbClr val="FFFFFF"/>
                </a:solidFill>
              </a:rPr>
              <a:t> is over the level </a:t>
            </a:r>
            <a:r>
              <a:rPr lang="ru">
                <a:solidFill>
                  <a:srgbClr val="FF0000"/>
                </a:solidFill>
              </a:rPr>
              <a:t>0.15</a:t>
            </a:r>
            <a:r>
              <a:rPr lang="ru">
                <a:solidFill>
                  <a:srgbClr val="FFFFFF"/>
                </a:solidFill>
              </a:rPr>
              <a:t>, then TRUE (we open buy order)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20612" y="369787"/>
            <a:ext cx="3400425" cy="809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Shape 111"/>
          <p:cNvCxnSpPr/>
          <p:nvPr/>
        </p:nvCxnSpPr>
        <p:spPr>
          <a:xfrm flipH="1" rot="10800000">
            <a:off x="4246950" y="819000"/>
            <a:ext cx="2412900" cy="471899"/>
          </a:xfrm>
          <a:prstGeom prst="straightConnector1">
            <a:avLst/>
          </a:prstGeom>
          <a:noFill/>
          <a:ln cap="flat" w="19050">
            <a:solidFill>
              <a:srgbClr val="FF0000"/>
            </a:solidFill>
            <a:prstDash val="solid"/>
            <a:round/>
            <a:headEnd len="lg" w="lg" type="oval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/>
        </p:nvSpPr>
        <p:spPr>
          <a:xfrm>
            <a:off x="149775" y="30725"/>
            <a:ext cx="4386600" cy="445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ru" sz="1800">
                <a:solidFill>
                  <a:srgbClr val="FFFFFF"/>
                </a:solidFill>
              </a:rPr>
              <a:t>Indicator RSI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17200" y="4225275"/>
            <a:ext cx="87078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For sell orders: if </a:t>
            </a:r>
            <a:r>
              <a:rPr lang="ru">
                <a:solidFill>
                  <a:srgbClr val="FF0000"/>
                </a:solidFill>
              </a:rPr>
              <a:t>RSI </a:t>
            </a:r>
            <a:r>
              <a:rPr lang="ru">
                <a:solidFill>
                  <a:srgbClr val="FFFFFF"/>
                </a:solidFill>
              </a:rPr>
              <a:t>with period </a:t>
            </a:r>
            <a:r>
              <a:rPr lang="ru">
                <a:solidFill>
                  <a:srgbClr val="FF0000"/>
                </a:solidFill>
              </a:rPr>
              <a:t>7</a:t>
            </a:r>
            <a:r>
              <a:rPr lang="ru">
                <a:solidFill>
                  <a:srgbClr val="FFFFFF"/>
                </a:solidFill>
              </a:rPr>
              <a:t> is under the level </a:t>
            </a:r>
            <a:r>
              <a:rPr lang="ru">
                <a:solidFill>
                  <a:srgbClr val="FF0000"/>
                </a:solidFill>
              </a:rPr>
              <a:t>23</a:t>
            </a:r>
            <a:r>
              <a:rPr lang="ru">
                <a:solidFill>
                  <a:srgbClr val="FFFFFF"/>
                </a:solidFill>
              </a:rPr>
              <a:t>, then TRUE (we open sell order)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For buy orders: if </a:t>
            </a:r>
            <a:r>
              <a:rPr lang="ru">
                <a:solidFill>
                  <a:srgbClr val="FF0000"/>
                </a:solidFill>
              </a:rPr>
              <a:t>RSI </a:t>
            </a:r>
            <a:r>
              <a:rPr lang="ru">
                <a:solidFill>
                  <a:srgbClr val="FFFFFF"/>
                </a:solidFill>
              </a:rPr>
              <a:t>with period </a:t>
            </a:r>
            <a:r>
              <a:rPr lang="ru">
                <a:solidFill>
                  <a:srgbClr val="FF0000"/>
                </a:solidFill>
              </a:rPr>
              <a:t>7</a:t>
            </a:r>
            <a:r>
              <a:rPr lang="ru">
                <a:solidFill>
                  <a:srgbClr val="FFFFFF"/>
                </a:solidFill>
              </a:rPr>
              <a:t> is over the level </a:t>
            </a:r>
            <a:r>
              <a:rPr lang="ru">
                <a:solidFill>
                  <a:srgbClr val="FF0000"/>
                </a:solidFill>
              </a:rPr>
              <a:t>(100-23=77)</a:t>
            </a:r>
            <a:r>
              <a:rPr lang="ru">
                <a:solidFill>
                  <a:srgbClr val="FFFFFF"/>
                </a:solidFill>
              </a:rPr>
              <a:t>, then TRUE (we open buy order)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87" y="473925"/>
            <a:ext cx="4181475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7650" y="114687"/>
            <a:ext cx="4305300" cy="235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/>
          <p:nvPr/>
        </p:nvSpPr>
        <p:spPr>
          <a:xfrm>
            <a:off x="179100" y="578746"/>
            <a:ext cx="5021700" cy="1228799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9087" y="2780175"/>
            <a:ext cx="7496175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