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Quattrocento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7" roundtripDataSignature="AMtx7mjNUAXZBfBMikCBGo2y9u9+WyJz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" name="Google Shape;3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b3774e986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25b3774e986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g25b3774e986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1972b044f4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1972b044f4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21972b044f4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1972b044f4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1972b044f4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21972b044f4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5b3774e98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5b3774e98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25b3774e98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646a126ea6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1646a126ea6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646a126ea6_0_1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972b044f4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21972b044f4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21972b044f4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 Slide Show mode, select the arrows to visit links.</a:t>
            </a:r>
            <a:endParaRPr/>
          </a:p>
        </p:txBody>
      </p:sp>
      <p:sp>
        <p:nvSpPr>
          <p:cNvPr id="159" name="Google Shape;159;p10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1972b044f4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g21972b044f4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g21972b044f4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1972b044f4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21972b044f4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g21972b044f4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1972b044f4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1972b044f4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g21972b044f4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972b044f4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1972b044f4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g21972b044f4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972b044f4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21972b044f4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g21972b044f4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972b044f4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g21972b044f4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g21972b044f4_0_4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972b044f4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21972b044f4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21972b044f4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7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" name="Google Shape;19;p117"/>
          <p:cNvSpPr txBox="1"/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8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" name="Google Shape;22;p118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" name="Google Shape;23;p118"/>
          <p:cNvSpPr txBox="1"/>
          <p:nvPr>
            <p:ph type="title"/>
          </p:nvPr>
        </p:nvSpPr>
        <p:spPr>
          <a:xfrm>
            <a:off x="521207" y="448056"/>
            <a:ext cx="6877119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  <a:defRPr sz="2800">
                <a:solidFill>
                  <a:srgbClr val="3A383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8"/>
          <p:cNvSpPr txBox="1"/>
          <p:nvPr>
            <p:ph idx="1" type="body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  <a:defRPr sz="1200">
                <a:solidFill>
                  <a:srgbClr val="3F3F3F"/>
                </a:solidFill>
              </a:defRPr>
            </a:lvl1pPr>
            <a:lvl2pPr indent="-3048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25" name="Google Shape;25;p118"/>
          <p:cNvSpPr txBox="1"/>
          <p:nvPr>
            <p:ph idx="10" type="dt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8"/>
          <p:cNvSpPr txBox="1"/>
          <p:nvPr>
            <p:ph idx="11" type="ftr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8"/>
          <p:cNvSpPr txBox="1"/>
          <p:nvPr>
            <p:ph idx="12" type="sldNum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19"/>
          <p:cNvSpPr/>
          <p:nvPr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" name="Google Shape;30;p119"/>
          <p:cNvSpPr/>
          <p:nvPr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1" name="Google Shape;31;p119"/>
          <p:cNvSpPr txBox="1"/>
          <p:nvPr>
            <p:ph type="title"/>
          </p:nvPr>
        </p:nvSpPr>
        <p:spPr>
          <a:xfrm>
            <a:off x="521208" y="1536192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9"/>
          <p:cNvSpPr txBox="1"/>
          <p:nvPr>
            <p:ph idx="1" type="body"/>
          </p:nvPr>
        </p:nvSpPr>
        <p:spPr>
          <a:xfrm>
            <a:off x="539496" y="2560320"/>
            <a:ext cx="94457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None/>
              <a:defRPr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6"/>
          <p:cNvSpPr/>
          <p:nvPr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" name="Google Shape;11;p116"/>
          <p:cNvSpPr txBox="1"/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6"/>
          <p:cNvSpPr txBox="1"/>
          <p:nvPr>
            <p:ph idx="1" type="body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048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048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04800" lvl="5" marL="2743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04800" lvl="6" marL="3200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04800" lvl="7" marL="3657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16"/>
          <p:cNvSpPr txBox="1"/>
          <p:nvPr>
            <p:ph idx="10" type="dt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16"/>
          <p:cNvSpPr txBox="1"/>
          <p:nvPr>
            <p:ph idx="11" type="ftr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5" name="Google Shape;15;p116"/>
          <p:cNvSpPr txBox="1"/>
          <p:nvPr>
            <p:ph idx="12" type="sldNum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16"/>
          <p:cNvCxnSpPr/>
          <p:nvPr/>
        </p:nvCxnSpPr>
        <p:spPr>
          <a:xfrm>
            <a:off x="604434" y="1196392"/>
            <a:ext cx="10983132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elastic.co/guide/en/elasticsearch/reference/current/targz.html" TargetMode="External"/><Relationship Id="rId4" Type="http://schemas.openxmlformats.org/officeDocument/2006/relationships/hyperlink" Target="https://www.elastic.co/guide/en/kibana/current/targz.html" TargetMode="External"/><Relationship Id="rId5" Type="http://schemas.openxmlformats.org/officeDocument/2006/relationships/hyperlink" Target="https://www.elastic.co/guide/en/fleet/current/install-standalone-elastic-agent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artifacthub.io/packages/helm/elastic/elasticsearch?modal=install" TargetMode="External"/><Relationship Id="rId4" Type="http://schemas.openxmlformats.org/officeDocument/2006/relationships/hyperlink" Target="https://artifacthub.io/packages/helm/elastic/logstash?modal=install" TargetMode="External"/><Relationship Id="rId5" Type="http://schemas.openxmlformats.org/officeDocument/2006/relationships/hyperlink" Target="https://artifacthub.io/packages/helm/elastic/kibana?modal=install" TargetMode="External"/><Relationship Id="rId6" Type="http://schemas.openxmlformats.org/officeDocument/2006/relationships/hyperlink" Target="https://github.com/raushan8586/ELKExample.gi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elastic.co/elastic-stack/" TargetMode="External"/><Relationship Id="rId4" Type="http://schemas.openxmlformats.org/officeDocument/2006/relationships/hyperlink" Target="https://www.elastic.co/beats/" TargetMode="External"/><Relationship Id="rId5" Type="http://schemas.openxmlformats.org/officeDocument/2006/relationships/hyperlink" Target="https://www.elastic.co/what-is/kibana-alerting" TargetMode="External"/><Relationship Id="rId6" Type="http://schemas.openxmlformats.org/officeDocument/2006/relationships/hyperlink" Target="https://www.elastic.co/guide/index.html" TargetMode="External"/><Relationship Id="rId7" Type="http://schemas.openxmlformats.org/officeDocument/2006/relationships/hyperlink" Target="https://demo.elastic.co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idx="4294967295" type="ctrTitle"/>
          </p:nvPr>
        </p:nvSpPr>
        <p:spPr>
          <a:xfrm>
            <a:off x="838200" y="1164324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Cloud Performance Engineering in DevOps</a:t>
            </a:r>
            <a:endParaRPr b="1" i="0" sz="4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" name="Google Shape;39;p1"/>
          <p:cNvSpPr txBox="1"/>
          <p:nvPr>
            <p:ph idx="4294967295" type="subTitle"/>
          </p:nvPr>
        </p:nvSpPr>
        <p:spPr>
          <a:xfrm>
            <a:off x="951346" y="4862945"/>
            <a:ext cx="2367871" cy="554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20"/>
              <a:buFont typeface="Quattrocento Sans"/>
              <a:buNone/>
            </a:pPr>
            <a:r>
              <a:rPr b="1" i="0" lang="en-US" sz="222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951346" y="2770909"/>
            <a:ext cx="4637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Site Reliability Engineer</a:t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b="0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lastic Stack - ELK</a:t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5b3774e986_0_32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Elastic Agent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g25b3774e986_0_32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5b3774e986_0_32"/>
          <p:cNvSpPr txBox="1"/>
          <p:nvPr/>
        </p:nvSpPr>
        <p:spPr>
          <a:xfrm>
            <a:off x="613725" y="1373550"/>
            <a:ext cx="110079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Elastic Agent collects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metrics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traces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availability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security</a:t>
            </a: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and other data from each host in a single unified way.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With Elastic Agent you can collect all forms of data from anywhere with a single unified agent per host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972b044f4_0_57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Features of ELK?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g21972b044f4_0_57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g21972b044f4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925" y="1269525"/>
            <a:ext cx="9885507" cy="52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1972b044f4_0_65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Features of ELK?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" name="Google Shape;127;g21972b044f4_0_65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21972b044f4_0_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1500" y="1240656"/>
            <a:ext cx="10083694" cy="5126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b3774e986_0_0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Installation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" name="Google Shape;135;g25b3774e986_0_0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5b3774e986_0_0"/>
          <p:cNvSpPr txBox="1"/>
          <p:nvPr/>
        </p:nvSpPr>
        <p:spPr>
          <a:xfrm>
            <a:off x="1261800" y="1926400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7" name="Google Shape;137;g25b3774e986_0_0"/>
          <p:cNvSpPr txBox="1"/>
          <p:nvPr/>
        </p:nvSpPr>
        <p:spPr>
          <a:xfrm>
            <a:off x="693500" y="1454425"/>
            <a:ext cx="10990200" cy="43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 on VM</a:t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Courier New"/>
              <a:buAutoNum type="arabicPeriod"/>
            </a:pPr>
            <a:r>
              <a:rPr b="0" i="0" lang="en-US" sz="14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 vCPUS, 8 GiB RAM - t2.large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Courier New"/>
              <a:buAutoNum type="arabicPeriod"/>
            </a:pPr>
            <a:r>
              <a:rPr b="0" i="0" lang="en-US" sz="14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Elasticsearch → </a:t>
            </a:r>
            <a:r>
              <a:rPr b="0" i="0" lang="en-US" sz="1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https://www.elastic.co/guide/en/elasticsearch/reference/current/targz.html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Courier New"/>
              <a:buAutoNum type="arabicPeriod"/>
            </a:pPr>
            <a:r>
              <a:rPr b="0" i="0" lang="en-US" sz="14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Kibana → </a:t>
            </a:r>
            <a:r>
              <a:rPr b="0" i="0" lang="en-US" sz="1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https://www.elastic.co/guide/en/kibana/current/targz.html</a:t>
            </a:r>
            <a:endParaRPr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24292F"/>
              </a:buClr>
              <a:buSzPts val="1400"/>
              <a:buFont typeface="Courier New"/>
              <a:buAutoNum type="arabicPeriod"/>
            </a:pPr>
            <a:r>
              <a:rPr b="0" i="0" lang="en-US" sz="14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Elastic Agent </a:t>
            </a:r>
            <a:r>
              <a:rPr lang="en-US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→ </a:t>
            </a:r>
            <a:r>
              <a:rPr lang="en-US" u="sng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https://www.elastic.co/guide/en/fleet/current/install-standalone-elastic-agent.html</a:t>
            </a:r>
            <a:r>
              <a:rPr lang="en-US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646a126ea6_0_135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Installation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g1646a126ea6_0_135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1646a126ea6_0_135"/>
          <p:cNvSpPr txBox="1"/>
          <p:nvPr/>
        </p:nvSpPr>
        <p:spPr>
          <a:xfrm>
            <a:off x="1261800" y="1926400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6" name="Google Shape;146;g1646a126ea6_0_135"/>
          <p:cNvSpPr txBox="1"/>
          <p:nvPr/>
        </p:nvSpPr>
        <p:spPr>
          <a:xfrm>
            <a:off x="693500" y="1454425"/>
            <a:ext cx="109902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4292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Kubernetes - using helm</a:t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https://artifacthub.io/packages/helm/elastic/elasticsearch?modal=install</a:t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https://artifacthub.io/packages/helm/elastic/logstash?modal=install</a:t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https://artifacthub.io/packages/helm/elastic/kibana?modal=install</a:t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rgbClr val="2429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Docker-Compose</a:t>
            </a:r>
            <a:endParaRPr b="0" i="0" sz="1400" u="none" cap="none" strike="noStrike">
              <a:solidFill>
                <a:srgbClr val="24292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https://github.com/raushan8586/ELKExample.git</a:t>
            </a:r>
            <a:endParaRPr b="0" i="0" sz="1400" u="none" cap="none" strike="noStrike">
              <a:solidFill>
                <a:srgbClr val="24292F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24292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Infra Requirements: 4 vCPUs, 16 GiB RAM</a:t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972b044f4_0_76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Links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g21972b044f4_0_76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1972b044f4_0_76"/>
          <p:cNvSpPr txBox="1"/>
          <p:nvPr/>
        </p:nvSpPr>
        <p:spPr>
          <a:xfrm>
            <a:off x="1261800" y="1926400"/>
            <a:ext cx="55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" name="Google Shape;155;g21972b044f4_0_76"/>
          <p:cNvSpPr txBox="1"/>
          <p:nvPr/>
        </p:nvSpPr>
        <p:spPr>
          <a:xfrm>
            <a:off x="693500" y="1454425"/>
            <a:ext cx="10990200" cy="55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https://www.elastic.co/elastic-stack/</a:t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https://www.elastic.co/beats/</a:t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https://www.elastic.co/what-is/kibana-alerting</a:t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https://www.elastic.co/guide/index.html</a:t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sng" cap="none" strike="noStrike">
                <a:solidFill>
                  <a:schemeClr val="hlink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https://demo.elastic.co/</a:t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24292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9"/>
          <p:cNvSpPr txBox="1"/>
          <p:nvPr>
            <p:ph type="title"/>
          </p:nvPr>
        </p:nvSpPr>
        <p:spPr>
          <a:xfrm>
            <a:off x="521208" y="1536192"/>
            <a:ext cx="6876288" cy="640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Q &amp; 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" name="Google Shape;162;p109"/>
          <p:cNvSpPr txBox="1"/>
          <p:nvPr>
            <p:ph idx="4294967295" type="body"/>
          </p:nvPr>
        </p:nvSpPr>
        <p:spPr>
          <a:xfrm>
            <a:off x="541611" y="2614427"/>
            <a:ext cx="9442648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63" name="Google Shape;163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869" y="2454939"/>
            <a:ext cx="10537515" cy="404789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9"/>
          <p:cNvSpPr/>
          <p:nvPr/>
        </p:nvSpPr>
        <p:spPr>
          <a:xfrm>
            <a:off x="10138804" y="6502831"/>
            <a:ext cx="16930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5"/>
          <p:cNvSpPr txBox="1"/>
          <p:nvPr>
            <p:ph idx="4294967295" type="ctrTitle"/>
          </p:nvPr>
        </p:nvSpPr>
        <p:spPr>
          <a:xfrm>
            <a:off x="838200" y="1164324"/>
            <a:ext cx="10515600" cy="3112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Quattrocento Sans"/>
              <a:buNone/>
            </a:pPr>
            <a:r>
              <a:rPr b="1" i="0" lang="en-US" sz="4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You!</a:t>
            </a:r>
            <a:endParaRPr b="1" i="0" sz="4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1" name="Google Shape;171;p115"/>
          <p:cNvSpPr txBox="1"/>
          <p:nvPr>
            <p:ph idx="4294967295" type="subTitle"/>
          </p:nvPr>
        </p:nvSpPr>
        <p:spPr>
          <a:xfrm>
            <a:off x="951346" y="4862944"/>
            <a:ext cx="2367871" cy="613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1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What is ELK?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900" y="1308081"/>
            <a:ext cx="10541044" cy="5126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1972b044f4_0_1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What are the components of ELK?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" name="Google Shape;55;g21972b044f4_0_1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g21972b044f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8475" y="1507626"/>
            <a:ext cx="10808848" cy="441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972b044f4_0_9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What are the components of ELK?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" name="Google Shape;63;g21972b044f4_0_9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g21972b044f4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263" y="1288806"/>
            <a:ext cx="11315479" cy="5126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972b044f4_0_17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What are the components of ELK?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1" name="Google Shape;71;g21972b044f4_0_17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21972b044f4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250" y="1308081"/>
            <a:ext cx="11002077" cy="5126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972b044f4_0_25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What are the components of ELK?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9" name="Google Shape;79;g21972b044f4_0_25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21972b044f4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40656"/>
            <a:ext cx="10957568" cy="5126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972b044f4_0_33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What are the components of ELK?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" name="Google Shape;87;g21972b044f4_0_33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21972b044f4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300" y="1336981"/>
            <a:ext cx="11013614" cy="5126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972b044f4_0_49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ELK Flow?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g21972b044f4_0_49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g21972b044f4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40656"/>
            <a:ext cx="11887199" cy="4957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>
            <a:alpha val="0"/>
          </a:schemeClr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1972b044f4_0_41"/>
          <p:cNvSpPr txBox="1"/>
          <p:nvPr>
            <p:ph type="title"/>
          </p:nvPr>
        </p:nvSpPr>
        <p:spPr>
          <a:xfrm>
            <a:off x="521207" y="448056"/>
            <a:ext cx="82836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</a:pPr>
            <a:r>
              <a:rPr lang="en-US">
                <a:solidFill>
                  <a:schemeClr val="dk1"/>
                </a:solidFill>
              </a:rPr>
              <a:t>ELK Flow?</a:t>
            </a:r>
            <a:endParaRPr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" name="Google Shape;103;g21972b044f4_0_41"/>
          <p:cNvSpPr/>
          <p:nvPr/>
        </p:nvSpPr>
        <p:spPr>
          <a:xfrm>
            <a:off x="10356942" y="6519446"/>
            <a:ext cx="169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Raushan Kumar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21972b044f4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188" y="1393056"/>
            <a:ext cx="10861123" cy="5126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lcomeDo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2020-07-31T14:31:20Z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