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4279680" y="1604520"/>
            <a:ext cx="464832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/>
              <a:t>Performance Java User's Group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 sz="2400"/>
              <a:t>For expert Java developers who want to push their systems to the next level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000000"/>
                </a:solidFill>
                <a:latin typeface="Arial"/>
                <a:ea typeface="Arial"/>
              </a:rPr>
              <a:t>Generational Heap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9662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Tenured Space collectors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Parallel Collector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Concurrent Mark Sweep Collector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-XX:+UseConcMarkSweepGC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000000"/>
                </a:solidFill>
                <a:latin typeface="Arial"/>
                <a:ea typeface="Arial"/>
              </a:rPr>
              <a:t>Generational Heap - Tenured Space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9662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Good for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Very long lived objects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Large objects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Poor for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Medium lived objects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</a:rPr>
              <a:t>Can lead to fragmentation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Objects which reference shorter lived objects.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000000"/>
                </a:solidFill>
                <a:latin typeface="Arial"/>
                <a:ea typeface="Arial"/>
              </a:rPr>
              <a:t>Off Heap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9662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These are not part of the maximum heap size.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3000">
                <a:solidFill>
                  <a:srgbClr val="000000"/>
                </a:solidFill>
                <a:latin typeface="Arial"/>
                <a:ea typeface="Arial"/>
              </a:rPr>
              <a:t>They all add to the total memory used.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Perm Generation - going away in Java 8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Thread stack space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Shared libraries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Direct memory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Memory Mapped data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000000"/>
                </a:solidFill>
                <a:latin typeface="Arial"/>
                <a:ea typeface="Arial"/>
              </a:rPr>
              <a:t>Off Heap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9662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Reasons to use Off Heap memory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Little of no GC impact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Goes beyond you maximum heap size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Can be faster in some cases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Can be persisted as you write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Can be shared between processes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Main reasons not to use 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Unnatural in Java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Very low level and complicated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000000"/>
                </a:solidFill>
                <a:latin typeface="Arial"/>
                <a:ea typeface="Arial"/>
              </a:rPr>
              <a:t>Allocating Direct Memory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74120" y="1600200"/>
            <a:ext cx="8210880" cy="513108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You can allocate direct memory in Java with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Courier New"/>
                <a:ea typeface="Courier New"/>
              </a:rPr>
              <a:t>ByteBuffer bb =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n-GB" sz="2400">
                <a:solidFill>
                  <a:srgbClr val="000000"/>
                </a:solidFill>
                <a:latin typeface="Courier New"/>
                <a:ea typeface="Courier New"/>
              </a:rPr>
              <a:t>ByteBuffer.allocateDirect(size)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n-GB" sz="2400">
                <a:solidFill>
                  <a:srgbClr val="000000"/>
                </a:solidFill>
                <a:latin typeface="Courier New"/>
                <a:ea typeface="Courier New"/>
              </a:rPr>
              <a:t>.order(ByteOrder.nativeOrder());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Or more directly with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Courier New"/>
                <a:ea typeface="Courier New"/>
              </a:rPr>
              <a:t>long address = unsafe.allocateMemory(size);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Courier New"/>
                <a:ea typeface="Courier New"/>
              </a:rPr>
              <a:t>unsafe.freeMemory(size);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000000"/>
                </a:solidFill>
                <a:latin typeface="Arial"/>
                <a:ea typeface="Arial"/>
              </a:rPr>
              <a:t>Using memory mapped files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8160" cy="49662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Courier New"/>
                <a:ea typeface="Courier New"/>
              </a:rPr>
              <a:t>RandomAccessFile raf = new RandomAccessFile("filename", "rw);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Courier New"/>
                <a:ea typeface="Courier New"/>
              </a:rPr>
              <a:t>ByteBuffer bb = raf.getChannel()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n-GB" sz="2400">
                <a:solidFill>
                  <a:srgbClr val="000000"/>
                </a:solidFill>
                <a:latin typeface="Courier New"/>
                <a:ea typeface="Courier New"/>
              </a:rPr>
              <a:t>.map(MapMode.READ_WRITE, 0, size)</a:t>
            </a: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n-GB" sz="2400">
                <a:solidFill>
                  <a:srgbClr val="000000"/>
                </a:solidFill>
                <a:latin typeface="Courier New"/>
                <a:ea typeface="Courier New"/>
              </a:rPr>
              <a:t>.order(ByteOrder.nativeOrder());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Courier New"/>
                <a:ea typeface="Courier New"/>
              </a:rPr>
              <a:t>bb.putLong(123456);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Courier New"/>
                <a:ea typeface="Courier New"/>
              </a:rPr>
              <a:t>raf.close();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000000"/>
                </a:solidFill>
                <a:latin typeface="Arial"/>
                <a:ea typeface="Arial"/>
              </a:rPr>
              <a:t>Easier memory mapping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57200" y="1600200"/>
            <a:ext cx="8228160" cy="49662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Courier New"/>
                <a:ea typeface="Courier New"/>
              </a:rPr>
              <a:t>Chronicle chronicle = new IndexedChronicle(path);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Courier New"/>
                <a:ea typeface="Courier New"/>
              </a:rPr>
              <a:t>Excerpt excerpt = chronicle.createExcerpt();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Courier New"/>
                <a:ea typeface="Courier New"/>
              </a:rPr>
              <a:t>// size to reserve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Courier New"/>
                <a:ea typeface="Courier New"/>
              </a:rPr>
              <a:t>excerpt.startExcerpt(1000);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Courier New"/>
                <a:ea typeface="Courier New"/>
              </a:rPr>
              <a:t>// serialize your data here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Courier New"/>
                <a:ea typeface="Courier New"/>
              </a:rPr>
              <a:t>excerpt.finish();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Courier New"/>
                <a:ea typeface="Courier New"/>
              </a:rPr>
              <a:t>except.index(index);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Courier New"/>
                <a:ea typeface="Courier New"/>
              </a:rPr>
              <a:t>// start reading the excerpt.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Courier New"/>
                <a:ea typeface="Courier New"/>
              </a:rPr>
              <a:t>excerpt.finish();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000000"/>
                </a:solidFill>
                <a:latin typeface="Arial"/>
                <a:ea typeface="Arial"/>
              </a:rPr>
              <a:t>Easier memory mapping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57200" y="1600200"/>
            <a:ext cx="8228160" cy="49662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GB" sz="2400">
                <a:solidFill>
                  <a:srgbClr val="000000"/>
                </a:solidFill>
                <a:latin typeface="Arial"/>
                <a:ea typeface="Courier New"/>
              </a:rPr>
              <a:t>Java Chronicle uses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>
                <a:solidFill>
                  <a:srgbClr val="000000"/>
                </a:solidFill>
                <a:latin typeface="Arial"/>
                <a:ea typeface="Courier New"/>
              </a:rPr>
              <a:t>Reading or writing text logs or messages,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>
                <a:solidFill>
                  <a:srgbClr val="000000"/>
                </a:solidFill>
                <a:latin typeface="Arial"/>
                <a:ea typeface="Courier New"/>
              </a:rPr>
              <a:t>0.5 – 5 micro-seconds.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>
                <a:solidFill>
                  <a:srgbClr val="000000"/>
                </a:solidFill>
                <a:latin typeface="Arial"/>
                <a:ea typeface="Courier New"/>
              </a:rPr>
              <a:t>Reading or writing binary logs or messages,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>
                <a:solidFill>
                  <a:srgbClr val="000000"/>
                </a:solidFill>
                <a:latin typeface="Arial"/>
                <a:ea typeface="Courier New"/>
              </a:rPr>
              <a:t>0.1 to 1 micro-second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>
                <a:solidFill>
                  <a:srgbClr val="000000"/>
                </a:solidFill>
                <a:latin typeface="Arial"/>
                <a:ea typeface="Courier New"/>
              </a:rPr>
              <a:t>Lock-less use and GC less methods.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>
                <a:solidFill>
                  <a:srgbClr val="000000"/>
                </a:solidFill>
                <a:latin typeface="Arial"/>
                <a:ea typeface="Courier New"/>
              </a:rPr>
              <a:t>Built-in support for object pooling.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000000"/>
                </a:solidFill>
                <a:latin typeface="Arial"/>
                <a:ea typeface="Arial"/>
              </a:rPr>
              <a:t>Q &amp; A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57200" y="1600200"/>
            <a:ext cx="8228160" cy="49662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StackOverflow: Peter Lawrey (3rd for Java)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Blog: Vanilla Java (2+ million hits)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Library: Java Chronicle (51 forks)</a:t>
            </a:r>
            <a:endParaRPr/>
          </a:p>
        </p:txBody>
      </p:sp>
      <p:sp>
        <p:nvSpPr>
          <p:cNvPr id="105" name="TextShape 3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b="1" lang="en-GB" sz="3600">
                <a:solidFill>
                  <a:srgbClr val="000000"/>
                </a:solidFill>
                <a:latin typeface="Arial"/>
                <a:ea typeface="Arial"/>
              </a:rPr>
              <a:t>Demonstration</a:t>
            </a:r>
            <a:endParaRPr/>
          </a:p>
        </p:txBody>
      </p:sp>
      <p:sp>
        <p:nvSpPr>
          <p:cNvPr id="106" name="TextShape 4"/>
          <p:cNvSpPr txBox="1"/>
          <p:nvPr/>
        </p:nvSpPr>
        <p:spPr>
          <a:xfrm>
            <a:off x="4248000" y="1512000"/>
            <a:ext cx="4824000" cy="51840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 sz="2400"/>
              <a:t>A gateway process connects to the outside world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 sz="2400"/>
              <a:t>Processing engine, picks up events and generates it's own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 sz="2400"/>
              <a:t>Gateway and other services read the results.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 sz="2400"/>
              <a:t>The round trip is 1 - 5 micro-seconds including persistence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 sz="2400"/>
              <a:t>Replication between machines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 sz="2400"/>
              <a:t>Micro-second timestamps can record timings end to end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000000"/>
                </a:solidFill>
                <a:latin typeface="Arial"/>
                <a:ea typeface="Arial"/>
              </a:rPr>
              <a:t>Q &amp; A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457200" y="1600200"/>
            <a:ext cx="8228160" cy="49662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StackOverflow: Peter Lawrey (3rd for Java)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Blog: Vanilla Java (2+ million hits)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Library: Java Chronicle (51 forks)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Performance JUG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76000" y="1748520"/>
            <a:ext cx="8424000" cy="47314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Groups objectives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/>
              <a:t>Discuss performance related issues and solutions for Java systems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/>
              <a:t>Meet at least one a month virtually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/>
              <a:t>Be accessible to developers in different time zones around the world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/>
              <a:t>Record presentations to be available online later e.g. YouTube.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Performance JUG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76000" y="1748520"/>
            <a:ext cx="8424000" cy="47314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2800"/>
              <a:t>The group would benefit from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 sz="2800"/>
              <a:t>more speakers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 sz="2800"/>
              <a:t>more topics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 sz="2800"/>
              <a:t>real world meetings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 sz="2800"/>
              <a:t>Suggestions and offers of help welcome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Performance JUG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76000" y="1748520"/>
            <a:ext cx="8424000" cy="47314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2800"/>
              <a:t>First speaker: Peter Lawrey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 sz="2800"/>
              <a:t>Low latency design, develop and support Java trading systems for hedge funds, trading firms and investment banks.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 sz="2800"/>
              <a:t>Design systems to GC once per day or once per week (without minor collections)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 sz="2800"/>
              <a:t>First I look at the 99%tile (worst 1% of latencies) and optimise to reduce this by 10 times.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Peter's Principles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76000" y="1748520"/>
            <a:ext cx="8424000" cy="47314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2800"/>
              <a:t>“</a:t>
            </a:r>
            <a:r>
              <a:rPr lang="en-GB" sz="2800"/>
              <a:t>Perfection is achieved, not when there is nothing more to add, but when there is nothing left to take away.”</a:t>
            </a:r>
            <a:endParaRPr/>
          </a:p>
          <a:p>
            <a:r>
              <a:rPr lang="en-GB" sz="2800"/>
              <a:t>– </a:t>
            </a:r>
            <a:r>
              <a:rPr lang="en-GB" sz="2800"/>
              <a:t>Antoine de Saint-Exupery French writer (1900 – 1944)</a:t>
            </a:r>
            <a:r>
              <a:rPr lang="en-GB" sz="2800"/>
              <a:t>
</a:t>
            </a:r>
            <a:endParaRPr/>
          </a:p>
          <a:p>
            <a:r>
              <a:rPr lang="en-GB" sz="2800"/>
              <a:t>Performance shouldn't be viewed in isolation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 sz="2800"/>
              <a:t>Correctness is more important than performance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 sz="2800"/>
              <a:t>Simplicity and maintainability is generally more important than performance.  You should consider these first.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 sz="2800"/>
              <a:t>Simple code tends to be optimised well and perform reasonably well.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 sz="2800"/>
              <a:t>Simple, performant code can simplify your design, be faster to write and test and be easier to maintain.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GB" sz="2800"/>
              <a:t>“</a:t>
            </a:r>
            <a:r>
              <a:rPr lang="en-GB" sz="2800"/>
              <a:t>Measure, don't guess” – Kirk Pepperdine and Jack Shirazi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85800" y="2111040"/>
            <a:ext cx="7770960" cy="1545120"/>
          </a:xfrm>
          <a:prstGeom prst="rect">
            <a:avLst/>
          </a:prstGeom>
        </p:spPr>
        <p:txBody>
          <a:bodyPr anchor="b" bIns="91440" lIns="90000" rIns="90000" tIns="91440"/>
          <a:p>
            <a:r>
              <a:rPr b="1" lang="en-GB" sz="4800">
                <a:solidFill>
                  <a:srgbClr val="000000"/>
                </a:solidFill>
                <a:latin typeface="Arial"/>
                <a:ea typeface="Arial"/>
              </a:rPr>
              <a:t>Memory Regions in Java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3000">
                <a:solidFill>
                  <a:srgbClr val="000000"/>
                </a:solidFill>
                <a:latin typeface="Arial"/>
                <a:ea typeface="Arial"/>
              </a:rPr>
              <a:t>On the heap and off the heap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85800" y="3786840"/>
            <a:ext cx="7770960" cy="1684080"/>
          </a:xfrm>
          <a:prstGeom prst="rect">
            <a:avLst/>
          </a:prstGeom>
        </p:spPr>
        <p:txBody>
          <a:bodyPr bIns="91440" lIns="90000" rIns="90000" tIns="9144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GB" sz="3000">
                <a:solidFill>
                  <a:srgbClr val="666666"/>
                </a:solidFill>
                <a:latin typeface="Arial"/>
                <a:ea typeface="Arial"/>
              </a:rPr>
              <a:t>Peter Lawrey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000">
                <a:solidFill>
                  <a:srgbClr val="666666"/>
                </a:solidFill>
                <a:latin typeface="Arial"/>
                <a:ea typeface="Arial"/>
              </a:rPr>
              <a:t>Higher Frequency Trading Ltd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9476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000000"/>
                </a:solidFill>
                <a:latin typeface="Arial"/>
                <a:ea typeface="Arial"/>
              </a:rPr>
              <a:t>Heap vs Off Heap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160" cy="49662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In Java, the main split if between the Heap and everything else which is off the Heap.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Most tuning effort is around the heap.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Poor tuning of the heap will slow your system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Well tuned =&gt; consistently good performance.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9476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000000"/>
                </a:solidFill>
                <a:latin typeface="Arial"/>
                <a:ea typeface="Arial"/>
              </a:rPr>
              <a:t>Generational Heap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160" cy="49662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The heap is split in to two regions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Young generation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Minor GC collections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Tenured generation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Major or Full collections</a:t>
            </a:r>
            <a:endParaRPr/>
          </a:p>
        </p:txBody>
      </p:sp>
      <p:pic>
        <p:nvPicPr>
          <p:cNvPr descr="" id="8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" y="1569600"/>
            <a:ext cx="8754840" cy="522144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94760" y="274680"/>
            <a:ext cx="8228160" cy="114156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000000"/>
                </a:solidFill>
                <a:latin typeface="Arial"/>
                <a:ea typeface="Arial"/>
              </a:rPr>
              <a:t>Generational Heap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96620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The heap is split in to two regions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Young generation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Minor GC collections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Tenured generation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Major or Full collections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