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4.jpeg" ContentType="image/jpeg"/>
  <Override PartName="/ppt/media/image1.jpeg" ContentType="image/jpeg"/>
  <Override PartName="/ppt/media/image12.jpeg" ContentType="image/jpeg"/>
  <Override PartName="/ppt/media/image5.jpeg" ContentType="image/jpeg"/>
  <Override PartName="/ppt/media/image8.gif" ContentType="image/gif"/>
  <Override PartName="/ppt/media/image2.jpeg" ContentType="image/jpeg"/>
  <Override PartName="/ppt/media/image9.jpeg" ContentType="image/jpeg"/>
  <Override PartName="/ppt/media/image6.jpeg" ContentType="image/jpeg"/>
  <Override PartName="/ppt/media/image10.jpeg" ContentType="image/jpeg"/>
  <Override PartName="/ppt/media/image3.jpeg" ContentType="image/jpeg"/>
  <Override PartName="/ppt/media/image7.jpeg" ContentType="image/jpe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36720" y="321840"/>
            <a:ext cx="9066240" cy="125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22320" y="1807920"/>
            <a:ext cx="886464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22320" y="4097880"/>
            <a:ext cx="886464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36720" y="321840"/>
            <a:ext cx="9066240" cy="125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922320" y="180792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4440" y="180792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64440" y="409788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922320" y="409788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36720" y="321840"/>
            <a:ext cx="9066240" cy="125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22320" y="180792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464440" y="180792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36720" y="321840"/>
            <a:ext cx="9066240" cy="125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22320" y="1807920"/>
            <a:ext cx="8864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36720" y="321840"/>
            <a:ext cx="9066240" cy="125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22320" y="1807920"/>
            <a:ext cx="8864640" cy="4384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36720" y="321840"/>
            <a:ext cx="9066240" cy="125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922320" y="1807920"/>
            <a:ext cx="4325760" cy="4384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4440" y="1807920"/>
            <a:ext cx="4325760" cy="4384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36720" y="321840"/>
            <a:ext cx="9066240" cy="125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36720" y="321840"/>
            <a:ext cx="9066240" cy="5870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36720" y="321840"/>
            <a:ext cx="9066240" cy="125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22320" y="180792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22320" y="409788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440" y="1807920"/>
            <a:ext cx="4325760" cy="4384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36720" y="321840"/>
            <a:ext cx="9066240" cy="125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22320" y="1807920"/>
            <a:ext cx="4325760" cy="4384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440" y="180792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4440" y="409788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36720" y="321840"/>
            <a:ext cx="9066240" cy="125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22320" y="180792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4440" y="1807920"/>
            <a:ext cx="4325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922320" y="4097880"/>
            <a:ext cx="886464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20" y="6480"/>
            <a:ext cx="10078920" cy="75596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36720" y="321840"/>
            <a:ext cx="9066240" cy="125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22320" y="1807920"/>
            <a:ext cx="8864640" cy="4384800"/>
          </a:xfrm>
          <a:prstGeom prst="rect">
            <a:avLst/>
          </a:prstGeom>
        </p:spPr>
        <p:txBody>
          <a:bodyPr bIns="0" lIns="0" rIns="0" tIns="28080" wrap="none"/>
          <a:p>
            <a:pPr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GB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GB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GB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GB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GB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GB"/>
              <a:t>Seventh Outline Level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3240" cy="51660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r>
              <a:rPr lang="en-GB"/>
              <a:t>&lt;date/time&gt;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720" y="6886440"/>
            <a:ext cx="3190680" cy="51660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r>
              <a:rPr lang="en-GB"/>
              <a:t>(c) Higher Frequency Trading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3240" cy="51660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fld id="{FE4FD6E9-C489-465F-A775-384521350A50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Introduction to Chronicle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502920" y="1768320"/>
            <a:ext cx="8869320" cy="4385160"/>
          </a:xfrm>
          <a:prstGeom prst="rect">
            <a:avLst/>
          </a:prstGeom>
        </p:spPr>
        <p:txBody>
          <a:bodyPr anchor="ctr" bIns="0" lIns="0" rIns="0" tIns="21240"/>
          <a:p>
            <a:pPr algn="ctr">
              <a:lnSpc>
                <a:spcPct val="93000"/>
              </a:lnSpc>
              <a:buFont typeface="StarSymbol"/>
              <a:buChar char=""/>
            </a:pPr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Micro second latency persistence</a:t>
            </a:r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Higher Frequency Trading</a:t>
            </a:r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(c) Peter Lawrey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936360" y="3222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Reading from Chronicle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1152000" y="1808280"/>
            <a:ext cx="8639280" cy="4961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</a:rPr>
              <a:t>Chronicle ic = new IndexedChronicle(basePath);</a:t>
            </a:r>
            <a:endParaRPr/>
          </a:p>
          <a:p>
            <a:pPr>
              <a:lnSpc>
                <a:spcPct val="93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</a:rPr>
              <a:t>Excerpt excerpt = ic.createExcerpt();</a:t>
            </a:r>
            <a:endParaRPr/>
          </a:p>
          <a:p>
            <a:pPr>
              <a:lnSpc>
                <a:spcPct val="93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</a:rPr>
              <a:t>while(excerpt.nextIndex()) {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
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       long l = excerpt.readLong(i);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
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       double d = excerpt.readDouble(i);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
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       // check l and d are correct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
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       excerpt.finish();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
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3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</a:rPr>
              <a:t>ic.close();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936720" y="321840"/>
            <a:ext cx="9066240" cy="125784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How does it perform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922320" y="1807920"/>
            <a:ext cx="8864640" cy="438480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On this i5 laptop with a mobile HDD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</p:txBody>
      </p:sp>
      <p:pic>
        <p:nvPicPr>
          <p:cNvPr descr="" id="6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49360" y="3960000"/>
            <a:ext cx="5714640" cy="2664000"/>
          </a:xfrm>
          <a:prstGeom prst="rect">
            <a:avLst/>
          </a:prstGeom>
        </p:spPr>
      </p:pic>
      <p:graphicFrame>
        <p:nvGraphicFramePr>
          <p:cNvPr id="68" name="Table 3"/>
          <p:cNvGraphicFramePr/>
          <p:nvPr/>
        </p:nvGraphicFramePr>
        <p:xfrm>
          <a:off x="1238400" y="2708280"/>
          <a:ext cx="3725640" cy="1830240"/>
        </p:xfrm>
        <a:graphic>
          <a:graphicData uri="http://schemas.openxmlformats.org/drawingml/2006/table">
            <a:tbl>
              <a:tblPr/>
              <a:tblGrid>
                <a:gridCol w="1863000"/>
                <a:gridCol w="1862640"/>
              </a:tblGrid>
              <a:tr h="366120">
                <a:tc>
                  <a:txBody>
                    <a:bodyPr bIns="46800" lIns="90000" rIns="90000" tIns="46800" wrap="none"/>
                    <a:p>
                      <a:r>
                        <a:rPr lang="en-GB"/>
                        <a:t>Messages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GB"/>
                        <a:t>Write and read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46800" lIns="90000" rIns="90000" tIns="46800" wrap="none"/>
                    <a:p>
                      <a:r>
                        <a:rPr lang="en-GB"/>
                        <a:t>   </a:t>
                      </a:r>
                      <a:r>
                        <a:rPr lang="en-GB"/>
                        <a:t>1 million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GB"/>
                        <a:t>   </a:t>
                      </a:r>
                      <a:r>
                        <a:rPr lang="en-GB"/>
                        <a:t>0.47 seconds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46800" lIns="90000" rIns="90000" tIns="46800" wrap="none"/>
                    <a:p>
                      <a:r>
                        <a:rPr lang="en-GB"/>
                        <a:t>  </a:t>
                      </a:r>
                      <a:r>
                        <a:rPr lang="en-GB"/>
                        <a:t>10 million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GB"/>
                        <a:t>   </a:t>
                      </a:r>
                      <a:r>
                        <a:rPr lang="en-GB"/>
                        <a:t>4.3   seconds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46800" lIns="90000" rIns="90000" tIns="46800" wrap="none"/>
                    <a:p>
                      <a:r>
                        <a:rPr lang="en-GB"/>
                        <a:t>100 million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GB"/>
                        <a:t> </a:t>
                      </a:r>
                      <a:r>
                        <a:rPr lang="en-GB"/>
                        <a:t>53      seconds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bIns="46800" lIns="90000" rIns="90000" tIns="46800" wrap="none"/>
                    <a:p>
                      <a:r>
                        <a:rPr lang="en-GB"/>
                        <a:t>200 million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GB"/>
                        <a:t>308     seconds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936720" y="321840"/>
            <a:ext cx="9066240" cy="125784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How does it recover?</a:t>
            </a:r>
            <a:endParaRPr/>
          </a:p>
        </p:txBody>
      </p:sp>
      <p:pic>
        <p:nvPicPr>
          <p:cNvPr descr="" id="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30320" y="1926360"/>
            <a:ext cx="4325760" cy="3257640"/>
          </a:xfrm>
          <a:prstGeom prst="rect">
            <a:avLst/>
          </a:prstGeom>
        </p:spPr>
      </p:pic>
      <p:sp>
        <p:nvSpPr>
          <p:cNvPr id="71" name="TextShape 2"/>
          <p:cNvSpPr txBox="1"/>
          <p:nvPr/>
        </p:nvSpPr>
        <p:spPr>
          <a:xfrm>
            <a:off x="5184000" y="1807920"/>
            <a:ext cx="4606200" cy="4384800"/>
          </a:xfrm>
          <a:prstGeom prst="rect">
            <a:avLst/>
          </a:prstGeom>
        </p:spPr>
        <p:txBody>
          <a:bodyPr bIns="0" lIns="0" rIns="0" tIns="28080" wrap="none"/>
          <a:p>
            <a:pPr>
              <a:buFont typeface="StarSymbol"/>
              <a:buChar char=""/>
            </a:pPr>
            <a:r>
              <a:rPr lang="en-GB"/>
              <a:t>Once </a:t>
            </a:r>
            <a:r>
              <a:rPr lang="en-GB" sz="2800">
                <a:latin typeface="Courier New"/>
              </a:rPr>
              <a:t>finish()</a:t>
            </a:r>
            <a:r>
              <a:rPr lang="en-GB"/>
              <a:t> returns, the OS will do the rest.</a:t>
            </a:r>
            <a:r>
              <a:rPr lang="en-GB"/>
              <a:t>
</a:t>
            </a:r>
            <a:endParaRPr/>
          </a:p>
          <a:p>
            <a:pPr>
              <a:buFont typeface="StarSymbol"/>
              <a:buChar char=""/>
            </a:pPr>
            <a:r>
              <a:rPr lang="en-GB"/>
              <a:t>If an excerpt is incomplete, it will be pruned.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936720" y="321840"/>
            <a:ext cx="9066240" cy="125784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Is there a higher level API?  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922320" y="1807920"/>
            <a:ext cx="8864640" cy="4384800"/>
          </a:xfrm>
          <a:prstGeom prst="rect">
            <a:avLst/>
          </a:prstGeom>
        </p:spPr>
        <p:txBody>
          <a:bodyPr bIns="0" lIns="0" rIns="0" tIns="28080" wrap="none"/>
          <a:p>
            <a:pPr>
              <a:buFont typeface="StarSymbol"/>
              <a:buChar char=""/>
            </a:pPr>
            <a:r>
              <a:rPr lang="en-GB"/>
              <a:t>You can hide the low level details with an interface.</a:t>
            </a:r>
            <a:endParaRPr/>
          </a:p>
        </p:txBody>
      </p:sp>
      <p:pic>
        <p:nvPicPr>
          <p:cNvPr descr="" id="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000" y="2923920"/>
            <a:ext cx="5976000" cy="370008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936720" y="321840"/>
            <a:ext cx="9066240" cy="125784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Is there a higher level API?  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910800" y="1807920"/>
            <a:ext cx="4325760" cy="4384800"/>
          </a:xfrm>
          <a:prstGeom prst="rect">
            <a:avLst/>
          </a:prstGeom>
        </p:spPr>
        <p:txBody>
          <a:bodyPr bIns="0" lIns="0" rIns="0" tIns="28080" wrap="none"/>
          <a:p>
            <a:pPr>
              <a:buFont typeface="StarSymbol"/>
              <a:buChar char=""/>
            </a:pPr>
            <a:r>
              <a:rPr lang="en-GB"/>
              <a:t>There is a demo program with a simple interface.</a:t>
            </a:r>
            <a:r>
              <a:rPr lang="en-GB"/>
              <a:t>
</a:t>
            </a:r>
            <a:endParaRPr/>
          </a:p>
          <a:p>
            <a:pPr>
              <a:buFont typeface="StarSymbol"/>
              <a:buChar char=""/>
            </a:pPr>
            <a:r>
              <a:rPr lang="en-GB"/>
              <a:t>This models a “hub” process which take in events, processes them and publishes results.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936720" y="321840"/>
            <a:ext cx="9066240" cy="125784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Is there a higher level API?  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922320" y="1807920"/>
            <a:ext cx="8864640" cy="4384800"/>
          </a:xfrm>
          <a:prstGeom prst="rect">
            <a:avLst/>
          </a:prstGeom>
        </p:spPr>
        <p:txBody>
          <a:bodyPr bIns="0" lIns="0" rIns="0" tIns="28080" wrap="none"/>
          <a:p>
            <a:pPr>
              <a:buFont typeface="StarSymbol"/>
              <a:buChar char=""/>
            </a:pPr>
            <a:r>
              <a:rPr lang="en-GB" sz="3200">
                <a:latin typeface="Arial"/>
              </a:rPr>
              <a:t>The interfaces look like this</a:t>
            </a:r>
            <a:endParaRPr/>
          </a:p>
          <a:p>
            <a:pPr>
              <a:buFont typeface="StarSymbol"/>
              <a:buChar char=""/>
            </a:pPr>
            <a:endParaRPr/>
          </a:p>
          <a:p>
            <a:pPr>
              <a:buFont typeface="StarSymbol"/>
              <a:buChar char=""/>
            </a:pPr>
            <a:r>
              <a:rPr lang="en-GB" sz="2200">
                <a:latin typeface="Courier New"/>
              </a:rPr>
              <a:t>public interface Gw2PeEvents {</a:t>
            </a:r>
            <a:endParaRPr/>
          </a:p>
          <a:p>
            <a:pPr>
              <a:buFont typeface="StarSymbol"/>
              <a:buChar char=""/>
            </a:pPr>
            <a:r>
              <a:rPr lang="en-GB" sz="2200">
                <a:latin typeface="Courier New"/>
              </a:rPr>
              <a:t>    </a:t>
            </a:r>
            <a:r>
              <a:rPr lang="en-GB" sz="2200">
                <a:latin typeface="Courier New"/>
              </a:rPr>
              <a:t>public void small(MetaData metaData, SmallCommand command);</a:t>
            </a:r>
            <a:endParaRPr/>
          </a:p>
          <a:p>
            <a:pPr>
              <a:buFont typeface="StarSymbol"/>
              <a:buChar char=""/>
            </a:pPr>
            <a:r>
              <a:rPr lang="en-GB" sz="2200">
                <a:latin typeface="Courier New"/>
              </a:rPr>
              <a:t>}</a:t>
            </a:r>
            <a:endParaRPr/>
          </a:p>
          <a:p>
            <a:pPr>
              <a:buFont typeface="StarSymbol"/>
              <a:buChar char=""/>
            </a:pPr>
            <a:endParaRPr/>
          </a:p>
          <a:p>
            <a:pPr>
              <a:buFont typeface="StarSymbol"/>
              <a:buChar char=""/>
            </a:pPr>
            <a:r>
              <a:rPr lang="en-GB" sz="2200">
                <a:latin typeface="Courier New"/>
              </a:rPr>
              <a:t>public interface Pe2GwEvents {</a:t>
            </a:r>
            <a:endParaRPr/>
          </a:p>
          <a:p>
            <a:pPr>
              <a:buFont typeface="StarSymbol"/>
              <a:buChar char=""/>
            </a:pPr>
            <a:r>
              <a:rPr lang="en-GB" sz="2200">
                <a:latin typeface="Courier New"/>
              </a:rPr>
              <a:t>    </a:t>
            </a:r>
            <a:r>
              <a:rPr lang="en-GB" sz="2200">
                <a:latin typeface="Courier New"/>
              </a:rPr>
              <a:t>public void report(MetaData metaData, SmallReport smallReport);</a:t>
            </a:r>
            <a:endParaRPr/>
          </a:p>
          <a:p>
            <a:pPr>
              <a:buFont typeface="StarSymbol"/>
              <a:buChar char=""/>
            </a:pPr>
            <a:r>
              <a:rPr lang="en-GB" sz="2200">
                <a:latin typeface="Courier New"/>
              </a:rPr>
              <a:t>}</a:t>
            </a:r>
            <a:endParaRPr/>
          </a:p>
          <a:p>
            <a:pPr>
              <a:buFont typeface="StarSymbol"/>
              <a:buChar char=""/>
            </a:pPr>
            <a:endParaRPr/>
          </a:p>
          <a:p>
            <a:pPr>
              <a:buFont typeface="StarSymbol"/>
              <a:buChar char=""/>
            </a:pPr>
            <a:r>
              <a:rPr lang="en-GB" sz="3200">
                <a:latin typeface="Arial"/>
              </a:rPr>
              <a:t>On this laptop, it performs around 400K msg/s</a:t>
            </a:r>
            <a:r>
              <a:rPr lang="en-GB" sz="3200">
                <a:latin typeface="Arial"/>
              </a:rPr>
              <a:t>
</a:t>
            </a:r>
            <a:r>
              <a:rPr lang="en-GB" sz="3200">
                <a:latin typeface="Arial"/>
              </a:rPr>
              <a:t>in and out, persisted.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936720" y="321840"/>
            <a:ext cx="9066240" cy="125784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What does Chronicle need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152000" y="1807920"/>
            <a:ext cx="4096080" cy="438480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More documentation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More tutorials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More use case examples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36720" y="321840"/>
            <a:ext cx="9066240" cy="125784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What is planned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1152000" y="1807920"/>
            <a:ext cx="4096080" cy="438480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Make it easier to use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Text logging support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Low latency XML and FIX parser and writer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36720" y="321840"/>
            <a:ext cx="9066240" cy="125784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Q &amp; A   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1880" y="1807920"/>
            <a:ext cx="4384800" cy="4384800"/>
          </a:xfrm>
          <a:prstGeom prst="rect">
            <a:avLst/>
          </a:prstGeom>
        </p:spPr>
      </p:pic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936360" y="3222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What is Chronicle?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921960" y="1808280"/>
            <a:ext cx="8869320" cy="4961160"/>
          </a:xfrm>
          <a:prstGeom prst="rect">
            <a:avLst/>
          </a:prstGeom>
        </p:spPr>
        <p:txBody>
          <a:bodyPr bIns="0" lIns="0" rIns="0" tIns="28080"/>
          <a:p>
            <a:r>
              <a:rPr lang="en-GB"/>
              <a:t>Very fast embedded persistence for Java.</a:t>
            </a:r>
            <a:endParaRPr/>
          </a:p>
          <a:p>
            <a:r>
              <a:rPr lang="en-GB"/>
              <a:t>Functionality is simple and low level by design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4000" y="3024000"/>
            <a:ext cx="6336000" cy="335232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36360" y="3222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Where does Chronicle come from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921960" y="1808280"/>
            <a:ext cx="8869320" cy="4961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r>
              <a:rPr lang="en-GB">
                <a:solidFill>
                  <a:srgbClr val="000000"/>
                </a:solidFill>
              </a:rPr>
              <a:t>Low latency, high frequency trading</a:t>
            </a:r>
            <a:endParaRPr/>
          </a:p>
          <a:p>
            <a:pPr lvl="1">
              <a:buFont typeface="Times New Roman"/>
              <a:buChar char="–"/>
            </a:pPr>
            <a:r>
              <a:rPr lang="en-GB">
                <a:solidFill>
                  <a:srgbClr val="000000"/>
                </a:solidFill>
              </a:rPr>
              <a:t>Applications which are sub 100 micro-second external to the system.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6000" y="3454560"/>
            <a:ext cx="5184000" cy="295344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936360" y="3222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Where does Chronicle come from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921960" y="1808280"/>
            <a:ext cx="8869320" cy="4961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r>
              <a:rPr lang="en-GB">
                <a:solidFill>
                  <a:srgbClr val="000000"/>
                </a:solidFill>
              </a:rPr>
              <a:t>High throughput trading systems</a:t>
            </a:r>
            <a:endParaRPr/>
          </a:p>
          <a:p>
            <a:pPr lvl="1">
              <a:buFont typeface="Times New Roman"/>
              <a:buChar char="–"/>
            </a:pPr>
            <a:r>
              <a:rPr lang="en-GB">
                <a:solidFill>
                  <a:srgbClr val="000000"/>
                </a:solidFill>
              </a:rPr>
              <a:t>Hundreds of thousand of events per second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endParaRPr/>
          </a:p>
        </p:txBody>
      </p:sp>
      <p:pic>
        <p:nvPicPr>
          <p:cNvPr descr="" id="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70680" y="3168000"/>
            <a:ext cx="5449320" cy="34560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936720" y="321840"/>
            <a:ext cx="9066240" cy="125784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Where does Chronicle come from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922320" y="1807920"/>
            <a:ext cx="4325760" cy="438480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r>
              <a:rPr lang="en-GB">
                <a:solidFill>
                  <a:srgbClr val="000000"/>
                </a:solidFill>
              </a:rPr>
              <a:t>Modes of use</a:t>
            </a:r>
            <a:endParaRPr/>
          </a:p>
          <a:p>
            <a:pPr lvl="1">
              <a:buFont typeface="Times New Roman"/>
              <a:buChar char="–"/>
            </a:pPr>
            <a:r>
              <a:rPr lang="en-GB">
                <a:solidFill>
                  <a:srgbClr val="000000"/>
                </a:solidFill>
              </a:rPr>
              <a:t>GC free </a:t>
            </a:r>
            <a:endParaRPr/>
          </a:p>
          <a:p>
            <a:pPr lvl="1">
              <a:buFont typeface="Times New Roman"/>
              <a:buChar char="–"/>
            </a:pPr>
            <a:r>
              <a:rPr lang="en-GB">
                <a:solidFill>
                  <a:srgbClr val="000000"/>
                </a:solidFill>
              </a:rPr>
              <a:t>Lock-less</a:t>
            </a:r>
            <a:endParaRPr/>
          </a:p>
          <a:p>
            <a:pPr lvl="1">
              <a:buFont typeface="Times New Roman"/>
              <a:buChar char="–"/>
            </a:pPr>
            <a:r>
              <a:rPr lang="en-GB">
                <a:solidFill>
                  <a:srgbClr val="000000"/>
                </a:solidFill>
              </a:rPr>
              <a:t>Shared memory</a:t>
            </a:r>
            <a:endParaRPr/>
          </a:p>
          <a:p>
            <a:pPr lvl="1">
              <a:buFont typeface="Times New Roman"/>
              <a:buChar char="–"/>
            </a:pPr>
            <a:r>
              <a:rPr lang="en-GB">
                <a:solidFill>
                  <a:srgbClr val="000000"/>
                </a:solidFill>
              </a:rPr>
              <a:t>Text or binary</a:t>
            </a:r>
            <a:endParaRPr/>
          </a:p>
          <a:p>
            <a:pPr lvl="1">
              <a:buFont typeface="Times New Roman"/>
              <a:buChar char="–"/>
            </a:pPr>
            <a:r>
              <a:rPr lang="en-GB">
                <a:solidFill>
                  <a:srgbClr val="000000"/>
                </a:solidFill>
              </a:rPr>
              <a:t>Replicated over TCP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endParaRPr/>
          </a:p>
        </p:txBody>
      </p:sp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00000" y="1548000"/>
            <a:ext cx="4041720" cy="518400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936360" y="3222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Use for Chronicle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921960" y="1808280"/>
            <a:ext cx="8869320" cy="4961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r>
              <a:rPr lang="en-GB">
                <a:solidFill>
                  <a:srgbClr val="000000"/>
                </a:solidFill>
              </a:rPr>
              <a:t>Synchronous text logging</a:t>
            </a:r>
            <a:endParaRPr/>
          </a:p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r>
              <a:rPr lang="en-GB">
                <a:solidFill>
                  <a:srgbClr val="000000"/>
                </a:solidFill>
              </a:rPr>
              <a:t>Synchronous binary data logging</a:t>
            </a:r>
            <a:endParaRPr/>
          </a:p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endParaRPr/>
          </a:p>
        </p:txBody>
      </p:sp>
      <p:pic>
        <p:nvPicPr>
          <p:cNvPr descr="" id="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6000" y="3096000"/>
            <a:ext cx="5400000" cy="360000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936360" y="3222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Use for Chronicle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921960" y="1808280"/>
            <a:ext cx="8869320" cy="4961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r>
              <a:rPr lang="en-GB">
                <a:solidFill>
                  <a:srgbClr val="000000"/>
                </a:solidFill>
              </a:rPr>
              <a:t>Messaging between processes</a:t>
            </a:r>
            <a:r>
              <a:rPr lang="en-GB">
                <a:solidFill>
                  <a:srgbClr val="000000"/>
                </a:solidFill>
              </a:rPr>
              <a:t>
</a:t>
            </a:r>
            <a:r>
              <a:rPr lang="en-GB">
                <a:solidFill>
                  <a:srgbClr val="000000"/>
                </a:solidFill>
              </a:rPr>
              <a:t>via shared memory</a:t>
            </a:r>
            <a:endParaRPr/>
          </a:p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r>
              <a:rPr lang="en-GB">
                <a:solidFill>
                  <a:srgbClr val="000000"/>
                </a:solidFill>
              </a:rPr>
              <a:t>Messaging across systems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000" y="3534120"/>
            <a:ext cx="7128000" cy="323532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936360" y="3222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Use for Chronicle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921960" y="1808280"/>
            <a:ext cx="8869320" cy="4961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r>
              <a:rPr lang="en-GB">
                <a:solidFill>
                  <a:srgbClr val="000000"/>
                </a:solidFill>
              </a:rPr>
              <a:t>Supports recording micro-second timestamps across the systems</a:t>
            </a:r>
            <a:endParaRPr/>
          </a:p>
          <a:p>
            <a:pPr>
              <a:lnSpc>
                <a:spcPct val="93000"/>
              </a:lnSpc>
              <a:buSzPct val="25000"/>
              <a:buFont charset="2" typeface="Wingdings"/>
              <a:buChar char=""/>
            </a:pPr>
            <a:r>
              <a:rPr lang="en-GB">
                <a:solidFill>
                  <a:srgbClr val="000000"/>
                </a:solidFill>
              </a:rPr>
              <a:t>Replay for production data in test</a:t>
            </a:r>
            <a:endParaRPr/>
          </a:p>
        </p:txBody>
      </p:sp>
      <p:pic>
        <p:nvPicPr>
          <p:cNvPr descr="" id="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3534480"/>
            <a:ext cx="8208000" cy="308952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936360" y="3222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Writing to Chronicle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1080000" y="1808280"/>
            <a:ext cx="8711280" cy="4961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</a:rPr>
              <a:t>Chronicle ic = new IndexedChronicle(basePath);</a:t>
            </a:r>
            <a:endParaRPr/>
          </a:p>
          <a:p>
            <a:pPr>
              <a:lnSpc>
                <a:spcPct val="93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</a:rPr>
              <a:t>Excerpt excerpt = ic.createExcerpt();</a:t>
            </a:r>
            <a:endParaRPr/>
          </a:p>
          <a:p>
            <a:pPr>
              <a:lnSpc>
                <a:spcPct val="93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</a:rPr>
              <a:t>for (int i = 0; i &lt; 1000000; i++) {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
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       excerpt.startExcerpt(16);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
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       excerpt.writeLong(i); // e.g. time stamp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
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       excerpt.writeDouble(i);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
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       excerpt.finish();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
</a:t>
            </a:r>
            <a:r>
              <a:rPr lang="en-GB" sz="2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3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</a:rPr>
              <a:t>ic.close();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