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2" r:id="rId6"/>
    <p:sldId id="274" r:id="rId7"/>
    <p:sldId id="272" r:id="rId8"/>
    <p:sldId id="269" r:id="rId9"/>
    <p:sldId id="27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7A1"/>
    <a:srgbClr val="4897D8"/>
    <a:srgbClr val="5EA3DC"/>
    <a:srgbClr val="FFD35C"/>
    <a:srgbClr val="FE6E60"/>
    <a:srgbClr val="F8A055"/>
    <a:srgbClr val="68D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14" autoAdjust="0"/>
  </p:normalViewPr>
  <p:slideViewPr>
    <p:cSldViewPr snapToGrid="0">
      <p:cViewPr>
        <p:scale>
          <a:sx n="60" d="100"/>
          <a:sy n="60" d="100"/>
        </p:scale>
        <p:origin x="3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3C8FF-7B1B-4150-A94B-67CC94B217A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08206-C5E9-492B-86C3-62AA47CA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Impact factor is</a:t>
            </a:r>
            <a:r>
              <a:rPr lang="en-US" baseline="0" dirty="0" smtClean="0"/>
              <a:t> a measure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yearly average number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citations 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recent articles published in that journal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impact factor journals are also well established and heavily peer reviewed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High-impact journals </a:t>
            </a:r>
            <a:r>
              <a:rPr lang="en-US" sz="12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are widely regarded as credible because they are </a:t>
            </a:r>
            <a:r>
              <a:rPr lang="en-US" sz="1200" b="1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extremely selective</a:t>
            </a:r>
            <a:r>
              <a:rPr lang="en-US" sz="12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about the manuscripts they publish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Inaccessible = cost </a:t>
            </a:r>
            <a:r>
              <a:rPr lang="en-US" baseline="0" dirty="0" smtClean="0"/>
              <a:t>prohibitive, hard to understand, jargon</a:t>
            </a:r>
          </a:p>
          <a:p>
            <a:r>
              <a:rPr lang="en-US" baseline="0" dirty="0" smtClean="0"/>
              <a:t>Inaccessible even given sites like </a:t>
            </a:r>
            <a:r>
              <a:rPr lang="en-US" baseline="0" dirty="0" err="1" smtClean="0"/>
              <a:t>unpaywall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Understanding cutting edge research </a:t>
            </a:r>
          </a:p>
          <a:p>
            <a:pPr algn="l"/>
            <a:r>
              <a:rPr lang="en-US" sz="12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and communicating the findings succinctly is already done by academics on a daily basis.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Impact factor is</a:t>
            </a:r>
            <a:r>
              <a:rPr lang="en-US" baseline="0" dirty="0" smtClean="0"/>
              <a:t> a measure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yearly average number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citations 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recent articles published in that journal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impact factor journals are also well established and heavily peer reviewed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High-impact journals </a:t>
            </a:r>
            <a:r>
              <a:rPr lang="en-US" sz="12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are widely regarded as credible because they are </a:t>
            </a:r>
            <a:r>
              <a:rPr lang="en-US" sz="1200" b="1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extremely selective</a:t>
            </a:r>
            <a:r>
              <a:rPr lang="en-US" sz="12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about the manuscripts they publish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Inaccessible = cost </a:t>
            </a:r>
            <a:r>
              <a:rPr lang="en-US" baseline="0" dirty="0" smtClean="0"/>
              <a:t>prohibitive, hard to understand, jargon</a:t>
            </a:r>
          </a:p>
          <a:p>
            <a:r>
              <a:rPr lang="en-US" baseline="0" dirty="0" smtClean="0"/>
              <a:t>Inaccessible even given sites like </a:t>
            </a:r>
            <a:r>
              <a:rPr lang="en-US" baseline="0" dirty="0" err="1" smtClean="0"/>
              <a:t>unpaywall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Impact factor is</a:t>
            </a:r>
            <a:r>
              <a:rPr lang="en-US" baseline="0" dirty="0" smtClean="0"/>
              <a:t> a measure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yearly average number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citations 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recent articles published in that journal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impact factor journals are also well established and heavily peer reviewed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High-impact journals </a:t>
            </a:r>
            <a:r>
              <a:rPr lang="en-US" sz="12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are widely regarded as credible because they are </a:t>
            </a:r>
            <a:r>
              <a:rPr lang="en-US" sz="1200" b="1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extremely selective</a:t>
            </a:r>
            <a:r>
              <a:rPr lang="en-US" sz="12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about the manuscripts they publish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6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8206-C5E9-492B-86C3-62AA47CA29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6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3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7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25" y="2828661"/>
            <a:ext cx="920248" cy="145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28" y="3612315"/>
            <a:ext cx="9144000" cy="2387600"/>
          </a:xfrm>
        </p:spPr>
        <p:txBody>
          <a:bodyPr>
            <a:normAutofit/>
          </a:bodyPr>
          <a:lstStyle/>
          <a:p>
            <a:r>
              <a:rPr lang="en-US" sz="144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InforMED</a:t>
            </a:r>
            <a:endParaRPr lang="en-US" sz="14400" b="1" dirty="0">
              <a:solidFill>
                <a:schemeClr val="bg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37" y="5774813"/>
            <a:ext cx="6253975" cy="165576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MedHacks</a:t>
            </a:r>
            <a:r>
              <a:rPr lang="en-US" dirty="0" smtClean="0">
                <a:solidFill>
                  <a:srgbClr val="FFD35C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2018 – Open Science Track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218428" y="0"/>
            <a:ext cx="2973572" cy="6858000"/>
          </a:xfrm>
          <a:prstGeom prst="rect">
            <a:avLst/>
          </a:prstGeom>
          <a:solidFill>
            <a:srgbClr val="5EA3DC"/>
          </a:solidFill>
          <a:ln>
            <a:solidFill>
              <a:srgbClr val="5EA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11" y="2176920"/>
            <a:ext cx="1275908" cy="2022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50" y="19943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44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Questions?</a:t>
            </a:r>
            <a:endParaRPr lang="en-US" sz="14400" b="1" dirty="0">
              <a:solidFill>
                <a:schemeClr val="bg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21" y="1574258"/>
            <a:ext cx="950084" cy="150603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63256" y="2881420"/>
            <a:ext cx="9877649" cy="36576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2118" y="282434"/>
            <a:ext cx="104783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Finding quality research can be </a:t>
            </a:r>
            <a:r>
              <a:rPr lang="en-US" sz="4800" b="1" dirty="0" smtClean="0">
                <a:solidFill>
                  <a:srgbClr val="4897D8"/>
                </a:solidFill>
                <a:latin typeface="Lato Heavy" panose="020F0502020204030203" pitchFamily="34" charset="0"/>
              </a:rPr>
              <a:t>daunting </a:t>
            </a:r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when you don’t know </a:t>
            </a:r>
          </a:p>
          <a:p>
            <a:pPr algn="r"/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what to look for </a:t>
            </a:r>
            <a:endParaRPr lang="en-US" sz="4800" dirty="0">
              <a:solidFill>
                <a:srgbClr val="FE6E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64883"/>
          <a:stretch/>
        </p:blipFill>
        <p:spPr>
          <a:xfrm>
            <a:off x="1495425" y="3009782"/>
            <a:ext cx="9020175" cy="779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792" y="5242619"/>
            <a:ext cx="7038975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5" y="3910974"/>
            <a:ext cx="7181850" cy="1209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53563" y="3242930"/>
            <a:ext cx="2987749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95425" y="3958503"/>
            <a:ext cx="7181850" cy="2346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ew england journal of medic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48" y="5904879"/>
            <a:ext cx="3022848" cy="704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75" r="4996"/>
          <a:stretch/>
        </p:blipFill>
        <p:spPr>
          <a:xfrm>
            <a:off x="1063256" y="4864889"/>
            <a:ext cx="3015561" cy="636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Image result for american journal of medic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2" b="44445"/>
          <a:stretch/>
        </p:blipFill>
        <p:spPr bwMode="auto">
          <a:xfrm>
            <a:off x="9347979" y="4864889"/>
            <a:ext cx="1741697" cy="831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autisminvestigated.com/wp-content/uploads/2015/05/JAM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97" y="5739030"/>
            <a:ext cx="2275186" cy="8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mj journa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2"/>
          <a:stretch/>
        </p:blipFill>
        <p:spPr bwMode="auto">
          <a:xfrm>
            <a:off x="6303259" y="4873581"/>
            <a:ext cx="1834726" cy="103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nnals of internal medic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805" y="4873580"/>
            <a:ext cx="1236265" cy="1236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nature journ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73" y="6030069"/>
            <a:ext cx="2495412" cy="5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3" y="872095"/>
            <a:ext cx="831234" cy="13176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0973" y="327613"/>
            <a:ext cx="108940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b="1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Many </a:t>
            </a:r>
            <a:r>
              <a:rPr lang="en-US" sz="4800" b="1" dirty="0" smtClean="0">
                <a:solidFill>
                  <a:srgbClr val="4897D8"/>
                </a:solidFill>
                <a:latin typeface="Lato Heavy" panose="020F0502020204030203" pitchFamily="34" charset="0"/>
              </a:rPr>
              <a:t>high-impact papers </a:t>
            </a:r>
            <a:r>
              <a:rPr lang="en-US" sz="4800" b="1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are still </a:t>
            </a:r>
          </a:p>
          <a:p>
            <a:pPr algn="r"/>
            <a:r>
              <a:rPr lang="en-US" sz="4800" b="1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not available, even on </a:t>
            </a:r>
            <a:r>
              <a:rPr lang="en-US" sz="4800" b="1" dirty="0" err="1" smtClean="0">
                <a:solidFill>
                  <a:srgbClr val="4897D8"/>
                </a:solidFill>
                <a:latin typeface="Lato Heavy" panose="020F0502020204030203" pitchFamily="34" charset="0"/>
              </a:rPr>
              <a:t>unpaywall</a:t>
            </a:r>
            <a:endParaRPr lang="en-US" sz="4800" dirty="0">
              <a:solidFill>
                <a:srgbClr val="4897D8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3256" y="2145582"/>
            <a:ext cx="10356112" cy="2443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2"/>
          <a:srcRect t="39811"/>
          <a:stretch/>
        </p:blipFill>
        <p:spPr>
          <a:xfrm>
            <a:off x="10314468" y="3218624"/>
            <a:ext cx="1104900" cy="135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3263" y="2124313"/>
            <a:ext cx="4577316" cy="164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48" name="Picture 24" descr="Image result for mouse pointer comput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30" y="4129740"/>
            <a:ext cx="372298" cy="37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8841 -0.06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64123" y="3369879"/>
            <a:ext cx="66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9" name="Picture 12" descr="Image result for tag transparent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3974">
            <a:off x="9345704" y="5522987"/>
            <a:ext cx="1515736" cy="15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tag transparent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63924">
            <a:off x="7791334" y="3707629"/>
            <a:ext cx="1515736" cy="15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ag transparent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69424">
            <a:off x="8978652" y="4543147"/>
            <a:ext cx="1515736" cy="15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 rot="398020">
            <a:off x="6937517" y="4304516"/>
            <a:ext cx="1285330" cy="65610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6941" y="418656"/>
            <a:ext cx="110401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Research</a:t>
            </a:r>
            <a:r>
              <a:rPr lang="en-US" sz="4400" dirty="0" smtClean="0">
                <a:solidFill>
                  <a:srgbClr val="FBA7A1"/>
                </a:solidFill>
                <a:latin typeface="Lato Heavy" panose="020F0502020204030203" pitchFamily="34" charset="0"/>
              </a:rPr>
              <a:t> </a:t>
            </a:r>
            <a:r>
              <a:rPr lang="en-US" sz="4400" b="1" dirty="0" smtClean="0">
                <a:solidFill>
                  <a:srgbClr val="FFDB5C"/>
                </a:solidFill>
                <a:latin typeface="Lato Heavy" panose="020F0502020204030203" pitchFamily="34" charset="0"/>
              </a:rPr>
              <a:t>published </a:t>
            </a:r>
            <a:r>
              <a:rPr lang="en-US" sz="4400" b="1" dirty="0">
                <a:solidFill>
                  <a:srgbClr val="FFDB5C"/>
                </a:solidFill>
                <a:latin typeface="Lato Heavy" panose="020F0502020204030203" pitchFamily="34" charset="0"/>
              </a:rPr>
              <a:t>in </a:t>
            </a:r>
            <a:r>
              <a:rPr lang="en-US" sz="4400" b="1" dirty="0">
                <a:solidFill>
                  <a:srgbClr val="FBA7A1"/>
                </a:solidFill>
                <a:latin typeface="Lato Heavy" panose="020F0502020204030203" pitchFamily="34" charset="0"/>
              </a:rPr>
              <a:t>high-impact journals</a:t>
            </a:r>
            <a:r>
              <a:rPr lang="en-US" sz="4400" b="1" dirty="0">
                <a:solidFill>
                  <a:srgbClr val="FFDB5C"/>
                </a:solidFill>
                <a:latin typeface="Lato Heavy" panose="020F0502020204030203" pitchFamily="34" charset="0"/>
              </a:rPr>
              <a:t> </a:t>
            </a:r>
            <a:r>
              <a:rPr lang="en-US" sz="4400" b="1" dirty="0" smtClean="0">
                <a:solidFill>
                  <a:srgbClr val="FFDB5C"/>
                </a:solidFill>
                <a:latin typeface="Lato Heavy" panose="020F0502020204030203" pitchFamily="34" charset="0"/>
              </a:rPr>
              <a:t>is largely</a:t>
            </a:r>
            <a:r>
              <a:rPr lang="en-US" sz="4400" b="1" dirty="0">
                <a:solidFill>
                  <a:srgbClr val="FFDB5C"/>
                </a:solidFill>
                <a:latin typeface="Lato Heavy" panose="020F0502020204030203" pitchFamily="34" charset="0"/>
              </a:rPr>
              <a:t> </a:t>
            </a:r>
            <a:r>
              <a:rPr lang="en-US" sz="4400" b="1" dirty="0">
                <a:solidFill>
                  <a:srgbClr val="FBA7A1"/>
                </a:solidFill>
                <a:latin typeface="Lato Heavy" panose="020F0502020204030203" pitchFamily="34" charset="0"/>
              </a:rPr>
              <a:t>inaccessible</a:t>
            </a:r>
            <a:r>
              <a:rPr lang="en-US" sz="4400" b="1" dirty="0">
                <a:solidFill>
                  <a:srgbClr val="FFDB5C"/>
                </a:solidFill>
                <a:latin typeface="Lato Heavy" panose="020F0502020204030203" pitchFamily="34" charset="0"/>
              </a:rPr>
              <a:t> to </a:t>
            </a:r>
            <a:r>
              <a:rPr lang="en-US" sz="4400" b="1" dirty="0" smtClean="0">
                <a:solidFill>
                  <a:srgbClr val="FFDB5C"/>
                </a:solidFill>
                <a:latin typeface="Lato Heavy" panose="020F0502020204030203" pitchFamily="34" charset="0"/>
              </a:rPr>
              <a:t>patients</a:t>
            </a:r>
            <a:r>
              <a:rPr lang="en-US" sz="4400" b="1" dirty="0">
                <a:solidFill>
                  <a:srgbClr val="FFDB5C"/>
                </a:solidFill>
                <a:latin typeface="Lato Heavy" panose="020F0502020204030203" pitchFamily="34" charset="0"/>
              </a:rPr>
              <a:t> 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29805">
            <a:off x="6695314" y="4963286"/>
            <a:ext cx="2644806" cy="512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13" y="2432042"/>
            <a:ext cx="4275737" cy="37527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15" name="Picture 14" descr="Image result for bmj journa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2"/>
          <a:stretch/>
        </p:blipFill>
        <p:spPr bwMode="auto">
          <a:xfrm rot="446487">
            <a:off x="7049448" y="4372942"/>
            <a:ext cx="923775" cy="5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new england journal of medic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220">
            <a:off x="7073525" y="5651937"/>
            <a:ext cx="2664562" cy="62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316336">
            <a:off x="9627040" y="5196312"/>
            <a:ext cx="78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$ 252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96" y="4727836"/>
            <a:ext cx="938406" cy="14875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9973972">
            <a:off x="8445155" y="4189486"/>
            <a:ext cx="78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$ 613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 rot="20982750">
            <a:off x="10028044" y="6032391"/>
            <a:ext cx="78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$ 189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88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0023 C 0.00507 -0.00533 0.01067 -0.01135 0.01653 -0.01413 C 0.0177 -0.01459 0.01875 -0.01528 0.02005 -0.01551 C 0.02343 -0.01644 0.02695 -0.01667 0.03047 -0.01713 C 0.0345 -0.01667 0.03867 -0.01644 0.0427 -0.01551 C 0.04362 -0.01551 0.0444 -0.01459 0.04531 -0.01413 C 0.04648 -0.01343 0.04765 -0.01297 0.04882 -0.0125 C 0.05494 -0.01297 0.06106 -0.01227 0.06705 -0.01413 C 0.06849 -0.01436 0.06927 -0.01737 0.07057 -0.01875 C 0.07135 -0.01945 0.07239 -0.01968 0.07317 -0.02014 C 0.07461 -0.02292 0.07643 -0.025 0.0776 -0.02801 C 0.07812 -0.02963 0.07851 -0.03149 0.07929 -0.03264 C 0.08007 -0.03357 0.08112 -0.03357 0.0819 -0.03426 C 0.08333 -0.04005 0.0832 -0.04306 0.08632 -0.04653 C 0.08711 -0.04746 0.08802 -0.04769 0.08893 -0.04815 C 0.09088 -0.04769 0.0931 -0.04792 0.09505 -0.04653 C 0.09622 -0.04584 0.09674 -0.04329 0.09765 -0.0419 C 0.09843 -0.04075 0.09948 -0.04005 0.10026 -0.03889 C 0.10455 -0.03241 0.10091 -0.03542 0.10547 -0.03264 C 0.11302 -0.02385 0.10351 -0.0345 0.11067 -0.02801 C 0.11679 -0.02269 0.1095 -0.02663 0.11679 -0.02338 C 0.12057 -0.02431 0.12435 -0.02524 0.12812 -0.02639 C 0.13164 -0.02755 0.13007 -0.02825 0.13346 -0.03102 C 0.13672 -0.03403 0.13789 -0.03426 0.14127 -0.03565 C 0.14531 -0.0463 0.13997 -0.0345 0.14739 -0.0419 C 0.14882 -0.04329 0.14948 -0.04653 0.15078 -0.04815 C 0.15247 -0.04977 0.15612 -0.05116 0.15612 -0.05093 C 0.16132 -0.0507 0.1707 -0.05278 0.17695 -0.04815 C 0.17825 -0.04723 0.17929 -0.04584 0.18047 -0.04491 C 0.18216 -0.04375 0.18398 -0.0426 0.18567 -0.0419 L 0.1927 -0.03889 C 0.19974 -0.03936 0.20677 -0.03843 0.21367 -0.04028 C 0.21484 -0.04075 0.21523 -0.04399 0.21627 -0.04491 C 0.21783 -0.04653 0.22148 -0.04815 0.22148 -0.04792 C 0.22174 -0.04954 0.22174 -0.05163 0.22239 -0.05278 C 0.22304 -0.05394 0.22408 -0.05417 0.225 -0.05417 C 0.22877 -0.05417 0.23255 -0.05325 0.23632 -0.05278 C 0.24283 -0.04514 0.23489 -0.05487 0.24153 -0.04491 C 0.24231 -0.04375 0.24336 -0.04283 0.24414 -0.0419 C 0.25377 -0.04237 0.26341 -0.0426 0.27291 -0.04352 C 0.27382 -0.04352 0.27565 -0.04491 0.27565 -0.04468 " pathEditMode="relative" rAng="0" ptsTypes="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8035" y="474020"/>
            <a:ext cx="110777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Hard work by academics to understand </a:t>
            </a:r>
            <a:r>
              <a:rPr lang="en-US" sz="4800" b="1" dirty="0" smtClean="0">
                <a:solidFill>
                  <a:srgbClr val="5EA3DC"/>
                </a:solidFill>
                <a:latin typeface="Lato Heavy" panose="020F0502020204030203" pitchFamily="34" charset="0"/>
              </a:rPr>
              <a:t>scientific articles</a:t>
            </a:r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 on </a:t>
            </a:r>
            <a:r>
              <a:rPr lang="en-US" sz="4800" b="1" dirty="0">
                <a:solidFill>
                  <a:srgbClr val="FE6E60"/>
                </a:solidFill>
                <a:latin typeface="Lato Heavy" panose="020F0502020204030203" pitchFamily="34" charset="0"/>
              </a:rPr>
              <a:t>a daily </a:t>
            </a:r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basis</a:t>
            </a:r>
            <a:endParaRPr lang="en-US" sz="4800" b="1" dirty="0">
              <a:solidFill>
                <a:srgbClr val="FE6E60"/>
              </a:solidFill>
              <a:latin typeface="Lato Heavy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6319" y="2150009"/>
            <a:ext cx="70301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or attend a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journal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club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for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Curiosity</a:t>
            </a:r>
            <a:endParaRPr lang="en-US" sz="3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035" y="4995461"/>
            <a:ext cx="110777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This effort is </a:t>
            </a:r>
            <a:r>
              <a:rPr lang="en-US" sz="4800" b="1" dirty="0" smtClean="0">
                <a:solidFill>
                  <a:srgbClr val="5EA3DC"/>
                </a:solidFill>
                <a:latin typeface="Lato Heavy" panose="020F0502020204030203" pitchFamily="34" charset="0"/>
              </a:rPr>
              <a:t>repetitive</a:t>
            </a:r>
            <a:r>
              <a:rPr lang="en-US" sz="4800" b="1" dirty="0" smtClean="0">
                <a:solidFill>
                  <a:srgbClr val="FE6E60"/>
                </a:solidFill>
                <a:latin typeface="Lato Heavy" panose="020F0502020204030203" pitchFamily="34" charset="0"/>
              </a:rPr>
              <a:t> and largely </a:t>
            </a:r>
            <a:r>
              <a:rPr lang="en-US" sz="4800" b="1" dirty="0" smtClean="0">
                <a:solidFill>
                  <a:srgbClr val="5EA3DC"/>
                </a:solidFill>
                <a:latin typeface="Lato Heavy" panose="020F0502020204030203" pitchFamily="34" charset="0"/>
              </a:rPr>
              <a:t>undocumented</a:t>
            </a:r>
            <a:endParaRPr lang="en-US" sz="4800" b="1" dirty="0">
              <a:solidFill>
                <a:srgbClr val="5EA3DC"/>
              </a:solidFill>
              <a:latin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7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631065" y="742283"/>
            <a:ext cx="10894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Our solution: </a:t>
            </a:r>
            <a:endParaRPr lang="en-US" sz="6000" dirty="0">
              <a:solidFill>
                <a:srgbClr val="4897D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4" y="6102"/>
            <a:ext cx="4139498" cy="16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043" y="556882"/>
            <a:ext cx="110401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Two major </a:t>
            </a:r>
            <a:r>
              <a:rPr lang="en-US" sz="4400" dirty="0" smtClean="0">
                <a:solidFill>
                  <a:srgbClr val="FBA7A1"/>
                </a:solidFill>
                <a:latin typeface="Lato Heavy" panose="020F0502020204030203" pitchFamily="34" charset="0"/>
              </a:rPr>
              <a:t>populations</a:t>
            </a:r>
            <a:r>
              <a:rPr lang="en-US" sz="44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 InforMED benefits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2" y="3495878"/>
            <a:ext cx="938406" cy="1487518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rot="5400000">
            <a:off x="1315781" y="1656440"/>
            <a:ext cx="3481870" cy="3172043"/>
          </a:xfrm>
          <a:prstGeom prst="bentConnector3">
            <a:avLst/>
          </a:prstGeom>
          <a:ln w="76200">
            <a:solidFill>
              <a:srgbClr val="FBA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5960302" y="1656638"/>
            <a:ext cx="3481871" cy="3171645"/>
          </a:xfrm>
          <a:prstGeom prst="bentConnector3">
            <a:avLst/>
          </a:prstGeom>
          <a:ln w="76200">
            <a:solidFill>
              <a:srgbClr val="FBA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4921" y="5249442"/>
            <a:ext cx="2215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Academics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8527312" y="5249442"/>
            <a:ext cx="1906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Patients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89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2745" y="455006"/>
            <a:ext cx="108940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Incentives for </a:t>
            </a:r>
            <a:r>
              <a:rPr lang="en-US" sz="4800" b="1" dirty="0" smtClean="0">
                <a:solidFill>
                  <a:srgbClr val="4897D8"/>
                </a:solidFill>
                <a:latin typeface="Lato Heavy" panose="020F0502020204030203" pitchFamily="34" charset="0"/>
              </a:rPr>
              <a:t>academics</a:t>
            </a:r>
            <a:r>
              <a:rPr lang="en-US" sz="4800" b="1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 to engage with InforMED</a:t>
            </a:r>
            <a:endParaRPr lang="en-US" sz="4800" dirty="0">
              <a:solidFill>
                <a:srgbClr val="FFD35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711" y="2301114"/>
            <a:ext cx="1045815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fontAlgn="base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Improves reputation </a:t>
            </a:r>
            <a:r>
              <a:rPr lang="en-US" sz="2800" dirty="0">
                <a:solidFill>
                  <a:srgbClr val="000000"/>
                </a:solidFill>
              </a:rPr>
              <a:t>and employability </a:t>
            </a:r>
          </a:p>
          <a:p>
            <a:pPr marL="1885950" lvl="3" indent="-514350"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Measures experience in field</a:t>
            </a:r>
          </a:p>
          <a:p>
            <a:pPr marL="1885950" lvl="3" indent="-514350"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Demonstrates understanding</a:t>
            </a:r>
          </a:p>
          <a:p>
            <a:pPr marL="1885950" lvl="3" indent="-514350"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Improves </a:t>
            </a:r>
            <a:r>
              <a:rPr lang="en-US" sz="2400" dirty="0">
                <a:solidFill>
                  <a:srgbClr val="000000"/>
                </a:solidFill>
              </a:rPr>
              <a:t>name recognition among </a:t>
            </a:r>
            <a:r>
              <a:rPr lang="en-US" sz="2400" dirty="0" smtClean="0">
                <a:solidFill>
                  <a:srgbClr val="000000"/>
                </a:solidFill>
              </a:rPr>
              <a:t>peers</a:t>
            </a:r>
          </a:p>
          <a:p>
            <a:pPr marL="1885950" lvl="3" indent="-514350" fontAlgn="base">
              <a:buFont typeface="+mj-lt"/>
              <a:buAutoNum type="arabicPeriod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Get access </a:t>
            </a:r>
            <a:r>
              <a:rPr lang="en-US" sz="2800" dirty="0">
                <a:solidFill>
                  <a:srgbClr val="000000"/>
                </a:solidFill>
              </a:rPr>
              <a:t>to a community of </a:t>
            </a:r>
            <a:r>
              <a:rPr lang="en-US" sz="2800" dirty="0" smtClean="0">
                <a:solidFill>
                  <a:srgbClr val="000000"/>
                </a:solidFill>
              </a:rPr>
              <a:t>experts of different backgrounds</a:t>
            </a:r>
          </a:p>
        </p:txBody>
      </p:sp>
    </p:spTree>
    <p:extLst>
      <p:ext uri="{BB962C8B-B14F-4D97-AF65-F5344CB8AC3E}">
        <p14:creationId xmlns:p14="http://schemas.microsoft.com/office/powerpoint/2010/main" val="38404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32" y="475795"/>
            <a:ext cx="110401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Bringing </a:t>
            </a:r>
            <a:r>
              <a:rPr lang="en-US" sz="4400" dirty="0" smtClean="0">
                <a:solidFill>
                  <a:srgbClr val="FBA7A1"/>
                </a:solidFill>
                <a:latin typeface="Lato Heavy" panose="020F0502020204030203" pitchFamily="34" charset="0"/>
              </a:rPr>
              <a:t>research </a:t>
            </a:r>
            <a:r>
              <a:rPr lang="en-US" sz="4400" dirty="0" smtClean="0">
                <a:solidFill>
                  <a:srgbClr val="FFD35C"/>
                </a:solidFill>
                <a:latin typeface="Lato Heavy" panose="020F0502020204030203" pitchFamily="34" charset="0"/>
              </a:rPr>
              <a:t>back to the patients</a:t>
            </a:r>
          </a:p>
          <a:p>
            <a:endParaRPr lang="en-US" sz="4400" b="1" dirty="0">
              <a:solidFill>
                <a:srgbClr val="FFDB5C"/>
              </a:solidFill>
              <a:latin typeface="Lato Heavy" panose="020F0502020204030203" pitchFamily="34" charset="0"/>
            </a:endParaRPr>
          </a:p>
          <a:p>
            <a:endParaRPr lang="en-US" sz="4400" b="1" dirty="0" smtClean="0">
              <a:solidFill>
                <a:srgbClr val="FFDB5C"/>
              </a:solidFill>
              <a:latin typeface="Lato Heavy" panose="020F0502020204030203" pitchFamily="34" charset="0"/>
            </a:endParaRPr>
          </a:p>
          <a:p>
            <a:endParaRPr lang="en-US" sz="4400" b="1" dirty="0">
              <a:solidFill>
                <a:srgbClr val="FFDB5C"/>
              </a:solidFill>
              <a:latin typeface="Lato Heavy" panose="020F0502020204030203" pitchFamily="34" charset="0"/>
            </a:endParaRPr>
          </a:p>
          <a:p>
            <a:endParaRPr lang="en-US" sz="4400" b="1" dirty="0">
              <a:solidFill>
                <a:srgbClr val="FFDB5C"/>
              </a:solidFill>
              <a:latin typeface="Lato Heavy" panose="020F0502020204030203" pitchFamily="34" charset="0"/>
            </a:endParaRPr>
          </a:p>
          <a:p>
            <a:endParaRPr lang="en-US" sz="4400" b="1" dirty="0" smtClean="0">
              <a:solidFill>
                <a:srgbClr val="FFDB5C"/>
              </a:solidFill>
              <a:latin typeface="Lato Heavy" panose="020F0502020204030203" pitchFamily="34" charset="0"/>
            </a:endParaRPr>
          </a:p>
          <a:p>
            <a:endParaRPr lang="en-US" sz="4400" b="1" dirty="0" smtClean="0">
              <a:solidFill>
                <a:srgbClr val="FFDB5C"/>
              </a:solidFill>
              <a:latin typeface="Lato Heavy" panose="020F0502020204030203" pitchFamily="34" charset="0"/>
            </a:endParaRPr>
          </a:p>
          <a:p>
            <a:endParaRPr lang="en-US" sz="4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47331" y="1569245"/>
            <a:ext cx="1159303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new discoveries empowers patients to make better health decisions</a:t>
            </a:r>
          </a:p>
          <a:p>
            <a:pPr marL="571500" indent="-571500" fontAlgn="base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Engaging with patients breaks the research bubble</a:t>
            </a:r>
          </a:p>
          <a:p>
            <a:pPr fontAlgn="base">
              <a:spcAft>
                <a:spcPts val="600"/>
              </a:spcAft>
            </a:pP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fontAlgn="base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</TotalTime>
  <Words>236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Heavy</vt:lpstr>
      <vt:lpstr>Wingdings</vt:lpstr>
      <vt:lpstr>office theme</vt:lpstr>
      <vt:lpstr>InforMED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</dc:title>
  <dc:creator>Lynn Zhu</dc:creator>
  <cp:lastModifiedBy>Lynn Zhu</cp:lastModifiedBy>
  <cp:revision>46</cp:revision>
  <dcterms:created xsi:type="dcterms:W3CDTF">2018-09-08T17:35:30Z</dcterms:created>
  <dcterms:modified xsi:type="dcterms:W3CDTF">2018-09-09T16:28:09Z</dcterms:modified>
</cp:coreProperties>
</file>