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02" r:id="rId2"/>
    <p:sldId id="497" r:id="rId3"/>
    <p:sldId id="493" r:id="rId4"/>
    <p:sldId id="462" r:id="rId5"/>
    <p:sldId id="494" r:id="rId6"/>
    <p:sldId id="499" r:id="rId7"/>
    <p:sldId id="495" r:id="rId8"/>
    <p:sldId id="492" r:id="rId9"/>
    <p:sldId id="496" r:id="rId10"/>
    <p:sldId id="501" r:id="rId11"/>
    <p:sldId id="498" r:id="rId12"/>
    <p:sldId id="500" r:id="rId13"/>
    <p:sldId id="308" r:id="rId14"/>
    <p:sldId id="502"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8">
          <p15:clr>
            <a:srgbClr val="A4A3A4"/>
          </p15:clr>
        </p15:guide>
        <p15:guide id="2"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71633" autoAdjust="0"/>
  </p:normalViewPr>
  <p:slideViewPr>
    <p:cSldViewPr>
      <p:cViewPr varScale="1">
        <p:scale>
          <a:sx n="81" d="100"/>
          <a:sy n="81" d="100"/>
        </p:scale>
        <p:origin x="1341" y="48"/>
      </p:cViewPr>
      <p:guideLst>
        <p:guide orient="horz" pos="2238"/>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8C7FA-3307-43DA-8E79-7367F6DE5C88}" type="datetimeFigureOut">
              <a:rPr lang="zh-CN" altLang="en-US" smtClean="0"/>
              <a:t>2022/7/26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63171-A851-473D-8639-03A2B1B234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F63171-A851-473D-8639-03A2B1B234A5}" type="slidenum">
              <a:rPr lang="zh-CN" altLang="en-US" smtClean="0"/>
              <a:t>3</a:t>
            </a:fld>
            <a:endParaRPr lang="zh-CN" altLang="en-US"/>
          </a:p>
        </p:txBody>
      </p:sp>
    </p:spTree>
    <p:extLst>
      <p:ext uri="{BB962C8B-B14F-4D97-AF65-F5344CB8AC3E}">
        <p14:creationId xmlns:p14="http://schemas.microsoft.com/office/powerpoint/2010/main" val="253526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FF63171-A851-473D-8639-03A2B1B234A5}" type="slidenum">
              <a:rPr lang="zh-CN" altLang="en-US" smtClean="0"/>
              <a:t>5</a:t>
            </a:fld>
            <a:endParaRPr lang="zh-CN" altLang="en-US"/>
          </a:p>
        </p:txBody>
      </p:sp>
    </p:spTree>
    <p:extLst>
      <p:ext uri="{BB962C8B-B14F-4D97-AF65-F5344CB8AC3E}">
        <p14:creationId xmlns:p14="http://schemas.microsoft.com/office/powerpoint/2010/main" val="3065314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Verdana" panose="020B0604030504040204" pitchFamily="34" charset="0"/>
              </a:rPr>
              <a:t>而文章采用对主任务（</a:t>
            </a:r>
            <a:r>
              <a:rPr lang="en-US" altLang="zh-CN" b="0" i="0" dirty="0">
                <a:solidFill>
                  <a:srgbClr val="000000"/>
                </a:solidFill>
                <a:effectLst/>
                <a:latin typeface="Verdana" panose="020B0604030504040204" pitchFamily="34" charset="0"/>
              </a:rPr>
              <a:t>regression</a:t>
            </a:r>
            <a:r>
              <a:rPr lang="zh-CN" altLang="en-US" b="0" i="0" dirty="0">
                <a:solidFill>
                  <a:srgbClr val="000000"/>
                </a:solidFill>
                <a:effectLst/>
                <a:latin typeface="Verdana" panose="020B0604030504040204" pitchFamily="34" charset="0"/>
              </a:rPr>
              <a:t>）采用最小二乘法作为损失函数，对辅助任务（</a:t>
            </a:r>
            <a:r>
              <a:rPr lang="en-US" altLang="zh-CN" b="0" i="0" dirty="0">
                <a:solidFill>
                  <a:srgbClr val="000000"/>
                </a:solidFill>
                <a:effectLst/>
                <a:latin typeface="Verdana" panose="020B0604030504040204" pitchFamily="34" charset="0"/>
              </a:rPr>
              <a:t>classification</a:t>
            </a:r>
            <a:r>
              <a:rPr lang="zh-CN" altLang="en-US" b="0" i="0" dirty="0">
                <a:solidFill>
                  <a:srgbClr val="000000"/>
                </a:solidFill>
                <a:effectLst/>
                <a:latin typeface="Verdana" panose="020B0604030504040204" pitchFamily="34" charset="0"/>
              </a:rPr>
              <a:t>）使用交叉熵损失函数，如下</a:t>
            </a:r>
            <a:endParaRPr lang="en-US" altLang="zh-CN" b="0" i="0" dirty="0">
              <a:solidFill>
                <a:srgbClr val="000000"/>
              </a:solidFill>
              <a:effectLst/>
              <a:latin typeface="Verdana" panose="020B0604030504040204" pitchFamily="34" charset="0"/>
            </a:endParaRPr>
          </a:p>
          <a:p>
            <a:endParaRPr lang="en-US" altLang="zh-CN" b="0" i="0" dirty="0">
              <a:solidFill>
                <a:srgbClr val="000000"/>
              </a:solidFill>
              <a:effectLst/>
              <a:latin typeface="Verdana" panose="020B0604030504040204" pitchFamily="34" charset="0"/>
            </a:endParaRPr>
          </a:p>
          <a:p>
            <a:pPr algn="l"/>
            <a:r>
              <a:rPr lang="en-US" altLang="zh-CN" b="0" i="0" dirty="0">
                <a:solidFill>
                  <a:srgbClr val="000000"/>
                </a:solidFill>
                <a:effectLst/>
                <a:latin typeface="Verdana" panose="020B0604030504040204" pitchFamily="34" charset="0"/>
              </a:rPr>
              <a:t>TCDCN</a:t>
            </a:r>
            <a:r>
              <a:rPr lang="zh-CN" altLang="en-US" b="0" i="0" dirty="0">
                <a:solidFill>
                  <a:srgbClr val="000000"/>
                </a:solidFill>
                <a:effectLst/>
                <a:latin typeface="Verdana" panose="020B0604030504040204" pitchFamily="34" charset="0"/>
              </a:rPr>
              <a:t>所用的框架如下，输入是一个</a:t>
            </a:r>
            <a:r>
              <a:rPr lang="en-US" altLang="zh-CN" b="0" i="0" dirty="0">
                <a:solidFill>
                  <a:srgbClr val="000000"/>
                </a:solidFill>
                <a:effectLst/>
                <a:latin typeface="Verdana" panose="020B0604030504040204" pitchFamily="34" charset="0"/>
              </a:rPr>
              <a:t>40x40</a:t>
            </a:r>
            <a:r>
              <a:rPr lang="zh-CN" altLang="en-US" b="0" i="0" dirty="0">
                <a:solidFill>
                  <a:srgbClr val="000000"/>
                </a:solidFill>
                <a:effectLst/>
                <a:latin typeface="Verdana" panose="020B0604030504040204" pitchFamily="34" charset="0"/>
              </a:rPr>
              <a:t>的灰色图像，特征提取阶段包括</a:t>
            </a:r>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个卷积层、</a:t>
            </a:r>
            <a:r>
              <a:rPr lang="en-US" altLang="zh-CN"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个池化层和</a:t>
            </a:r>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个全连接层，过滤器的权重在空间上不是共享的，这意味着在输入</a:t>
            </a:r>
            <a:r>
              <a:rPr lang="en-US" altLang="zh-CN" b="0" i="0" dirty="0">
                <a:solidFill>
                  <a:srgbClr val="000000"/>
                </a:solidFill>
                <a:effectLst/>
                <a:latin typeface="Verdana" panose="020B0604030504040204" pitchFamily="34" charset="0"/>
              </a:rPr>
              <a:t>map</a:t>
            </a:r>
            <a:r>
              <a:rPr lang="zh-CN" altLang="en-US" b="0" i="0" dirty="0">
                <a:solidFill>
                  <a:srgbClr val="000000"/>
                </a:solidFill>
                <a:effectLst/>
                <a:latin typeface="Verdana" panose="020B0604030504040204" pitchFamily="34" charset="0"/>
              </a:rPr>
              <a:t>中使用的是不同的过滤器集合。选择绝对值整流的双曲正切作为激活函数；最大池化在没有重叠的区域进行，跟在四个卷积层后的全连接层生成一个特征向量，这个特征向量在估计阶段的时候被多个任务共享，其中线性回归（</a:t>
            </a:r>
            <a:r>
              <a:rPr lang="en-US" altLang="zh-CN" b="0" i="0" dirty="0">
                <a:solidFill>
                  <a:srgbClr val="000000"/>
                </a:solidFill>
                <a:effectLst/>
                <a:latin typeface="Verdana" panose="020B0604030504040204" pitchFamily="34" charset="0"/>
              </a:rPr>
              <a:t>Linear regression</a:t>
            </a:r>
            <a:r>
              <a:rPr lang="zh-CN" altLang="en-US" b="0" i="0" dirty="0">
                <a:solidFill>
                  <a:srgbClr val="000000"/>
                </a:solidFill>
                <a:effectLst/>
                <a:latin typeface="Verdana" panose="020B0604030504040204" pitchFamily="34" charset="0"/>
              </a:rPr>
              <a:t>）用来得出标记点位置，多个逻辑回归（</a:t>
            </a:r>
            <a:r>
              <a:rPr lang="en-US" altLang="zh-CN" b="0" i="0" dirty="0">
                <a:solidFill>
                  <a:srgbClr val="000000"/>
                </a:solidFill>
                <a:effectLst/>
                <a:latin typeface="Verdana" panose="020B0604030504040204" pitchFamily="34" charset="0"/>
              </a:rPr>
              <a:t>logistic regression</a:t>
            </a:r>
            <a:r>
              <a:rPr lang="zh-CN" altLang="en-US" b="0" i="0" dirty="0">
                <a:solidFill>
                  <a:srgbClr val="000000"/>
                </a:solidFill>
                <a:effectLst/>
                <a:latin typeface="Verdana" panose="020B0604030504040204" pitchFamily="34" charset="0"/>
              </a:rPr>
              <a:t>）用来处理其他多个人任务。</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6FF63171-A851-473D-8639-03A2B1B234A5}" type="slidenum">
              <a:rPr lang="zh-CN" altLang="en-US" smtClean="0"/>
              <a:t>7</a:t>
            </a:fld>
            <a:endParaRPr lang="zh-CN" altLang="en-US"/>
          </a:p>
        </p:txBody>
      </p:sp>
    </p:spTree>
    <p:extLst>
      <p:ext uri="{BB962C8B-B14F-4D97-AF65-F5344CB8AC3E}">
        <p14:creationId xmlns:p14="http://schemas.microsoft.com/office/powerpoint/2010/main" val="3701331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本文基于我们新提出的多任务学习框架和多视角注意机制，提出了一种新的中餐识别方法</a:t>
            </a:r>
            <a:r>
              <a:rPr lang="en-US" altLang="zh-CN" dirty="0"/>
              <a:t>MV-</a:t>
            </a:r>
            <a:r>
              <a:rPr lang="en-US" altLang="zh-CN" dirty="0" err="1"/>
              <a:t>ANet</a:t>
            </a:r>
            <a:r>
              <a:rPr lang="zh-CN" altLang="en-US" dirty="0"/>
              <a:t>。在所提出的多任务学习框架中，食品识别、配料识别和配方生成同时考虑，而所提出的多视图注意可以自适应地融合来自不同任务的多个语义特征，以获得更好的特征表示。</a:t>
            </a:r>
            <a:r>
              <a:rPr lang="en-US" altLang="zh-CN" dirty="0"/>
              <a:t>MV-</a:t>
            </a:r>
            <a:r>
              <a:rPr lang="en-US" altLang="zh-CN" dirty="0" err="1"/>
              <a:t>ANet</a:t>
            </a:r>
            <a:r>
              <a:rPr lang="zh-CN" altLang="en-US" dirty="0"/>
              <a:t>不仅在中餐识别性能上取得了显著的提高，而且参数较少，一般占用的空间较小，花费的时间较少。</a:t>
            </a:r>
          </a:p>
        </p:txBody>
      </p:sp>
      <p:sp>
        <p:nvSpPr>
          <p:cNvPr id="4" name="灯片编号占位符 3"/>
          <p:cNvSpPr>
            <a:spLocks noGrp="1"/>
          </p:cNvSpPr>
          <p:nvPr>
            <p:ph type="sldNum" sz="quarter" idx="5"/>
          </p:nvPr>
        </p:nvSpPr>
        <p:spPr/>
        <p:txBody>
          <a:bodyPr/>
          <a:lstStyle/>
          <a:p>
            <a:fld id="{6FF63171-A851-473D-8639-03A2B1B234A5}" type="slidenum">
              <a:rPr lang="zh-CN" altLang="en-US" smtClean="0"/>
              <a:t>9</a:t>
            </a:fld>
            <a:endParaRPr lang="zh-CN" altLang="en-US"/>
          </a:p>
        </p:txBody>
      </p:sp>
    </p:spTree>
    <p:extLst>
      <p:ext uri="{BB962C8B-B14F-4D97-AF65-F5344CB8AC3E}">
        <p14:creationId xmlns:p14="http://schemas.microsoft.com/office/powerpoint/2010/main" val="130601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1" dirty="0">
                <a:solidFill>
                  <a:srgbClr val="121212"/>
                </a:solidFill>
                <a:effectLst/>
                <a:latin typeface="-apple-system"/>
              </a:rPr>
              <a:t>从提取多尺度特征的主干网开始，在每个尺度上进行初始任务预测。任务特征在每个尺度上都被单独提炼出来，使得我们的模型能够捕捉到多个尺度上的任务交互，即接受性滤波器。经过提炼，来自所有尺度的提炼的任务特征被聚集起来，做出最终的任务预测。为了提高性能，我们用特征传播机制扩展了我们的模型，该机制将提炼的信息从较低分辨率的任务特征传递给较高的特征。</a:t>
            </a:r>
            <a:endParaRPr lang="zh-CN" altLang="en-US" b="1" dirty="0"/>
          </a:p>
        </p:txBody>
      </p:sp>
      <p:sp>
        <p:nvSpPr>
          <p:cNvPr id="4" name="灯片编号占位符 3"/>
          <p:cNvSpPr>
            <a:spLocks noGrp="1"/>
          </p:cNvSpPr>
          <p:nvPr>
            <p:ph type="sldNum" sz="quarter" idx="5"/>
          </p:nvPr>
        </p:nvSpPr>
        <p:spPr/>
        <p:txBody>
          <a:bodyPr/>
          <a:lstStyle/>
          <a:p>
            <a:fld id="{6FF63171-A851-473D-8639-03A2B1B234A5}" type="slidenum">
              <a:rPr lang="zh-CN" altLang="en-US" smtClean="0"/>
              <a:t>10</a:t>
            </a:fld>
            <a:endParaRPr lang="zh-CN" altLang="en-US"/>
          </a:p>
        </p:txBody>
      </p:sp>
    </p:spTree>
    <p:extLst>
      <p:ext uri="{BB962C8B-B14F-4D97-AF65-F5344CB8AC3E}">
        <p14:creationId xmlns:p14="http://schemas.microsoft.com/office/powerpoint/2010/main" val="380473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多任务学习领域，涵盖了架构设计、优化技术和任务关系学习的三大方向。目前，构建多任务神经网络的关键技术包括具有特定任务解码器的共享特征提取器、现有网络体系结构中不同的参数共享方案、神经网络模块的共享和重组、学习共享内容以及细粒度参数共享。</a:t>
            </a:r>
            <a:r>
              <a:rPr lang="zh-CN" altLang="en-US" b="1" i="0" dirty="0">
                <a:solidFill>
                  <a:srgbClr val="121212"/>
                </a:solidFill>
                <a:effectLst/>
                <a:latin typeface="-apple-system"/>
              </a:rPr>
              <a:t>优化中最突出的方向是每个任务的损失权重，例如不确定性或学习速度，使用</a:t>
            </a:r>
            <a:r>
              <a:rPr lang="en-US" altLang="zh-CN" b="1" i="0" dirty="0">
                <a:solidFill>
                  <a:srgbClr val="121212"/>
                </a:solidFill>
                <a:effectLst/>
                <a:latin typeface="-apple-system"/>
              </a:rPr>
              <a:t>L2</a:t>
            </a:r>
            <a:r>
              <a:rPr lang="zh-CN" altLang="en-US" b="1" i="0" dirty="0">
                <a:solidFill>
                  <a:srgbClr val="121212"/>
                </a:solidFill>
                <a:effectLst/>
                <a:latin typeface="-apple-system"/>
              </a:rPr>
              <a:t>和跟踪规范（</a:t>
            </a:r>
            <a:r>
              <a:rPr lang="en-US" altLang="zh-CN" b="1" i="0" dirty="0">
                <a:solidFill>
                  <a:srgbClr val="121212"/>
                </a:solidFill>
                <a:effectLst/>
                <a:latin typeface="-apple-system"/>
              </a:rPr>
              <a:t>Trace Norms</a:t>
            </a:r>
            <a:r>
              <a:rPr lang="zh-CN" altLang="en-US" b="1" i="0" dirty="0">
                <a:solidFill>
                  <a:srgbClr val="121212"/>
                </a:solidFill>
                <a:effectLst/>
                <a:latin typeface="-apple-system"/>
              </a:rPr>
              <a:t>）的正则化，梯度调制和替换以避免任务之间的梯度冲突，以及多目标优化</a:t>
            </a:r>
            <a:r>
              <a:rPr lang="zh-CN" altLang="en-US" b="0" i="0" dirty="0">
                <a:solidFill>
                  <a:srgbClr val="121212"/>
                </a:solidFill>
                <a:effectLst/>
                <a:latin typeface="-apple-system"/>
              </a:rPr>
              <a:t>。最后，提出了几种方法来学习任务之间的关系，例如进行大规模实证研究，以确定哪些任务在同时学习时表现出积极的学习动态，比较网络表示以确定任务相似性，以及学习任务嵌入。</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FF63171-A851-473D-8639-03A2B1B234A5}" type="slidenum">
              <a:rPr lang="zh-CN" altLang="en-US" smtClean="0"/>
              <a:t>12</a:t>
            </a:fld>
            <a:endParaRPr lang="zh-CN" altLang="en-US"/>
          </a:p>
        </p:txBody>
      </p:sp>
    </p:spTree>
    <p:extLst>
      <p:ext uri="{BB962C8B-B14F-4D97-AF65-F5344CB8AC3E}">
        <p14:creationId xmlns:p14="http://schemas.microsoft.com/office/powerpoint/2010/main" val="2425755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2050" name="Picture 11" descr="PPT模版1"/>
          <p:cNvPicPr>
            <a:picLocks noChangeAspect="1"/>
          </p:cNvPicPr>
          <p:nvPr userDrawn="1"/>
        </p:nvPicPr>
        <p:blipFill>
          <a:blip r:embed="rId2"/>
          <a:stretch>
            <a:fillRect/>
          </a:stretch>
        </p:blipFill>
        <p:spPr>
          <a:xfrm>
            <a:off x="-19050" y="0"/>
            <a:ext cx="9144000" cy="6858000"/>
          </a:xfrm>
          <a:prstGeom prst="rect">
            <a:avLst/>
          </a:prstGeom>
          <a:noFill/>
          <a:ln w="9525">
            <a:noFill/>
          </a:ln>
        </p:spPr>
      </p:pic>
      <p:sp>
        <p:nvSpPr>
          <p:cNvPr id="2051" name="Rectangle 2"/>
          <p:cNvSpPr/>
          <p:nvPr userDrawn="1"/>
        </p:nvSpPr>
        <p:spPr>
          <a:xfrm>
            <a:off x="0" y="1917700"/>
            <a:ext cx="9144000" cy="1655763"/>
          </a:xfrm>
          <a:prstGeom prst="rect">
            <a:avLst/>
          </a:prstGeom>
          <a:solidFill>
            <a:srgbClr val="003366"/>
          </a:solidFill>
          <a:ln w="9525">
            <a:noFill/>
          </a:ln>
        </p:spPr>
        <p:txBody>
          <a:bodyPr anchor="ctr"/>
          <a:lstStyle/>
          <a:p>
            <a:pPr lvl="0" indent="0" algn="ctr"/>
            <a:endParaRPr lang="en-US" altLang="zh-CN" sz="2700" dirty="0">
              <a:solidFill>
                <a:schemeClr val="bg1"/>
              </a:solidFill>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074" name="Picture 11" descr="PPT模版1"/>
          <p:cNvPicPr>
            <a:picLocks noChangeAspect="1"/>
          </p:cNvPicPr>
          <p:nvPr userDrawn="1"/>
        </p:nvPicPr>
        <p:blipFill>
          <a:blip r:embed="rId2"/>
          <a:stretch>
            <a:fillRect/>
          </a:stretch>
        </p:blipFill>
        <p:spPr>
          <a:xfrm>
            <a:off x="0" y="0"/>
            <a:ext cx="9144000" cy="6858000"/>
          </a:xfrm>
          <a:prstGeom prst="rect">
            <a:avLst/>
          </a:prstGeom>
          <a:noFill/>
          <a:ln w="9525">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2022/7/26</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098" name="Picture 5" descr="PPT模版3"/>
          <p:cNvPicPr>
            <a:picLocks noChangeAspect="1"/>
          </p:cNvPicPr>
          <p:nvPr userDrawn="1"/>
        </p:nvPicPr>
        <p:blipFill>
          <a:blip r:embed="rId2"/>
          <a:stretch>
            <a:fillRect/>
          </a:stretch>
        </p:blipFill>
        <p:spPr>
          <a:xfrm>
            <a:off x="0" y="-635"/>
            <a:ext cx="9144000" cy="6859588"/>
          </a:xfrm>
          <a:prstGeom prst="rect">
            <a:avLst/>
          </a:prstGeom>
          <a:noFill/>
          <a:ln w="9525">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8" name="矩形 7"/>
          <p:cNvSpPr/>
          <p:nvPr/>
        </p:nvSpPr>
        <p:spPr>
          <a:xfrm>
            <a:off x="0" y="6822017"/>
            <a:ext cx="9144000" cy="46567"/>
          </a:xfrm>
          <a:prstGeom prst="rect">
            <a:avLst/>
          </a:prstGeom>
          <a:solidFill>
            <a:srgbClr val="000099"/>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
        <p:nvSpPr>
          <p:cNvPr id="9" name="矩形 8"/>
          <p:cNvSpPr/>
          <p:nvPr/>
        </p:nvSpPr>
        <p:spPr>
          <a:xfrm>
            <a:off x="0" y="5810251"/>
            <a:ext cx="9144000" cy="1047751"/>
          </a:xfrm>
          <a:prstGeom prst="rect">
            <a:avLst/>
          </a:prstGeom>
          <a:solidFill>
            <a:srgbClr val="004992"/>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
        <p:nvSpPr>
          <p:cNvPr id="10" name="矩形 9"/>
          <p:cNvSpPr/>
          <p:nvPr/>
        </p:nvSpPr>
        <p:spPr>
          <a:xfrm>
            <a:off x="0" y="0"/>
            <a:ext cx="9144000" cy="571500"/>
          </a:xfrm>
          <a:prstGeom prst="rect">
            <a:avLst/>
          </a:prstGeom>
          <a:solidFill>
            <a:srgbClr val="004992"/>
          </a:solidFill>
          <a:ln>
            <a:noFill/>
          </a:ln>
          <a:effectLst>
            <a:outerShdw blurRad="40000" dist="20000" dir="5400000" rotWithShape="0">
              <a:schemeClr val="bg1">
                <a:alpha val="38000"/>
              </a:scheme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pic>
        <p:nvPicPr>
          <p:cNvPr id="3077" name="图片 7" descr="横版组合（白色）——透明.png"/>
          <p:cNvPicPr>
            <a:picLocks noChangeAspect="1"/>
          </p:cNvPicPr>
          <p:nvPr userDrawn="1"/>
        </p:nvPicPr>
        <p:blipFill>
          <a:blip r:embed="rId2"/>
          <a:stretch>
            <a:fillRect/>
          </a:stretch>
        </p:blipFill>
        <p:spPr>
          <a:xfrm>
            <a:off x="3357563" y="6043084"/>
            <a:ext cx="2214562" cy="622300"/>
          </a:xfrm>
          <a:prstGeom prst="rect">
            <a:avLst/>
          </a:prstGeom>
          <a:noFill/>
          <a:ln w="9525">
            <a:noFill/>
          </a:ln>
        </p:spPr>
      </p:pic>
      <p:sp>
        <p:nvSpPr>
          <p:cNvPr id="15" name="矩形 14"/>
          <p:cNvSpPr/>
          <p:nvPr/>
        </p:nvSpPr>
        <p:spPr>
          <a:xfrm>
            <a:off x="0" y="5791200"/>
            <a:ext cx="9144000" cy="23284"/>
          </a:xfrm>
          <a:prstGeom prst="rect">
            <a:avLst/>
          </a:prstGeom>
          <a:solidFill>
            <a:schemeClr val="bg2"/>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
        <p:nvSpPr>
          <p:cNvPr id="16" name="矩形 15"/>
          <p:cNvSpPr/>
          <p:nvPr/>
        </p:nvSpPr>
        <p:spPr>
          <a:xfrm>
            <a:off x="0" y="531284"/>
            <a:ext cx="9144000" cy="10584"/>
          </a:xfrm>
          <a:prstGeom prst="rect">
            <a:avLst/>
          </a:prstGeom>
          <a:solidFill>
            <a:schemeClr val="bg2"/>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3054350"/>
            <a:ext cx="9144000" cy="33338"/>
          </a:xfrm>
          <a:prstGeom prst="rect">
            <a:avLst/>
          </a:prstGeom>
          <a:solidFill>
            <a:srgbClr val="000099"/>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
        <p:nvSpPr>
          <p:cNvPr id="6147" name="TextBox 6"/>
          <p:cNvSpPr txBox="1"/>
          <p:nvPr userDrawn="1"/>
        </p:nvSpPr>
        <p:spPr>
          <a:xfrm>
            <a:off x="2286000" y="3786188"/>
            <a:ext cx="2928938" cy="506730"/>
          </a:xfrm>
          <a:prstGeom prst="rect">
            <a:avLst/>
          </a:prstGeom>
          <a:noFill/>
          <a:ln w="9525">
            <a:noFill/>
          </a:ln>
        </p:spPr>
        <p:txBody>
          <a:bodyPr>
            <a:spAutoFit/>
          </a:bodyPr>
          <a:lstStyle/>
          <a:p>
            <a:pPr algn="ctr" eaLnBrk="1" latinLnBrk="1" hangingPunct="1"/>
            <a:r>
              <a:rPr lang="en-US" altLang="zh-CN" sz="2700" dirty="0">
                <a:solidFill>
                  <a:srgbClr val="C00000"/>
                </a:solidFill>
                <a:latin typeface="Arial Black" panose="020B0A04020102020204" pitchFamily="34" charset="0"/>
                <a:ea typeface="黑体" panose="02010609060101010101" pitchFamily="49" charset="-122"/>
              </a:rPr>
              <a:t>THANKS</a:t>
            </a:r>
            <a:endParaRPr lang="zh-CN" altLang="en-US" sz="2700" dirty="0">
              <a:solidFill>
                <a:srgbClr val="C00000"/>
              </a:solidFill>
              <a:latin typeface="Arial Black" panose="020B0A04020102020204" pitchFamily="34" charset="0"/>
              <a:ea typeface="黑体" panose="02010609060101010101" pitchFamily="49" charset="-122"/>
            </a:endParaRPr>
          </a:p>
        </p:txBody>
      </p:sp>
      <p:pic>
        <p:nvPicPr>
          <p:cNvPr id="6148" name="图片 10" descr="笔墨纸砚－周韧林.jpg"/>
          <p:cNvPicPr>
            <a:picLocks noChangeAspect="1"/>
          </p:cNvPicPr>
          <p:nvPr userDrawn="1"/>
        </p:nvPicPr>
        <p:blipFill>
          <a:blip r:embed="rId2"/>
          <a:stretch>
            <a:fillRect/>
          </a:stretch>
        </p:blipFill>
        <p:spPr>
          <a:xfrm>
            <a:off x="0" y="0"/>
            <a:ext cx="9144000" cy="3311525"/>
          </a:xfrm>
          <a:prstGeom prst="rect">
            <a:avLst/>
          </a:prstGeom>
          <a:noFill/>
          <a:ln w="9525">
            <a:noFill/>
          </a:ln>
        </p:spPr>
      </p:pic>
      <p:pic>
        <p:nvPicPr>
          <p:cNvPr id="6149" name="图片 6" descr="竖版组合logo——透明.png"/>
          <p:cNvPicPr>
            <a:picLocks noChangeAspect="1"/>
          </p:cNvPicPr>
          <p:nvPr userDrawn="1"/>
        </p:nvPicPr>
        <p:blipFill>
          <a:blip r:embed="rId3"/>
          <a:stretch>
            <a:fillRect/>
          </a:stretch>
        </p:blipFill>
        <p:spPr>
          <a:xfrm>
            <a:off x="7215188" y="3786188"/>
            <a:ext cx="1714500" cy="950912"/>
          </a:xfrm>
          <a:prstGeom prst="rect">
            <a:avLst/>
          </a:prstGeom>
          <a:noFill/>
          <a:ln w="9525">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0"/>
            <a:ext cx="2057400" cy="365125"/>
          </a:xfrm>
        </p:spPr>
        <p:txBody>
          <a:bodyPr/>
          <a:lstStyle/>
          <a:p>
            <a:fld id="{263DB197-84B0-484E-9C0F-88358ECCB797}" type="datetimeFigureOut">
              <a:rPr lang="zh-CN" altLang="en-US" smtClean="0"/>
              <a:t>2022/7/26</a:t>
            </a:fld>
            <a:endParaRPr lang="zh-CN" altLang="en-US"/>
          </a:p>
        </p:txBody>
      </p:sp>
      <p:sp>
        <p:nvSpPr>
          <p:cNvPr id="4" name="页脚占位符 3"/>
          <p:cNvSpPr>
            <a:spLocks noGrp="1"/>
          </p:cNvSpPr>
          <p:nvPr>
            <p:ph type="ftr" sz="quarter" idx="11"/>
          </p:nvPr>
        </p:nvSpPr>
        <p:spPr>
          <a:xfrm>
            <a:off x="3028950" y="6356350"/>
            <a:ext cx="3086100" cy="365125"/>
          </a:xfr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7EF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4000">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4000">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4000">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4000">
          <a:solidFill>
            <a:srgbClr val="E7EDEB"/>
          </a:solidFill>
          <a:latin typeface="-쉬리B" pitchFamily="18" charset="-127"/>
          <a:ea typeface="-쉬리B" pitchFamily="18" charset="-127"/>
        </a:defRPr>
      </a:lvl5pPr>
      <a:lvl6pPr marL="457200" algn="ctr" rtl="0" fontAlgn="base" latinLnBrk="1">
        <a:spcBef>
          <a:spcPct val="0"/>
        </a:spcBef>
        <a:spcAft>
          <a:spcPct val="0"/>
        </a:spcAft>
        <a:defRPr kumimoji="1" sz="4000">
          <a:solidFill>
            <a:srgbClr val="E7EDEB"/>
          </a:solidFill>
          <a:latin typeface="-쉬리B" pitchFamily="18" charset="-127"/>
          <a:ea typeface="-쉬리B" pitchFamily="18" charset="-127"/>
        </a:defRPr>
      </a:lvl6pPr>
      <a:lvl7pPr marL="914400" algn="ctr" rtl="0" fontAlgn="base" latinLnBrk="1">
        <a:spcBef>
          <a:spcPct val="0"/>
        </a:spcBef>
        <a:spcAft>
          <a:spcPct val="0"/>
        </a:spcAft>
        <a:defRPr kumimoji="1" sz="4000">
          <a:solidFill>
            <a:srgbClr val="E7EDEB"/>
          </a:solidFill>
          <a:latin typeface="-쉬리B" pitchFamily="18" charset="-127"/>
          <a:ea typeface="-쉬리B" pitchFamily="18" charset="-127"/>
        </a:defRPr>
      </a:lvl7pPr>
      <a:lvl8pPr marL="1371600" algn="ctr" rtl="0" fontAlgn="base" latinLnBrk="1">
        <a:spcBef>
          <a:spcPct val="0"/>
        </a:spcBef>
        <a:spcAft>
          <a:spcPct val="0"/>
        </a:spcAft>
        <a:defRPr kumimoji="1" sz="4000">
          <a:solidFill>
            <a:srgbClr val="E7EDEB"/>
          </a:solidFill>
          <a:latin typeface="-쉬리B" pitchFamily="18" charset="-127"/>
          <a:ea typeface="-쉬리B" pitchFamily="18" charset="-127"/>
        </a:defRPr>
      </a:lvl8pPr>
      <a:lvl9pPr marL="1828800" algn="ctr" rtl="0" fontAlgn="base" latinLnBrk="1">
        <a:spcBef>
          <a:spcPct val="0"/>
        </a:spcBef>
        <a:spcAft>
          <a:spcPct val="0"/>
        </a:spcAft>
        <a:defRPr kumimoji="1" sz="4000">
          <a:solidFill>
            <a:srgbClr val="E7EDEB"/>
          </a:solidFill>
          <a:latin typeface="-쉬리B" pitchFamily="18" charset="-127"/>
          <a:ea typeface="-쉬리B" pitchFamily="18" charset="-127"/>
        </a:defRPr>
      </a:lvl9pPr>
    </p:titleStyle>
    <p:bodyStyle>
      <a:lvl1pPr marL="457200" indent="-457200" algn="l" rtl="0" eaLnBrk="0" fontAlgn="base" latinLnBrk="1" hangingPunct="0">
        <a:spcBef>
          <a:spcPts val="130"/>
        </a:spcBef>
        <a:spcAft>
          <a:spcPct val="0"/>
        </a:spcAft>
        <a:buChar char="•"/>
        <a:defRPr kumimoji="1" sz="2935">
          <a:solidFill>
            <a:srgbClr val="B1C9A9"/>
          </a:solidFill>
          <a:latin typeface="+mn-lt"/>
          <a:ea typeface="+mn-ea"/>
          <a:cs typeface="+mn-cs"/>
        </a:defRPr>
      </a:lvl1pPr>
      <a:lvl2pPr marL="990600" indent="-381000" algn="l" rtl="0" eaLnBrk="0" fontAlgn="base" latinLnBrk="1" hangingPunct="0">
        <a:spcBef>
          <a:spcPts val="130"/>
        </a:spcBef>
        <a:spcAft>
          <a:spcPct val="0"/>
        </a:spcAft>
        <a:buChar char="•"/>
        <a:defRPr kumimoji="1" sz="2665">
          <a:solidFill>
            <a:srgbClr val="B1C9A9"/>
          </a:solidFill>
          <a:latin typeface="+mn-lt"/>
          <a:ea typeface="+mn-ea"/>
        </a:defRPr>
      </a:lvl2pPr>
      <a:lvl3pPr marL="1524000" indent="-304800" algn="l" rtl="0" eaLnBrk="0" fontAlgn="base" latinLnBrk="1" hangingPunct="0">
        <a:spcBef>
          <a:spcPts val="130"/>
        </a:spcBef>
        <a:spcAft>
          <a:spcPct val="0"/>
        </a:spcAft>
        <a:buChar char="•"/>
        <a:defRPr kumimoji="1">
          <a:solidFill>
            <a:srgbClr val="B1C9A9"/>
          </a:solidFill>
          <a:latin typeface="+mn-lt"/>
          <a:ea typeface="+mn-ea"/>
        </a:defRPr>
      </a:lvl3pPr>
      <a:lvl4pPr marL="2133600" indent="-304800" algn="l" rtl="0" eaLnBrk="0" fontAlgn="base" latinLnBrk="1" hangingPunct="0">
        <a:spcBef>
          <a:spcPts val="130"/>
        </a:spcBef>
        <a:spcAft>
          <a:spcPct val="0"/>
        </a:spcAft>
        <a:buChar char="•"/>
        <a:defRPr kumimoji="1" sz="2135">
          <a:solidFill>
            <a:srgbClr val="B1C9A9"/>
          </a:solidFill>
          <a:latin typeface="+mn-lt"/>
          <a:ea typeface="+mn-ea"/>
        </a:defRPr>
      </a:lvl4pPr>
      <a:lvl5pPr marL="2743200" indent="-304800" algn="l" rtl="0" eaLnBrk="0" fontAlgn="base" latinLnBrk="1" hangingPunct="0">
        <a:spcBef>
          <a:spcPts val="130"/>
        </a:spcBef>
        <a:spcAft>
          <a:spcPct val="0"/>
        </a:spcAft>
        <a:buChar char="•"/>
        <a:defRPr kumimoji="1" sz="1865">
          <a:solidFill>
            <a:srgbClr val="B1C9A9"/>
          </a:solidFill>
          <a:latin typeface="+mn-lt"/>
          <a:ea typeface="+mn-ea"/>
        </a:defRPr>
      </a:lvl5pPr>
      <a:lvl6pPr marL="3352800" indent="-304800" algn="l" rtl="0" fontAlgn="base" latinLnBrk="1">
        <a:spcBef>
          <a:spcPts val="130"/>
        </a:spcBef>
        <a:spcAft>
          <a:spcPct val="0"/>
        </a:spcAft>
        <a:buChar char="•"/>
        <a:defRPr kumimoji="1" sz="1865">
          <a:solidFill>
            <a:srgbClr val="B1C9A9"/>
          </a:solidFill>
          <a:latin typeface="+mn-lt"/>
          <a:ea typeface="+mn-ea"/>
        </a:defRPr>
      </a:lvl6pPr>
      <a:lvl7pPr marL="3962400" indent="-304800" algn="l" rtl="0" fontAlgn="base" latinLnBrk="1">
        <a:spcBef>
          <a:spcPts val="130"/>
        </a:spcBef>
        <a:spcAft>
          <a:spcPct val="0"/>
        </a:spcAft>
        <a:buChar char="•"/>
        <a:defRPr kumimoji="1" sz="1865">
          <a:solidFill>
            <a:srgbClr val="B1C9A9"/>
          </a:solidFill>
          <a:latin typeface="+mn-lt"/>
          <a:ea typeface="+mn-ea"/>
        </a:defRPr>
      </a:lvl7pPr>
      <a:lvl8pPr marL="4572000" indent="-304800" algn="l" rtl="0" fontAlgn="base" latinLnBrk="1">
        <a:spcBef>
          <a:spcPts val="130"/>
        </a:spcBef>
        <a:spcAft>
          <a:spcPct val="0"/>
        </a:spcAft>
        <a:buChar char="•"/>
        <a:defRPr kumimoji="1" sz="1865">
          <a:solidFill>
            <a:srgbClr val="B1C9A9"/>
          </a:solidFill>
          <a:latin typeface="+mn-lt"/>
          <a:ea typeface="+mn-ea"/>
        </a:defRPr>
      </a:lvl8pPr>
      <a:lvl9pPr marL="5181600" indent="-304800" algn="l" rtl="0" fontAlgn="base" latinLnBrk="1">
        <a:spcBef>
          <a:spcPts val="130"/>
        </a:spcBef>
        <a:spcAft>
          <a:spcPct val="0"/>
        </a:spcAft>
        <a:buChar char="•"/>
        <a:defRPr kumimoji="1" sz="1865">
          <a:solidFill>
            <a:srgbClr val="B1C9A9"/>
          </a:solidFill>
          <a:latin typeface="+mn-lt"/>
          <a:ea typeface="+mn-ea"/>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04075" y="5607050"/>
            <a:ext cx="1577340" cy="368300"/>
          </a:xfrm>
          <a:prstGeom prst="rect">
            <a:avLst/>
          </a:prstGeom>
          <a:noFill/>
        </p:spPr>
        <p:txBody>
          <a:bodyPr wrap="square" rtlCol="0">
            <a:spAutoFit/>
          </a:bodyPr>
          <a:lstStyle/>
          <a:p>
            <a:pPr algn="ctr"/>
            <a:r>
              <a:rPr lang="zh-CN" altLang="en-US" b="1" dirty="0">
                <a:latin typeface="黑体" panose="02010609060101010101" pitchFamily="49" charset="-122"/>
                <a:ea typeface="黑体" panose="02010609060101010101" pitchFamily="49" charset="-122"/>
                <a:cs typeface="宋体" panose="02010600030101010101" pitchFamily="2" charset="-122"/>
              </a:rPr>
              <a:t>叶翔鹏</a:t>
            </a:r>
          </a:p>
        </p:txBody>
      </p:sp>
      <p:sp>
        <p:nvSpPr>
          <p:cNvPr id="4" name="文本框 3"/>
          <p:cNvSpPr txBox="1"/>
          <p:nvPr/>
        </p:nvSpPr>
        <p:spPr>
          <a:xfrm>
            <a:off x="6945630" y="5975350"/>
            <a:ext cx="2094865" cy="368300"/>
          </a:xfrm>
          <a:prstGeom prst="rect">
            <a:avLst/>
          </a:prstGeom>
          <a:noFill/>
        </p:spPr>
        <p:txBody>
          <a:bodyPr wrap="square" rtlCol="0">
            <a:spAutoFit/>
          </a:bodyPr>
          <a:lstStyle/>
          <a:p>
            <a:pPr algn="ctr"/>
            <a:r>
              <a:rPr lang="en-US" altLang="zh-CN" dirty="0">
                <a:latin typeface="黑体" panose="02010609060101010101" pitchFamily="49" charset="-122"/>
                <a:ea typeface="黑体" panose="02010609060101010101" pitchFamily="49" charset="-122"/>
                <a:cs typeface="Arial" panose="020B0604020202020204" pitchFamily="34" charset="0"/>
              </a:rPr>
              <a:t>2022.7.27</a:t>
            </a:r>
          </a:p>
        </p:txBody>
      </p:sp>
      <p:sp>
        <p:nvSpPr>
          <p:cNvPr id="2" name="矩形 1"/>
          <p:cNvSpPr/>
          <p:nvPr/>
        </p:nvSpPr>
        <p:spPr>
          <a:xfrm>
            <a:off x="-180528" y="2420888"/>
            <a:ext cx="9161080" cy="584775"/>
          </a:xfrm>
          <a:prstGeom prst="rect">
            <a:avLst/>
          </a:prstGeom>
          <a:noFill/>
          <a:ln>
            <a:noFill/>
          </a:ln>
        </p:spPr>
        <p:txBody>
          <a:bodyPr wrap="square" rtlCol="0" anchor="t">
            <a:spAutoFit/>
          </a:bodyPr>
          <a:lstStyle/>
          <a:p>
            <a:pPr algn="ctr"/>
            <a:r>
              <a:rPr lang="en-US" altLang="zh-C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altLang="zh-CN"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Multi-task learning</a:t>
            </a:r>
          </a:p>
        </p:txBody>
      </p:sp>
      <p:sp>
        <p:nvSpPr>
          <p:cNvPr id="6" name="文本框 5">
            <a:extLst>
              <a:ext uri="{FF2B5EF4-FFF2-40B4-BE49-F238E27FC236}">
                <a16:creationId xmlns:a16="http://schemas.microsoft.com/office/drawing/2014/main" id="{49BD1906-D2AC-B021-7B5A-FA2A422FACB4}"/>
              </a:ext>
            </a:extLst>
          </p:cNvPr>
          <p:cNvSpPr txBox="1"/>
          <p:nvPr/>
        </p:nvSpPr>
        <p:spPr>
          <a:xfrm>
            <a:off x="0" y="5791200"/>
            <a:ext cx="6246440" cy="523220"/>
          </a:xfrm>
          <a:prstGeom prst="rect">
            <a:avLst/>
          </a:prstGeom>
          <a:noFill/>
        </p:spPr>
        <p:txBody>
          <a:bodyPr wrap="square">
            <a:spAutoFit/>
          </a:bodyPr>
          <a:lstStyle/>
          <a:p>
            <a:r>
              <a:rPr lang="en-US" altLang="zh-CN" sz="1400" dirty="0">
                <a:solidFill>
                  <a:srgbClr val="222222"/>
                </a:solidFill>
                <a:latin typeface="Arial" panose="020B0604020202020204" pitchFamily="34" charset="0"/>
              </a:rPr>
              <a:t>Crawshaw M. Multi-task learning with deep neural networks: A survey[J]. </a:t>
            </a:r>
            <a:r>
              <a:rPr lang="en-US" altLang="zh-CN" sz="1400" dirty="0" err="1">
                <a:solidFill>
                  <a:srgbClr val="222222"/>
                </a:solidFill>
                <a:latin typeface="Arial" panose="020B0604020202020204" pitchFamily="34" charset="0"/>
              </a:rPr>
              <a:t>arXiv</a:t>
            </a:r>
            <a:r>
              <a:rPr lang="en-US" altLang="zh-CN" sz="1400" dirty="0">
                <a:solidFill>
                  <a:srgbClr val="222222"/>
                </a:solidFill>
                <a:latin typeface="Arial" panose="020B0604020202020204" pitchFamily="34" charset="0"/>
              </a:rPr>
              <a:t> preprint arXiv:2009.09796, 2020.</a:t>
            </a:r>
            <a:endParaRPr lang="zh-CN" altLang="en-US" sz="1400" dirty="0">
              <a:solidFill>
                <a:srgbClr val="222222"/>
              </a:solidFill>
              <a:latin typeface="Arial" panose="020B0604020202020204"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DA2D9C-38BA-746B-517F-A88D82C41134}"/>
              </a:ext>
            </a:extLst>
          </p:cNvPr>
          <p:cNvSpPr txBox="1"/>
          <p:nvPr/>
        </p:nvSpPr>
        <p:spPr>
          <a:xfrm>
            <a:off x="107504" y="1196752"/>
            <a:ext cx="7326560" cy="738664"/>
          </a:xfrm>
          <a:prstGeom prst="rect">
            <a:avLst/>
          </a:prstGeom>
          <a:noFill/>
        </p:spPr>
        <p:txBody>
          <a:bodyPr wrap="square">
            <a:spAutoFit/>
          </a:bodyPr>
          <a:lstStyle/>
          <a:p>
            <a:r>
              <a:rPr lang="en-US" altLang="zh-CN" sz="1400" dirty="0" err="1">
                <a:solidFill>
                  <a:srgbClr val="222222"/>
                </a:solidFill>
                <a:latin typeface="Arial" panose="020B0604020202020204" pitchFamily="34" charset="0"/>
              </a:rPr>
              <a:t>Vandenhende</a:t>
            </a:r>
            <a:r>
              <a:rPr lang="en-US" altLang="zh-CN" sz="1400" dirty="0">
                <a:solidFill>
                  <a:srgbClr val="222222"/>
                </a:solidFill>
                <a:latin typeface="Arial" panose="020B0604020202020204" pitchFamily="34" charset="0"/>
              </a:rPr>
              <a:t> S, </a:t>
            </a:r>
            <a:r>
              <a:rPr lang="en-US" altLang="zh-CN" sz="1400" dirty="0" err="1">
                <a:solidFill>
                  <a:srgbClr val="222222"/>
                </a:solidFill>
                <a:latin typeface="Arial" panose="020B0604020202020204" pitchFamily="34" charset="0"/>
              </a:rPr>
              <a:t>Georgoulis</a:t>
            </a:r>
            <a:r>
              <a:rPr lang="en-US" altLang="zh-CN" sz="1400" dirty="0">
                <a:solidFill>
                  <a:srgbClr val="222222"/>
                </a:solidFill>
                <a:latin typeface="Arial" panose="020B0604020202020204" pitchFamily="34" charset="0"/>
              </a:rPr>
              <a:t> S, Gool L V. </a:t>
            </a:r>
            <a:r>
              <a:rPr lang="en-US" altLang="zh-CN" sz="1400" dirty="0" err="1">
                <a:solidFill>
                  <a:srgbClr val="222222"/>
                </a:solidFill>
                <a:latin typeface="Arial" panose="020B0604020202020204" pitchFamily="34" charset="0"/>
              </a:rPr>
              <a:t>Mti</a:t>
            </a:r>
            <a:r>
              <a:rPr lang="en-US" altLang="zh-CN" sz="1400" dirty="0">
                <a:solidFill>
                  <a:srgbClr val="222222"/>
                </a:solidFill>
                <a:latin typeface="Arial" panose="020B0604020202020204" pitchFamily="34" charset="0"/>
              </a:rPr>
              <a:t>-net: Multi-scale task interaction networks for multi-task learning[C]//European Conference on Computer Vision. Springer, Cham, 2020: 527-543.</a:t>
            </a:r>
            <a:endParaRPr lang="zh-CN" altLang="en-US" sz="1400" dirty="0">
              <a:solidFill>
                <a:srgbClr val="222222"/>
              </a:solidFill>
              <a:latin typeface="Arial" panose="020B0604020202020204" pitchFamily="34" charset="0"/>
            </a:endParaRPr>
          </a:p>
        </p:txBody>
      </p:sp>
      <p:pic>
        <p:nvPicPr>
          <p:cNvPr id="5" name="图片 4">
            <a:extLst>
              <a:ext uri="{FF2B5EF4-FFF2-40B4-BE49-F238E27FC236}">
                <a16:creationId xmlns:a16="http://schemas.microsoft.com/office/drawing/2014/main" id="{69B79C9A-109A-A30D-B1AF-1C41BCCEF1B9}"/>
              </a:ext>
            </a:extLst>
          </p:cNvPr>
          <p:cNvPicPr>
            <a:picLocks noChangeAspect="1"/>
          </p:cNvPicPr>
          <p:nvPr/>
        </p:nvPicPr>
        <p:blipFill rotWithShape="1">
          <a:blip r:embed="rId3">
            <a:extLst>
              <a:ext uri="{28A0092B-C50C-407E-A947-70E740481C1C}">
                <a14:useLocalDpi xmlns:a14="http://schemas.microsoft.com/office/drawing/2010/main" val="0"/>
              </a:ext>
            </a:extLst>
          </a:blip>
          <a:srcRect l="6931" t="3462" r="4740"/>
          <a:stretch/>
        </p:blipFill>
        <p:spPr>
          <a:xfrm>
            <a:off x="215515" y="1961230"/>
            <a:ext cx="8712969" cy="3497016"/>
          </a:xfrm>
          <a:prstGeom prst="rect">
            <a:avLst/>
          </a:prstGeom>
        </p:spPr>
      </p:pic>
      <p:sp>
        <p:nvSpPr>
          <p:cNvPr id="7" name="文本框 6">
            <a:extLst>
              <a:ext uri="{FF2B5EF4-FFF2-40B4-BE49-F238E27FC236}">
                <a16:creationId xmlns:a16="http://schemas.microsoft.com/office/drawing/2014/main" id="{CC3E5AFB-D26D-538C-0F32-05BECEC65B1B}"/>
              </a:ext>
            </a:extLst>
          </p:cNvPr>
          <p:cNvSpPr txBox="1"/>
          <p:nvPr/>
        </p:nvSpPr>
        <p:spPr>
          <a:xfrm>
            <a:off x="755576" y="5432432"/>
            <a:ext cx="7920880" cy="923330"/>
          </a:xfrm>
          <a:prstGeom prst="rect">
            <a:avLst/>
          </a:prstGeom>
          <a:noFill/>
        </p:spPr>
        <p:txBody>
          <a:bodyPr wrap="square">
            <a:spAutoFit/>
          </a:bodyPr>
          <a:lstStyle/>
          <a:p>
            <a:pPr algn="just"/>
            <a:r>
              <a:rPr lang="zh-CN" altLang="en-US" b="0" i="0" dirty="0">
                <a:solidFill>
                  <a:srgbClr val="121212"/>
                </a:solidFill>
                <a:effectLst/>
                <a:latin typeface="宋体" panose="02010600030101010101" pitchFamily="2" charset="-122"/>
                <a:ea typeface="宋体" panose="02010600030101010101" pitchFamily="2" charset="-122"/>
              </a:rPr>
              <a:t>该架构由一个主干提取多尺度特征，并使用每个尺度的特征进行初步任务预测。从每个尺度进行预测后，预测在任务之间蒸馏，并跨尺度汇总，以进行最终的精细任务预测。</a:t>
            </a:r>
            <a:endParaRPr lang="zh-CN" altLang="en-US"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D5C2BF9B-C8E5-A04E-0AFA-4CDC92D99EE1}"/>
              </a:ext>
            </a:extLst>
          </p:cNvPr>
          <p:cNvSpPr txBox="1"/>
          <p:nvPr/>
        </p:nvSpPr>
        <p:spPr>
          <a:xfrm>
            <a:off x="4031939" y="5063100"/>
            <a:ext cx="1080120" cy="369332"/>
          </a:xfrm>
          <a:prstGeom prst="rect">
            <a:avLst/>
          </a:prstGeom>
          <a:noFill/>
        </p:spPr>
        <p:txBody>
          <a:bodyPr wrap="square">
            <a:spAutoFit/>
          </a:bodyPr>
          <a:lstStyle/>
          <a:p>
            <a:r>
              <a:rPr lang="en-US" altLang="zh-CN" b="0" i="0" dirty="0">
                <a:solidFill>
                  <a:srgbClr val="121212"/>
                </a:solidFill>
                <a:effectLst/>
                <a:latin typeface="-apple-system"/>
              </a:rPr>
              <a:t>MTI-Net</a:t>
            </a:r>
            <a:endParaRPr lang="zh-CN" altLang="en-US" dirty="0"/>
          </a:p>
        </p:txBody>
      </p:sp>
    </p:spTree>
    <p:extLst>
      <p:ext uri="{BB962C8B-B14F-4D97-AF65-F5344CB8AC3E}">
        <p14:creationId xmlns:p14="http://schemas.microsoft.com/office/powerpoint/2010/main" val="92043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0E97EB-8388-5851-40DD-94E33A51C7AE}"/>
              </a:ext>
            </a:extLst>
          </p:cNvPr>
          <p:cNvSpPr txBox="1"/>
          <p:nvPr/>
        </p:nvSpPr>
        <p:spPr>
          <a:xfrm>
            <a:off x="7236296" y="332656"/>
            <a:ext cx="1421904" cy="369332"/>
          </a:xfrm>
          <a:prstGeom prst="rect">
            <a:avLst/>
          </a:prstGeom>
          <a:noFill/>
        </p:spPr>
        <p:txBody>
          <a:bodyPr wrap="square">
            <a:spAutoFit/>
          </a:bodyPr>
          <a:lstStyle/>
          <a:p>
            <a:r>
              <a:rPr lang="zh-CN" altLang="en-US" b="0" i="0" dirty="0">
                <a:solidFill>
                  <a:srgbClr val="FF0000"/>
                </a:solidFill>
                <a:effectLst/>
                <a:latin typeface="宋体" panose="02010600030101010101" pitchFamily="2" charset="-122"/>
                <a:ea typeface="宋体" panose="02010600030101010101" pitchFamily="2" charset="-122"/>
              </a:rPr>
              <a:t>多任务优化</a:t>
            </a:r>
            <a:endParaRPr lang="zh-CN" altLang="en-US" dirty="0"/>
          </a:p>
        </p:txBody>
      </p:sp>
      <p:sp>
        <p:nvSpPr>
          <p:cNvPr id="6" name="文本框 5">
            <a:extLst>
              <a:ext uri="{FF2B5EF4-FFF2-40B4-BE49-F238E27FC236}">
                <a16:creationId xmlns:a16="http://schemas.microsoft.com/office/drawing/2014/main" id="{6CC68E70-8097-705E-D045-78C0944E6544}"/>
              </a:ext>
            </a:extLst>
          </p:cNvPr>
          <p:cNvSpPr txBox="1"/>
          <p:nvPr/>
        </p:nvSpPr>
        <p:spPr>
          <a:xfrm>
            <a:off x="683568" y="980728"/>
            <a:ext cx="7560840" cy="646331"/>
          </a:xfrm>
          <a:prstGeom prst="rect">
            <a:avLst/>
          </a:prstGeom>
          <a:noFill/>
        </p:spPr>
        <p:txBody>
          <a:bodyPr wrap="square">
            <a:spAutoFit/>
          </a:bodyPr>
          <a:lstStyle/>
          <a:p>
            <a:pPr algn="ctr"/>
            <a:r>
              <a:rPr lang="en-US" altLang="zh-CN" b="0" i="0" dirty="0">
                <a:solidFill>
                  <a:srgbClr val="121212"/>
                </a:solidFill>
                <a:effectLst/>
                <a:latin typeface="宋体" panose="02010600030101010101" pitchFamily="2" charset="-122"/>
                <a:ea typeface="宋体" panose="02010600030101010101" pitchFamily="2" charset="-122"/>
              </a:rPr>
              <a:t>MTL</a:t>
            </a:r>
            <a:r>
              <a:rPr lang="zh-CN" altLang="en-US" b="0" i="0" dirty="0">
                <a:solidFill>
                  <a:srgbClr val="121212"/>
                </a:solidFill>
                <a:effectLst/>
                <a:latin typeface="宋体" panose="02010600030101010101" pitchFamily="2" charset="-122"/>
                <a:ea typeface="宋体" panose="02010600030101010101" pitchFamily="2" charset="-122"/>
              </a:rPr>
              <a:t>优化方法：</a:t>
            </a:r>
            <a:endParaRPr lang="en-US" altLang="zh-CN" b="0" i="0" dirty="0">
              <a:solidFill>
                <a:srgbClr val="121212"/>
              </a:solidFill>
              <a:effectLst/>
              <a:latin typeface="宋体" panose="02010600030101010101" pitchFamily="2" charset="-122"/>
              <a:ea typeface="宋体" panose="02010600030101010101" pitchFamily="2" charset="-122"/>
            </a:endParaRPr>
          </a:p>
          <a:p>
            <a:pPr algn="ctr"/>
            <a:r>
              <a:rPr lang="zh-CN" altLang="en-US" b="1" i="0" dirty="0">
                <a:solidFill>
                  <a:srgbClr val="121212"/>
                </a:solidFill>
                <a:effectLst/>
                <a:latin typeface="宋体" panose="02010600030101010101" pitchFamily="2" charset="-122"/>
                <a:ea typeface="宋体" panose="02010600030101010101" pitchFamily="2" charset="-122"/>
              </a:rPr>
              <a:t>损失加权、正则化、梯度调制、任务调度、多目标优化和知识蒸馏</a:t>
            </a:r>
            <a:r>
              <a:rPr lang="zh-CN" altLang="en-US" b="0" i="0" dirty="0">
                <a:solidFill>
                  <a:srgbClr val="121212"/>
                </a:solidFill>
                <a:effectLst/>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09C1A4E5-566A-346C-D477-91703E709060}"/>
              </a:ext>
            </a:extLst>
          </p:cNvPr>
          <p:cNvSpPr txBox="1"/>
          <p:nvPr/>
        </p:nvSpPr>
        <p:spPr>
          <a:xfrm>
            <a:off x="107504" y="1905799"/>
            <a:ext cx="1728192" cy="369332"/>
          </a:xfrm>
          <a:prstGeom prst="rect">
            <a:avLst/>
          </a:prstGeom>
          <a:noFill/>
        </p:spPr>
        <p:txBody>
          <a:bodyPr wrap="square">
            <a:spAutoFit/>
          </a:bodyPr>
          <a:lstStyle/>
          <a:p>
            <a:pPr algn="l"/>
            <a:r>
              <a:rPr lang="en-US" altLang="zh-CN" b="1" i="0" dirty="0">
                <a:solidFill>
                  <a:srgbClr val="FF0000"/>
                </a:solidFill>
                <a:effectLst/>
                <a:latin typeface="-apple-system"/>
              </a:rPr>
              <a:t>Task Scheduling</a:t>
            </a:r>
          </a:p>
        </p:txBody>
      </p:sp>
      <p:sp>
        <p:nvSpPr>
          <p:cNvPr id="10" name="文本框 9">
            <a:extLst>
              <a:ext uri="{FF2B5EF4-FFF2-40B4-BE49-F238E27FC236}">
                <a16:creationId xmlns:a16="http://schemas.microsoft.com/office/drawing/2014/main" id="{E1D1E1A1-0D3F-9294-CF8F-825C7D1CDC36}"/>
              </a:ext>
            </a:extLst>
          </p:cNvPr>
          <p:cNvSpPr txBox="1"/>
          <p:nvPr/>
        </p:nvSpPr>
        <p:spPr>
          <a:xfrm>
            <a:off x="2123728" y="1905799"/>
            <a:ext cx="6480720" cy="923330"/>
          </a:xfrm>
          <a:prstGeom prst="rect">
            <a:avLst/>
          </a:prstGeom>
          <a:noFill/>
        </p:spPr>
        <p:txBody>
          <a:bodyPr wrap="square">
            <a:spAutoFit/>
          </a:bodyPr>
          <a:lstStyle/>
          <a:p>
            <a:pPr algn="just"/>
            <a:r>
              <a:rPr lang="zh-CN" altLang="en-US" b="0" i="0" dirty="0">
                <a:solidFill>
                  <a:srgbClr val="121212"/>
                </a:solidFill>
                <a:effectLst/>
                <a:latin typeface="宋体" panose="02010600030101010101" pitchFamily="2" charset="-122"/>
                <a:ea typeface="宋体" panose="02010600030101010101" pitchFamily="2" charset="-122"/>
              </a:rPr>
              <a:t>设计</a:t>
            </a:r>
            <a:r>
              <a:rPr lang="en-US" altLang="zh-CN" b="0" i="0" dirty="0">
                <a:solidFill>
                  <a:srgbClr val="121212"/>
                </a:solidFill>
                <a:effectLst/>
                <a:latin typeface="宋体" panose="02010600030101010101" pitchFamily="2" charset="-122"/>
                <a:ea typeface="宋体" panose="02010600030101010101" pitchFamily="2" charset="-122"/>
              </a:rPr>
              <a:t>Loss</a:t>
            </a:r>
            <a:r>
              <a:rPr lang="zh-CN" altLang="en-US" b="0" i="0" dirty="0">
                <a:solidFill>
                  <a:srgbClr val="121212"/>
                </a:solidFill>
                <a:effectLst/>
                <a:latin typeface="宋体" panose="02010600030101010101" pitchFamily="2" charset="-122"/>
                <a:ea typeface="宋体" panose="02010600030101010101" pitchFamily="2" charset="-122"/>
              </a:rPr>
              <a:t>权重和设计训练策略这两种思路一般只选择其中一种，因为这两种策略在最终达到的效果是差不多的。</a:t>
            </a:r>
            <a:endParaRPr lang="en-US" altLang="zh-CN" b="0" i="0" dirty="0">
              <a:solidFill>
                <a:srgbClr val="121212"/>
              </a:solidFill>
              <a:effectLst/>
              <a:latin typeface="宋体" panose="02010600030101010101" pitchFamily="2" charset="-122"/>
              <a:ea typeface="宋体" panose="02010600030101010101" pitchFamily="2" charset="-122"/>
            </a:endParaRPr>
          </a:p>
          <a:p>
            <a:pPr algn="just"/>
            <a:r>
              <a:rPr lang="en-US" altLang="zh-CN" b="0" i="0" dirty="0">
                <a:solidFill>
                  <a:srgbClr val="121212"/>
                </a:solidFill>
                <a:effectLst/>
                <a:latin typeface="宋体" panose="02010600030101010101" pitchFamily="2" charset="-122"/>
                <a:ea typeface="宋体" panose="02010600030101010101" pitchFamily="2" charset="-122"/>
              </a:rPr>
              <a:t>CV</a:t>
            </a:r>
            <a:r>
              <a:rPr lang="zh-CN" altLang="en-US" b="0" i="0" dirty="0">
                <a:solidFill>
                  <a:srgbClr val="121212"/>
                </a:solidFill>
                <a:effectLst/>
                <a:latin typeface="宋体" panose="02010600030101010101" pitchFamily="2" charset="-122"/>
                <a:ea typeface="宋体" panose="02010600030101010101" pitchFamily="2" charset="-122"/>
              </a:rPr>
              <a:t>通常使用</a:t>
            </a:r>
            <a:r>
              <a:rPr lang="en-US" altLang="zh-CN" b="0" i="0" dirty="0">
                <a:solidFill>
                  <a:srgbClr val="121212"/>
                </a:solidFill>
                <a:effectLst/>
                <a:latin typeface="宋体" panose="02010600030101010101" pitchFamily="2" charset="-122"/>
                <a:ea typeface="宋体" panose="02010600030101010101" pitchFamily="2" charset="-122"/>
              </a:rPr>
              <a:t>Loss</a:t>
            </a:r>
            <a:r>
              <a:rPr lang="zh-CN" altLang="en-US" b="0" i="0" dirty="0">
                <a:solidFill>
                  <a:srgbClr val="121212"/>
                </a:solidFill>
                <a:effectLst/>
                <a:latin typeface="宋体" panose="02010600030101010101" pitchFamily="2" charset="-122"/>
                <a:ea typeface="宋体" panose="02010600030101010101" pitchFamily="2" charset="-122"/>
              </a:rPr>
              <a:t>权重设计，</a:t>
            </a:r>
            <a:r>
              <a:rPr lang="en-US" altLang="zh-CN" b="0" i="0" dirty="0">
                <a:solidFill>
                  <a:srgbClr val="121212"/>
                </a:solidFill>
                <a:effectLst/>
                <a:latin typeface="宋体" panose="02010600030101010101" pitchFamily="2" charset="-122"/>
                <a:ea typeface="宋体" panose="02010600030101010101" pitchFamily="2" charset="-122"/>
              </a:rPr>
              <a:t>NLP</a:t>
            </a:r>
            <a:r>
              <a:rPr lang="zh-CN" altLang="en-US" b="0" i="0" dirty="0">
                <a:solidFill>
                  <a:srgbClr val="121212"/>
                </a:solidFill>
                <a:effectLst/>
                <a:latin typeface="宋体" panose="02010600030101010101" pitchFamily="2" charset="-122"/>
                <a:ea typeface="宋体" panose="02010600030101010101" pitchFamily="2" charset="-122"/>
              </a:rPr>
              <a:t>一般使用训练策略设计。</a:t>
            </a:r>
            <a:endParaRPr lang="zh-CN" altLang="en-US" dirty="0">
              <a:latin typeface="宋体" panose="02010600030101010101" pitchFamily="2" charset="-122"/>
              <a:ea typeface="宋体" panose="02010600030101010101" pitchFamily="2" charset="-122"/>
            </a:endParaRPr>
          </a:p>
        </p:txBody>
      </p:sp>
      <p:pic>
        <p:nvPicPr>
          <p:cNvPr id="12" name="图片 11">
            <a:extLst>
              <a:ext uri="{FF2B5EF4-FFF2-40B4-BE49-F238E27FC236}">
                <a16:creationId xmlns:a16="http://schemas.microsoft.com/office/drawing/2014/main" id="{49CA965F-0DCA-89B5-3618-CE49276BE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02" y="2996952"/>
            <a:ext cx="5404899" cy="2373148"/>
          </a:xfrm>
          <a:prstGeom prst="rect">
            <a:avLst/>
          </a:prstGeom>
        </p:spPr>
      </p:pic>
      <p:sp>
        <p:nvSpPr>
          <p:cNvPr id="14" name="文本框 13">
            <a:extLst>
              <a:ext uri="{FF2B5EF4-FFF2-40B4-BE49-F238E27FC236}">
                <a16:creationId xmlns:a16="http://schemas.microsoft.com/office/drawing/2014/main" id="{72EAFD1C-4A3A-5B03-3AD1-CD31700ACB02}"/>
              </a:ext>
            </a:extLst>
          </p:cNvPr>
          <p:cNvSpPr txBox="1"/>
          <p:nvPr/>
        </p:nvSpPr>
        <p:spPr>
          <a:xfrm>
            <a:off x="219002" y="5537923"/>
            <a:ext cx="5881872" cy="523220"/>
          </a:xfrm>
          <a:prstGeom prst="rect">
            <a:avLst/>
          </a:prstGeom>
          <a:noFill/>
        </p:spPr>
        <p:txBody>
          <a:bodyPr wrap="square">
            <a:spAutoFit/>
          </a:bodyPr>
          <a:lstStyle/>
          <a:p>
            <a:r>
              <a:rPr lang="en-US" altLang="zh-CN" sz="1400" dirty="0">
                <a:solidFill>
                  <a:srgbClr val="222222"/>
                </a:solidFill>
                <a:latin typeface="Arial" panose="020B0604020202020204" pitchFamily="34" charset="0"/>
              </a:rPr>
              <a:t>Sinha A, Chen Z, </a:t>
            </a:r>
            <a:r>
              <a:rPr lang="en-US" altLang="zh-CN" sz="1400" dirty="0" err="1">
                <a:solidFill>
                  <a:srgbClr val="222222"/>
                </a:solidFill>
                <a:latin typeface="Arial" panose="020B0604020202020204" pitchFamily="34" charset="0"/>
              </a:rPr>
              <a:t>Badrinarayanan</a:t>
            </a:r>
            <a:r>
              <a:rPr lang="en-US" altLang="zh-CN" sz="1400" dirty="0">
                <a:solidFill>
                  <a:srgbClr val="222222"/>
                </a:solidFill>
                <a:latin typeface="Arial" panose="020B0604020202020204" pitchFamily="34" charset="0"/>
              </a:rPr>
              <a:t> V, et al. Gradient adversarial training of neural networks[J]. </a:t>
            </a:r>
            <a:r>
              <a:rPr lang="en-US" altLang="zh-CN" sz="1400" dirty="0" err="1">
                <a:solidFill>
                  <a:srgbClr val="222222"/>
                </a:solidFill>
                <a:latin typeface="Arial" panose="020B0604020202020204" pitchFamily="34" charset="0"/>
              </a:rPr>
              <a:t>arXiv</a:t>
            </a:r>
            <a:r>
              <a:rPr lang="en-US" altLang="zh-CN" sz="1400" dirty="0">
                <a:solidFill>
                  <a:srgbClr val="222222"/>
                </a:solidFill>
                <a:latin typeface="Arial" panose="020B0604020202020204" pitchFamily="34" charset="0"/>
              </a:rPr>
              <a:t> preprint arXiv:1806.08028, 2018.</a:t>
            </a:r>
            <a:endParaRPr lang="zh-CN" altLang="en-US" sz="1400" dirty="0">
              <a:solidFill>
                <a:srgbClr val="222222"/>
              </a:solidFill>
              <a:latin typeface="Arial" panose="020B0604020202020204" pitchFamily="34" charset="0"/>
            </a:endParaRPr>
          </a:p>
        </p:txBody>
      </p:sp>
      <p:sp>
        <p:nvSpPr>
          <p:cNvPr id="15" name="文本框 14">
            <a:extLst>
              <a:ext uri="{FF2B5EF4-FFF2-40B4-BE49-F238E27FC236}">
                <a16:creationId xmlns:a16="http://schemas.microsoft.com/office/drawing/2014/main" id="{EBBABD6B-CE56-0E7E-BA99-319A1400E124}"/>
              </a:ext>
            </a:extLst>
          </p:cNvPr>
          <p:cNvSpPr txBox="1"/>
          <p:nvPr/>
        </p:nvSpPr>
        <p:spPr>
          <a:xfrm>
            <a:off x="5380184" y="3429000"/>
            <a:ext cx="3024336" cy="1200329"/>
          </a:xfrm>
          <a:prstGeom prst="rect">
            <a:avLst/>
          </a:prstGeom>
          <a:noFill/>
        </p:spPr>
        <p:txBody>
          <a:bodyPr wrap="square">
            <a:spAutoFit/>
          </a:bodyPr>
          <a:lstStyle/>
          <a:p>
            <a:r>
              <a:rPr lang="zh-CN" altLang="en-US" dirty="0">
                <a:solidFill>
                  <a:srgbClr val="121212"/>
                </a:solidFill>
                <a:latin typeface="宋体" panose="02010600030101010101" pitchFamily="2" charset="-122"/>
                <a:ea typeface="宋体" panose="02010600030101010101" pitchFamily="2" charset="-122"/>
              </a:rPr>
              <a:t>辅助任务获取单个任务损失的梯度向量，并尝试分类梯度向量来自哪个任务，然后对梯度进行调度执行。</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1536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2DED82-041C-2FFD-B837-29833F01C441}"/>
              </a:ext>
            </a:extLst>
          </p:cNvPr>
          <p:cNvSpPr txBox="1"/>
          <p:nvPr/>
        </p:nvSpPr>
        <p:spPr>
          <a:xfrm>
            <a:off x="7092280" y="332656"/>
            <a:ext cx="1800200" cy="369332"/>
          </a:xfrm>
          <a:prstGeom prst="rect">
            <a:avLst/>
          </a:prstGeom>
          <a:noFill/>
        </p:spPr>
        <p:txBody>
          <a:bodyPr wrap="square">
            <a:spAutoFit/>
          </a:bodyPr>
          <a:lstStyle/>
          <a:p>
            <a:r>
              <a:rPr lang="zh-CN" altLang="en-US" b="0" i="0" dirty="0">
                <a:solidFill>
                  <a:srgbClr val="FF0000"/>
                </a:solidFill>
                <a:effectLst/>
                <a:latin typeface="宋体" panose="02010600030101010101" pitchFamily="2" charset="-122"/>
                <a:ea typeface="宋体" panose="02010600030101010101" pitchFamily="2" charset="-122"/>
              </a:rPr>
              <a:t>任务关系学习</a:t>
            </a:r>
            <a:endParaRPr lang="zh-CN" altLang="en-US" dirty="0"/>
          </a:p>
        </p:txBody>
      </p:sp>
      <p:sp>
        <p:nvSpPr>
          <p:cNvPr id="5" name="文本框 4">
            <a:extLst>
              <a:ext uri="{FF2B5EF4-FFF2-40B4-BE49-F238E27FC236}">
                <a16:creationId xmlns:a16="http://schemas.microsoft.com/office/drawing/2014/main" id="{214AD568-1CD0-BD19-AF52-EECD79ADB705}"/>
              </a:ext>
            </a:extLst>
          </p:cNvPr>
          <p:cNvSpPr txBox="1"/>
          <p:nvPr/>
        </p:nvSpPr>
        <p:spPr>
          <a:xfrm>
            <a:off x="179512" y="1196752"/>
            <a:ext cx="7632848" cy="1477328"/>
          </a:xfrm>
          <a:prstGeom prst="rect">
            <a:avLst/>
          </a:prstGeom>
          <a:noFill/>
        </p:spPr>
        <p:txBody>
          <a:bodyPr wrap="square">
            <a:spAutoFit/>
          </a:bodyPr>
          <a:lstStyle/>
          <a:p>
            <a:pPr marL="342900" indent="-342900">
              <a:buFont typeface="+mj-lt"/>
              <a:buAutoNum type="arabicPeriod"/>
            </a:pPr>
            <a:r>
              <a:rPr lang="zh-CN" altLang="en-US" b="0" i="0" dirty="0">
                <a:solidFill>
                  <a:srgbClr val="121212"/>
                </a:solidFill>
                <a:effectLst/>
                <a:latin typeface="宋体" panose="02010600030101010101" pitchFamily="2" charset="-122"/>
                <a:ea typeface="宋体" panose="02010600030101010101" pitchFamily="2" charset="-122"/>
              </a:rPr>
              <a:t>对任务进行分组，目标是将任务集合划分为组，以便同时训练组中的任务是有益的。  </a:t>
            </a:r>
            <a:r>
              <a:rPr lang="en-US" altLang="zh-CN" b="1" i="0" dirty="0">
                <a:solidFill>
                  <a:srgbClr val="121212"/>
                </a:solidFill>
                <a:effectLst/>
                <a:latin typeface="-apple-system"/>
              </a:rPr>
              <a:t> </a:t>
            </a:r>
            <a:r>
              <a:rPr lang="en-US" altLang="zh-CN" b="1" i="0" dirty="0">
                <a:solidFill>
                  <a:srgbClr val="FF0000"/>
                </a:solidFill>
                <a:effectLst/>
                <a:latin typeface="-apple-system"/>
              </a:rPr>
              <a:t>Grouping Tasks</a:t>
            </a:r>
            <a:endParaRPr lang="en-US" altLang="zh-CN" b="0" i="0" dirty="0">
              <a:solidFill>
                <a:srgbClr val="FF0000"/>
              </a:solidFill>
              <a:effectLst/>
              <a:latin typeface="宋体" panose="02010600030101010101" pitchFamily="2" charset="-122"/>
              <a:ea typeface="宋体" panose="02010600030101010101" pitchFamily="2" charset="-122"/>
            </a:endParaRPr>
          </a:p>
          <a:p>
            <a:pPr marL="342900" indent="-342900">
              <a:buFont typeface="+mj-lt"/>
              <a:buAutoNum type="arabicPeriod"/>
            </a:pPr>
            <a:r>
              <a:rPr lang="zh-CN" altLang="en-US" b="0" i="0" dirty="0">
                <a:solidFill>
                  <a:srgbClr val="121212"/>
                </a:solidFill>
                <a:effectLst/>
                <a:latin typeface="宋体" panose="02010600030101010101" pitchFamily="2" charset="-122"/>
                <a:ea typeface="宋体" panose="02010600030101010101" pitchFamily="2" charset="-122"/>
              </a:rPr>
              <a:t>学习转移关系，其中包括在将知识从一项任务转移到另一项任务时试图分析和理解有利于学习的方法。  </a:t>
            </a:r>
            <a:r>
              <a:rPr lang="en-US" altLang="zh-CN" b="1" i="0" dirty="0">
                <a:solidFill>
                  <a:srgbClr val="FF0000"/>
                </a:solidFill>
                <a:effectLst/>
                <a:latin typeface="-apple-system"/>
              </a:rPr>
              <a:t>Transfer Relationships</a:t>
            </a:r>
            <a:endParaRPr lang="en-US" altLang="zh-CN" b="0" i="0" dirty="0">
              <a:solidFill>
                <a:srgbClr val="FF0000"/>
              </a:solidFill>
              <a:effectLst/>
              <a:latin typeface="宋体" panose="02010600030101010101" pitchFamily="2" charset="-122"/>
              <a:ea typeface="宋体" panose="02010600030101010101" pitchFamily="2" charset="-122"/>
            </a:endParaRPr>
          </a:p>
          <a:p>
            <a:pPr marL="342900" indent="-342900">
              <a:buFont typeface="+mj-lt"/>
              <a:buAutoNum type="arabicPeriod"/>
            </a:pPr>
            <a:r>
              <a:rPr lang="zh-CN" altLang="en-US" b="0" i="0" dirty="0">
                <a:solidFill>
                  <a:srgbClr val="121212"/>
                </a:solidFill>
                <a:effectLst/>
                <a:latin typeface="宋体" panose="02010600030101010101" pitchFamily="2" charset="-122"/>
                <a:ea typeface="宋体" panose="02010600030101010101" pitchFamily="2" charset="-122"/>
              </a:rPr>
              <a:t>任务嵌入方法，这些方法学习任务本身的嵌入空间。 </a:t>
            </a:r>
            <a:r>
              <a:rPr lang="en-US" altLang="zh-CN" b="1" i="0" dirty="0">
                <a:solidFill>
                  <a:srgbClr val="FF0000"/>
                </a:solidFill>
                <a:effectLst/>
                <a:latin typeface="-apple-system"/>
              </a:rPr>
              <a:t>Task Embeddings</a:t>
            </a:r>
          </a:p>
        </p:txBody>
      </p:sp>
      <p:sp>
        <p:nvSpPr>
          <p:cNvPr id="7" name="文本框 6">
            <a:extLst>
              <a:ext uri="{FF2B5EF4-FFF2-40B4-BE49-F238E27FC236}">
                <a16:creationId xmlns:a16="http://schemas.microsoft.com/office/drawing/2014/main" id="{CE646CE3-DFB9-5092-B4AA-D96A61CEA416}"/>
              </a:ext>
            </a:extLst>
          </p:cNvPr>
          <p:cNvSpPr txBox="1"/>
          <p:nvPr/>
        </p:nvSpPr>
        <p:spPr>
          <a:xfrm>
            <a:off x="147231" y="3270447"/>
            <a:ext cx="4424769" cy="2308324"/>
          </a:xfrm>
          <a:prstGeom prst="rect">
            <a:avLst/>
          </a:prstGeom>
          <a:noFill/>
        </p:spPr>
        <p:txBody>
          <a:bodyPr wrap="square">
            <a:spAutoFit/>
          </a:bodyPr>
          <a:lstStyle/>
          <a:p>
            <a:r>
              <a:rPr lang="zh-CN" altLang="en-US" b="1" i="0" dirty="0">
                <a:solidFill>
                  <a:srgbClr val="121212"/>
                </a:solidFill>
                <a:effectLst/>
                <a:latin typeface="-apple-system"/>
              </a:rPr>
              <a:t>关于多任务训练是否比单任务基线有所改善，结果喜忧参半，许多多任务网络的表现比单任务网络差。其次，单任务训练到多任务训练的性能收益因训练设置而异，这意味着</a:t>
            </a:r>
            <a:r>
              <a:rPr lang="en-US" altLang="zh-CN" b="1" i="0" dirty="0">
                <a:solidFill>
                  <a:srgbClr val="121212"/>
                </a:solidFill>
                <a:effectLst/>
                <a:latin typeface="-apple-system"/>
              </a:rPr>
              <a:t>MTL</a:t>
            </a:r>
            <a:r>
              <a:rPr lang="zh-CN" altLang="en-US" b="1" i="0" dirty="0">
                <a:solidFill>
                  <a:srgbClr val="121212"/>
                </a:solidFill>
                <a:effectLst/>
                <a:latin typeface="-apple-system"/>
              </a:rPr>
              <a:t>的有效性不像我们曾经想象的那样取决于任务本身之间的关系。</a:t>
            </a:r>
            <a:r>
              <a:rPr lang="zh-CN" altLang="en-US" b="0" i="0" dirty="0">
                <a:solidFill>
                  <a:srgbClr val="121212"/>
                </a:solidFill>
                <a:effectLst/>
                <a:latin typeface="-apple-system"/>
              </a:rPr>
              <a:t>令人惊讶的是，这项研究还发现，</a:t>
            </a:r>
            <a:r>
              <a:rPr lang="zh-CN" altLang="en-US" b="1" i="0" dirty="0">
                <a:solidFill>
                  <a:srgbClr val="121212"/>
                </a:solidFill>
                <a:effectLst/>
                <a:latin typeface="-apple-system"/>
              </a:rPr>
              <a:t>多任务相似性与任务之间的迁移效果之间没有相关性</a:t>
            </a:r>
            <a:endParaRPr lang="zh-CN" altLang="en-US" dirty="0"/>
          </a:p>
        </p:txBody>
      </p:sp>
      <p:pic>
        <p:nvPicPr>
          <p:cNvPr id="9" name="图片 8">
            <a:extLst>
              <a:ext uri="{FF2B5EF4-FFF2-40B4-BE49-F238E27FC236}">
                <a16:creationId xmlns:a16="http://schemas.microsoft.com/office/drawing/2014/main" id="{ECBB4433-DA0B-C9A4-DEF5-07F6ECF231D0}"/>
              </a:ext>
            </a:extLst>
          </p:cNvPr>
          <p:cNvPicPr>
            <a:picLocks noChangeAspect="1"/>
          </p:cNvPicPr>
          <p:nvPr/>
        </p:nvPicPr>
        <p:blipFill rotWithShape="1">
          <a:blip r:embed="rId3">
            <a:extLst>
              <a:ext uri="{28A0092B-C50C-407E-A947-70E740481C1C}">
                <a14:useLocalDpi xmlns:a14="http://schemas.microsoft.com/office/drawing/2010/main" val="0"/>
              </a:ext>
            </a:extLst>
          </a:blip>
          <a:srcRect l="13781" t="600" r="25584" b="21895"/>
          <a:stretch/>
        </p:blipFill>
        <p:spPr>
          <a:xfrm>
            <a:off x="4467711" y="3235007"/>
            <a:ext cx="4424769" cy="1944217"/>
          </a:xfrm>
          <a:prstGeom prst="rect">
            <a:avLst/>
          </a:prstGeom>
        </p:spPr>
      </p:pic>
    </p:spTree>
    <p:extLst>
      <p:ext uri="{BB962C8B-B14F-4D97-AF65-F5344CB8AC3E}">
        <p14:creationId xmlns:p14="http://schemas.microsoft.com/office/powerpoint/2010/main" val="691451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66A11AF-1CF9-7F7C-F5D4-58A132687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700808"/>
            <a:ext cx="4936801" cy="3053523"/>
          </a:xfrm>
          <a:prstGeom prst="rect">
            <a:avLst/>
          </a:prstGeom>
        </p:spPr>
      </p:pic>
    </p:spTree>
    <p:extLst>
      <p:ext uri="{BB962C8B-B14F-4D97-AF65-F5344CB8AC3E}">
        <p14:creationId xmlns:p14="http://schemas.microsoft.com/office/powerpoint/2010/main" val="93058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B9D43A9-D8B6-77CB-0DD2-AEF4F6306D93}"/>
              </a:ext>
            </a:extLst>
          </p:cNvPr>
          <p:cNvSpPr txBox="1"/>
          <p:nvPr/>
        </p:nvSpPr>
        <p:spPr>
          <a:xfrm>
            <a:off x="395536" y="1145619"/>
            <a:ext cx="8352928" cy="966547"/>
          </a:xfrm>
          <a:prstGeom prst="rect">
            <a:avLst/>
          </a:prstGeom>
          <a:noFill/>
        </p:spPr>
        <p:txBody>
          <a:bodyPr wrap="square">
            <a:spAutoFit/>
          </a:bodyPr>
          <a:lstStyle/>
          <a:p>
            <a:pPr>
              <a:lnSpc>
                <a:spcPct val="150000"/>
              </a:lnSpc>
            </a:pPr>
            <a:r>
              <a:rPr lang="zh-CN" altLang="en-US" dirty="0">
                <a:solidFill>
                  <a:srgbClr val="121212"/>
                </a:solidFill>
                <a:latin typeface="宋体" panose="02010600030101010101" pitchFamily="2" charset="-122"/>
                <a:ea typeface="宋体" panose="02010600030101010101" pitchFamily="2" charset="-122"/>
              </a:rPr>
              <a:t>    </a:t>
            </a:r>
            <a:r>
              <a:rPr lang="zh-CN" altLang="en-US" sz="2000" dirty="0">
                <a:solidFill>
                  <a:srgbClr val="121212"/>
                </a:solidFill>
                <a:latin typeface="宋体" panose="02010600030101010101" pitchFamily="2" charset="-122"/>
                <a:ea typeface="宋体" panose="02010600030101010101" pitchFamily="2" charset="-122"/>
              </a:rPr>
              <a:t>多任务学习是一种机器学习的训练模式，模型同时使用来自多个任务的数据进行训练，使用共享表示来学习相关任务集合之间的共同特征。</a:t>
            </a:r>
            <a:endParaRPr lang="en-US" altLang="zh-CN" dirty="0">
              <a:solidFill>
                <a:srgbClr val="121212"/>
              </a:solidFill>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B37BEC9F-BB18-EC5C-E964-980AC035B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6" y="2343008"/>
            <a:ext cx="4177508" cy="2911119"/>
          </a:xfrm>
          <a:prstGeom prst="rect">
            <a:avLst/>
          </a:prstGeom>
        </p:spPr>
      </p:pic>
      <p:sp>
        <p:nvSpPr>
          <p:cNvPr id="8" name="文本框 7">
            <a:extLst>
              <a:ext uri="{FF2B5EF4-FFF2-40B4-BE49-F238E27FC236}">
                <a16:creationId xmlns:a16="http://schemas.microsoft.com/office/drawing/2014/main" id="{C9153764-E834-29BD-2BF7-F7DAED41A15C}"/>
              </a:ext>
            </a:extLst>
          </p:cNvPr>
          <p:cNvSpPr txBox="1"/>
          <p:nvPr/>
        </p:nvSpPr>
        <p:spPr>
          <a:xfrm>
            <a:off x="3923928" y="2682866"/>
            <a:ext cx="4464496" cy="2104872"/>
          </a:xfrm>
          <a:prstGeom prst="rect">
            <a:avLst/>
          </a:prstGeom>
          <a:noFill/>
        </p:spPr>
        <p:txBody>
          <a:bodyPr wrap="square">
            <a:spAutoFit/>
          </a:bodyPr>
          <a:lstStyle/>
          <a:p>
            <a:pPr marL="285750" indent="-285750">
              <a:lnSpc>
                <a:spcPct val="150000"/>
              </a:lnSpc>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提高了数据效率，并可能为相关或下游任务提供更快的学习速度。</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有助于缓解众所周知的深度学习的弱点：大量数据需求和计算需求。（比如数据稀疏问题）</a:t>
            </a:r>
          </a:p>
        </p:txBody>
      </p:sp>
      <p:sp>
        <p:nvSpPr>
          <p:cNvPr id="12" name="文本框 11">
            <a:extLst>
              <a:ext uri="{FF2B5EF4-FFF2-40B4-BE49-F238E27FC236}">
                <a16:creationId xmlns:a16="http://schemas.microsoft.com/office/drawing/2014/main" id="{B7277B5C-FDFE-D23C-1601-3F48B571827D}"/>
              </a:ext>
            </a:extLst>
          </p:cNvPr>
          <p:cNvSpPr txBox="1"/>
          <p:nvPr/>
        </p:nvSpPr>
        <p:spPr>
          <a:xfrm>
            <a:off x="167721" y="5358438"/>
            <a:ext cx="8808558" cy="707886"/>
          </a:xfrm>
          <a:prstGeom prst="rect">
            <a:avLst/>
          </a:prstGeom>
          <a:noFill/>
        </p:spPr>
        <p:txBody>
          <a:bodyPr wrap="square">
            <a:spAutoFit/>
          </a:bodyPr>
          <a:lstStyle/>
          <a:p>
            <a:pPr algn="ctr"/>
            <a:r>
              <a:rPr lang="zh-CN" altLang="en-US" sz="2000" b="1" i="0" dirty="0">
                <a:solidFill>
                  <a:srgbClr val="FF0000"/>
                </a:solidFill>
                <a:effectLst/>
                <a:latin typeface="宋体" panose="02010600030101010101" pitchFamily="2" charset="-122"/>
                <a:ea typeface="宋体" panose="02010600030101010101" pitchFamily="2" charset="-122"/>
              </a:rPr>
              <a:t>可能存在相互冲突的需求</a:t>
            </a:r>
            <a:endParaRPr lang="en-US" altLang="zh-CN" sz="2000" b="1" i="0" dirty="0">
              <a:solidFill>
                <a:srgbClr val="FF0000"/>
              </a:solidFill>
              <a:effectLst/>
              <a:latin typeface="宋体" panose="02010600030101010101" pitchFamily="2" charset="-122"/>
              <a:ea typeface="宋体" panose="02010600030101010101" pitchFamily="2" charset="-122"/>
            </a:endParaRPr>
          </a:p>
          <a:p>
            <a:pPr algn="ctr"/>
            <a:r>
              <a:rPr lang="zh-CN" altLang="en-US" sz="2000" b="1" i="0" dirty="0">
                <a:solidFill>
                  <a:srgbClr val="FF0000"/>
                </a:solidFill>
                <a:effectLst/>
                <a:latin typeface="宋体" panose="02010600030101010101" pitchFamily="2" charset="-122"/>
                <a:ea typeface="宋体" panose="02010600030101010101" pitchFamily="2" charset="-122"/>
              </a:rPr>
              <a:t>（</a:t>
            </a:r>
            <a:r>
              <a:rPr lang="en-US" altLang="zh-CN" sz="2000" b="1" i="0" dirty="0">
                <a:solidFill>
                  <a:srgbClr val="FF0000"/>
                </a:solidFill>
                <a:effectLst/>
                <a:latin typeface="宋体" panose="02010600030101010101" pitchFamily="2" charset="-122"/>
                <a:ea typeface="宋体" panose="02010600030101010101" pitchFamily="2" charset="-122"/>
              </a:rPr>
              <a:t>negative transfer</a:t>
            </a:r>
            <a:r>
              <a:rPr lang="zh-CN" altLang="en-US" sz="2000" b="1" i="0" dirty="0">
                <a:solidFill>
                  <a:srgbClr val="FF0000"/>
                </a:solidFill>
                <a:effectLst/>
                <a:latin typeface="宋体" panose="02010600030101010101" pitchFamily="2" charset="-122"/>
                <a:ea typeface="宋体" panose="02010600030101010101" pitchFamily="2" charset="-122"/>
              </a:rPr>
              <a:t>，</a:t>
            </a:r>
            <a:r>
              <a:rPr lang="en-US" altLang="zh-CN" sz="2000" b="1" i="0" dirty="0">
                <a:solidFill>
                  <a:srgbClr val="FF0000"/>
                </a:solidFill>
                <a:effectLst/>
                <a:latin typeface="宋体" panose="02010600030101010101" pitchFamily="2" charset="-122"/>
                <a:ea typeface="宋体" panose="02010600030101010101" pitchFamily="2" charset="-122"/>
              </a:rPr>
              <a:t>destructive interference</a:t>
            </a:r>
            <a:r>
              <a:rPr lang="zh-CN" altLang="en-US" sz="2000" b="1" i="0" dirty="0">
                <a:solidFill>
                  <a:srgbClr val="FF0000"/>
                </a:solidFill>
                <a:effectLst/>
                <a:latin typeface="宋体" panose="02010600030101010101" pitchFamily="2" charset="-122"/>
                <a:ea typeface="宋体" panose="02010600030101010101" pitchFamily="2" charset="-122"/>
              </a:rPr>
              <a:t>）</a:t>
            </a:r>
            <a:endParaRPr lang="zh-CN" altLang="en-US" sz="2000"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2539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C7BC748-EB77-6175-F185-2196D7FEEE71}"/>
              </a:ext>
            </a:extLst>
          </p:cNvPr>
          <p:cNvSpPr txBox="1"/>
          <p:nvPr/>
        </p:nvSpPr>
        <p:spPr>
          <a:xfrm>
            <a:off x="375955" y="1052736"/>
            <a:ext cx="7992888" cy="858377"/>
          </a:xfrm>
          <a:prstGeom prst="rect">
            <a:avLst/>
          </a:prstGeom>
          <a:noFill/>
        </p:spPr>
        <p:txBody>
          <a:bodyPr wrap="square">
            <a:spAutoFit/>
          </a:bodyPr>
          <a:lstStyle/>
          <a:p>
            <a:pPr algn="l">
              <a:lnSpc>
                <a:spcPct val="150000"/>
              </a:lnSpc>
            </a:pPr>
            <a:r>
              <a:rPr lang="zh-CN" altLang="en-US" i="0" dirty="0">
                <a:solidFill>
                  <a:srgbClr val="121212"/>
                </a:solidFill>
                <a:effectLst/>
                <a:latin typeface="宋体" panose="02010600030101010101" pitchFamily="2" charset="-122"/>
                <a:ea typeface="宋体" panose="02010600030101010101" pitchFamily="2" charset="-122"/>
              </a:rPr>
              <a:t>单任务学习：</a:t>
            </a:r>
            <a:r>
              <a:rPr lang="zh-CN" altLang="en-US" b="1" i="0" dirty="0">
                <a:solidFill>
                  <a:srgbClr val="FF0000"/>
                </a:solidFill>
                <a:effectLst/>
                <a:latin typeface="宋体" panose="02010600030101010101" pitchFamily="2" charset="-122"/>
                <a:ea typeface="宋体" panose="02010600030101010101" pitchFamily="2" charset="-122"/>
              </a:rPr>
              <a:t>一个</a:t>
            </a:r>
            <a:r>
              <a:rPr lang="en-US" altLang="zh-CN" b="1" i="0" dirty="0">
                <a:solidFill>
                  <a:srgbClr val="FF0000"/>
                </a:solidFill>
                <a:effectLst/>
                <a:latin typeface="宋体" panose="02010600030101010101" pitchFamily="2" charset="-122"/>
                <a:ea typeface="宋体" panose="02010600030101010101" pitchFamily="2" charset="-122"/>
              </a:rPr>
              <a:t>loss</a:t>
            </a:r>
            <a:r>
              <a:rPr lang="zh-CN" altLang="en-US" b="1" i="0" dirty="0">
                <a:solidFill>
                  <a:srgbClr val="FF0000"/>
                </a:solidFill>
                <a:effectLst/>
                <a:latin typeface="宋体" panose="02010600030101010101" pitchFamily="2" charset="-122"/>
                <a:ea typeface="宋体" panose="02010600030101010101" pitchFamily="2" charset="-122"/>
              </a:rPr>
              <a:t>，一个任务</a:t>
            </a:r>
            <a:r>
              <a:rPr lang="zh-CN" altLang="en-US" b="1" dirty="0">
                <a:solidFill>
                  <a:srgbClr val="121212"/>
                </a:solidFill>
                <a:latin typeface="宋体" panose="02010600030101010101" pitchFamily="2" charset="-122"/>
                <a:ea typeface="宋体" panose="02010600030101010101" pitchFamily="2" charset="-122"/>
              </a:rPr>
              <a:t>。</a:t>
            </a:r>
            <a:endParaRPr lang="zh-CN" altLang="en-US" i="0" dirty="0">
              <a:solidFill>
                <a:srgbClr val="121212"/>
              </a:solidFill>
              <a:effectLst/>
              <a:latin typeface="宋体" panose="02010600030101010101" pitchFamily="2" charset="-122"/>
              <a:ea typeface="宋体" panose="02010600030101010101" pitchFamily="2" charset="-122"/>
            </a:endParaRPr>
          </a:p>
          <a:p>
            <a:pPr algn="l">
              <a:lnSpc>
                <a:spcPct val="150000"/>
              </a:lnSpc>
            </a:pPr>
            <a:r>
              <a:rPr lang="zh-CN" altLang="en-US" i="0" dirty="0">
                <a:solidFill>
                  <a:srgbClr val="121212"/>
                </a:solidFill>
                <a:effectLst/>
                <a:latin typeface="宋体" panose="02010600030101010101" pitchFamily="2" charset="-122"/>
                <a:ea typeface="宋体" panose="02010600030101010101" pitchFamily="2" charset="-122"/>
              </a:rPr>
              <a:t>多任务学习：简单来说有</a:t>
            </a:r>
            <a:r>
              <a:rPr lang="zh-CN" altLang="en-US" i="0" dirty="0">
                <a:solidFill>
                  <a:srgbClr val="FF0000"/>
                </a:solidFill>
                <a:effectLst/>
                <a:latin typeface="宋体" panose="02010600030101010101" pitchFamily="2" charset="-122"/>
                <a:ea typeface="宋体" panose="02010600030101010101" pitchFamily="2" charset="-122"/>
              </a:rPr>
              <a:t>多个目标函数</a:t>
            </a:r>
            <a:r>
              <a:rPr lang="en-US" altLang="zh-CN" i="0" dirty="0">
                <a:solidFill>
                  <a:srgbClr val="FF0000"/>
                </a:solidFill>
                <a:effectLst/>
                <a:latin typeface="宋体" panose="02010600030101010101" pitchFamily="2" charset="-122"/>
                <a:ea typeface="宋体" panose="02010600030101010101" pitchFamily="2" charset="-122"/>
              </a:rPr>
              <a:t>loss</a:t>
            </a:r>
            <a:r>
              <a:rPr lang="zh-CN" altLang="en-US" i="0" dirty="0">
                <a:solidFill>
                  <a:srgbClr val="FF0000"/>
                </a:solidFill>
                <a:effectLst/>
                <a:latin typeface="宋体" panose="02010600030101010101" pitchFamily="2" charset="-122"/>
                <a:ea typeface="宋体" panose="02010600030101010101" pitchFamily="2" charset="-122"/>
              </a:rPr>
              <a:t>同时学习</a:t>
            </a:r>
            <a:r>
              <a:rPr lang="zh-CN" altLang="en-US" i="0" dirty="0">
                <a:solidFill>
                  <a:srgbClr val="121212"/>
                </a:solidFill>
                <a:effectLst/>
                <a:latin typeface="宋体" panose="02010600030101010101" pitchFamily="2" charset="-122"/>
                <a:ea typeface="宋体" panose="02010600030101010101" pitchFamily="2" charset="-122"/>
              </a:rPr>
              <a:t>的就算多任务学习。</a:t>
            </a:r>
          </a:p>
        </p:txBody>
      </p:sp>
      <p:sp>
        <p:nvSpPr>
          <p:cNvPr id="6" name="文本框 5">
            <a:extLst>
              <a:ext uri="{FF2B5EF4-FFF2-40B4-BE49-F238E27FC236}">
                <a16:creationId xmlns:a16="http://schemas.microsoft.com/office/drawing/2014/main" id="{F489E949-C284-C33E-A761-96B09394535E}"/>
              </a:ext>
            </a:extLst>
          </p:cNvPr>
          <p:cNvSpPr txBox="1"/>
          <p:nvPr/>
        </p:nvSpPr>
        <p:spPr>
          <a:xfrm>
            <a:off x="323528" y="2348880"/>
            <a:ext cx="4320480" cy="376686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多分类学习（</a:t>
            </a:r>
            <a:r>
              <a:rPr lang="en-US" altLang="zh-CN" dirty="0">
                <a:latin typeface="宋体" panose="02010600030101010101" pitchFamily="2" charset="-122"/>
                <a:ea typeface="宋体" panose="02010600030101010101" pitchFamily="2" charset="-122"/>
              </a:rPr>
              <a:t>Multi-class</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一个分类器，但分的类别是包含多个的。</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多标签学习（</a:t>
            </a:r>
            <a:r>
              <a:rPr lang="en-US" altLang="zh-CN" dirty="0">
                <a:latin typeface="宋体" panose="02010600030101010101" pitchFamily="2" charset="-122"/>
                <a:ea typeface="宋体" panose="02010600030101010101" pitchFamily="2" charset="-122"/>
              </a:rPr>
              <a:t>Multi-label </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例如判断一个苹果</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可以有如下的标签</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形状（圆、不圆）、颜色</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红色、非红色</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、硬度</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硬、不硬</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多任务学习（</a:t>
            </a:r>
            <a:r>
              <a:rPr lang="en-US" altLang="zh-CN" dirty="0">
                <a:latin typeface="宋体" panose="02010600030101010101" pitchFamily="2" charset="-122"/>
                <a:ea typeface="宋体" panose="02010600030101010101" pitchFamily="2" charset="-122"/>
              </a:rPr>
              <a:t>Multi-task</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多任务学习直观的说就是有多个输出，也就是有多个</a:t>
            </a:r>
            <a:r>
              <a:rPr lang="en-US" altLang="zh-CN" dirty="0">
                <a:latin typeface="宋体" panose="02010600030101010101" pitchFamily="2" charset="-122"/>
                <a:ea typeface="宋体" panose="02010600030101010101" pitchFamily="2" charset="-122"/>
              </a:rPr>
              <a:t>Y</a:t>
            </a:r>
            <a:r>
              <a:rPr lang="zh-CN" altLang="en-US" dirty="0">
                <a:latin typeface="宋体" panose="02010600030101010101" pitchFamily="2" charset="-122"/>
                <a:ea typeface="宋体" panose="02010600030101010101" pitchFamily="2" charset="-122"/>
              </a:rPr>
              <a:t>值。</a:t>
            </a:r>
          </a:p>
        </p:txBody>
      </p:sp>
      <p:pic>
        <p:nvPicPr>
          <p:cNvPr id="2050" name="Picture 2" descr="preview">
            <a:extLst>
              <a:ext uri="{FF2B5EF4-FFF2-40B4-BE49-F238E27FC236}">
                <a16:creationId xmlns:a16="http://schemas.microsoft.com/office/drawing/2014/main" id="{8738C1CA-477A-0687-A276-2E0C9D3AD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7605" y="1911113"/>
            <a:ext cx="3960440" cy="4404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2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view">
            <a:extLst>
              <a:ext uri="{FF2B5EF4-FFF2-40B4-BE49-F238E27FC236}">
                <a16:creationId xmlns:a16="http://schemas.microsoft.com/office/drawing/2014/main" id="{99B441F1-C352-1FA9-9845-94E3392D1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64" y="1124744"/>
            <a:ext cx="7848872" cy="508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DE46BAA-0855-F806-8BB8-D10EADAF0B09}"/>
              </a:ext>
            </a:extLst>
          </p:cNvPr>
          <p:cNvSpPr txBox="1"/>
          <p:nvPr/>
        </p:nvSpPr>
        <p:spPr>
          <a:xfrm>
            <a:off x="274249" y="1124744"/>
            <a:ext cx="5040560" cy="369332"/>
          </a:xfrm>
          <a:prstGeom prst="rect">
            <a:avLst/>
          </a:prstGeom>
          <a:noFill/>
        </p:spPr>
        <p:txBody>
          <a:bodyPr wrap="square">
            <a:spAutoFit/>
          </a:bodyPr>
          <a:lstStyle/>
          <a:p>
            <a:r>
              <a:rPr lang="en-US" altLang="zh-CN" dirty="0"/>
              <a:t>hard parameter sharing vs soft parameter sharing.</a:t>
            </a:r>
            <a:endParaRPr lang="zh-CN" altLang="en-US" dirty="0"/>
          </a:p>
        </p:txBody>
      </p:sp>
      <p:pic>
        <p:nvPicPr>
          <p:cNvPr id="3074" name="Picture 2" descr="preview">
            <a:extLst>
              <a:ext uri="{FF2B5EF4-FFF2-40B4-BE49-F238E27FC236}">
                <a16:creationId xmlns:a16="http://schemas.microsoft.com/office/drawing/2014/main" id="{11B8268E-140B-72B4-1E40-9E77E7B561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17" b="16326"/>
          <a:stretch/>
        </p:blipFill>
        <p:spPr bwMode="auto">
          <a:xfrm>
            <a:off x="287524" y="1556792"/>
            <a:ext cx="8568952" cy="295232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1BC8D2FA-6F3D-23DB-B602-6B521113FD69}"/>
              </a:ext>
            </a:extLst>
          </p:cNvPr>
          <p:cNvSpPr txBox="1"/>
          <p:nvPr/>
        </p:nvSpPr>
        <p:spPr>
          <a:xfrm>
            <a:off x="1124744" y="4509120"/>
            <a:ext cx="6894512" cy="1754326"/>
          </a:xfrm>
          <a:prstGeom prst="rect">
            <a:avLst/>
          </a:prstGeom>
          <a:noFill/>
        </p:spPr>
        <p:txBody>
          <a:bodyPr wrap="square">
            <a:spAutoFit/>
          </a:bodyPr>
          <a:lstStyle/>
          <a:p>
            <a:pPr marL="285750" indent="-285750">
              <a:buFont typeface="Wingdings" panose="05000000000000000000" pitchFamily="2" charset="2"/>
              <a:buChar char="l"/>
            </a:pPr>
            <a:r>
              <a:rPr lang="zh-CN" altLang="en-US" b="0" i="0" dirty="0">
                <a:solidFill>
                  <a:srgbClr val="121212"/>
                </a:solidFill>
                <a:effectLst/>
                <a:latin typeface="宋体" panose="02010600030101010101" pitchFamily="2" charset="-122"/>
                <a:ea typeface="宋体" panose="02010600030101010101" pitchFamily="2" charset="-122"/>
              </a:rPr>
              <a:t>硬参数共享是在多个任务之间共享模型权重，训练每个权重共同最小化多个损失函数。</a:t>
            </a:r>
            <a:endParaRPr lang="en-US" altLang="zh-CN" b="0" i="0" dirty="0">
              <a:solidFill>
                <a:srgbClr val="121212"/>
              </a:solidFill>
              <a:effectLst/>
              <a:latin typeface="宋体" panose="02010600030101010101" pitchFamily="2" charset="-122"/>
              <a:ea typeface="宋体" panose="02010600030101010101" pitchFamily="2" charset="-122"/>
            </a:endParaRPr>
          </a:p>
          <a:p>
            <a:pPr marL="285750" indent="-285750">
              <a:buFont typeface="Wingdings" panose="05000000000000000000" pitchFamily="2" charset="2"/>
              <a:buChar char="l"/>
            </a:pPr>
            <a:r>
              <a:rPr lang="zh-CN" altLang="en-US" b="0" i="0" dirty="0">
                <a:solidFill>
                  <a:srgbClr val="121212"/>
                </a:solidFill>
                <a:effectLst/>
                <a:latin typeface="宋体" panose="02010600030101010101" pitchFamily="2" charset="-122"/>
                <a:ea typeface="宋体" panose="02010600030101010101" pitchFamily="2" charset="-122"/>
              </a:rPr>
              <a:t>在软参数共享下，不同任务具有单独的特定任务模型，具有不同的权重，但不同任务的模型参数之间的距离被添加到联合目标函数中。虽然没有显式参数共享，但不同任务模型之间具有相似参数激励。</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6421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98A7F65-7251-8B1C-96B8-D2B5671DD221}"/>
              </a:ext>
            </a:extLst>
          </p:cNvPr>
          <p:cNvSpPr txBox="1"/>
          <p:nvPr/>
        </p:nvSpPr>
        <p:spPr>
          <a:xfrm>
            <a:off x="323528" y="1268760"/>
            <a:ext cx="8352928" cy="1477328"/>
          </a:xfrm>
          <a:prstGeom prst="rect">
            <a:avLst/>
          </a:prstGeom>
          <a:noFill/>
        </p:spPr>
        <p:txBody>
          <a:bodyPr wrap="square">
            <a:spAutoFit/>
          </a:bodyPr>
          <a:lstStyle/>
          <a:p>
            <a:pPr marL="342900" indent="-342900" algn="just">
              <a:buFont typeface="+mj-lt"/>
              <a:buAutoNum type="arabicPeriod"/>
            </a:pPr>
            <a:r>
              <a:rPr lang="zh-CN" altLang="en-US" b="0" i="0" dirty="0">
                <a:solidFill>
                  <a:srgbClr val="121212"/>
                </a:solidFill>
                <a:effectLst/>
                <a:latin typeface="宋体" panose="02010600030101010101" pitchFamily="2" charset="-122"/>
                <a:ea typeface="宋体" panose="02010600030101010101" pitchFamily="2" charset="-122"/>
              </a:rPr>
              <a:t>将硬参数共享方法类推广到</a:t>
            </a:r>
            <a:r>
              <a:rPr lang="zh-CN" altLang="en-US" b="0" i="0" dirty="0">
                <a:solidFill>
                  <a:srgbClr val="FF0000"/>
                </a:solidFill>
                <a:effectLst/>
                <a:latin typeface="宋体" panose="02010600030101010101" pitchFamily="2" charset="-122"/>
                <a:ea typeface="宋体" panose="02010600030101010101" pitchFamily="2" charset="-122"/>
              </a:rPr>
              <a:t>多任务架构</a:t>
            </a:r>
            <a:r>
              <a:rPr lang="zh-CN" altLang="en-US" b="0" i="0" dirty="0">
                <a:solidFill>
                  <a:srgbClr val="121212"/>
                </a:solidFill>
                <a:effectLst/>
                <a:latin typeface="宋体" panose="02010600030101010101" pitchFamily="2" charset="-122"/>
                <a:ea typeface="宋体" panose="02010600030101010101" pitchFamily="2" charset="-122"/>
              </a:rPr>
              <a:t>中</a:t>
            </a:r>
            <a:r>
              <a:rPr lang="zh-CN" altLang="en-US" dirty="0">
                <a:solidFill>
                  <a:srgbClr val="121212"/>
                </a:solidFill>
                <a:latin typeface="宋体" panose="02010600030101010101" pitchFamily="2" charset="-122"/>
                <a:ea typeface="宋体" panose="02010600030101010101" pitchFamily="2" charset="-122"/>
              </a:rPr>
              <a:t>。</a:t>
            </a:r>
            <a:endParaRPr lang="en-US" altLang="zh-CN" b="0" i="0" dirty="0">
              <a:solidFill>
                <a:srgbClr val="121212"/>
              </a:solidFill>
              <a:effectLst/>
              <a:latin typeface="宋体" panose="02010600030101010101" pitchFamily="2" charset="-122"/>
              <a:ea typeface="宋体" panose="02010600030101010101" pitchFamily="2" charset="-122"/>
            </a:endParaRPr>
          </a:p>
          <a:p>
            <a:pPr marL="342900" indent="-342900" algn="just">
              <a:buFont typeface="+mj-lt"/>
              <a:buAutoNum type="arabicPeriod"/>
            </a:pPr>
            <a:r>
              <a:rPr lang="zh-CN" altLang="en-US" b="0" i="0" dirty="0">
                <a:solidFill>
                  <a:srgbClr val="121212"/>
                </a:solidFill>
                <a:effectLst/>
                <a:latin typeface="宋体" panose="02010600030101010101" pitchFamily="2" charset="-122"/>
                <a:ea typeface="宋体" panose="02010600030101010101" pitchFamily="2" charset="-122"/>
              </a:rPr>
              <a:t>软参数共享扩展到</a:t>
            </a:r>
            <a:r>
              <a:rPr lang="zh-CN" altLang="en-US" b="0" i="0" dirty="0">
                <a:solidFill>
                  <a:srgbClr val="FF0000"/>
                </a:solidFill>
                <a:effectLst/>
                <a:latin typeface="宋体" panose="02010600030101010101" pitchFamily="2" charset="-122"/>
                <a:ea typeface="宋体" panose="02010600030101010101" pitchFamily="2" charset="-122"/>
              </a:rPr>
              <a:t>多任务优化</a:t>
            </a:r>
            <a:r>
              <a:rPr lang="zh-CN" altLang="en-US" b="0" i="0" dirty="0">
                <a:solidFill>
                  <a:srgbClr val="121212"/>
                </a:solidFill>
                <a:effectLst/>
                <a:latin typeface="宋体" panose="02010600030101010101" pitchFamily="2" charset="-122"/>
                <a:ea typeface="宋体" panose="02010600030101010101" pitchFamily="2" charset="-122"/>
              </a:rPr>
              <a:t>。</a:t>
            </a:r>
            <a:endParaRPr lang="en-US" altLang="zh-CN" b="0" i="0" dirty="0">
              <a:solidFill>
                <a:srgbClr val="121212"/>
              </a:solidFill>
              <a:effectLst/>
              <a:latin typeface="宋体" panose="02010600030101010101" pitchFamily="2" charset="-122"/>
              <a:ea typeface="宋体" panose="02010600030101010101" pitchFamily="2" charset="-122"/>
            </a:endParaRPr>
          </a:p>
          <a:p>
            <a:pPr marL="342900" indent="-342900" algn="just">
              <a:buFont typeface="+mj-lt"/>
              <a:buAutoNum type="arabicPeriod"/>
            </a:pPr>
            <a:r>
              <a:rPr lang="zh-CN" altLang="en-US" b="0" i="0" dirty="0">
                <a:solidFill>
                  <a:srgbClr val="121212"/>
                </a:solidFill>
                <a:effectLst/>
                <a:latin typeface="宋体" panose="02010600030101010101" pitchFamily="2" charset="-122"/>
                <a:ea typeface="宋体" panose="02010600030101010101" pitchFamily="2" charset="-122"/>
              </a:rPr>
              <a:t>同时还增加了</a:t>
            </a:r>
            <a:r>
              <a:rPr lang="zh-CN" altLang="en-US" b="0" i="0" dirty="0">
                <a:solidFill>
                  <a:srgbClr val="FF0000"/>
                </a:solidFill>
                <a:effectLst/>
                <a:latin typeface="宋体" panose="02010600030101010101" pitchFamily="2" charset="-122"/>
                <a:ea typeface="宋体" panose="02010600030101010101" pitchFamily="2" charset="-122"/>
              </a:rPr>
              <a:t>任务关系学习</a:t>
            </a:r>
            <a:r>
              <a:rPr lang="zh-CN" altLang="en-US" b="0" i="0" dirty="0">
                <a:solidFill>
                  <a:srgbClr val="121212"/>
                </a:solidFill>
                <a:effectLst/>
                <a:latin typeface="宋体" panose="02010600030101010101" pitchFamily="2" charset="-122"/>
                <a:ea typeface="宋体" panose="02010600030101010101" pitchFamily="2" charset="-122"/>
              </a:rPr>
              <a:t>（</a:t>
            </a:r>
            <a:r>
              <a:rPr lang="en-US" altLang="zh-CN" b="0" i="0" dirty="0">
                <a:solidFill>
                  <a:srgbClr val="121212"/>
                </a:solidFill>
                <a:effectLst/>
                <a:latin typeface="宋体" panose="02010600030101010101" pitchFamily="2" charset="-122"/>
                <a:ea typeface="宋体" panose="02010600030101010101" pitchFamily="2" charset="-122"/>
              </a:rPr>
              <a:t>Task Relationship Learning, TRL</a:t>
            </a:r>
            <a:r>
              <a:rPr lang="zh-CN" altLang="en-US" b="0" i="0" dirty="0">
                <a:solidFill>
                  <a:srgbClr val="121212"/>
                </a:solidFill>
                <a:effectLst/>
                <a:latin typeface="宋体" panose="02010600030101010101" pitchFamily="2" charset="-122"/>
                <a:ea typeface="宋体" panose="02010600030101010101" pitchFamily="2" charset="-122"/>
              </a:rPr>
              <a:t>）方法，该方法专注于学习任务之间关系的显式表示，如任务嵌入（</a:t>
            </a:r>
            <a:r>
              <a:rPr lang="en-US" altLang="zh-CN" b="0" i="0" dirty="0">
                <a:solidFill>
                  <a:srgbClr val="121212"/>
                </a:solidFill>
                <a:effectLst/>
                <a:latin typeface="宋体" panose="02010600030101010101" pitchFamily="2" charset="-122"/>
                <a:ea typeface="宋体" panose="02010600030101010101" pitchFamily="2" charset="-122"/>
              </a:rPr>
              <a:t>task embeddings)</a:t>
            </a:r>
            <a:r>
              <a:rPr lang="zh-CN" altLang="en-US" b="0" i="0" dirty="0">
                <a:solidFill>
                  <a:srgbClr val="121212"/>
                </a:solidFill>
                <a:effectLst/>
                <a:latin typeface="宋体" panose="02010600030101010101" pitchFamily="2" charset="-122"/>
                <a:ea typeface="宋体" panose="02010600030101010101" pitchFamily="2" charset="-122"/>
              </a:rPr>
              <a:t>和迁移学习关系（</a:t>
            </a:r>
            <a:r>
              <a:rPr lang="en-US" altLang="zh-CN" b="0" i="0" dirty="0">
                <a:solidFill>
                  <a:srgbClr val="121212"/>
                </a:solidFill>
                <a:effectLst/>
                <a:latin typeface="宋体" panose="02010600030101010101" pitchFamily="2" charset="-122"/>
                <a:ea typeface="宋体" panose="02010600030101010101" pitchFamily="2" charset="-122"/>
              </a:rPr>
              <a:t>transfer learning affinities)</a:t>
            </a:r>
            <a:endParaRPr lang="zh-CN" altLang="en-US"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8A51DB5E-A539-5252-8228-766EA38C2FA6}"/>
              </a:ext>
            </a:extLst>
          </p:cNvPr>
          <p:cNvSpPr txBox="1"/>
          <p:nvPr/>
        </p:nvSpPr>
        <p:spPr>
          <a:xfrm>
            <a:off x="2123728" y="5477737"/>
            <a:ext cx="5238328" cy="879087"/>
          </a:xfrm>
          <a:prstGeom prst="rect">
            <a:avLst/>
          </a:prstGeom>
          <a:noFill/>
        </p:spPr>
        <p:txBody>
          <a:bodyPr wrap="square">
            <a:spAutoFit/>
          </a:bodyPr>
          <a:lstStyle/>
          <a:p>
            <a:pPr algn="ctr">
              <a:lnSpc>
                <a:spcPct val="150000"/>
              </a:lnSpc>
            </a:pPr>
            <a:r>
              <a:rPr lang="zh-CN" altLang="en-US" b="1" i="0" dirty="0">
                <a:solidFill>
                  <a:srgbClr val="121212"/>
                </a:solidFill>
                <a:effectLst/>
                <a:latin typeface="-apple-system"/>
              </a:rPr>
              <a:t>架构设计、优化和任务关系学习</a:t>
            </a:r>
            <a:endParaRPr lang="en-US" altLang="zh-CN" b="1" i="0" dirty="0">
              <a:solidFill>
                <a:srgbClr val="121212"/>
              </a:solidFill>
              <a:effectLst/>
              <a:latin typeface="-apple-system"/>
            </a:endParaRPr>
          </a:p>
          <a:p>
            <a:pPr algn="ctr">
              <a:lnSpc>
                <a:spcPct val="150000"/>
              </a:lnSpc>
            </a:pPr>
            <a:r>
              <a:rPr lang="zh-CN" altLang="en-US" b="0" i="0" dirty="0">
                <a:solidFill>
                  <a:srgbClr val="121212"/>
                </a:solidFill>
                <a:effectLst/>
                <a:latin typeface="-apple-system"/>
              </a:rPr>
              <a:t>这三个方向构成了现代深度多任务学习的现有方法。</a:t>
            </a:r>
            <a:endParaRPr lang="zh-CN" altLang="en-US" dirty="0"/>
          </a:p>
        </p:txBody>
      </p:sp>
      <p:pic>
        <p:nvPicPr>
          <p:cNvPr id="7" name="图片 6">
            <a:extLst>
              <a:ext uri="{FF2B5EF4-FFF2-40B4-BE49-F238E27FC236}">
                <a16:creationId xmlns:a16="http://schemas.microsoft.com/office/drawing/2014/main" id="{3C367B32-3B5A-036E-D680-F950A85D90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2934170"/>
            <a:ext cx="2808312" cy="2355486"/>
          </a:xfrm>
          <a:prstGeom prst="rect">
            <a:avLst/>
          </a:prstGeom>
        </p:spPr>
      </p:pic>
      <p:pic>
        <p:nvPicPr>
          <p:cNvPr id="9" name="图片 8">
            <a:extLst>
              <a:ext uri="{FF2B5EF4-FFF2-40B4-BE49-F238E27FC236}">
                <a16:creationId xmlns:a16="http://schemas.microsoft.com/office/drawing/2014/main" id="{58455122-4D6F-AF06-76AD-513860CE9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631" y="2840972"/>
            <a:ext cx="4915029" cy="2541881"/>
          </a:xfrm>
          <a:prstGeom prst="rect">
            <a:avLst/>
          </a:prstGeom>
        </p:spPr>
      </p:pic>
    </p:spTree>
    <p:extLst>
      <p:ext uri="{BB962C8B-B14F-4D97-AF65-F5344CB8AC3E}">
        <p14:creationId xmlns:p14="http://schemas.microsoft.com/office/powerpoint/2010/main" val="3591215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FB86672-B59C-06BC-0D37-65D4C1068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22" y="1729846"/>
            <a:ext cx="7978556" cy="2325765"/>
          </a:xfrm>
          <a:prstGeom prst="rect">
            <a:avLst/>
          </a:prstGeom>
        </p:spPr>
      </p:pic>
      <p:pic>
        <p:nvPicPr>
          <p:cNvPr id="7" name="图片 6">
            <a:extLst>
              <a:ext uri="{FF2B5EF4-FFF2-40B4-BE49-F238E27FC236}">
                <a16:creationId xmlns:a16="http://schemas.microsoft.com/office/drawing/2014/main" id="{99525BB8-CE9F-1298-BA6F-CEB1AE0A5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5063145"/>
            <a:ext cx="8892480" cy="1292878"/>
          </a:xfrm>
          <a:prstGeom prst="rect">
            <a:avLst/>
          </a:prstGeom>
        </p:spPr>
      </p:pic>
      <p:sp>
        <p:nvSpPr>
          <p:cNvPr id="6" name="文本框 5">
            <a:extLst>
              <a:ext uri="{FF2B5EF4-FFF2-40B4-BE49-F238E27FC236}">
                <a16:creationId xmlns:a16="http://schemas.microsoft.com/office/drawing/2014/main" id="{B1DA3B57-62FF-BDBF-AE3F-13E9747C2E41}"/>
              </a:ext>
            </a:extLst>
          </p:cNvPr>
          <p:cNvSpPr txBox="1"/>
          <p:nvPr/>
        </p:nvSpPr>
        <p:spPr>
          <a:xfrm>
            <a:off x="1691680" y="4221088"/>
            <a:ext cx="5760640" cy="879087"/>
          </a:xfrm>
          <a:prstGeom prst="rect">
            <a:avLst/>
          </a:prstGeom>
          <a:noFill/>
        </p:spPr>
        <p:txBody>
          <a:bodyPr wrap="square">
            <a:spAutoFit/>
          </a:bodyPr>
          <a:lstStyle/>
          <a:p>
            <a:pPr algn="ctr">
              <a:lnSpc>
                <a:spcPct val="150000"/>
              </a:lnSpc>
            </a:pPr>
            <a:r>
              <a:rPr lang="en-US" altLang="zh-CN" b="0" i="0" dirty="0">
                <a:solidFill>
                  <a:srgbClr val="121212"/>
                </a:solidFill>
                <a:effectLst/>
                <a:latin typeface="-apple-system"/>
              </a:rPr>
              <a:t>TCDCN</a:t>
            </a:r>
            <a:r>
              <a:rPr lang="zh-CN" altLang="en-US" b="0" i="0" dirty="0">
                <a:solidFill>
                  <a:srgbClr val="121212"/>
                </a:solidFill>
                <a:effectLst/>
                <a:latin typeface="-apple-system"/>
              </a:rPr>
              <a:t>，作者提出通过联合学习头部姿势估计和面部属性推断来提高面部特征检测任务的性能。</a:t>
            </a:r>
            <a:endParaRPr lang="zh-CN" altLang="en-US" dirty="0"/>
          </a:p>
        </p:txBody>
      </p:sp>
      <p:sp>
        <p:nvSpPr>
          <p:cNvPr id="8" name="文本框 7">
            <a:extLst>
              <a:ext uri="{FF2B5EF4-FFF2-40B4-BE49-F238E27FC236}">
                <a16:creationId xmlns:a16="http://schemas.microsoft.com/office/drawing/2014/main" id="{3699D162-FA19-3048-0E63-2BD14BEAD2EE}"/>
              </a:ext>
            </a:extLst>
          </p:cNvPr>
          <p:cNvSpPr txBox="1"/>
          <p:nvPr/>
        </p:nvSpPr>
        <p:spPr>
          <a:xfrm>
            <a:off x="251520" y="1148416"/>
            <a:ext cx="6264696" cy="738664"/>
          </a:xfrm>
          <a:prstGeom prst="rect">
            <a:avLst/>
          </a:prstGeom>
          <a:noFill/>
        </p:spPr>
        <p:txBody>
          <a:bodyPr wrap="square">
            <a:spAutoFit/>
          </a:bodyPr>
          <a:lstStyle/>
          <a:p>
            <a:r>
              <a:rPr lang="en-US" altLang="zh-CN" sz="1400" dirty="0">
                <a:solidFill>
                  <a:srgbClr val="222222"/>
                </a:solidFill>
                <a:latin typeface="Arial" panose="020B0604020202020204" pitchFamily="34" charset="0"/>
              </a:rPr>
              <a:t>Zhang Z, Luo P, Loy C </a:t>
            </a:r>
            <a:r>
              <a:rPr lang="en-US" altLang="zh-CN" sz="1400" dirty="0" err="1">
                <a:solidFill>
                  <a:srgbClr val="222222"/>
                </a:solidFill>
                <a:latin typeface="Arial" panose="020B0604020202020204" pitchFamily="34" charset="0"/>
              </a:rPr>
              <a:t>C</a:t>
            </a:r>
            <a:r>
              <a:rPr lang="en-US" altLang="zh-CN" sz="1400" dirty="0">
                <a:solidFill>
                  <a:srgbClr val="222222"/>
                </a:solidFill>
                <a:latin typeface="Arial" panose="020B0604020202020204" pitchFamily="34" charset="0"/>
              </a:rPr>
              <a:t>, et al. Facial landmark detection by deep multi-task learning[C]//European conference on computer vision. Springer, Cham, 2014: 94-108.</a:t>
            </a:r>
            <a:endParaRPr lang="zh-CN" altLang="en-US" sz="1400" dirty="0">
              <a:solidFill>
                <a:srgbClr val="222222"/>
              </a:solidFill>
              <a:latin typeface="Arial" panose="020B0604020202020204" pitchFamily="34" charset="0"/>
            </a:endParaRPr>
          </a:p>
        </p:txBody>
      </p:sp>
      <p:sp>
        <p:nvSpPr>
          <p:cNvPr id="9" name="文本框 8">
            <a:extLst>
              <a:ext uri="{FF2B5EF4-FFF2-40B4-BE49-F238E27FC236}">
                <a16:creationId xmlns:a16="http://schemas.microsoft.com/office/drawing/2014/main" id="{497E5E02-B4B1-C290-4575-8981A14DA5CA}"/>
              </a:ext>
            </a:extLst>
          </p:cNvPr>
          <p:cNvSpPr txBox="1"/>
          <p:nvPr/>
        </p:nvSpPr>
        <p:spPr>
          <a:xfrm>
            <a:off x="7482072" y="317311"/>
            <a:ext cx="1599156" cy="369332"/>
          </a:xfrm>
          <a:prstGeom prst="rect">
            <a:avLst/>
          </a:prstGeom>
          <a:noFill/>
        </p:spPr>
        <p:txBody>
          <a:bodyPr wrap="square">
            <a:spAutoFit/>
          </a:bodyPr>
          <a:lstStyle/>
          <a:p>
            <a:r>
              <a:rPr lang="zh-CN" altLang="en-US" b="0" i="0" dirty="0">
                <a:solidFill>
                  <a:srgbClr val="FF0000"/>
                </a:solidFill>
                <a:effectLst/>
                <a:latin typeface="宋体" panose="02010600030101010101" pitchFamily="2" charset="-122"/>
                <a:ea typeface="宋体" panose="02010600030101010101" pitchFamily="2" charset="-122"/>
              </a:rPr>
              <a:t>多任务架构</a:t>
            </a:r>
            <a:endParaRPr lang="zh-CN" altLang="en-US" dirty="0"/>
          </a:p>
        </p:txBody>
      </p:sp>
    </p:spTree>
    <p:extLst>
      <p:ext uri="{BB962C8B-B14F-4D97-AF65-F5344CB8AC3E}">
        <p14:creationId xmlns:p14="http://schemas.microsoft.com/office/powerpoint/2010/main" val="383907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3DDD129-D566-3EAF-9895-C556267513A2}"/>
              </a:ext>
            </a:extLst>
          </p:cNvPr>
          <p:cNvSpPr txBox="1"/>
          <p:nvPr/>
        </p:nvSpPr>
        <p:spPr>
          <a:xfrm>
            <a:off x="3419872" y="4931876"/>
            <a:ext cx="4995946" cy="646331"/>
          </a:xfrm>
          <a:prstGeom prst="rect">
            <a:avLst/>
          </a:prstGeom>
          <a:noFill/>
        </p:spPr>
        <p:txBody>
          <a:bodyPr wrap="square">
            <a:spAutoFit/>
          </a:bodyPr>
          <a:lstStyle/>
          <a:p>
            <a:pPr algn="ctr"/>
            <a:r>
              <a:rPr lang="zh-CN" altLang="en-US" b="0" i="0" dirty="0">
                <a:solidFill>
                  <a:srgbClr val="121212"/>
                </a:solidFill>
                <a:effectLst/>
                <a:latin typeface="-apple-system"/>
              </a:rPr>
              <a:t>每个特定任务分支的输出附加到下一个特定任务分支的输入中，形成信息流的“级联”</a:t>
            </a:r>
            <a:endParaRPr lang="zh-CN" altLang="en-US" dirty="0"/>
          </a:p>
        </p:txBody>
      </p:sp>
      <p:sp>
        <p:nvSpPr>
          <p:cNvPr id="7" name="文本框 6">
            <a:extLst>
              <a:ext uri="{FF2B5EF4-FFF2-40B4-BE49-F238E27FC236}">
                <a16:creationId xmlns:a16="http://schemas.microsoft.com/office/drawing/2014/main" id="{AFCC6FFF-3466-D807-AE0D-FA11D8FD311A}"/>
              </a:ext>
            </a:extLst>
          </p:cNvPr>
          <p:cNvSpPr txBox="1"/>
          <p:nvPr/>
        </p:nvSpPr>
        <p:spPr>
          <a:xfrm>
            <a:off x="179512" y="1052736"/>
            <a:ext cx="7704856" cy="738664"/>
          </a:xfrm>
          <a:prstGeom prst="rect">
            <a:avLst/>
          </a:prstGeom>
          <a:noFill/>
        </p:spPr>
        <p:txBody>
          <a:bodyPr wrap="square">
            <a:spAutoFit/>
          </a:bodyPr>
          <a:lstStyle/>
          <a:p>
            <a:r>
              <a:rPr lang="en-US" altLang="zh-CN" sz="1400" dirty="0" err="1">
                <a:solidFill>
                  <a:srgbClr val="222222"/>
                </a:solidFill>
                <a:latin typeface="Arial" panose="020B0604020202020204" pitchFamily="34" charset="0"/>
              </a:rPr>
              <a:t>Jifeng</a:t>
            </a:r>
            <a:r>
              <a:rPr lang="en-US" altLang="zh-CN" sz="1400" dirty="0">
                <a:solidFill>
                  <a:srgbClr val="222222"/>
                </a:solidFill>
                <a:latin typeface="Arial" panose="020B0604020202020204" pitchFamily="34" charset="0"/>
              </a:rPr>
              <a:t> Dai, </a:t>
            </a:r>
            <a:r>
              <a:rPr lang="en-US" altLang="zh-CN" sz="1400" dirty="0" err="1">
                <a:solidFill>
                  <a:srgbClr val="222222"/>
                </a:solidFill>
                <a:latin typeface="Arial" panose="020B0604020202020204" pitchFamily="34" charset="0"/>
              </a:rPr>
              <a:t>Kaiming</a:t>
            </a:r>
            <a:r>
              <a:rPr lang="en-US" altLang="zh-CN" sz="1400" dirty="0">
                <a:solidFill>
                  <a:srgbClr val="222222"/>
                </a:solidFill>
                <a:latin typeface="Arial" panose="020B0604020202020204" pitchFamily="34" charset="0"/>
              </a:rPr>
              <a:t> He, and Jian Sun. Instance-aware semantic segmentation via multi-task network cascades. In Proceedings of the IEEE Conference on Computer Vision and Pattern Recognition, pages 3150–3158, 2016. </a:t>
            </a:r>
            <a:endParaRPr lang="zh-CN" altLang="en-US" sz="1400" dirty="0">
              <a:solidFill>
                <a:srgbClr val="222222"/>
              </a:solidFill>
              <a:latin typeface="Arial" panose="020B0604020202020204" pitchFamily="34" charset="0"/>
            </a:endParaRPr>
          </a:p>
        </p:txBody>
      </p:sp>
      <p:pic>
        <p:nvPicPr>
          <p:cNvPr id="9" name="图片 8">
            <a:extLst>
              <a:ext uri="{FF2B5EF4-FFF2-40B4-BE49-F238E27FC236}">
                <a16:creationId xmlns:a16="http://schemas.microsoft.com/office/drawing/2014/main" id="{2376350F-D847-ECF0-8501-22C85AA5C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96" y="5661248"/>
            <a:ext cx="5742364" cy="636831"/>
          </a:xfrm>
          <a:prstGeom prst="rect">
            <a:avLst/>
          </a:prstGeom>
        </p:spPr>
      </p:pic>
      <p:pic>
        <p:nvPicPr>
          <p:cNvPr id="11" name="图片 10">
            <a:extLst>
              <a:ext uri="{FF2B5EF4-FFF2-40B4-BE49-F238E27FC236}">
                <a16:creationId xmlns:a16="http://schemas.microsoft.com/office/drawing/2014/main" id="{FEF84822-DCF5-A32C-0AEB-21FC2B677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596" y="1709858"/>
            <a:ext cx="7272808" cy="3030337"/>
          </a:xfrm>
          <a:prstGeom prst="rect">
            <a:avLst/>
          </a:prstGeom>
        </p:spPr>
      </p:pic>
      <p:sp>
        <p:nvSpPr>
          <p:cNvPr id="13" name="文本框 12">
            <a:extLst>
              <a:ext uri="{FF2B5EF4-FFF2-40B4-BE49-F238E27FC236}">
                <a16:creationId xmlns:a16="http://schemas.microsoft.com/office/drawing/2014/main" id="{7B1C63AD-977F-472E-3AEF-08DA2047E0F9}"/>
              </a:ext>
            </a:extLst>
          </p:cNvPr>
          <p:cNvSpPr txBox="1"/>
          <p:nvPr/>
        </p:nvSpPr>
        <p:spPr>
          <a:xfrm>
            <a:off x="179512" y="4931876"/>
            <a:ext cx="4572000" cy="369332"/>
          </a:xfrm>
          <a:prstGeom prst="rect">
            <a:avLst/>
          </a:prstGeom>
          <a:noFill/>
        </p:spPr>
        <p:txBody>
          <a:bodyPr wrap="square">
            <a:spAutoFit/>
          </a:bodyPr>
          <a:lstStyle/>
          <a:p>
            <a:r>
              <a:rPr lang="zh-CN" altLang="en-US" b="0" i="0" dirty="0">
                <a:solidFill>
                  <a:srgbClr val="121212"/>
                </a:solidFill>
                <a:effectLst/>
                <a:latin typeface="-apple-system"/>
              </a:rPr>
              <a:t>多任务网络级联（</a:t>
            </a:r>
            <a:r>
              <a:rPr lang="en-US" altLang="zh-CN" b="0" i="0" dirty="0">
                <a:solidFill>
                  <a:srgbClr val="121212"/>
                </a:solidFill>
                <a:effectLst/>
                <a:latin typeface="-apple-system"/>
              </a:rPr>
              <a:t>MNC</a:t>
            </a:r>
            <a:r>
              <a:rPr lang="zh-CN" altLang="en-US" b="0" i="0" dirty="0">
                <a:solidFill>
                  <a:srgbClr val="121212"/>
                </a:solidFill>
                <a:effectLst/>
                <a:latin typeface="-apple-system"/>
              </a:rPr>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DFC3FDD-D01D-F794-100E-6346FD832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60" y="1863408"/>
            <a:ext cx="7086785" cy="1915936"/>
          </a:xfrm>
          <a:prstGeom prst="rect">
            <a:avLst/>
          </a:prstGeom>
        </p:spPr>
      </p:pic>
      <p:sp>
        <p:nvSpPr>
          <p:cNvPr id="4" name="文本框 3">
            <a:extLst>
              <a:ext uri="{FF2B5EF4-FFF2-40B4-BE49-F238E27FC236}">
                <a16:creationId xmlns:a16="http://schemas.microsoft.com/office/drawing/2014/main" id="{D5E28142-F192-7498-0717-AC8F8104AF97}"/>
              </a:ext>
            </a:extLst>
          </p:cNvPr>
          <p:cNvSpPr txBox="1"/>
          <p:nvPr/>
        </p:nvSpPr>
        <p:spPr>
          <a:xfrm>
            <a:off x="179512" y="1124744"/>
            <a:ext cx="6390456" cy="738664"/>
          </a:xfrm>
          <a:prstGeom prst="rect">
            <a:avLst/>
          </a:prstGeom>
          <a:noFill/>
        </p:spPr>
        <p:txBody>
          <a:bodyPr wrap="square">
            <a:spAutoFit/>
          </a:bodyPr>
          <a:lstStyle/>
          <a:p>
            <a:r>
              <a:rPr lang="en-US" altLang="zh-CN" sz="1400" dirty="0">
                <a:solidFill>
                  <a:srgbClr val="222222"/>
                </a:solidFill>
                <a:latin typeface="Arial" panose="020B0604020202020204" pitchFamily="34" charset="0"/>
              </a:rPr>
              <a:t>Zhao X, Li H, Shen X, et al. A modulation module for multi-task learning with applications in image retrieval[C]//Proceedings of the European Conference on Computer Vision (ECCV). 2018: 401-416.</a:t>
            </a:r>
            <a:endParaRPr lang="zh-CN" altLang="en-US" sz="1400" dirty="0">
              <a:solidFill>
                <a:srgbClr val="222222"/>
              </a:solidFill>
              <a:latin typeface="Arial" panose="020B0604020202020204" pitchFamily="34" charset="0"/>
            </a:endParaRPr>
          </a:p>
        </p:txBody>
      </p:sp>
      <p:pic>
        <p:nvPicPr>
          <p:cNvPr id="7" name="图片 6">
            <a:extLst>
              <a:ext uri="{FF2B5EF4-FFF2-40B4-BE49-F238E27FC236}">
                <a16:creationId xmlns:a16="http://schemas.microsoft.com/office/drawing/2014/main" id="{299824BA-DC50-5AC9-0ECB-9B6EF21B24E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942" r="914"/>
          <a:stretch/>
        </p:blipFill>
        <p:spPr>
          <a:xfrm>
            <a:off x="664268" y="4005064"/>
            <a:ext cx="3888432" cy="1956889"/>
          </a:xfrm>
          <a:prstGeom prst="rect">
            <a:avLst/>
          </a:prstGeom>
        </p:spPr>
      </p:pic>
      <p:sp>
        <p:nvSpPr>
          <p:cNvPr id="11" name="文本框 10">
            <a:extLst>
              <a:ext uri="{FF2B5EF4-FFF2-40B4-BE49-F238E27FC236}">
                <a16:creationId xmlns:a16="http://schemas.microsoft.com/office/drawing/2014/main" id="{D0FEE0BB-50F3-4077-72EA-1535A3618656}"/>
              </a:ext>
            </a:extLst>
          </p:cNvPr>
          <p:cNvSpPr txBox="1"/>
          <p:nvPr/>
        </p:nvSpPr>
        <p:spPr>
          <a:xfrm>
            <a:off x="4644008" y="4221088"/>
            <a:ext cx="4392488" cy="1477328"/>
          </a:xfrm>
          <a:prstGeom prst="rect">
            <a:avLst/>
          </a:prstGeom>
          <a:noFill/>
        </p:spPr>
        <p:txBody>
          <a:bodyPr wrap="square">
            <a:spAutoFit/>
          </a:bodyPr>
          <a:lstStyle/>
          <a:p>
            <a:pPr algn="just"/>
            <a:r>
              <a:rPr lang="zh-CN" altLang="en-US" b="0" i="0" dirty="0">
                <a:solidFill>
                  <a:srgbClr val="121212"/>
                </a:solidFill>
                <a:effectLst/>
                <a:latin typeface="宋体" panose="02010600030101010101" pitchFamily="2" charset="-122"/>
                <a:ea typeface="宋体" panose="02010600030101010101" pitchFamily="2" charset="-122"/>
              </a:rPr>
              <a:t>加入了特定任务专属模块</a:t>
            </a:r>
            <a:r>
              <a:rPr lang="zh-CN" altLang="en-US" dirty="0">
                <a:solidFill>
                  <a:srgbClr val="121212"/>
                </a:solidFill>
                <a:latin typeface="宋体" panose="02010600030101010101" pitchFamily="2" charset="-122"/>
                <a:ea typeface="宋体" panose="02010600030101010101" pitchFamily="2" charset="-122"/>
              </a:rPr>
              <a:t>，</a:t>
            </a:r>
            <a:r>
              <a:rPr lang="zh-CN" altLang="en-US" b="0" i="0" dirty="0">
                <a:solidFill>
                  <a:srgbClr val="121212"/>
                </a:solidFill>
                <a:effectLst/>
                <a:latin typeface="宋体" panose="02010600030101010101" pitchFamily="2" charset="-122"/>
                <a:ea typeface="宋体" panose="02010600030101010101" pitchFamily="2" charset="-122"/>
              </a:rPr>
              <a:t>功能的计算既依赖于</a:t>
            </a:r>
            <a:r>
              <a:rPr lang="en-US" altLang="zh-CN" b="0" i="0" dirty="0">
                <a:solidFill>
                  <a:srgbClr val="121212"/>
                </a:solidFill>
                <a:effectLst/>
                <a:latin typeface="宋体" panose="02010600030101010101" pitchFamily="2" charset="-122"/>
                <a:ea typeface="宋体" panose="02010600030101010101" pitchFamily="2" charset="-122"/>
              </a:rPr>
              <a:t>backbone</a:t>
            </a:r>
            <a:r>
              <a:rPr lang="zh-CN" altLang="en-US" b="0" i="0" dirty="0">
                <a:solidFill>
                  <a:srgbClr val="121212"/>
                </a:solidFill>
                <a:effectLst/>
                <a:latin typeface="宋体" panose="02010600030101010101" pitchFamily="2" charset="-122"/>
                <a:ea typeface="宋体" panose="02010600030101010101" pitchFamily="2" charset="-122"/>
              </a:rPr>
              <a:t>的共享参数，也依赖于每个任务各自分支的网络参数，因此不同任务的功能在特定于任务的输出分支之前可能会有所不同。</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191712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B132">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B132">
      <a:majorFont>
        <a:latin typeface="-쉬리B"/>
        <a:ea typeface="-쉬리B"/>
        <a:cs typeface=""/>
      </a:majorFont>
      <a:minorFont>
        <a:latin typeface="-쉬리M"/>
        <a:ea typeface="-쉬리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defRPr>
        </a:defPPr>
      </a:lstStyle>
    </a:lnDef>
  </a:objectDefaults>
  <a:extraClrSchemeLst>
    <a:extraClrScheme>
      <a:clrScheme name="B13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5810</TotalTime>
  <Words>1519</Words>
  <Application>Microsoft Office PowerPoint</Application>
  <PresentationFormat>全屏显示(4:3)</PresentationFormat>
  <Paragraphs>62</Paragraphs>
  <Slides>14</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-apple-system</vt:lpstr>
      <vt:lpstr>等线</vt:lpstr>
      <vt:lpstr>黑体</vt:lpstr>
      <vt:lpstr>宋体</vt:lpstr>
      <vt:lpstr>-쉬리B</vt:lpstr>
      <vt:lpstr>-쉬리M</vt:lpstr>
      <vt:lpstr>Arial</vt:lpstr>
      <vt:lpstr>Arial Black</vt:lpstr>
      <vt:lpstr>Times New Roman</vt:lpstr>
      <vt:lpstr>Verdana</vt:lpstr>
      <vt:lpstr>Wingdings</vt:lpstr>
      <vt:lpstr>B132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小作业</dc:title>
  <dc:creator>Administrator</dc:creator>
  <cp:lastModifiedBy>叶 翔鹏</cp:lastModifiedBy>
  <cp:revision>1016</cp:revision>
  <dcterms:created xsi:type="dcterms:W3CDTF">2020-08-18T05:09:00Z</dcterms:created>
  <dcterms:modified xsi:type="dcterms:W3CDTF">2022-07-27T02:57:35Z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KSORubyTemplateID">
    <vt:lpwstr>2</vt:lpwstr>
  </property>
  <property fmtid="{D5CDD505-2E9C-101B-9397-08002B2CF9AE}" pid="4" name="ICV">
    <vt:lpwstr>CB60381681FF4BC5B2F1B3402001F899</vt:lpwstr>
  </property>
</Properties>
</file>