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73" r:id="rId11"/>
    <p:sldId id="274" r:id="rId12"/>
    <p:sldId id="266" r:id="rId13"/>
    <p:sldId id="276" r:id="rId14"/>
    <p:sldId id="275" r:id="rId15"/>
    <p:sldId id="278" r:id="rId16"/>
    <p:sldId id="277"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eya Rajanala" initials="K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p:cViewPr varScale="1">
        <p:scale>
          <a:sx n="64" d="100"/>
          <a:sy n="64" d="100"/>
        </p:scale>
        <p:origin x="78" y="1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09T15:20:38.894"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104869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4EEC0BC-ECA6-4FEC-A503-31D649709321}" type="datetimeFigureOut">
              <a:rPr lang="en-IN" smtClean="0"/>
              <a:t>22-02-2021</a:t>
            </a:fld>
            <a:endParaRPr lang="en-IN" dirty="0"/>
          </a:p>
        </p:txBody>
      </p:sp>
      <p:sp>
        <p:nvSpPr>
          <p:cNvPr id="104869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104869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104870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8FF100D-EEBC-406C-A15C-A194F8BDE5BC}"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Slide Image Placeholder 1"/>
          <p:cNvSpPr>
            <a:spLocks noGrp="1" noRot="1" noChangeAspect="1"/>
          </p:cNvSpPr>
          <p:nvPr>
            <p:ph type="sldImg"/>
          </p:nvPr>
        </p:nvSpPr>
        <p:spPr/>
      </p:sp>
      <p:sp>
        <p:nvSpPr>
          <p:cNvPr id="1048592" name="Notes Placeholder 2"/>
          <p:cNvSpPr>
            <a:spLocks noGrp="1"/>
          </p:cNvSpPr>
          <p:nvPr>
            <p:ph type="body" idx="1"/>
          </p:nvPr>
        </p:nvSpPr>
        <p:spPr/>
        <p:txBody>
          <a:bodyPr/>
          <a:lstStyle/>
          <a:p>
            <a:endParaRPr lang="en-IN" dirty="0"/>
          </a:p>
        </p:txBody>
      </p:sp>
      <p:sp>
        <p:nvSpPr>
          <p:cNvPr id="1048593" name="Slide Number Placeholder 3"/>
          <p:cNvSpPr>
            <a:spLocks noGrp="1"/>
          </p:cNvSpPr>
          <p:nvPr>
            <p:ph type="sldNum" sz="quarter" idx="5"/>
          </p:nvPr>
        </p:nvSpPr>
        <p:spPr/>
        <p:txBody>
          <a:bodyPr/>
          <a:lstStyle/>
          <a:p>
            <a:fld id="{F8FF100D-EEBC-406C-A15C-A194F8BDE5BC}" type="slidenum">
              <a:rPr lang="en-IN" smtClean="0"/>
              <a:t>1</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F8FF100D-EEBC-406C-A15C-A194F8BDE5BC}" type="slidenum">
              <a:rPr lang="en-IN" smtClean="0"/>
              <a:t>8</a:t>
            </a:fld>
            <a:endParaRPr lang="en-IN" dirty="0"/>
          </a:p>
        </p:txBody>
      </p:sp>
    </p:spTree>
    <p:extLst>
      <p:ext uri="{BB962C8B-B14F-4D97-AF65-F5344CB8AC3E}">
        <p14:creationId xmlns:p14="http://schemas.microsoft.com/office/powerpoint/2010/main" val="1025087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3"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dirty="0"/>
          </a:p>
        </p:txBody>
      </p:sp>
      <p:sp>
        <p:nvSpPr>
          <p:cNvPr id="1048604" name="bk object 17"/>
          <p:cNvSpPr/>
          <p:nvPr/>
        </p:nvSpPr>
        <p:spPr>
          <a:xfrm>
            <a:off x="0" y="0"/>
            <a:ext cx="2851404" cy="6859522"/>
          </a:xfrm>
          <a:prstGeom prst="rect">
            <a:avLst/>
          </a:prstGeom>
          <a:blipFill>
            <a:blip r:embed="rId3" cstate="print"/>
            <a:stretch>
              <a:fillRect/>
            </a:stretch>
          </a:blipFill>
        </p:spPr>
        <p:txBody>
          <a:bodyPr wrap="square" lIns="0" tIns="0" rIns="0" bIns="0" rtlCol="0"/>
          <a:lstStyle/>
          <a:p>
            <a:endParaRPr dirty="0"/>
          </a:p>
        </p:txBody>
      </p:sp>
      <p:sp>
        <p:nvSpPr>
          <p:cNvPr id="1048605" name="bk object 18"/>
          <p:cNvSpPr/>
          <p:nvPr/>
        </p:nvSpPr>
        <p:spPr>
          <a:xfrm>
            <a:off x="0" y="0"/>
            <a:ext cx="182880" cy="6858000"/>
          </a:xfrm>
          <a:custGeom>
            <a:avLst/>
            <a:gdLst/>
            <a:ahLst/>
            <a:cxnLst/>
            <a:rect l="l" t="t" r="r" b="b"/>
            <a:pathLst>
              <a:path w="182880" h="6858000">
                <a:moveTo>
                  <a:pt x="0" y="6858000"/>
                </a:moveTo>
                <a:lnTo>
                  <a:pt x="182880" y="6858000"/>
                </a:lnTo>
                <a:lnTo>
                  <a:pt x="182880" y="0"/>
                </a:lnTo>
                <a:lnTo>
                  <a:pt x="0" y="0"/>
                </a:lnTo>
                <a:lnTo>
                  <a:pt x="0" y="6858000"/>
                </a:lnTo>
                <a:close/>
              </a:path>
            </a:pathLst>
          </a:custGeom>
          <a:solidFill>
            <a:srgbClr val="766E53"/>
          </a:solidFill>
        </p:spPr>
        <p:txBody>
          <a:bodyPr wrap="square" lIns="0" tIns="0" rIns="0" bIns="0" rtlCol="0"/>
          <a:lstStyle/>
          <a:p>
            <a:endParaRPr dirty="0"/>
          </a:p>
        </p:txBody>
      </p:sp>
      <p:sp>
        <p:nvSpPr>
          <p:cNvPr id="1048606" name="bk object 19"/>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1048607" name="Holder 2"/>
          <p:cNvSpPr>
            <a:spLocks noGrp="1"/>
          </p:cNvSpPr>
          <p:nvPr>
            <p:ph type="ctrTitle"/>
          </p:nvPr>
        </p:nvSpPr>
        <p:spPr>
          <a:xfrm>
            <a:off x="1674876" y="694944"/>
            <a:ext cx="8842247" cy="622300"/>
          </a:xfrm>
          <a:prstGeom prst="rect">
            <a:avLst/>
          </a:prstGeom>
        </p:spPr>
        <p:txBody>
          <a:bodyPr wrap="square" lIns="0" tIns="0" rIns="0" bIns="0">
            <a:spAutoFit/>
          </a:bodyPr>
          <a:lstStyle>
            <a:lvl1pPr>
              <a:defRPr b="0" i="0">
                <a:solidFill>
                  <a:schemeClr val="tx1"/>
                </a:solidFill>
              </a:defRPr>
            </a:lvl1pPr>
          </a:lstStyle>
          <a:p>
            <a:endParaRPr/>
          </a:p>
        </p:txBody>
      </p:sp>
      <p:sp>
        <p:nvSpPr>
          <p:cNvPr id="1048608" name="Holder 3"/>
          <p:cNvSpPr>
            <a:spLocks noGrp="1"/>
          </p:cNvSpPr>
          <p:nvPr>
            <p:ph type="subTitle" idx="4"/>
          </p:nvPr>
        </p:nvSpPr>
        <p:spPr>
          <a:xfrm>
            <a:off x="1828800" y="3840480"/>
            <a:ext cx="8534400" cy="355600"/>
          </a:xfrm>
          <a:prstGeom prst="rect">
            <a:avLst/>
          </a:prstGeom>
        </p:spPr>
        <p:txBody>
          <a:bodyPr wrap="square" lIns="0" tIns="0" rIns="0" bIns="0">
            <a:spAutoFit/>
          </a:bodyPr>
          <a:lstStyle/>
          <a:p>
            <a:endParaRPr/>
          </a:p>
        </p:txBody>
      </p:sp>
      <p:sp>
        <p:nvSpPr>
          <p:cNvPr id="104860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104861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2/22/2021</a:t>
            </a:fld>
            <a:endParaRPr lang="en-US" dirty="0"/>
          </a:p>
        </p:txBody>
      </p:sp>
      <p:sp>
        <p:nvSpPr>
          <p:cNvPr id="1048611"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4" name="Holder 2"/>
          <p:cNvSpPr>
            <a:spLocks noGrp="1"/>
          </p:cNvSpPr>
          <p:nvPr>
            <p:ph type="title"/>
          </p:nvPr>
        </p:nvSpPr>
        <p:spPr>
          <a:xfrm>
            <a:off x="2351785" y="762380"/>
            <a:ext cx="7488428" cy="622300"/>
          </a:xfrm>
        </p:spPr>
        <p:txBody>
          <a:bodyPr lIns="0" tIns="0" rIns="0" bIns="0"/>
          <a:lstStyle>
            <a:lvl1pPr>
              <a:defRPr sz="4200" b="0" i="0">
                <a:solidFill>
                  <a:srgbClr val="A42F0F"/>
                </a:solidFill>
                <a:latin typeface="Myanmar Text"/>
                <a:cs typeface="Myanmar Text"/>
              </a:defRPr>
            </a:lvl1pPr>
          </a:lstStyle>
          <a:p>
            <a:endParaRPr/>
          </a:p>
        </p:txBody>
      </p:sp>
      <p:sp>
        <p:nvSpPr>
          <p:cNvPr id="1048585" name="Holder 3"/>
          <p:cNvSpPr>
            <a:spLocks noGrp="1"/>
          </p:cNvSpPr>
          <p:nvPr>
            <p:ph type="body" idx="1"/>
          </p:nvPr>
        </p:nvSpPr>
        <p:spPr>
          <a:xfrm>
            <a:off x="1557655" y="2164207"/>
            <a:ext cx="9076689" cy="355601"/>
          </a:xfrm>
        </p:spPr>
        <p:txBody>
          <a:bodyPr lIns="0" tIns="0" rIns="0" bIns="0"/>
          <a:lstStyle>
            <a:lvl1pPr>
              <a:defRPr sz="2400" b="0" i="0">
                <a:solidFill>
                  <a:schemeClr val="tx1"/>
                </a:solidFill>
                <a:latin typeface="Calibri"/>
                <a:cs typeface="Calibri"/>
              </a:defRPr>
            </a:lvl1pPr>
          </a:lstStyle>
          <a:p>
            <a:endParaRPr/>
          </a:p>
        </p:txBody>
      </p:sp>
      <p:sp>
        <p:nvSpPr>
          <p:cNvPr id="104858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104858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2/22/2021</a:t>
            </a:fld>
            <a:endParaRPr lang="en-US" dirty="0"/>
          </a:p>
        </p:txBody>
      </p:sp>
      <p:sp>
        <p:nvSpPr>
          <p:cNvPr id="1048588"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2" name="Holder 2"/>
          <p:cNvSpPr>
            <a:spLocks noGrp="1"/>
          </p:cNvSpPr>
          <p:nvPr>
            <p:ph type="title"/>
          </p:nvPr>
        </p:nvSpPr>
        <p:spPr>
          <a:xfrm>
            <a:off x="2351785" y="762380"/>
            <a:ext cx="7488428" cy="622300"/>
          </a:xfrm>
        </p:spPr>
        <p:txBody>
          <a:bodyPr lIns="0" tIns="0" rIns="0" bIns="0"/>
          <a:lstStyle>
            <a:lvl1pPr>
              <a:defRPr sz="4200" b="0" i="0">
                <a:solidFill>
                  <a:srgbClr val="A42F0F"/>
                </a:solidFill>
                <a:latin typeface="Myanmar Text"/>
                <a:cs typeface="Myanmar Text"/>
              </a:defRPr>
            </a:lvl1pPr>
          </a:lstStyle>
          <a:p>
            <a:endParaRPr/>
          </a:p>
        </p:txBody>
      </p:sp>
      <p:sp>
        <p:nvSpPr>
          <p:cNvPr id="1048683" name="Holder 3"/>
          <p:cNvSpPr>
            <a:spLocks noGrp="1"/>
          </p:cNvSpPr>
          <p:nvPr>
            <p:ph sz="half" idx="2"/>
          </p:nvPr>
        </p:nvSpPr>
        <p:spPr>
          <a:xfrm>
            <a:off x="609600" y="1577340"/>
            <a:ext cx="5303520" cy="355600"/>
          </a:xfrm>
          <a:prstGeom prst="rect">
            <a:avLst/>
          </a:prstGeom>
        </p:spPr>
        <p:txBody>
          <a:bodyPr wrap="square" lIns="0" tIns="0" rIns="0" bIns="0">
            <a:spAutoFit/>
          </a:bodyPr>
          <a:lstStyle/>
          <a:p>
            <a:endParaRPr/>
          </a:p>
        </p:txBody>
      </p:sp>
      <p:sp>
        <p:nvSpPr>
          <p:cNvPr id="1048684" name="Holder 4"/>
          <p:cNvSpPr>
            <a:spLocks noGrp="1"/>
          </p:cNvSpPr>
          <p:nvPr>
            <p:ph sz="half" idx="3"/>
          </p:nvPr>
        </p:nvSpPr>
        <p:spPr>
          <a:xfrm>
            <a:off x="6278880" y="1577340"/>
            <a:ext cx="5303520" cy="355600"/>
          </a:xfrm>
          <a:prstGeom prst="rect">
            <a:avLst/>
          </a:prstGeom>
        </p:spPr>
        <p:txBody>
          <a:bodyPr wrap="square" lIns="0" tIns="0" rIns="0" bIns="0">
            <a:spAutoFit/>
          </a:bodyPr>
          <a:lstStyle/>
          <a:p>
            <a:endParaRPr/>
          </a:p>
        </p:txBody>
      </p:sp>
      <p:sp>
        <p:nvSpPr>
          <p:cNvPr id="104868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104868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2/22/2021</a:t>
            </a:fld>
            <a:endParaRPr lang="en-US" dirty="0"/>
          </a:p>
        </p:txBody>
      </p:sp>
      <p:sp>
        <p:nvSpPr>
          <p:cNvPr id="104868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57" name="Holder 2"/>
          <p:cNvSpPr>
            <a:spLocks noGrp="1"/>
          </p:cNvSpPr>
          <p:nvPr>
            <p:ph type="title"/>
          </p:nvPr>
        </p:nvSpPr>
        <p:spPr>
          <a:xfrm>
            <a:off x="2351785" y="762380"/>
            <a:ext cx="7488428" cy="622300"/>
          </a:xfrm>
        </p:spPr>
        <p:txBody>
          <a:bodyPr lIns="0" tIns="0" rIns="0" bIns="0"/>
          <a:lstStyle>
            <a:lvl1pPr>
              <a:defRPr sz="4200" b="0" i="0">
                <a:solidFill>
                  <a:srgbClr val="A42F0F"/>
                </a:solidFill>
                <a:latin typeface="Myanmar Text"/>
                <a:cs typeface="Myanmar Text"/>
              </a:defRPr>
            </a:lvl1pPr>
          </a:lstStyle>
          <a:p>
            <a:endParaRPr/>
          </a:p>
        </p:txBody>
      </p:sp>
      <p:sp>
        <p:nvSpPr>
          <p:cNvPr id="1048658"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1048659"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2/22/2021</a:t>
            </a:fld>
            <a:endParaRPr lang="en-US" dirty="0"/>
          </a:p>
        </p:txBody>
      </p:sp>
      <p:sp>
        <p:nvSpPr>
          <p:cNvPr id="1048660"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8"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dirty="0"/>
          </a:p>
        </p:txBody>
      </p:sp>
      <p:sp>
        <p:nvSpPr>
          <p:cNvPr id="1048689" name="bk object 17"/>
          <p:cNvSpPr/>
          <p:nvPr/>
        </p:nvSpPr>
        <p:spPr>
          <a:xfrm>
            <a:off x="0" y="0"/>
            <a:ext cx="2851404" cy="6859522"/>
          </a:xfrm>
          <a:prstGeom prst="rect">
            <a:avLst/>
          </a:prstGeom>
          <a:blipFill>
            <a:blip r:embed="rId3" cstate="print"/>
            <a:stretch>
              <a:fillRect/>
            </a:stretch>
          </a:blipFill>
        </p:spPr>
        <p:txBody>
          <a:bodyPr wrap="square" lIns="0" tIns="0" rIns="0" bIns="0" rtlCol="0"/>
          <a:lstStyle/>
          <a:p>
            <a:endParaRPr dirty="0"/>
          </a:p>
        </p:txBody>
      </p:sp>
      <p:sp>
        <p:nvSpPr>
          <p:cNvPr id="1048690" name="bk object 18"/>
          <p:cNvSpPr/>
          <p:nvPr/>
        </p:nvSpPr>
        <p:spPr>
          <a:xfrm>
            <a:off x="0" y="0"/>
            <a:ext cx="182880" cy="6858000"/>
          </a:xfrm>
          <a:custGeom>
            <a:avLst/>
            <a:gdLst/>
            <a:ahLst/>
            <a:cxnLst/>
            <a:rect l="l" t="t" r="r" b="b"/>
            <a:pathLst>
              <a:path w="182880" h="6858000">
                <a:moveTo>
                  <a:pt x="0" y="6858000"/>
                </a:moveTo>
                <a:lnTo>
                  <a:pt x="182880" y="6858000"/>
                </a:lnTo>
                <a:lnTo>
                  <a:pt x="182880" y="0"/>
                </a:lnTo>
                <a:lnTo>
                  <a:pt x="0" y="0"/>
                </a:lnTo>
                <a:lnTo>
                  <a:pt x="0" y="6858000"/>
                </a:lnTo>
                <a:close/>
              </a:path>
            </a:pathLst>
          </a:custGeom>
          <a:solidFill>
            <a:srgbClr val="766E53"/>
          </a:solidFill>
        </p:spPr>
        <p:txBody>
          <a:bodyPr wrap="square" lIns="0" tIns="0" rIns="0" bIns="0" rtlCol="0"/>
          <a:lstStyle/>
          <a:p>
            <a:endParaRPr dirty="0"/>
          </a:p>
        </p:txBody>
      </p:sp>
      <p:sp>
        <p:nvSpPr>
          <p:cNvPr id="1048691" name="bk object 19"/>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104869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104869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2/22/2021</a:t>
            </a:fld>
            <a:endParaRPr lang="en-US" dirty="0"/>
          </a:p>
        </p:txBody>
      </p:sp>
      <p:sp>
        <p:nvSpPr>
          <p:cNvPr id="104869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alphaModFix amt="75000"/>
            <a:lum/>
          </a:blip>
          <a:srcRect/>
          <a:stretch>
            <a:fillRect t="-2000" b="-2000"/>
          </a:stretch>
        </a:blipFill>
        <a:effectLst/>
      </p:bgPr>
    </p:bg>
    <p:spTree>
      <p:nvGrpSpPr>
        <p:cNvPr id="1" name=""/>
        <p:cNvGrpSpPr/>
        <p:nvPr/>
      </p:nvGrpSpPr>
      <p:grpSpPr>
        <a:xfrm>
          <a:off x="0" y="0"/>
          <a:ext cx="0" cy="0"/>
          <a:chOff x="0" y="0"/>
          <a:chExt cx="0" cy="0"/>
        </a:xfrm>
      </p:grpSpPr>
      <p:sp>
        <p:nvSpPr>
          <p:cNvPr id="1048576" name="bk object 16"/>
          <p:cNvSpPr/>
          <p:nvPr/>
        </p:nvSpPr>
        <p:spPr>
          <a:xfrm>
            <a:off x="0" y="0"/>
            <a:ext cx="12192000" cy="6858000"/>
          </a:xfrm>
          <a:prstGeom prst="rect">
            <a:avLst/>
          </a:prstGeom>
          <a:blipFill>
            <a:blip r:embed="rId8" cstate="print"/>
            <a:stretch>
              <a:fillRect/>
            </a:stretch>
          </a:blipFill>
        </p:spPr>
        <p:txBody>
          <a:bodyPr wrap="square" lIns="0" tIns="0" rIns="0" bIns="0" rtlCol="0"/>
          <a:lstStyle/>
          <a:p>
            <a:endParaRPr dirty="0"/>
          </a:p>
        </p:txBody>
      </p:sp>
      <p:sp>
        <p:nvSpPr>
          <p:cNvPr id="1048577" name="bk object 17"/>
          <p:cNvSpPr/>
          <p:nvPr/>
        </p:nvSpPr>
        <p:spPr>
          <a:xfrm>
            <a:off x="0" y="0"/>
            <a:ext cx="2851404" cy="6859522"/>
          </a:xfrm>
          <a:prstGeom prst="rect">
            <a:avLst/>
          </a:prstGeom>
          <a:blipFill>
            <a:blip r:embed="rId9" cstate="print"/>
            <a:stretch>
              <a:fillRect/>
            </a:stretch>
          </a:blipFill>
        </p:spPr>
        <p:txBody>
          <a:bodyPr wrap="square" lIns="0" tIns="0" rIns="0" bIns="0" rtlCol="0"/>
          <a:lstStyle/>
          <a:p>
            <a:endParaRPr dirty="0"/>
          </a:p>
        </p:txBody>
      </p:sp>
      <p:sp>
        <p:nvSpPr>
          <p:cNvPr id="1048578" name="bk object 18"/>
          <p:cNvSpPr/>
          <p:nvPr/>
        </p:nvSpPr>
        <p:spPr>
          <a:xfrm>
            <a:off x="0" y="0"/>
            <a:ext cx="182880" cy="6858000"/>
          </a:xfrm>
          <a:custGeom>
            <a:avLst/>
            <a:gdLst/>
            <a:ahLst/>
            <a:cxnLst/>
            <a:rect l="l" t="t" r="r" b="b"/>
            <a:pathLst>
              <a:path w="182880" h="6858000">
                <a:moveTo>
                  <a:pt x="0" y="6858000"/>
                </a:moveTo>
                <a:lnTo>
                  <a:pt x="182880" y="6858000"/>
                </a:lnTo>
                <a:lnTo>
                  <a:pt x="182880" y="0"/>
                </a:lnTo>
                <a:lnTo>
                  <a:pt x="0" y="0"/>
                </a:lnTo>
                <a:lnTo>
                  <a:pt x="0" y="6858000"/>
                </a:lnTo>
                <a:close/>
              </a:path>
            </a:pathLst>
          </a:custGeom>
          <a:solidFill>
            <a:srgbClr val="766E53"/>
          </a:solidFill>
        </p:spPr>
        <p:txBody>
          <a:bodyPr wrap="square" lIns="0" tIns="0" rIns="0" bIns="0" rtlCol="0"/>
          <a:lstStyle/>
          <a:p>
            <a:endParaRPr dirty="0"/>
          </a:p>
        </p:txBody>
      </p:sp>
      <p:sp>
        <p:nvSpPr>
          <p:cNvPr id="1048579" name="Holder 2"/>
          <p:cNvSpPr>
            <a:spLocks noGrp="1"/>
          </p:cNvSpPr>
          <p:nvPr>
            <p:ph type="title"/>
          </p:nvPr>
        </p:nvSpPr>
        <p:spPr>
          <a:xfrm>
            <a:off x="2351785" y="762380"/>
            <a:ext cx="7488428" cy="665480"/>
          </a:xfrm>
          <a:prstGeom prst="rect">
            <a:avLst/>
          </a:prstGeom>
        </p:spPr>
        <p:txBody>
          <a:bodyPr wrap="square" lIns="0" tIns="0" rIns="0" bIns="0">
            <a:spAutoFit/>
          </a:bodyPr>
          <a:lstStyle>
            <a:lvl1pPr>
              <a:defRPr sz="4200" b="0" i="0">
                <a:solidFill>
                  <a:srgbClr val="A42F0F"/>
                </a:solidFill>
                <a:latin typeface="Myanmar Text"/>
                <a:cs typeface="Myanmar Text"/>
              </a:defRPr>
            </a:lvl1pPr>
          </a:lstStyle>
          <a:p>
            <a:endParaRPr/>
          </a:p>
        </p:txBody>
      </p:sp>
      <p:sp>
        <p:nvSpPr>
          <p:cNvPr id="1048580" name="Holder 3"/>
          <p:cNvSpPr>
            <a:spLocks noGrp="1"/>
          </p:cNvSpPr>
          <p:nvPr>
            <p:ph type="body" idx="1"/>
          </p:nvPr>
        </p:nvSpPr>
        <p:spPr>
          <a:xfrm>
            <a:off x="1557655" y="2164207"/>
            <a:ext cx="9076689" cy="3684904"/>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1048581"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1048582"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2/22/2021</a:t>
            </a:fld>
            <a:endParaRPr lang="en-US" dirty="0"/>
          </a:p>
        </p:txBody>
      </p:sp>
      <p:sp>
        <p:nvSpPr>
          <p:cNvPr id="1048583"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ww.wikipedia.org/" TargetMode="External"/><Relationship Id="rId2" Type="http://schemas.openxmlformats.org/officeDocument/2006/relationships/hyperlink" Target="http://www.arduino.cc/" TargetMode="External"/><Relationship Id="rId1" Type="http://schemas.openxmlformats.org/officeDocument/2006/relationships/slideLayout" Target="../slideLayouts/slideLayout2.xml"/><Relationship Id="rId4" Type="http://schemas.openxmlformats.org/officeDocument/2006/relationships/hyperlink" Target="http://www.hackster.i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p:nvPr>
        </p:nvSpPr>
        <p:spPr>
          <a:xfrm>
            <a:off x="2351785" y="762380"/>
            <a:ext cx="7488428" cy="622300"/>
          </a:xfrm>
        </p:spPr>
        <p:txBody>
          <a:bodyPr/>
          <a:lstStyle/>
          <a:p>
            <a:endParaRPr lang="en-IN" dirty="0"/>
          </a:p>
        </p:txBody>
      </p:sp>
      <p:sp>
        <p:nvSpPr>
          <p:cNvPr id="1048590" name="Text Placeholder 2"/>
          <p:cNvSpPr>
            <a:spLocks noGrp="1"/>
          </p:cNvSpPr>
          <p:nvPr>
            <p:ph type="body" idx="1"/>
          </p:nvPr>
        </p:nvSpPr>
        <p:spPr>
          <a:xfrm>
            <a:off x="228601" y="1512818"/>
            <a:ext cx="11963399" cy="4801314"/>
          </a:xfrm>
        </p:spPr>
        <p:txBody>
          <a:bodyPr/>
          <a:lstStyle/>
          <a:p>
            <a:pPr algn="ctr"/>
            <a:r>
              <a:rPr lang="en-IN" sz="2000" b="1" dirty="0"/>
              <a:t> DEPARTMENT OF ELECTRONICS AND COMMUNICATION ENGINEERING</a:t>
            </a:r>
          </a:p>
          <a:p>
            <a:pPr algn="ctr"/>
            <a:r>
              <a:rPr lang="en-US" sz="4800" dirty="0">
                <a:latin typeface="Berlin Sans FB Demi" panose="020E0802020502020306" pitchFamily="34" charset="0"/>
              </a:rPr>
              <a:t> </a:t>
            </a:r>
            <a:r>
              <a:rPr lang="en-US" u="sng" dirty="0">
                <a:solidFill>
                  <a:schemeClr val="accent5">
                    <a:lumMod val="50000"/>
                  </a:schemeClr>
                </a:solidFill>
                <a:latin typeface="Berlin Sans FB Demi" panose="020E0802020502020306" pitchFamily="34" charset="0"/>
              </a:rPr>
              <a:t>FOOD DETECTOR USING ARDUINO</a:t>
            </a:r>
            <a:r>
              <a:rPr lang="en-US" dirty="0">
                <a:solidFill>
                  <a:schemeClr val="accent5">
                    <a:lumMod val="50000"/>
                  </a:schemeClr>
                </a:solidFill>
                <a:latin typeface="Berlin Sans FB Demi" panose="020E0802020502020306" pitchFamily="34" charset="0"/>
              </a:rPr>
              <a:t> </a:t>
            </a:r>
          </a:p>
          <a:p>
            <a:endParaRPr lang="en-US" sz="2800" b="1" i="1" dirty="0"/>
          </a:p>
          <a:p>
            <a:r>
              <a:rPr lang="en-US" sz="2800" b="1" i="1" dirty="0"/>
              <a:t>PROJECT GUIDE :                   BATCH  NO :                        PRESENTED BY :                                             </a:t>
            </a:r>
          </a:p>
          <a:p>
            <a:r>
              <a:rPr lang="en-US" sz="2400" b="1" i="1" dirty="0"/>
              <a:t>MR. SRINIVAS RAO	                       D10</a:t>
            </a:r>
            <a:r>
              <a:rPr lang="en-US" sz="1800" b="1" i="1" dirty="0"/>
              <a:t>                </a:t>
            </a:r>
            <a:r>
              <a:rPr lang="en-US" sz="2400" b="1" i="1" dirty="0"/>
              <a:t>           P. SURESH</a:t>
            </a:r>
            <a:r>
              <a:rPr lang="en-US" sz="2400" i="1" dirty="0"/>
              <a:t>                         18471A04K2</a:t>
            </a:r>
          </a:p>
          <a:p>
            <a:r>
              <a:rPr lang="en-US" sz="1800" i="1" dirty="0"/>
              <a:t>			                                </a:t>
            </a:r>
            <a:r>
              <a:rPr lang="en-US" sz="2400" i="1" dirty="0"/>
              <a:t>                            R. KARTHIKEYA                  18471A04K6</a:t>
            </a:r>
          </a:p>
          <a:p>
            <a:r>
              <a:rPr lang="en-US" sz="2400" i="1" dirty="0"/>
              <a:t>                                                                                            CH. SAI TEJA                       18471A04I4</a:t>
            </a:r>
          </a:p>
          <a:p>
            <a:r>
              <a:rPr lang="en-US" sz="2400" i="1" dirty="0"/>
              <a:t>                                                                                            A.PRASAD RAO                  18471A04I1</a:t>
            </a:r>
          </a:p>
          <a:p>
            <a:r>
              <a:rPr lang="en-US" sz="2400" dirty="0"/>
              <a:t>                                                                                            A. VENU GOPAL                19475A0416</a:t>
            </a:r>
          </a:p>
          <a:p>
            <a:r>
              <a:rPr lang="en-US" sz="2400" dirty="0"/>
              <a:t>                                                                                                  </a:t>
            </a:r>
            <a:endParaRPr lang="en-IN" sz="2400" dirty="0"/>
          </a:p>
          <a:p>
            <a:endParaRPr lang="en-US" sz="1800" dirty="0">
              <a:latin typeface="Castellar" pitchFamily="18" charset="0"/>
            </a:endParaRPr>
          </a:p>
          <a:p>
            <a:pPr algn="ctr"/>
            <a:r>
              <a:rPr lang="en-US" sz="1800" i="1" dirty="0"/>
              <a:t>				</a:t>
            </a:r>
            <a:endParaRPr lang="en-IN" dirty="0"/>
          </a:p>
        </p:txBody>
      </p:sp>
      <p:pic>
        <p:nvPicPr>
          <p:cNvPr id="2097152" name="Content Placeholder 4"/>
          <p:cNvPicPr>
            <a:picLocks noGrp="1" noChangeAspect="1"/>
          </p:cNvPicPr>
          <p:nvPr>
            <p:ph idx="4294967295"/>
          </p:nvPr>
        </p:nvPicPr>
        <p:blipFill>
          <a:blip r:embed="rId3"/>
          <a:stretch>
            <a:fillRect/>
          </a:stretch>
        </p:blipFill>
        <p:spPr>
          <a:xfrm>
            <a:off x="2209800" y="208660"/>
            <a:ext cx="8424544" cy="121920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ext Placeholder 2"/>
          <p:cNvSpPr>
            <a:spLocks noGrp="1"/>
          </p:cNvSpPr>
          <p:nvPr>
            <p:ph type="body" idx="1"/>
          </p:nvPr>
        </p:nvSpPr>
        <p:spPr>
          <a:xfrm>
            <a:off x="1557655" y="2164207"/>
            <a:ext cx="9076689" cy="2154436"/>
          </a:xfrm>
        </p:spPr>
        <p:txBody>
          <a:bodyPr/>
          <a:lstStyle/>
          <a:p>
            <a:pPr marL="342900" indent="-342900">
              <a:buFont typeface="Arial" panose="020B0604020202020204" pitchFamily="34" charset="0"/>
              <a:buChar char="•"/>
            </a:pPr>
            <a:r>
              <a:rPr lang="en-US" sz="2800" dirty="0"/>
              <a:t>This helps in identifying the various types food that we tend to eat.</a:t>
            </a:r>
          </a:p>
          <a:p>
            <a:pPr marL="342900" indent="-342900">
              <a:buFont typeface="Arial" panose="020B0604020202020204" pitchFamily="34" charset="0"/>
              <a:buChar char="•"/>
            </a:pPr>
            <a:r>
              <a:rPr lang="en-US" sz="2800" dirty="0"/>
              <a:t>It can be used as a futuristic learning process of the different types of </a:t>
            </a:r>
            <a:r>
              <a:rPr lang="en-IN" sz="2800" dirty="0"/>
              <a:t>eatables.</a:t>
            </a:r>
          </a:p>
          <a:p>
            <a:pPr marL="342900" indent="-342900">
              <a:buFont typeface="Arial" panose="020B0604020202020204" pitchFamily="34" charset="0"/>
              <a:buChar char="•"/>
            </a:pPr>
            <a:r>
              <a:rPr lang="en-IN" sz="2800" dirty="0"/>
              <a:t>Complexity in designing this is very low.</a:t>
            </a:r>
            <a:endParaRPr lang="en-US" sz="2800" dirty="0"/>
          </a:p>
        </p:txBody>
      </p:sp>
      <p:sp>
        <p:nvSpPr>
          <p:cNvPr id="1048671" name="object 2"/>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1048672" name="object 3"/>
          <p:cNvSpPr txBox="1">
            <a:spLocks noGrp="1"/>
          </p:cNvSpPr>
          <p:nvPr>
            <p:ph type="title"/>
          </p:nvPr>
        </p:nvSpPr>
        <p:spPr>
          <a:xfrm>
            <a:off x="1674876" y="694945"/>
            <a:ext cx="3506724" cy="483466"/>
          </a:xfrm>
          <a:prstGeom prst="rect">
            <a:avLst/>
          </a:prstGeom>
          <a:solidFill>
            <a:srgbClr val="FFFFFF"/>
          </a:solidFill>
          <a:ln w="15240">
            <a:solidFill>
              <a:srgbClr val="DE7D17"/>
            </a:solidFill>
          </a:ln>
        </p:spPr>
        <p:txBody>
          <a:bodyPr vert="horz" wrap="square" lIns="0" tIns="21590" rIns="0" bIns="0" rtlCol="0">
            <a:spAutoFit/>
          </a:bodyPr>
          <a:lstStyle/>
          <a:p>
            <a:pPr marL="952500">
              <a:lnSpc>
                <a:spcPct val="100000"/>
              </a:lnSpc>
              <a:spcBef>
                <a:spcPts val="170"/>
              </a:spcBef>
            </a:pPr>
            <a:r>
              <a:rPr lang="en-US" sz="3000" spc="-10" dirty="0" smtClean="0">
                <a:solidFill>
                  <a:srgbClr val="000000"/>
                </a:solidFill>
                <a:latin typeface="Calibri"/>
                <a:cs typeface="Calibri"/>
              </a:rPr>
              <a:t>Advantages</a:t>
            </a:r>
            <a:endParaRPr sz="3000" dirty="0">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1048674" name="object 3"/>
          <p:cNvSpPr txBox="1">
            <a:spLocks noGrp="1"/>
          </p:cNvSpPr>
          <p:nvPr>
            <p:ph type="title"/>
          </p:nvPr>
        </p:nvSpPr>
        <p:spPr>
          <a:xfrm>
            <a:off x="1592579" y="714756"/>
            <a:ext cx="3602875" cy="483466"/>
          </a:xfrm>
          <a:prstGeom prst="rect">
            <a:avLst/>
          </a:prstGeom>
          <a:solidFill>
            <a:srgbClr val="FFFFFF"/>
          </a:solidFill>
          <a:ln w="15240">
            <a:solidFill>
              <a:srgbClr val="DE7D17"/>
            </a:solidFill>
          </a:ln>
        </p:spPr>
        <p:txBody>
          <a:bodyPr vert="horz" wrap="square" lIns="0" tIns="21590" rIns="0" bIns="0" rtlCol="0">
            <a:spAutoFit/>
          </a:bodyPr>
          <a:lstStyle/>
          <a:p>
            <a:pPr marL="952500">
              <a:lnSpc>
                <a:spcPct val="100000"/>
              </a:lnSpc>
              <a:spcBef>
                <a:spcPts val="170"/>
              </a:spcBef>
            </a:pPr>
            <a:r>
              <a:rPr lang="en-US" sz="3000" spc="-10" dirty="0" smtClean="0">
                <a:solidFill>
                  <a:srgbClr val="000000"/>
                </a:solidFill>
                <a:latin typeface="Calibri"/>
                <a:cs typeface="Calibri"/>
              </a:rPr>
              <a:t>Disadvantages</a:t>
            </a:r>
            <a:endParaRPr sz="3000" dirty="0">
              <a:latin typeface="Calibri"/>
              <a:cs typeface="Calibri"/>
            </a:endParaRPr>
          </a:p>
        </p:txBody>
      </p:sp>
      <p:sp>
        <p:nvSpPr>
          <p:cNvPr id="1048675" name="object 4"/>
          <p:cNvSpPr txBox="1"/>
          <p:nvPr/>
        </p:nvSpPr>
        <p:spPr>
          <a:xfrm>
            <a:off x="1753361" y="2028189"/>
            <a:ext cx="8414385" cy="2612895"/>
          </a:xfrm>
          <a:prstGeom prst="rect">
            <a:avLst/>
          </a:prstGeom>
        </p:spPr>
        <p:txBody>
          <a:bodyPr vert="horz" wrap="square" lIns="0" tIns="12065" rIns="0" bIns="0" rtlCol="0">
            <a:spAutoFit/>
          </a:bodyPr>
          <a:lstStyle/>
          <a:p>
            <a:pPr marL="469900" marR="5080" indent="-457200">
              <a:lnSpc>
                <a:spcPct val="100000"/>
              </a:lnSpc>
              <a:spcBef>
                <a:spcPts val="95"/>
              </a:spcBef>
              <a:buSzPct val="58928"/>
              <a:buFont typeface="Wingdings"/>
              <a:buChar char=""/>
              <a:tabLst>
                <a:tab pos="469265" algn="l"/>
                <a:tab pos="469900" algn="l"/>
                <a:tab pos="1657985" algn="l"/>
              </a:tabLst>
            </a:pPr>
            <a:r>
              <a:rPr sz="2800" spc="-30" dirty="0">
                <a:latin typeface="Calibri"/>
                <a:cs typeface="Calibri"/>
              </a:rPr>
              <a:t>System	</a:t>
            </a:r>
            <a:r>
              <a:rPr sz="2800" spc="-10" dirty="0">
                <a:latin typeface="Calibri"/>
                <a:cs typeface="Calibri"/>
              </a:rPr>
              <a:t>not </a:t>
            </a:r>
            <a:r>
              <a:rPr sz="2800" spc="-5" dirty="0">
                <a:latin typeface="Calibri"/>
                <a:cs typeface="Calibri"/>
              </a:rPr>
              <a:t>able </a:t>
            </a:r>
            <a:r>
              <a:rPr sz="2800" spc="-20" dirty="0">
                <a:latin typeface="Calibri"/>
                <a:cs typeface="Calibri"/>
              </a:rPr>
              <a:t>to </a:t>
            </a:r>
            <a:r>
              <a:rPr sz="2800" spc="-15" dirty="0">
                <a:latin typeface="Calibri"/>
                <a:cs typeface="Calibri"/>
              </a:rPr>
              <a:t>read </a:t>
            </a:r>
            <a:r>
              <a:rPr sz="2800" spc="-20" dirty="0">
                <a:latin typeface="Calibri"/>
                <a:cs typeface="Calibri"/>
              </a:rPr>
              <a:t>exact </a:t>
            </a:r>
            <a:r>
              <a:rPr sz="2800" spc="-10" dirty="0">
                <a:latin typeface="Calibri"/>
                <a:cs typeface="Calibri"/>
              </a:rPr>
              <a:t>value </a:t>
            </a:r>
            <a:r>
              <a:rPr sz="2800" spc="-5" dirty="0">
                <a:latin typeface="Calibri"/>
                <a:cs typeface="Calibri"/>
              </a:rPr>
              <a:t>of </a:t>
            </a:r>
            <a:r>
              <a:rPr sz="2800" spc="-15" dirty="0">
                <a:latin typeface="Calibri"/>
                <a:cs typeface="Calibri"/>
              </a:rPr>
              <a:t>resistance </a:t>
            </a:r>
            <a:r>
              <a:rPr sz="2800" spc="-10" dirty="0">
                <a:latin typeface="Calibri"/>
                <a:cs typeface="Calibri"/>
              </a:rPr>
              <a:t>using  jumper</a:t>
            </a:r>
            <a:r>
              <a:rPr sz="2800" spc="15" dirty="0">
                <a:latin typeface="Calibri"/>
                <a:cs typeface="Calibri"/>
              </a:rPr>
              <a:t> </a:t>
            </a:r>
            <a:r>
              <a:rPr sz="2800" spc="-10" dirty="0">
                <a:latin typeface="Calibri"/>
                <a:cs typeface="Calibri"/>
              </a:rPr>
              <a:t>wires.</a:t>
            </a:r>
            <a:endParaRPr sz="2800" dirty="0">
              <a:latin typeface="Calibri"/>
              <a:cs typeface="Calibri"/>
            </a:endParaRPr>
          </a:p>
          <a:p>
            <a:pPr>
              <a:lnSpc>
                <a:spcPct val="100000"/>
              </a:lnSpc>
              <a:spcBef>
                <a:spcPts val="25"/>
              </a:spcBef>
              <a:buFont typeface="Wingdings"/>
              <a:buChar char=""/>
            </a:pPr>
            <a:endParaRPr sz="2900" dirty="0">
              <a:latin typeface="Times New Roman"/>
              <a:cs typeface="Times New Roman"/>
            </a:endParaRPr>
          </a:p>
          <a:p>
            <a:pPr marL="469900" marR="43180" indent="-457200">
              <a:lnSpc>
                <a:spcPct val="100000"/>
              </a:lnSpc>
              <a:buSzPct val="58928"/>
              <a:buFont typeface="Wingdings"/>
              <a:buChar char=""/>
              <a:tabLst>
                <a:tab pos="469265" algn="l"/>
                <a:tab pos="469900" algn="l"/>
              </a:tabLst>
            </a:pPr>
            <a:r>
              <a:rPr sz="2800" spc="-60" dirty="0">
                <a:latin typeface="Calibri"/>
                <a:cs typeface="Calibri"/>
              </a:rPr>
              <a:t>We </a:t>
            </a:r>
            <a:r>
              <a:rPr sz="2800" spc="-20" dirty="0">
                <a:latin typeface="Calibri"/>
                <a:cs typeface="Calibri"/>
              </a:rPr>
              <a:t>were </a:t>
            </a:r>
            <a:r>
              <a:rPr sz="2800" spc="-5" dirty="0">
                <a:latin typeface="Calibri"/>
                <a:cs typeface="Calibri"/>
              </a:rPr>
              <a:t>trying </a:t>
            </a:r>
            <a:r>
              <a:rPr sz="2800" spc="-20" dirty="0">
                <a:latin typeface="Calibri"/>
                <a:cs typeface="Calibri"/>
              </a:rPr>
              <a:t>to </a:t>
            </a:r>
            <a:r>
              <a:rPr sz="2800" spc="-15" dirty="0">
                <a:latin typeface="Calibri"/>
                <a:cs typeface="Calibri"/>
              </a:rPr>
              <a:t>get resistance </a:t>
            </a:r>
            <a:r>
              <a:rPr sz="2800" spc="-10" dirty="0">
                <a:latin typeface="Calibri"/>
                <a:cs typeface="Calibri"/>
              </a:rPr>
              <a:t>values </a:t>
            </a:r>
            <a:r>
              <a:rPr sz="2800" spc="-25" dirty="0">
                <a:latin typeface="Calibri"/>
                <a:cs typeface="Calibri"/>
              </a:rPr>
              <a:t>for </a:t>
            </a:r>
            <a:r>
              <a:rPr sz="2800" spc="-5" dirty="0">
                <a:latin typeface="Calibri"/>
                <a:cs typeface="Calibri"/>
              </a:rPr>
              <a:t>cut </a:t>
            </a:r>
            <a:r>
              <a:rPr sz="2800" spc="-10" dirty="0">
                <a:latin typeface="Calibri"/>
                <a:cs typeface="Calibri"/>
              </a:rPr>
              <a:t>open  </a:t>
            </a:r>
            <a:r>
              <a:rPr sz="2800" spc="-5" dirty="0">
                <a:latin typeface="Calibri"/>
                <a:cs typeface="Calibri"/>
              </a:rPr>
              <a:t>apple, </a:t>
            </a:r>
            <a:r>
              <a:rPr sz="2800" spc="-10" dirty="0">
                <a:latin typeface="Calibri"/>
                <a:cs typeface="Calibri"/>
              </a:rPr>
              <a:t>but they </a:t>
            </a:r>
            <a:r>
              <a:rPr sz="2800" spc="-30" dirty="0">
                <a:latin typeface="Calibri"/>
                <a:cs typeface="Calibri"/>
              </a:rPr>
              <a:t>kept </a:t>
            </a:r>
            <a:r>
              <a:rPr sz="2800" spc="-5" dirty="0">
                <a:latin typeface="Calibri"/>
                <a:cs typeface="Calibri"/>
              </a:rPr>
              <a:t>changing abnormally </a:t>
            </a:r>
            <a:r>
              <a:rPr sz="2800" spc="-20" dirty="0">
                <a:latin typeface="Calibri"/>
                <a:cs typeface="Calibri"/>
              </a:rPr>
              <a:t>from </a:t>
            </a:r>
            <a:r>
              <a:rPr sz="2800" spc="-5" dirty="0">
                <a:latin typeface="Calibri"/>
                <a:cs typeface="Calibri"/>
              </a:rPr>
              <a:t>time </a:t>
            </a:r>
            <a:r>
              <a:rPr sz="2800" spc="-15" dirty="0">
                <a:latin typeface="Calibri"/>
                <a:cs typeface="Calibri"/>
              </a:rPr>
              <a:t>to  </a:t>
            </a:r>
            <a:r>
              <a:rPr sz="2800" spc="-5" dirty="0">
                <a:latin typeface="Calibri"/>
                <a:cs typeface="Calibri"/>
              </a:rPr>
              <a:t>time.</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object 2"/>
          <p:cNvSpPr/>
          <p:nvPr/>
        </p:nvSpPr>
        <p:spPr>
          <a:xfrm>
            <a:off x="2124455" y="1504188"/>
            <a:ext cx="781812" cy="731520"/>
          </a:xfrm>
          <a:prstGeom prst="rect">
            <a:avLst/>
          </a:prstGeom>
          <a:blipFill>
            <a:blip r:embed="rId2" cstate="print"/>
            <a:stretch>
              <a:fillRect/>
            </a:stretch>
          </a:blipFill>
        </p:spPr>
        <p:txBody>
          <a:bodyPr wrap="square" lIns="0" tIns="0" rIns="0" bIns="0" rtlCol="0"/>
          <a:lstStyle/>
          <a:p>
            <a:endParaRPr dirty="0"/>
          </a:p>
        </p:txBody>
      </p:sp>
      <p:sp>
        <p:nvSpPr>
          <p:cNvPr id="1048634" name="object 2"/>
          <p:cNvSpPr/>
          <p:nvPr/>
        </p:nvSpPr>
        <p:spPr>
          <a:xfrm>
            <a:off x="0" y="762000"/>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6" name="object 3"/>
          <p:cNvSpPr txBox="1">
            <a:spLocks/>
          </p:cNvSpPr>
          <p:nvPr/>
        </p:nvSpPr>
        <p:spPr>
          <a:xfrm>
            <a:off x="1674876" y="694944"/>
            <a:ext cx="2668524" cy="483466"/>
          </a:xfrm>
          <a:prstGeom prst="rect">
            <a:avLst/>
          </a:prstGeom>
          <a:solidFill>
            <a:srgbClr val="FFFFFF"/>
          </a:solidFill>
          <a:ln w="15240">
            <a:solidFill>
              <a:srgbClr val="DE7D17"/>
            </a:solidFill>
          </a:ln>
        </p:spPr>
        <p:txBody>
          <a:bodyPr vert="horz" wrap="square" lIns="0" tIns="21590" rIns="0" bIns="0" rtlCol="0">
            <a:spAutoFit/>
          </a:bodyPr>
          <a:lstStyle>
            <a:lvl1pPr>
              <a:defRPr sz="4200" b="0" i="0">
                <a:solidFill>
                  <a:schemeClr val="tx1"/>
                </a:solidFill>
                <a:latin typeface="Myanmar Text"/>
                <a:ea typeface="+mj-ea"/>
                <a:cs typeface="Myanmar Text"/>
              </a:defRPr>
            </a:lvl1pPr>
          </a:lstStyle>
          <a:p>
            <a:pPr algn="ctr">
              <a:spcBef>
                <a:spcPts val="170"/>
              </a:spcBef>
            </a:pPr>
            <a:r>
              <a:rPr lang="en-IN" sz="3000" kern="0" spc="-5" dirty="0" smtClean="0">
                <a:solidFill>
                  <a:srgbClr val="000000"/>
                </a:solidFill>
                <a:latin typeface="Calibri"/>
                <a:cs typeface="Calibri"/>
              </a:rPr>
              <a:t>Applications</a:t>
            </a:r>
            <a:endParaRPr lang="en-IN" sz="3000" kern="0" dirty="0">
              <a:latin typeface="Calibri"/>
              <a:cs typeface="Calibri"/>
            </a:endParaRPr>
          </a:p>
        </p:txBody>
      </p:sp>
      <p:sp>
        <p:nvSpPr>
          <p:cNvPr id="2" name="Rectangle 1"/>
          <p:cNvSpPr/>
          <p:nvPr/>
        </p:nvSpPr>
        <p:spPr>
          <a:xfrm>
            <a:off x="1814945" y="1731818"/>
            <a:ext cx="2985655" cy="1868717"/>
          </a:xfrm>
          <a:prstGeom prst="rect">
            <a:avLst/>
          </a:prstGeom>
        </p:spPr>
        <p:txBody>
          <a:bodyPr wrap="square">
            <a:spAutoFit/>
          </a:bodyPr>
          <a:lstStyle/>
          <a:p>
            <a:pPr algn="just">
              <a:lnSpc>
                <a:spcPct val="115000"/>
              </a:lnSpc>
              <a:spcAft>
                <a:spcPts val="1000"/>
              </a:spcAft>
              <a:tabLst>
                <a:tab pos="2057400" algn="l"/>
              </a:tabLs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305"/>
              </a:spcBef>
              <a:spcAft>
                <a:spcPts val="0"/>
              </a:spcAft>
              <a:buFont typeface="Wingdings" panose="05000000000000000000" pitchFamily="2" charset="2"/>
              <a:buChar char=""/>
              <a:tabLst>
                <a:tab pos="180340" algn="l"/>
              </a:tabLst>
            </a:pPr>
            <a:r>
              <a:rPr lang="en-IN" sz="2400" kern="0" dirty="0">
                <a:latin typeface="Times New Roman" panose="02020603050405020304" pitchFamily="18" charset="0"/>
                <a:ea typeface="Times New Roman" panose="02020603050405020304" pitchFamily="18" charset="0"/>
                <a:cs typeface="Times New Roman" panose="02020603050405020304" pitchFamily="18" charset="0"/>
              </a:rPr>
              <a:t>Restaurants</a:t>
            </a:r>
            <a:endParaRPr lang="en-US" sz="2400" b="1" kern="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305"/>
              </a:spcBef>
              <a:spcAft>
                <a:spcPts val="0"/>
              </a:spcAft>
              <a:buFont typeface="Wingdings" panose="05000000000000000000" pitchFamily="2" charset="2"/>
              <a:buChar char=""/>
              <a:tabLst>
                <a:tab pos="18034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Home</a:t>
            </a:r>
            <a:endParaRPr lang="en-US" sz="2400" b="1" kern="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305"/>
              </a:spcBef>
              <a:spcAft>
                <a:spcPts val="0"/>
              </a:spcAft>
              <a:buFont typeface="Wingdings" panose="05000000000000000000" pitchFamily="2" charset="2"/>
              <a:buChar char=""/>
              <a:tabLst>
                <a:tab pos="18034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Hotels </a:t>
            </a:r>
            <a:endPar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1048680" name="object 3"/>
          <p:cNvSpPr txBox="1">
            <a:spLocks noGrp="1"/>
          </p:cNvSpPr>
          <p:nvPr>
            <p:ph type="title"/>
          </p:nvPr>
        </p:nvSpPr>
        <p:spPr>
          <a:xfrm>
            <a:off x="1674876" y="694944"/>
            <a:ext cx="3362325" cy="466091"/>
          </a:xfrm>
          <a:prstGeom prst="rect">
            <a:avLst/>
          </a:prstGeom>
          <a:solidFill>
            <a:srgbClr val="FFFFFF"/>
          </a:solidFill>
          <a:ln w="15240">
            <a:solidFill>
              <a:srgbClr val="DE7D17"/>
            </a:solidFill>
          </a:ln>
        </p:spPr>
        <p:txBody>
          <a:bodyPr vert="horz" wrap="square" lIns="0" tIns="21590" rIns="0" bIns="0" rtlCol="0">
            <a:spAutoFit/>
          </a:bodyPr>
          <a:lstStyle/>
          <a:p>
            <a:pPr marL="830580">
              <a:lnSpc>
                <a:spcPct val="100000"/>
              </a:lnSpc>
              <a:spcBef>
                <a:spcPts val="170"/>
              </a:spcBef>
            </a:pPr>
            <a:r>
              <a:rPr sz="3000" spc="-25" dirty="0">
                <a:solidFill>
                  <a:srgbClr val="000000"/>
                </a:solidFill>
                <a:latin typeface="Calibri"/>
                <a:cs typeface="Calibri"/>
              </a:rPr>
              <a:t>References</a:t>
            </a:r>
            <a:endParaRPr sz="3000" dirty="0">
              <a:latin typeface="Calibri"/>
              <a:cs typeface="Calibri"/>
            </a:endParaRPr>
          </a:p>
        </p:txBody>
      </p:sp>
      <p:sp>
        <p:nvSpPr>
          <p:cNvPr id="1048681" name="object 4"/>
          <p:cNvSpPr txBox="1"/>
          <p:nvPr/>
        </p:nvSpPr>
        <p:spPr>
          <a:xfrm>
            <a:off x="2938398" y="2244979"/>
            <a:ext cx="6131560" cy="1948815"/>
          </a:xfrm>
          <a:prstGeom prst="rect">
            <a:avLst/>
          </a:prstGeom>
        </p:spPr>
        <p:txBody>
          <a:bodyPr vert="horz" wrap="square" lIns="0" tIns="12065" rIns="0" bIns="0" rtlCol="0">
            <a:spAutoFit/>
          </a:bodyPr>
          <a:lstStyle/>
          <a:p>
            <a:pPr marL="299085" indent="-287020">
              <a:lnSpc>
                <a:spcPct val="100000"/>
              </a:lnSpc>
              <a:spcBef>
                <a:spcPts val="95"/>
              </a:spcBef>
              <a:buClr>
                <a:srgbClr val="000000"/>
              </a:buClr>
              <a:buFont typeface="Wingdings"/>
              <a:buChar char=""/>
              <a:tabLst>
                <a:tab pos="299720" algn="l"/>
              </a:tabLst>
            </a:pPr>
            <a:r>
              <a:rPr sz="2200" u="heavy" spc="-20" dirty="0">
                <a:solidFill>
                  <a:schemeClr val="accent6">
                    <a:lumMod val="40000"/>
                    <a:lumOff val="60000"/>
                  </a:schemeClr>
                </a:solidFill>
                <a:uFill>
                  <a:solidFill>
                    <a:srgbClr val="FA4917"/>
                  </a:solidFill>
                </a:uFill>
                <a:latin typeface="Calibri"/>
                <a:cs typeface="Calibri"/>
                <a:hlinkClick r:id="rId2"/>
              </a:rPr>
              <a:t>Web-site</a:t>
            </a:r>
            <a:endParaRPr sz="2200" dirty="0">
              <a:solidFill>
                <a:schemeClr val="accent6">
                  <a:lumMod val="40000"/>
                  <a:lumOff val="60000"/>
                </a:schemeClr>
              </a:solidFill>
              <a:latin typeface="Calibri"/>
              <a:cs typeface="Calibri"/>
            </a:endParaRPr>
          </a:p>
          <a:p>
            <a:pPr>
              <a:lnSpc>
                <a:spcPct val="100000"/>
              </a:lnSpc>
              <a:spcBef>
                <a:spcPts val="50"/>
              </a:spcBef>
              <a:buFont typeface="Wingdings"/>
              <a:buChar char=""/>
            </a:pPr>
            <a:endParaRPr sz="2250" dirty="0">
              <a:solidFill>
                <a:schemeClr val="accent6">
                  <a:lumMod val="40000"/>
                  <a:lumOff val="60000"/>
                </a:schemeClr>
              </a:solidFill>
              <a:latin typeface="Times New Roman"/>
              <a:cs typeface="Times New Roman"/>
            </a:endParaRPr>
          </a:p>
          <a:p>
            <a:pPr marL="756285" lvl="1" indent="-287020">
              <a:lnSpc>
                <a:spcPct val="100000"/>
              </a:lnSpc>
              <a:buClr>
                <a:srgbClr val="000000"/>
              </a:buClr>
              <a:buFont typeface="Arial"/>
              <a:buChar char="•"/>
              <a:tabLst>
                <a:tab pos="756285" algn="l"/>
                <a:tab pos="756920" algn="l"/>
              </a:tabLst>
            </a:pPr>
            <a:r>
              <a:rPr sz="2200" u="heavy" spc="-20" dirty="0">
                <a:solidFill>
                  <a:schemeClr val="accent6">
                    <a:lumMod val="40000"/>
                    <a:lumOff val="60000"/>
                  </a:schemeClr>
                </a:solidFill>
                <a:uFill>
                  <a:solidFill>
                    <a:srgbClr val="FA4917"/>
                  </a:solidFill>
                </a:uFill>
                <a:latin typeface="Calibri"/>
                <a:cs typeface="Calibri"/>
                <a:hlinkClick r:id="rId2"/>
              </a:rPr>
              <a:t>www.arduino.cc</a:t>
            </a:r>
            <a:endParaRPr sz="2200" dirty="0">
              <a:solidFill>
                <a:schemeClr val="accent6">
                  <a:lumMod val="40000"/>
                  <a:lumOff val="60000"/>
                </a:schemeClr>
              </a:solidFill>
              <a:latin typeface="Calibri"/>
              <a:cs typeface="Calibri"/>
            </a:endParaRPr>
          </a:p>
          <a:p>
            <a:pPr marL="756285" lvl="1" indent="-287020">
              <a:lnSpc>
                <a:spcPct val="100000"/>
              </a:lnSpc>
              <a:buClr>
                <a:srgbClr val="000000"/>
              </a:buClr>
              <a:buFont typeface="Arial"/>
              <a:buChar char="•"/>
              <a:tabLst>
                <a:tab pos="756285" algn="l"/>
                <a:tab pos="756920" algn="l"/>
              </a:tabLst>
            </a:pPr>
            <a:r>
              <a:rPr sz="2200" u="heavy" spc="-20" dirty="0">
                <a:solidFill>
                  <a:schemeClr val="accent6">
                    <a:lumMod val="40000"/>
                    <a:lumOff val="60000"/>
                  </a:schemeClr>
                </a:solidFill>
                <a:uFill>
                  <a:solidFill>
                    <a:srgbClr val="FA4917"/>
                  </a:solidFill>
                </a:uFill>
                <a:latin typeface="Calibri"/>
                <a:cs typeface="Calibri"/>
                <a:hlinkClick r:id="rId3"/>
              </a:rPr>
              <a:t>www.wikipedia.org</a:t>
            </a:r>
            <a:endParaRPr sz="2200" dirty="0">
              <a:solidFill>
                <a:schemeClr val="accent6">
                  <a:lumMod val="40000"/>
                  <a:lumOff val="60000"/>
                </a:schemeClr>
              </a:solidFill>
              <a:latin typeface="Calibri"/>
              <a:cs typeface="Calibri"/>
            </a:endParaRPr>
          </a:p>
          <a:p>
            <a:pPr marL="756285" lvl="1" indent="-287020">
              <a:lnSpc>
                <a:spcPct val="100000"/>
              </a:lnSpc>
              <a:buClr>
                <a:srgbClr val="000000"/>
              </a:buClr>
              <a:buFont typeface="Arial"/>
              <a:buChar char="•"/>
              <a:tabLst>
                <a:tab pos="756285" algn="l"/>
                <a:tab pos="756920" algn="l"/>
              </a:tabLst>
            </a:pPr>
            <a:r>
              <a:rPr sz="2200" u="heavy" spc="-35" dirty="0">
                <a:solidFill>
                  <a:schemeClr val="accent6">
                    <a:lumMod val="40000"/>
                    <a:lumOff val="60000"/>
                  </a:schemeClr>
                </a:solidFill>
                <a:uFill>
                  <a:solidFill>
                    <a:srgbClr val="FA4917"/>
                  </a:solidFill>
                </a:uFill>
                <a:latin typeface="Calibri"/>
                <a:cs typeface="Calibri"/>
                <a:hlinkClick r:id="rId4"/>
              </a:rPr>
              <a:t>www.h</a:t>
            </a:r>
            <a:r>
              <a:rPr lang="en-US" sz="2200" u="heavy" spc="-35" dirty="0">
                <a:solidFill>
                  <a:schemeClr val="accent6">
                    <a:lumMod val="40000"/>
                    <a:lumOff val="60000"/>
                  </a:schemeClr>
                </a:solidFill>
                <a:uFill>
                  <a:solidFill>
                    <a:srgbClr val="FA4917"/>
                  </a:solidFill>
                </a:uFill>
                <a:latin typeface="Calibri"/>
                <a:cs typeface="Calibri"/>
                <a:hlinkClick r:id="rId4"/>
              </a:rPr>
              <a:t>a</a:t>
            </a:r>
            <a:r>
              <a:rPr sz="2200" u="heavy" spc="-35" dirty="0">
                <a:solidFill>
                  <a:schemeClr val="accent6">
                    <a:lumMod val="40000"/>
                    <a:lumOff val="60000"/>
                  </a:schemeClr>
                </a:solidFill>
                <a:uFill>
                  <a:solidFill>
                    <a:srgbClr val="FA4917"/>
                  </a:solidFill>
                </a:uFill>
                <a:latin typeface="Calibri"/>
                <a:cs typeface="Calibri"/>
                <a:hlinkClick r:id="rId4"/>
              </a:rPr>
              <a:t>ckster.io</a:t>
            </a:r>
            <a:endParaRPr sz="2200" dirty="0">
              <a:solidFill>
                <a:schemeClr val="accent6">
                  <a:lumMod val="40000"/>
                  <a:lumOff val="60000"/>
                </a:schemeClr>
              </a:solidFill>
              <a:latin typeface="Calibri"/>
              <a:cs typeface="Calibri"/>
            </a:endParaRPr>
          </a:p>
          <a:p>
            <a:pPr lvl="1">
              <a:lnSpc>
                <a:spcPct val="100000"/>
              </a:lnSpc>
            </a:pPr>
            <a:endParaRPr sz="2300" dirty="0">
              <a:solidFill>
                <a:schemeClr val="accent6">
                  <a:lumMod val="40000"/>
                  <a:lumOff val="60000"/>
                </a:schemeClr>
              </a:solidFill>
              <a:latin typeface="Times New Roman"/>
              <a:cs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2"/>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1048677" name="object 3"/>
          <p:cNvSpPr txBox="1">
            <a:spLocks noGrp="1"/>
          </p:cNvSpPr>
          <p:nvPr>
            <p:ph type="title"/>
          </p:nvPr>
        </p:nvSpPr>
        <p:spPr>
          <a:xfrm>
            <a:off x="1674876" y="694944"/>
            <a:ext cx="3362325" cy="466091"/>
          </a:xfrm>
          <a:prstGeom prst="rect">
            <a:avLst/>
          </a:prstGeom>
          <a:solidFill>
            <a:srgbClr val="FFFFFF"/>
          </a:solidFill>
          <a:ln w="15240">
            <a:solidFill>
              <a:srgbClr val="DE7D17"/>
            </a:solidFill>
          </a:ln>
        </p:spPr>
        <p:txBody>
          <a:bodyPr vert="horz" wrap="square" lIns="0" tIns="21590" rIns="0" bIns="0" rtlCol="0">
            <a:spAutoFit/>
          </a:bodyPr>
          <a:lstStyle/>
          <a:p>
            <a:pPr marL="678180">
              <a:lnSpc>
                <a:spcPct val="100000"/>
              </a:lnSpc>
              <a:spcBef>
                <a:spcPts val="170"/>
              </a:spcBef>
            </a:pPr>
            <a:r>
              <a:rPr sz="3000" spc="-15" dirty="0">
                <a:solidFill>
                  <a:srgbClr val="000000"/>
                </a:solidFill>
                <a:latin typeface="Calibri"/>
                <a:cs typeface="Calibri"/>
              </a:rPr>
              <a:t>Future</a:t>
            </a:r>
            <a:r>
              <a:rPr sz="3000" spc="-25" dirty="0">
                <a:solidFill>
                  <a:srgbClr val="000000"/>
                </a:solidFill>
                <a:latin typeface="Calibri"/>
                <a:cs typeface="Calibri"/>
              </a:rPr>
              <a:t> </a:t>
            </a:r>
            <a:r>
              <a:rPr sz="3000" spc="-10" dirty="0">
                <a:solidFill>
                  <a:srgbClr val="000000"/>
                </a:solidFill>
                <a:latin typeface="Calibri"/>
                <a:cs typeface="Calibri"/>
              </a:rPr>
              <a:t>scope</a:t>
            </a:r>
            <a:endParaRPr sz="3000" dirty="0">
              <a:latin typeface="Calibri"/>
              <a:cs typeface="Calibri"/>
            </a:endParaRPr>
          </a:p>
        </p:txBody>
      </p:sp>
      <p:sp>
        <p:nvSpPr>
          <p:cNvPr id="1048678" name="object 4"/>
          <p:cNvSpPr txBox="1"/>
          <p:nvPr/>
        </p:nvSpPr>
        <p:spPr>
          <a:xfrm>
            <a:off x="1753361" y="1944115"/>
            <a:ext cx="7407909" cy="3336811"/>
          </a:xfrm>
          <a:prstGeom prst="rect">
            <a:avLst/>
          </a:prstGeom>
        </p:spPr>
        <p:txBody>
          <a:bodyPr vert="horz" wrap="square" lIns="0" tIns="12700" rIns="0" bIns="0" rtlCol="0">
            <a:spAutoFit/>
          </a:bodyPr>
          <a:lstStyle/>
          <a:p>
            <a:pPr marL="355600" marR="180975" indent="-342900">
              <a:lnSpc>
                <a:spcPct val="100000"/>
              </a:lnSpc>
              <a:spcBef>
                <a:spcPts val="100"/>
              </a:spcBef>
              <a:buFont typeface="Arial"/>
              <a:buChar char="•"/>
              <a:tabLst>
                <a:tab pos="354965" algn="l"/>
                <a:tab pos="355600" algn="l"/>
                <a:tab pos="5920740" algn="l"/>
              </a:tabLst>
            </a:pPr>
            <a:r>
              <a:rPr sz="2400" spc="-5" dirty="0">
                <a:latin typeface="Calibri"/>
                <a:cs typeface="Calibri"/>
              </a:rPr>
              <a:t>This application </a:t>
            </a:r>
            <a:r>
              <a:rPr sz="2400" dirty="0">
                <a:latin typeface="Calibri"/>
                <a:cs typeface="Calibri"/>
              </a:rPr>
              <a:t>is </a:t>
            </a:r>
            <a:r>
              <a:rPr sz="2400" spc="-5" dirty="0">
                <a:latin typeface="Calibri"/>
                <a:cs typeface="Calibri"/>
              </a:rPr>
              <a:t>used </a:t>
            </a:r>
            <a:r>
              <a:rPr sz="2400" spc="-10" dirty="0">
                <a:latin typeface="Calibri"/>
                <a:cs typeface="Calibri"/>
              </a:rPr>
              <a:t>by </a:t>
            </a:r>
            <a:r>
              <a:rPr sz="2400" spc="-15" dirty="0">
                <a:latin typeface="Calibri"/>
                <a:cs typeface="Calibri"/>
              </a:rPr>
              <a:t>farmers</a:t>
            </a:r>
            <a:r>
              <a:rPr sz="2400" spc="30" dirty="0">
                <a:latin typeface="Calibri"/>
                <a:cs typeface="Calibri"/>
              </a:rPr>
              <a:t> </a:t>
            </a:r>
            <a:r>
              <a:rPr sz="2400" spc="-15" dirty="0">
                <a:latin typeface="Calibri"/>
                <a:cs typeface="Calibri"/>
              </a:rPr>
              <a:t>to </a:t>
            </a:r>
            <a:r>
              <a:rPr sz="2400" spc="-10" dirty="0">
                <a:latin typeface="Calibri"/>
                <a:cs typeface="Calibri"/>
              </a:rPr>
              <a:t>detect	how</a:t>
            </a:r>
            <a:r>
              <a:rPr sz="2400" spc="-95" dirty="0">
                <a:latin typeface="Calibri"/>
                <a:cs typeface="Calibri"/>
              </a:rPr>
              <a:t> </a:t>
            </a:r>
            <a:r>
              <a:rPr sz="2400" dirty="0">
                <a:latin typeface="Calibri"/>
                <a:cs typeface="Calibri"/>
              </a:rPr>
              <a:t>much  time their </a:t>
            </a:r>
            <a:r>
              <a:rPr sz="2400" spc="-20" dirty="0">
                <a:latin typeface="Calibri"/>
                <a:cs typeface="Calibri"/>
              </a:rPr>
              <a:t>food </a:t>
            </a:r>
            <a:r>
              <a:rPr sz="2400" spc="-30" dirty="0">
                <a:latin typeface="Calibri"/>
                <a:cs typeface="Calibri"/>
              </a:rPr>
              <a:t>stay</a:t>
            </a:r>
            <a:r>
              <a:rPr sz="2400" spc="-20" dirty="0">
                <a:latin typeface="Calibri"/>
                <a:cs typeface="Calibri"/>
              </a:rPr>
              <a:t> </a:t>
            </a:r>
            <a:r>
              <a:rPr sz="2400" spc="-10" dirty="0">
                <a:latin typeface="Calibri"/>
                <a:cs typeface="Calibri"/>
              </a:rPr>
              <a:t>fresh.</a:t>
            </a:r>
            <a:endParaRPr sz="2500" dirty="0">
              <a:latin typeface="Times New Roman"/>
              <a:cs typeface="Times New Roman"/>
            </a:endParaRPr>
          </a:p>
          <a:p>
            <a:pPr marL="355600" marR="34290" indent="-342900">
              <a:lnSpc>
                <a:spcPct val="100000"/>
              </a:lnSpc>
              <a:buFont typeface="Arial"/>
              <a:buChar char="•"/>
              <a:tabLst>
                <a:tab pos="354965" algn="l"/>
                <a:tab pos="355600" algn="l"/>
              </a:tabLst>
            </a:pPr>
            <a:r>
              <a:rPr sz="2400" dirty="0">
                <a:latin typeface="Calibri"/>
                <a:cs typeface="Calibri"/>
              </a:rPr>
              <a:t>With the </a:t>
            </a:r>
            <a:r>
              <a:rPr sz="2400" spc="-5" dirty="0">
                <a:latin typeface="Calibri"/>
                <a:cs typeface="Calibri"/>
              </a:rPr>
              <a:t>use of </a:t>
            </a:r>
            <a:r>
              <a:rPr sz="2400" dirty="0">
                <a:latin typeface="Calibri"/>
                <a:cs typeface="Calibri"/>
              </a:rPr>
              <a:t>this </a:t>
            </a:r>
            <a:r>
              <a:rPr sz="2400" spc="-5" dirty="0">
                <a:latin typeface="Calibri"/>
                <a:cs typeface="Calibri"/>
              </a:rPr>
              <a:t>application </a:t>
            </a:r>
            <a:r>
              <a:rPr sz="2400" spc="-10" dirty="0">
                <a:latin typeface="Calibri"/>
                <a:cs typeface="Calibri"/>
              </a:rPr>
              <a:t>users can </a:t>
            </a:r>
            <a:r>
              <a:rPr sz="2400" dirty="0">
                <a:latin typeface="Calibri"/>
                <a:cs typeface="Calibri"/>
              </a:rPr>
              <a:t>also</a:t>
            </a:r>
            <a:r>
              <a:rPr sz="2400" spc="-105" dirty="0">
                <a:latin typeface="Calibri"/>
                <a:cs typeface="Calibri"/>
              </a:rPr>
              <a:t> </a:t>
            </a:r>
            <a:r>
              <a:rPr sz="2400" spc="-5" dirty="0">
                <a:latin typeface="Calibri"/>
                <a:cs typeface="Calibri"/>
              </a:rPr>
              <a:t>determine  </a:t>
            </a:r>
            <a:r>
              <a:rPr sz="2400" dirty="0">
                <a:latin typeface="Calibri"/>
                <a:cs typeface="Calibri"/>
              </a:rPr>
              <a:t>the </a:t>
            </a:r>
            <a:r>
              <a:rPr lang="en-US" sz="2400" spc="-15" dirty="0">
                <a:latin typeface="Calibri"/>
                <a:cs typeface="Calibri"/>
              </a:rPr>
              <a:t>ta</a:t>
            </a:r>
            <a:r>
              <a:rPr sz="2400" spc="-15" dirty="0">
                <a:latin typeface="Calibri"/>
                <a:cs typeface="Calibri"/>
              </a:rPr>
              <a:t>st</a:t>
            </a:r>
            <a:r>
              <a:rPr lang="en-US" sz="2400" spc="-15" dirty="0">
                <a:latin typeface="Calibri"/>
                <a:cs typeface="Calibri"/>
              </a:rPr>
              <a:t>e</a:t>
            </a:r>
            <a:r>
              <a:rPr sz="2400" spc="-15" dirty="0">
                <a:latin typeface="Calibri"/>
                <a:cs typeface="Calibri"/>
              </a:rPr>
              <a:t> </a:t>
            </a:r>
            <a:r>
              <a:rPr sz="2400" spc="-5" dirty="0">
                <a:latin typeface="Calibri"/>
                <a:cs typeface="Calibri"/>
              </a:rPr>
              <a:t>of</a:t>
            </a:r>
            <a:r>
              <a:rPr sz="2400" spc="-25" dirty="0">
                <a:latin typeface="Calibri"/>
                <a:cs typeface="Calibri"/>
              </a:rPr>
              <a:t> </a:t>
            </a:r>
            <a:r>
              <a:rPr sz="2400" spc="-15" dirty="0">
                <a:latin typeface="Calibri"/>
                <a:cs typeface="Calibri"/>
              </a:rPr>
              <a:t>food.</a:t>
            </a:r>
            <a:endParaRPr sz="2400" dirty="0">
              <a:latin typeface="Calibri"/>
              <a:cs typeface="Calibri"/>
            </a:endParaRPr>
          </a:p>
          <a:p>
            <a:pPr marL="355600" marR="5080" indent="-342900">
              <a:lnSpc>
                <a:spcPct val="100000"/>
              </a:lnSpc>
              <a:buFont typeface="Arial"/>
              <a:buChar char="•"/>
              <a:tabLst>
                <a:tab pos="354965" algn="l"/>
                <a:tab pos="355600" algn="l"/>
              </a:tabLst>
            </a:pPr>
            <a:r>
              <a:rPr sz="2400" spc="-5" dirty="0">
                <a:latin typeface="Calibri"/>
                <a:cs typeface="Calibri"/>
              </a:rPr>
              <a:t>user </a:t>
            </a:r>
            <a:r>
              <a:rPr sz="2400" spc="-10" dirty="0">
                <a:latin typeface="Calibri"/>
                <a:cs typeface="Calibri"/>
              </a:rPr>
              <a:t>can </a:t>
            </a:r>
            <a:r>
              <a:rPr sz="2400" dirty="0">
                <a:latin typeface="Calibri"/>
                <a:cs typeface="Calibri"/>
              </a:rPr>
              <a:t>also </a:t>
            </a:r>
            <a:r>
              <a:rPr sz="2400" spc="-10" dirty="0">
                <a:latin typeface="Calibri"/>
                <a:cs typeface="Calibri"/>
              </a:rPr>
              <a:t>get </a:t>
            </a:r>
            <a:r>
              <a:rPr sz="2400" spc="-5" dirty="0">
                <a:latin typeface="Calibri"/>
                <a:cs typeface="Calibri"/>
              </a:rPr>
              <a:t>output </a:t>
            </a:r>
            <a:r>
              <a:rPr sz="2400" dirty="0">
                <a:latin typeface="Calibri"/>
                <a:cs typeface="Calibri"/>
              </a:rPr>
              <a:t>in the </a:t>
            </a:r>
            <a:r>
              <a:rPr sz="2400" spc="-15" dirty="0">
                <a:latin typeface="Calibri"/>
                <a:cs typeface="Calibri"/>
              </a:rPr>
              <a:t>form </a:t>
            </a:r>
            <a:r>
              <a:rPr sz="2400" spc="-5" dirty="0">
                <a:latin typeface="Calibri"/>
                <a:cs typeface="Calibri"/>
              </a:rPr>
              <a:t>of </a:t>
            </a:r>
            <a:r>
              <a:rPr sz="2400" spc="-10" dirty="0">
                <a:latin typeface="Calibri"/>
                <a:cs typeface="Calibri"/>
              </a:rPr>
              <a:t>voice by attaching  </a:t>
            </a:r>
            <a:r>
              <a:rPr sz="2400" spc="-15" dirty="0">
                <a:latin typeface="Calibri"/>
                <a:cs typeface="Calibri"/>
              </a:rPr>
              <a:t>speaker </a:t>
            </a:r>
            <a:r>
              <a:rPr sz="2400" dirty="0">
                <a:latin typeface="Calibri"/>
                <a:cs typeface="Calibri"/>
              </a:rPr>
              <a:t>with</a:t>
            </a:r>
            <a:r>
              <a:rPr sz="2400" spc="-15" dirty="0">
                <a:latin typeface="Calibri"/>
                <a:cs typeface="Calibri"/>
              </a:rPr>
              <a:t> </a:t>
            </a:r>
            <a:r>
              <a:rPr sz="2400" spc="-5" dirty="0">
                <a:latin typeface="Calibri"/>
                <a:cs typeface="Calibri"/>
              </a:rPr>
              <a:t>circuit.</a:t>
            </a:r>
            <a:endParaRPr sz="2400" dirty="0">
              <a:latin typeface="Calibri"/>
              <a:cs typeface="Calibri"/>
            </a:endParaRPr>
          </a:p>
          <a:p>
            <a:pPr marL="355600" indent="-342900">
              <a:lnSpc>
                <a:spcPct val="100000"/>
              </a:lnSpc>
              <a:buFont typeface="Arial"/>
              <a:buChar char="•"/>
              <a:tabLst>
                <a:tab pos="354965" algn="l"/>
                <a:tab pos="355600" algn="l"/>
              </a:tabLst>
            </a:pPr>
            <a:r>
              <a:rPr sz="2400" spc="-5" dirty="0">
                <a:latin typeface="Calibri"/>
                <a:cs typeface="Calibri"/>
              </a:rPr>
              <a:t>User </a:t>
            </a:r>
            <a:r>
              <a:rPr sz="2400" spc="-10" dirty="0">
                <a:latin typeface="Calibri"/>
                <a:cs typeface="Calibri"/>
              </a:rPr>
              <a:t>can </a:t>
            </a:r>
            <a:r>
              <a:rPr sz="2400" dirty="0">
                <a:latin typeface="Calibri"/>
                <a:cs typeface="Calibri"/>
              </a:rPr>
              <a:t>also </a:t>
            </a:r>
            <a:r>
              <a:rPr sz="2400" spc="-10" dirty="0">
                <a:latin typeface="Calibri"/>
                <a:cs typeface="Calibri"/>
              </a:rPr>
              <a:t>detect </a:t>
            </a:r>
            <a:r>
              <a:rPr sz="2400" spc="-5" dirty="0">
                <a:latin typeface="Calibri"/>
                <a:cs typeface="Calibri"/>
              </a:rPr>
              <a:t>inhabitant</a:t>
            </a:r>
            <a:r>
              <a:rPr sz="2400" spc="-45" dirty="0">
                <a:latin typeface="Calibri"/>
                <a:cs typeface="Calibri"/>
              </a:rPr>
              <a:t> </a:t>
            </a:r>
            <a:r>
              <a:rPr sz="2400" spc="-15" dirty="0">
                <a:latin typeface="Calibri"/>
                <a:cs typeface="Calibri"/>
              </a:rPr>
              <a:t>food.</a:t>
            </a:r>
            <a:endParaRPr lang="en-US" sz="2400" spc="-15" dirty="0">
              <a:latin typeface="Calibri"/>
              <a:cs typeface="Calibri"/>
            </a:endParaRPr>
          </a:p>
          <a:p>
            <a:pPr marL="355600" indent="-342900">
              <a:lnSpc>
                <a:spcPct val="100000"/>
              </a:lnSpc>
              <a:buFont typeface="Arial"/>
              <a:buChar char="•"/>
              <a:tabLst>
                <a:tab pos="354965" algn="l"/>
                <a:tab pos="355600" algn="l"/>
              </a:tabLst>
            </a:pPr>
            <a:r>
              <a:rPr lang="en-IN" sz="2400" spc="-15" dirty="0">
                <a:latin typeface="Calibri"/>
                <a:cs typeface="Calibri"/>
              </a:rPr>
              <a:t>It can further be developed to determine the nutritional values of the food.</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55902" y="1536411"/>
            <a:ext cx="5211233" cy="3908425"/>
          </a:xfrm>
        </p:spPr>
      </p:pic>
      <p:sp>
        <p:nvSpPr>
          <p:cNvPr id="6" name="object 2"/>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7" name="object 3"/>
          <p:cNvSpPr txBox="1">
            <a:spLocks noGrp="1"/>
          </p:cNvSpPr>
          <p:nvPr>
            <p:ph type="title"/>
          </p:nvPr>
        </p:nvSpPr>
        <p:spPr>
          <a:xfrm>
            <a:off x="1662545" y="637309"/>
            <a:ext cx="2951019" cy="483466"/>
          </a:xfrm>
          <a:prstGeom prst="rect">
            <a:avLst/>
          </a:prstGeom>
          <a:solidFill>
            <a:srgbClr val="FFFFFF"/>
          </a:solidFill>
          <a:ln w="15240">
            <a:solidFill>
              <a:srgbClr val="DE7D17"/>
            </a:solidFill>
          </a:ln>
        </p:spPr>
        <p:txBody>
          <a:bodyPr vert="horz" wrap="square" lIns="0" tIns="21590" rIns="0" bIns="0" rtlCol="0">
            <a:spAutoFit/>
          </a:bodyPr>
          <a:lstStyle/>
          <a:p>
            <a:pPr marL="830580">
              <a:lnSpc>
                <a:spcPct val="100000"/>
              </a:lnSpc>
              <a:spcBef>
                <a:spcPts val="170"/>
              </a:spcBef>
            </a:pPr>
            <a:r>
              <a:rPr lang="en-US" sz="3000" spc="-25" dirty="0" smtClean="0">
                <a:solidFill>
                  <a:srgbClr val="000000"/>
                </a:solidFill>
                <a:latin typeface="Calibri"/>
                <a:cs typeface="Calibri"/>
              </a:rPr>
              <a:t>Output</a:t>
            </a:r>
            <a:endParaRPr sz="3000" dirty="0">
              <a:latin typeface="Calibri"/>
              <a:cs typeface="Calibri"/>
            </a:endParaRPr>
          </a:p>
        </p:txBody>
      </p:sp>
      <p:pic>
        <p:nvPicPr>
          <p:cNvPr id="12" name="Content Placeholder 11"/>
          <p:cNvPicPr>
            <a:picLocks noGrp="1" noChangeAspect="1"/>
          </p:cNvPicPr>
          <p:nvPr>
            <p:ph sz="half" idx="3"/>
          </p:nvPr>
        </p:nvPicPr>
        <p:blipFill>
          <a:blip r:embed="rId3" cstate="print">
            <a:extLst>
              <a:ext uri="{28A0092B-C50C-407E-A947-70E740481C1C}">
                <a14:useLocalDpi xmlns:a14="http://schemas.microsoft.com/office/drawing/2010/main" val="0"/>
              </a:ext>
            </a:extLst>
          </a:blip>
          <a:stretch>
            <a:fillRect/>
          </a:stretch>
        </p:blipFill>
        <p:spPr>
          <a:xfrm>
            <a:off x="6096000" y="1536411"/>
            <a:ext cx="5186573" cy="39084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 descr="Free Powerpoint Sample - Green Circuit Board"/>
          <p:cNvPicPr>
            <a:picLocks noChangeAspect="1" noChangeArrowheads="1"/>
          </p:cNvPicPr>
          <p:nvPr/>
        </p:nvPicPr>
        <p:blipFill>
          <a:blip r:embed="rId2"/>
          <a:srcRect/>
          <a:stretch>
            <a:fillRect/>
          </a:stretch>
        </p:blipFill>
        <p:spPr bwMode="auto">
          <a:xfrm>
            <a:off x="2514600" y="762000"/>
            <a:ext cx="6934200" cy="52006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object 2"/>
          <p:cNvSpPr/>
          <p:nvPr/>
        </p:nvSpPr>
        <p:spPr>
          <a:xfrm>
            <a:off x="0" y="713417"/>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1048595" name="object 3"/>
          <p:cNvSpPr txBox="1">
            <a:spLocks noGrp="1"/>
          </p:cNvSpPr>
          <p:nvPr>
            <p:ph type="title"/>
          </p:nvPr>
        </p:nvSpPr>
        <p:spPr>
          <a:xfrm>
            <a:off x="1674876" y="694944"/>
            <a:ext cx="2621280" cy="466091"/>
          </a:xfrm>
          <a:prstGeom prst="rect">
            <a:avLst/>
          </a:prstGeom>
          <a:solidFill>
            <a:srgbClr val="FFFFFF"/>
          </a:solidFill>
          <a:ln w="15240">
            <a:solidFill>
              <a:srgbClr val="DE7D17"/>
            </a:solidFill>
          </a:ln>
        </p:spPr>
        <p:txBody>
          <a:bodyPr vert="horz" wrap="square" lIns="0" tIns="21590" rIns="0" bIns="0" rtlCol="0">
            <a:spAutoFit/>
          </a:bodyPr>
          <a:lstStyle/>
          <a:p>
            <a:pPr marL="644525">
              <a:lnSpc>
                <a:spcPct val="100000"/>
              </a:lnSpc>
              <a:spcBef>
                <a:spcPts val="170"/>
              </a:spcBef>
            </a:pPr>
            <a:r>
              <a:rPr sz="3000" spc="-5" dirty="0">
                <a:solidFill>
                  <a:srgbClr val="000000"/>
                </a:solidFill>
                <a:latin typeface="Calibri"/>
                <a:cs typeface="Calibri"/>
              </a:rPr>
              <a:t>Outline</a:t>
            </a:r>
            <a:r>
              <a:rPr sz="3000" spc="-30" dirty="0">
                <a:solidFill>
                  <a:srgbClr val="000000"/>
                </a:solidFill>
                <a:latin typeface="Calibri"/>
                <a:cs typeface="Calibri"/>
              </a:rPr>
              <a:t> </a:t>
            </a:r>
            <a:r>
              <a:rPr sz="3000" dirty="0">
                <a:solidFill>
                  <a:srgbClr val="000000"/>
                </a:solidFill>
                <a:latin typeface="Calibri"/>
                <a:cs typeface="Calibri"/>
              </a:rPr>
              <a:t>:</a:t>
            </a:r>
            <a:endParaRPr sz="3000" dirty="0">
              <a:latin typeface="Calibri"/>
              <a:cs typeface="Calibri"/>
            </a:endParaRPr>
          </a:p>
        </p:txBody>
      </p:sp>
      <p:sp>
        <p:nvSpPr>
          <p:cNvPr id="1048596" name="object 4"/>
          <p:cNvSpPr txBox="1"/>
          <p:nvPr/>
        </p:nvSpPr>
        <p:spPr>
          <a:xfrm>
            <a:off x="2965529" y="1524000"/>
            <a:ext cx="6172200" cy="5564985"/>
          </a:xfrm>
          <a:prstGeom prst="rect">
            <a:avLst/>
          </a:prstGeom>
        </p:spPr>
        <p:txBody>
          <a:bodyPr vert="horz" wrap="square" lIns="0" tIns="12065" rIns="0" bIns="0" rtlCol="0">
            <a:spAutoFit/>
          </a:bodyPr>
          <a:lstStyle/>
          <a:p>
            <a:pPr marL="299085" indent="-287020">
              <a:lnSpc>
                <a:spcPct val="100000"/>
              </a:lnSpc>
              <a:spcBef>
                <a:spcPts val="95"/>
              </a:spcBef>
              <a:buFont typeface="Arial"/>
              <a:buChar char="•"/>
              <a:tabLst>
                <a:tab pos="299085" algn="l"/>
                <a:tab pos="299720" algn="l"/>
              </a:tabLst>
            </a:pPr>
            <a:r>
              <a:rPr lang="en-IN" sz="2400" spc="-15" dirty="0">
                <a:latin typeface="Calibri"/>
                <a:cs typeface="Calibri"/>
              </a:rPr>
              <a:t>Aim</a:t>
            </a:r>
          </a:p>
          <a:p>
            <a:pPr marL="299085" indent="-287020">
              <a:lnSpc>
                <a:spcPct val="100000"/>
              </a:lnSpc>
              <a:spcBef>
                <a:spcPts val="95"/>
              </a:spcBef>
              <a:buFont typeface="Arial"/>
              <a:buChar char="•"/>
              <a:tabLst>
                <a:tab pos="299085" algn="l"/>
                <a:tab pos="299720" algn="l"/>
              </a:tabLst>
            </a:pPr>
            <a:r>
              <a:rPr lang="en-IN" sz="2400" spc="-15" dirty="0">
                <a:latin typeface="Calibri"/>
                <a:cs typeface="Calibri"/>
              </a:rPr>
              <a:t>Introduction</a:t>
            </a:r>
            <a:endParaRPr sz="2400" dirty="0">
              <a:latin typeface="Calibri"/>
              <a:cs typeface="Calibri"/>
            </a:endParaRPr>
          </a:p>
          <a:p>
            <a:pPr marL="299085" indent="-287020">
              <a:lnSpc>
                <a:spcPct val="100000"/>
              </a:lnSpc>
              <a:buFont typeface="Arial"/>
              <a:buChar char="•"/>
              <a:tabLst>
                <a:tab pos="299085" algn="l"/>
                <a:tab pos="299720" algn="l"/>
              </a:tabLst>
            </a:pPr>
            <a:r>
              <a:rPr lang="en-IN" sz="2400" spc="-10" dirty="0" smtClean="0">
                <a:latin typeface="Calibri"/>
                <a:cs typeface="Calibri"/>
              </a:rPr>
              <a:t>Existing Method</a:t>
            </a:r>
            <a:endParaRPr lang="en-IN" sz="2400" spc="-10" dirty="0">
              <a:latin typeface="Calibri"/>
              <a:cs typeface="Calibri"/>
            </a:endParaRPr>
          </a:p>
          <a:p>
            <a:pPr marL="299085" indent="-287020">
              <a:lnSpc>
                <a:spcPct val="100000"/>
              </a:lnSpc>
              <a:buFont typeface="Arial"/>
              <a:buChar char="•"/>
              <a:tabLst>
                <a:tab pos="299085" algn="l"/>
                <a:tab pos="299720" algn="l"/>
              </a:tabLst>
            </a:pPr>
            <a:r>
              <a:rPr lang="en-IN" sz="2400" spc="-10" dirty="0" smtClean="0">
                <a:latin typeface="Calibri"/>
                <a:cs typeface="Calibri"/>
              </a:rPr>
              <a:t>Proposed Method</a:t>
            </a:r>
            <a:endParaRPr lang="en-IN" sz="2400" spc="-10" dirty="0">
              <a:latin typeface="Calibri"/>
              <a:cs typeface="Calibri"/>
            </a:endParaRPr>
          </a:p>
          <a:p>
            <a:pPr marL="299085" indent="-287020">
              <a:lnSpc>
                <a:spcPct val="100000"/>
              </a:lnSpc>
              <a:buFont typeface="Arial"/>
              <a:buChar char="•"/>
              <a:tabLst>
                <a:tab pos="299085" algn="l"/>
                <a:tab pos="299720" algn="l"/>
              </a:tabLst>
            </a:pPr>
            <a:r>
              <a:rPr lang="en-IN" sz="2400" spc="-10" dirty="0" smtClean="0">
                <a:latin typeface="Calibri"/>
                <a:cs typeface="Calibri"/>
              </a:rPr>
              <a:t>Tools Required</a:t>
            </a:r>
          </a:p>
          <a:p>
            <a:pPr marL="299085" indent="-287020">
              <a:lnSpc>
                <a:spcPct val="100000"/>
              </a:lnSpc>
              <a:buFont typeface="Arial"/>
              <a:buChar char="•"/>
              <a:tabLst>
                <a:tab pos="299085" algn="l"/>
                <a:tab pos="299720" algn="l"/>
              </a:tabLst>
            </a:pPr>
            <a:r>
              <a:rPr lang="en-IN" sz="2400" spc="-10" dirty="0" smtClean="0">
                <a:latin typeface="Calibri"/>
                <a:cs typeface="Calibri"/>
              </a:rPr>
              <a:t>Working </a:t>
            </a:r>
          </a:p>
          <a:p>
            <a:pPr marL="299085" indent="-287020">
              <a:lnSpc>
                <a:spcPct val="100000"/>
              </a:lnSpc>
              <a:buFont typeface="Arial"/>
              <a:buChar char="•"/>
              <a:tabLst>
                <a:tab pos="299085" algn="l"/>
                <a:tab pos="299720" algn="l"/>
              </a:tabLst>
            </a:pPr>
            <a:r>
              <a:rPr lang="en-IN" sz="2400" spc="-10" dirty="0" smtClean="0">
                <a:latin typeface="Calibri"/>
                <a:cs typeface="Calibri"/>
              </a:rPr>
              <a:t>Circuit diagram</a:t>
            </a:r>
            <a:endParaRPr sz="2400" dirty="0">
              <a:latin typeface="Calibri"/>
              <a:cs typeface="Calibri"/>
            </a:endParaRPr>
          </a:p>
          <a:p>
            <a:pPr marL="299085" indent="-287020">
              <a:lnSpc>
                <a:spcPct val="100000"/>
              </a:lnSpc>
              <a:buFont typeface="Arial"/>
              <a:buChar char="•"/>
              <a:tabLst>
                <a:tab pos="299085" algn="l"/>
                <a:tab pos="299720" algn="l"/>
              </a:tabLst>
            </a:pPr>
            <a:r>
              <a:rPr lang="en-IN" sz="2400" spc="-15" dirty="0">
                <a:latin typeface="Calibri"/>
                <a:cs typeface="Calibri"/>
              </a:rPr>
              <a:t>Advantages</a:t>
            </a:r>
            <a:endParaRPr sz="2400" dirty="0">
              <a:latin typeface="Calibri"/>
              <a:cs typeface="Calibri"/>
            </a:endParaRPr>
          </a:p>
          <a:p>
            <a:pPr marL="299085" indent="-287020">
              <a:lnSpc>
                <a:spcPct val="100000"/>
              </a:lnSpc>
              <a:buFont typeface="Arial"/>
              <a:buChar char="•"/>
              <a:tabLst>
                <a:tab pos="299085" algn="l"/>
                <a:tab pos="299720" algn="l"/>
              </a:tabLst>
            </a:pPr>
            <a:r>
              <a:rPr lang="en-IN" sz="2400" spc="-15" dirty="0" smtClean="0">
                <a:latin typeface="Calibri"/>
                <a:cs typeface="Calibri"/>
              </a:rPr>
              <a:t>Disadvantages</a:t>
            </a:r>
          </a:p>
          <a:p>
            <a:pPr marL="299085" indent="-287020">
              <a:lnSpc>
                <a:spcPct val="100000"/>
              </a:lnSpc>
              <a:buFont typeface="Arial"/>
              <a:buChar char="•"/>
              <a:tabLst>
                <a:tab pos="299085" algn="l"/>
                <a:tab pos="299720" algn="l"/>
              </a:tabLst>
            </a:pPr>
            <a:r>
              <a:rPr lang="en-IN" sz="2400" spc="-15" dirty="0" smtClean="0">
                <a:latin typeface="Calibri"/>
                <a:cs typeface="Calibri"/>
              </a:rPr>
              <a:t>Applications</a:t>
            </a:r>
            <a:endParaRPr lang="en-IN" sz="2400" spc="-15" dirty="0">
              <a:latin typeface="Calibri"/>
              <a:cs typeface="Calibri"/>
            </a:endParaRPr>
          </a:p>
          <a:p>
            <a:pPr marL="299085" indent="-287020">
              <a:lnSpc>
                <a:spcPct val="100000"/>
              </a:lnSpc>
              <a:buFont typeface="Arial"/>
              <a:buChar char="•"/>
              <a:tabLst>
                <a:tab pos="299085" algn="l"/>
                <a:tab pos="299720" algn="l"/>
              </a:tabLst>
            </a:pPr>
            <a:r>
              <a:rPr lang="en-IN" sz="2400" spc="-15" dirty="0" smtClean="0">
                <a:latin typeface="Calibri"/>
                <a:cs typeface="Calibri"/>
              </a:rPr>
              <a:t>References</a:t>
            </a:r>
          </a:p>
          <a:p>
            <a:pPr marL="299085" indent="-287020">
              <a:lnSpc>
                <a:spcPct val="100000"/>
              </a:lnSpc>
              <a:buFont typeface="Arial"/>
              <a:buChar char="•"/>
              <a:tabLst>
                <a:tab pos="299085" algn="l"/>
                <a:tab pos="299720" algn="l"/>
              </a:tabLst>
            </a:pPr>
            <a:r>
              <a:rPr lang="en-IN" sz="2400" spc="-15" dirty="0">
                <a:cs typeface="Calibri"/>
              </a:rPr>
              <a:t>Future </a:t>
            </a:r>
            <a:r>
              <a:rPr lang="en-IN" sz="2400" spc="-15" dirty="0" smtClean="0">
                <a:cs typeface="Calibri"/>
              </a:rPr>
              <a:t>Scope</a:t>
            </a:r>
          </a:p>
          <a:p>
            <a:pPr marL="299085" indent="-287020">
              <a:lnSpc>
                <a:spcPct val="100000"/>
              </a:lnSpc>
              <a:buFont typeface="Arial"/>
              <a:buChar char="•"/>
              <a:tabLst>
                <a:tab pos="299085" algn="l"/>
                <a:tab pos="299720" algn="l"/>
              </a:tabLst>
            </a:pPr>
            <a:r>
              <a:rPr lang="en-IN" sz="2400" spc="-15" dirty="0" smtClean="0">
                <a:cs typeface="Calibri"/>
              </a:rPr>
              <a:t>Output</a:t>
            </a:r>
          </a:p>
          <a:p>
            <a:pPr marL="299085" indent="-287020">
              <a:lnSpc>
                <a:spcPct val="100000"/>
              </a:lnSpc>
              <a:buFont typeface="Arial"/>
              <a:buChar char="•"/>
              <a:tabLst>
                <a:tab pos="299085" algn="l"/>
                <a:tab pos="299720" algn="l"/>
              </a:tabLst>
            </a:pPr>
            <a:endParaRPr lang="en-IN" sz="2400" spc="-10" dirty="0">
              <a:latin typeface="Calibri"/>
              <a:cs typeface="Calibri"/>
            </a:endParaRPr>
          </a:p>
          <a:p>
            <a:pPr marL="299085" indent="-287020">
              <a:lnSpc>
                <a:spcPct val="100000"/>
              </a:lnSpc>
              <a:buFont typeface="Arial"/>
              <a:buChar char="•"/>
              <a:tabLst>
                <a:tab pos="299085" algn="l"/>
                <a:tab pos="299720" algn="l"/>
              </a:tabLst>
            </a:pPr>
            <a:endParaRPr sz="2400" dirty="0">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 Placeholder 2"/>
          <p:cNvSpPr>
            <a:spLocks noGrp="1"/>
          </p:cNvSpPr>
          <p:nvPr>
            <p:ph type="body" idx="1"/>
          </p:nvPr>
        </p:nvSpPr>
        <p:spPr>
          <a:xfrm>
            <a:off x="1557655" y="2164207"/>
            <a:ext cx="9076689" cy="2954655"/>
          </a:xfrm>
        </p:spPr>
        <p:txBody>
          <a:bodyPr/>
          <a:lstStyle/>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To detect the food item </a:t>
            </a:r>
            <a:r>
              <a:rPr lang="en-US" sz="3200" dirty="0" smtClean="0"/>
              <a:t>and to find of </a:t>
            </a:r>
            <a:r>
              <a:rPr lang="en-US" sz="3200" dirty="0"/>
              <a:t>Nutritional quantity using </a:t>
            </a:r>
            <a:r>
              <a:rPr lang="en-US" sz="3200" dirty="0" smtClean="0"/>
              <a:t>Arduino.</a:t>
            </a:r>
            <a:endParaRPr lang="en-US" sz="3200" dirty="0"/>
          </a:p>
          <a:p>
            <a:endParaRPr lang="en-US" sz="3200" dirty="0"/>
          </a:p>
          <a:p>
            <a:pPr marL="342900" indent="-342900">
              <a:buFont typeface="Arial" panose="020B0604020202020204" pitchFamily="34" charset="0"/>
              <a:buChar char="•"/>
            </a:pPr>
            <a:endParaRPr lang="en-IN" sz="3200" dirty="0"/>
          </a:p>
        </p:txBody>
      </p:sp>
      <p:sp>
        <p:nvSpPr>
          <p:cNvPr id="1048598" name="object 2"/>
          <p:cNvSpPr/>
          <p:nvPr/>
        </p:nvSpPr>
        <p:spPr>
          <a:xfrm>
            <a:off x="0" y="713417"/>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1048599" name="object 3"/>
          <p:cNvSpPr txBox="1">
            <a:spLocks noGrp="1"/>
          </p:cNvSpPr>
          <p:nvPr>
            <p:ph type="title"/>
          </p:nvPr>
        </p:nvSpPr>
        <p:spPr>
          <a:xfrm>
            <a:off x="1557338" y="712788"/>
            <a:ext cx="1758517" cy="483466"/>
          </a:xfrm>
          <a:prstGeom prst="rect">
            <a:avLst/>
          </a:prstGeom>
          <a:solidFill>
            <a:srgbClr val="FFFFFF"/>
          </a:solidFill>
          <a:ln w="15240">
            <a:solidFill>
              <a:srgbClr val="DE7D17"/>
            </a:solidFill>
          </a:ln>
        </p:spPr>
        <p:txBody>
          <a:bodyPr vert="horz" wrap="square" lIns="0" tIns="21590" rIns="0" bIns="0" rtlCol="0">
            <a:spAutoFit/>
          </a:bodyPr>
          <a:lstStyle/>
          <a:p>
            <a:pPr marL="644525">
              <a:lnSpc>
                <a:spcPct val="100000"/>
              </a:lnSpc>
              <a:spcBef>
                <a:spcPts val="170"/>
              </a:spcBef>
            </a:pPr>
            <a:r>
              <a:rPr lang="en-US" sz="3000" spc="-5" dirty="0">
                <a:solidFill>
                  <a:srgbClr val="000000"/>
                </a:solidFill>
                <a:latin typeface="Calibri"/>
                <a:cs typeface="Calibri"/>
              </a:rPr>
              <a:t>Aim</a:t>
            </a:r>
            <a:r>
              <a:rPr sz="3000" spc="-30" dirty="0">
                <a:solidFill>
                  <a:srgbClr val="000000"/>
                </a:solidFill>
                <a:latin typeface="Calibri"/>
                <a:cs typeface="Calibri"/>
              </a:rPr>
              <a:t> </a:t>
            </a:r>
            <a:r>
              <a:rPr sz="3000" dirty="0">
                <a:solidFill>
                  <a:srgbClr val="000000"/>
                </a:solidFill>
                <a:latin typeface="Calibri"/>
                <a:cs typeface="Calibri"/>
              </a:rPr>
              <a:t>:</a:t>
            </a:r>
            <a:endParaRPr sz="3000" dirty="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object 2"/>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1048601" name="object 3"/>
          <p:cNvSpPr txBox="1">
            <a:spLocks noGrp="1"/>
          </p:cNvSpPr>
          <p:nvPr>
            <p:ph type="title"/>
          </p:nvPr>
        </p:nvSpPr>
        <p:spPr>
          <a:xfrm>
            <a:off x="1674876" y="694944"/>
            <a:ext cx="2744724" cy="483466"/>
          </a:xfrm>
          <a:prstGeom prst="rect">
            <a:avLst/>
          </a:prstGeom>
          <a:solidFill>
            <a:srgbClr val="FFFFFF"/>
          </a:solidFill>
          <a:ln w="15240">
            <a:solidFill>
              <a:srgbClr val="DE7D17"/>
            </a:solidFill>
          </a:ln>
        </p:spPr>
        <p:txBody>
          <a:bodyPr vert="horz" wrap="square" lIns="0" tIns="21590" rIns="0" bIns="0" rtlCol="0">
            <a:spAutoFit/>
          </a:bodyPr>
          <a:lstStyle/>
          <a:p>
            <a:pPr marL="548005">
              <a:lnSpc>
                <a:spcPct val="100000"/>
              </a:lnSpc>
              <a:spcBef>
                <a:spcPts val="170"/>
              </a:spcBef>
            </a:pPr>
            <a:r>
              <a:rPr sz="3000" spc="-10" dirty="0" smtClean="0">
                <a:solidFill>
                  <a:srgbClr val="000000"/>
                </a:solidFill>
                <a:latin typeface="Calibri"/>
                <a:cs typeface="Calibri"/>
              </a:rPr>
              <a:t>Introduction</a:t>
            </a:r>
            <a:endParaRPr sz="3000" dirty="0">
              <a:latin typeface="Calibri"/>
              <a:cs typeface="Calibri"/>
            </a:endParaRPr>
          </a:p>
        </p:txBody>
      </p:sp>
      <p:sp>
        <p:nvSpPr>
          <p:cNvPr id="1048602" name="object 4"/>
          <p:cNvSpPr txBox="1"/>
          <p:nvPr/>
        </p:nvSpPr>
        <p:spPr>
          <a:xfrm>
            <a:off x="1753360" y="1582927"/>
            <a:ext cx="9752839" cy="4133567"/>
          </a:xfrm>
          <a:prstGeom prst="rect">
            <a:avLst/>
          </a:prstGeom>
        </p:spPr>
        <p:txBody>
          <a:bodyPr vert="horz" wrap="square" lIns="0" tIns="13335" rIns="0" bIns="0" rtlCol="0">
            <a:spAutoFit/>
          </a:bodyPr>
          <a:lstStyle/>
          <a:p>
            <a:pPr marL="355600" marR="915669" indent="-342900" algn="just">
              <a:lnSpc>
                <a:spcPct val="150000"/>
              </a:lnSpc>
              <a:spcBef>
                <a:spcPts val="105"/>
              </a:spcBef>
              <a:buSzPct val="45000"/>
              <a:buFont typeface="Wingdings"/>
              <a:buChar char=""/>
              <a:tabLst>
                <a:tab pos="469265" algn="l"/>
                <a:tab pos="469900" algn="l"/>
              </a:tabLst>
            </a:pPr>
            <a:r>
              <a:rPr lang="en-IN" sz="2000" dirty="0" smtClean="0"/>
              <a:t>Need of Food detector is just for the curiosity to know different types of food items like </a:t>
            </a:r>
            <a:r>
              <a:rPr lang="en-IN" sz="2000" dirty="0"/>
              <a:t>Vegetables, Fruits by taking their internal resistance as the reference. </a:t>
            </a:r>
            <a:r>
              <a:rPr lang="en-IN" sz="2000" dirty="0" smtClean="0"/>
              <a:t>Using </a:t>
            </a:r>
            <a:r>
              <a:rPr lang="en-IN" sz="2000" dirty="0"/>
              <a:t>this food detector, we can also find out the nutritional values of the food through this device as the decrease in the resistance values indicates the loss of the nutrients in the food.</a:t>
            </a:r>
            <a:endParaRPr lang="en-US" sz="2000" dirty="0"/>
          </a:p>
          <a:p>
            <a:pPr marL="355600" marR="915669" indent="-342900" algn="just">
              <a:lnSpc>
                <a:spcPct val="150000"/>
              </a:lnSpc>
              <a:spcBef>
                <a:spcPts val="105"/>
              </a:spcBef>
              <a:buSzPct val="45000"/>
              <a:buFont typeface="Wingdings"/>
              <a:buChar char=""/>
              <a:tabLst>
                <a:tab pos="469265" algn="l"/>
                <a:tab pos="469900" algn="l"/>
              </a:tabLst>
            </a:pPr>
            <a:r>
              <a:rPr lang="en-IN" sz="2000" dirty="0"/>
              <a:t>Taking an unhealthy food will lead to different kinds of disease. Food security exists when all people at all times have physical, social and economic access to sufficient, safe and nutrition food, which meets dietary, needs for an active and healthy life</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object 6"/>
          <p:cNvSpPr txBox="1"/>
          <p:nvPr/>
        </p:nvSpPr>
        <p:spPr>
          <a:xfrm>
            <a:off x="1674876" y="694944"/>
            <a:ext cx="3773804" cy="483466"/>
          </a:xfrm>
          <a:prstGeom prst="rect">
            <a:avLst/>
          </a:prstGeom>
          <a:solidFill>
            <a:srgbClr val="FFFFFF"/>
          </a:solidFill>
          <a:ln w="15240">
            <a:solidFill>
              <a:srgbClr val="DE7D17"/>
            </a:solidFill>
          </a:ln>
        </p:spPr>
        <p:txBody>
          <a:bodyPr vert="horz" wrap="square" lIns="0" tIns="21590" rIns="0" bIns="0" rtlCol="0">
            <a:spAutoFit/>
          </a:bodyPr>
          <a:lstStyle/>
          <a:p>
            <a:pPr marL="899160">
              <a:lnSpc>
                <a:spcPct val="100000"/>
              </a:lnSpc>
              <a:spcBef>
                <a:spcPts val="170"/>
              </a:spcBef>
            </a:pPr>
            <a:r>
              <a:rPr lang="en-US" sz="3000" spc="-10" dirty="0" smtClean="0">
                <a:latin typeface="Calibri"/>
                <a:cs typeface="Calibri"/>
              </a:rPr>
              <a:t>Existing Method</a:t>
            </a:r>
            <a:endParaRPr sz="3000" dirty="0">
              <a:latin typeface="Calibri"/>
              <a:cs typeface="Calibri"/>
            </a:endParaRPr>
          </a:p>
        </p:txBody>
      </p:sp>
      <p:sp>
        <p:nvSpPr>
          <p:cNvPr id="1048617" name="object 2"/>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2" name="Rectangle 1"/>
          <p:cNvSpPr/>
          <p:nvPr/>
        </p:nvSpPr>
        <p:spPr>
          <a:xfrm>
            <a:off x="1592580" y="1905000"/>
            <a:ext cx="9304020" cy="4524315"/>
          </a:xfrm>
          <a:prstGeom prst="rect">
            <a:avLst/>
          </a:prstGeom>
        </p:spPr>
        <p:txBody>
          <a:bodyPr wrap="square">
            <a:spAutoFit/>
          </a:bodyPr>
          <a:lstStyle/>
          <a:p>
            <a:r>
              <a:rPr lang="en-IN" sz="2400" b="1" dirty="0" err="1"/>
              <a:t>Chaitali</a:t>
            </a:r>
            <a:r>
              <a:rPr lang="en-IN" sz="2400" b="1" dirty="0"/>
              <a:t> </a:t>
            </a:r>
            <a:r>
              <a:rPr lang="en-IN" sz="2400" b="1" dirty="0" err="1"/>
              <a:t>Chandankhede</a:t>
            </a:r>
            <a:r>
              <a:rPr lang="en-IN" sz="2400" b="1" dirty="0"/>
              <a:t> [1]</a:t>
            </a:r>
            <a:r>
              <a:rPr lang="en-IN" sz="2400" dirty="0"/>
              <a:t> described to combat corruption in public distribution system (PDS). The system administrator can have a check on the availability of ratio to beneficiary on one side and the other side the customer can find out the nutrients quantity that are given by the government in Public Distribution Shops (PDS). </a:t>
            </a:r>
            <a:endParaRPr lang="en-US" sz="2400" dirty="0"/>
          </a:p>
          <a:p>
            <a:r>
              <a:rPr lang="en-IN" sz="2400" dirty="0"/>
              <a:t>In the existing methodology, the texture analysis gives weather the given food is in good quality or not. Some health issues will occur due to the low nutritional food. The shopkeeper does not cheat customers by selling low quality or decayed food items. Customer monitor the product at the time of purchase. In this existing method, only the texture and PDS transparency and the achiever reliable accountability in the transaction of goods alone done. This work will detect the food nonrationality.</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object 6"/>
          <p:cNvSpPr txBox="1"/>
          <p:nvPr/>
        </p:nvSpPr>
        <p:spPr>
          <a:xfrm>
            <a:off x="1674875" y="694945"/>
            <a:ext cx="3382033" cy="483466"/>
          </a:xfrm>
          <a:prstGeom prst="rect">
            <a:avLst/>
          </a:prstGeom>
          <a:solidFill>
            <a:srgbClr val="FFFFFF"/>
          </a:solidFill>
          <a:ln w="15240">
            <a:solidFill>
              <a:srgbClr val="DE7D17"/>
            </a:solidFill>
          </a:ln>
        </p:spPr>
        <p:txBody>
          <a:bodyPr vert="horz" wrap="square" lIns="0" tIns="21590" rIns="0" bIns="0" rtlCol="0">
            <a:spAutoFit/>
          </a:bodyPr>
          <a:lstStyle/>
          <a:p>
            <a:pPr marL="349885">
              <a:lnSpc>
                <a:spcPct val="100000"/>
              </a:lnSpc>
              <a:spcBef>
                <a:spcPts val="170"/>
              </a:spcBef>
            </a:pPr>
            <a:r>
              <a:rPr lang="en-US" sz="3000" dirty="0" smtClean="0">
                <a:latin typeface="Calibri"/>
                <a:cs typeface="Calibri"/>
              </a:rPr>
              <a:t>Proposed Method</a:t>
            </a:r>
            <a:r>
              <a:rPr lang="en-US" sz="3000" dirty="0" smtClean="0">
                <a:latin typeface="Calibri"/>
                <a:cs typeface="Calibri"/>
              </a:rPr>
              <a:t> </a:t>
            </a:r>
            <a:endParaRPr sz="3000" dirty="0">
              <a:latin typeface="Calibri"/>
              <a:cs typeface="Calibri"/>
            </a:endParaRPr>
          </a:p>
        </p:txBody>
      </p:sp>
      <p:sp>
        <p:nvSpPr>
          <p:cNvPr id="1048620" name="object 2"/>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2" name="Rectangle 1"/>
          <p:cNvSpPr/>
          <p:nvPr/>
        </p:nvSpPr>
        <p:spPr>
          <a:xfrm>
            <a:off x="1634836" y="1385455"/>
            <a:ext cx="10023763" cy="5078313"/>
          </a:xfrm>
          <a:prstGeom prst="rect">
            <a:avLst/>
          </a:prstGeom>
        </p:spPr>
        <p:txBody>
          <a:bodyPr wrap="square">
            <a:spAutoFit/>
          </a:bodyPr>
          <a:lstStyle/>
          <a:p>
            <a:pPr algn="just">
              <a:lnSpc>
                <a:spcPct val="150000"/>
              </a:lnSpc>
              <a:spcAft>
                <a:spcPts val="1000"/>
              </a:spcAft>
              <a:tabLst>
                <a:tab pos="2124075" algn="l"/>
              </a:tabLst>
            </a:pPr>
            <a:r>
              <a:rPr lang="en-IN" sz="2400" dirty="0">
                <a:latin typeface="Calibri" panose="020F0502020204030204" pitchFamily="34" charset="0"/>
                <a:ea typeface="Calibri" panose="020F0502020204030204" pitchFamily="34" charset="0"/>
                <a:cs typeface="Gautami"/>
              </a:rPr>
              <a:t>Food safety is an important public health problem that relates to human health and economic development. Contaminated food material brings a lot of easy money to the traders, but it may spoil many lives. Low nutritional food can lead to slow poisoning and various kinds of diseases, which can even result in death. To overcome these types of drawbacks we have designed this proposed system for checking type of food nutritional quantity. In our method, the main module is resistance of the food item to detect and to display the nutritional values. The output of the Arduino UNO is through the LCD screen, which displays the type of food detected and the nutritional values of the food.</a:t>
            </a:r>
            <a:endParaRPr lang="en-US" sz="2400" dirty="0">
              <a:effectLst/>
              <a:latin typeface="Calibri" panose="020F0502020204030204" pitchFamily="34" charset="0"/>
              <a:ea typeface="Calibri" panose="020F0502020204030204" pitchFamily="34" charset="0"/>
              <a:cs typeface="Gautam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object 5"/>
          <p:cNvSpPr txBox="1"/>
          <p:nvPr/>
        </p:nvSpPr>
        <p:spPr>
          <a:xfrm>
            <a:off x="1676400" y="715010"/>
            <a:ext cx="2590800" cy="514243"/>
          </a:xfrm>
          <a:prstGeom prst="rect">
            <a:avLst/>
          </a:prstGeom>
          <a:solidFill>
            <a:srgbClr val="FFFFFF"/>
          </a:solidFill>
          <a:ln w="15240">
            <a:solidFill>
              <a:srgbClr val="DE7D17"/>
            </a:solidFill>
          </a:ln>
        </p:spPr>
        <p:txBody>
          <a:bodyPr vert="horz" wrap="square" lIns="0" tIns="21590" rIns="0" bIns="0" rtlCol="0">
            <a:spAutoFit/>
          </a:bodyPr>
          <a:lstStyle/>
          <a:p>
            <a:pPr marL="12700">
              <a:lnSpc>
                <a:spcPct val="100000"/>
              </a:lnSpc>
              <a:spcBef>
                <a:spcPts val="95"/>
              </a:spcBef>
              <a:tabLst>
                <a:tab pos="926465" algn="l"/>
              </a:tabLst>
            </a:pPr>
            <a:r>
              <a:rPr lang="en-IN" sz="3200" spc="-30" dirty="0" smtClean="0">
                <a:latin typeface="Calibri"/>
                <a:cs typeface="Calibri"/>
              </a:rPr>
              <a:t>Tools Required</a:t>
            </a:r>
            <a:endParaRPr lang="en-IN" sz="3200" dirty="0">
              <a:latin typeface="Calibri"/>
              <a:cs typeface="Calibri"/>
            </a:endParaRPr>
          </a:p>
        </p:txBody>
      </p:sp>
      <p:sp>
        <p:nvSpPr>
          <p:cNvPr id="1048623" name="object 2"/>
          <p:cNvSpPr/>
          <p:nvPr/>
        </p:nvSpPr>
        <p:spPr>
          <a:xfrm>
            <a:off x="0" y="762000"/>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2" name="Rectangle 1"/>
          <p:cNvSpPr/>
          <p:nvPr/>
        </p:nvSpPr>
        <p:spPr>
          <a:xfrm>
            <a:off x="1828800" y="1752600"/>
            <a:ext cx="7467600" cy="3785652"/>
          </a:xfrm>
          <a:prstGeom prst="rect">
            <a:avLst/>
          </a:prstGeom>
        </p:spPr>
        <p:txBody>
          <a:bodyPr wrap="square">
            <a:spAutoFit/>
          </a:bodyPr>
          <a:lstStyle/>
          <a:p>
            <a:pPr marL="342900" indent="-342900">
              <a:lnSpc>
                <a:spcPct val="200000"/>
              </a:lnSpc>
              <a:buAutoNum type="arabicPeriod"/>
            </a:pPr>
            <a:r>
              <a:rPr lang="en-GB" sz="2000" b="1" dirty="0" smtClean="0">
                <a:latin typeface="Times New Roman" panose="02020603050405020304" pitchFamily="18" charset="0"/>
                <a:cs typeface="Times New Roman" panose="02020603050405020304" pitchFamily="18" charset="0"/>
              </a:rPr>
              <a:t>Arduino </a:t>
            </a:r>
            <a:r>
              <a:rPr lang="en-US" sz="2000" b="1" dirty="0" smtClean="0">
                <a:latin typeface="Times New Roman" panose="02020603050405020304" pitchFamily="18" charset="0"/>
                <a:cs typeface="Times New Roman" panose="02020603050405020304" pitchFamily="18" charset="0"/>
              </a:rPr>
              <a:t>UNO</a:t>
            </a:r>
          </a:p>
          <a:p>
            <a:pPr marL="342900" indent="-342900">
              <a:lnSpc>
                <a:spcPct val="200000"/>
              </a:lnSpc>
              <a:buAutoNum type="arabicPeriod"/>
            </a:pPr>
            <a:r>
              <a:rPr lang="en-US" sz="2000" b="1" dirty="0" smtClean="0">
                <a:latin typeface="Times New Roman" panose="02020603050405020304" pitchFamily="18" charset="0"/>
                <a:cs typeface="Times New Roman" panose="02020603050405020304" pitchFamily="18" charset="0"/>
              </a:rPr>
              <a:t>LCD screen</a:t>
            </a:r>
          </a:p>
          <a:p>
            <a:pPr marL="342900" indent="-342900">
              <a:lnSpc>
                <a:spcPct val="200000"/>
              </a:lnSpc>
              <a:buAutoNum type="arabicPeriod"/>
            </a:pPr>
            <a:r>
              <a:rPr lang="en-US" sz="2000" b="1" dirty="0" smtClean="0">
                <a:latin typeface="Times New Roman" panose="02020603050405020304" pitchFamily="18" charset="0"/>
                <a:cs typeface="Times New Roman" panose="02020603050405020304" pitchFamily="18" charset="0"/>
              </a:rPr>
              <a:t>Potentiometer</a:t>
            </a:r>
          </a:p>
          <a:p>
            <a:pPr marL="342900" indent="-342900">
              <a:lnSpc>
                <a:spcPct val="200000"/>
              </a:lnSpc>
              <a:buAutoNum type="arabicPeriod"/>
            </a:pPr>
            <a:r>
              <a:rPr lang="en-US" sz="2000" b="1" dirty="0" smtClean="0">
                <a:latin typeface="Times New Roman" panose="02020603050405020304" pitchFamily="18" charset="0"/>
                <a:cs typeface="Times New Roman" panose="02020603050405020304" pitchFamily="18" charset="0"/>
              </a:rPr>
              <a:t>Jumper wires</a:t>
            </a:r>
          </a:p>
          <a:p>
            <a:pPr marL="342900" indent="-342900">
              <a:lnSpc>
                <a:spcPct val="200000"/>
              </a:lnSpc>
              <a:buAutoNum type="arabicPeriod"/>
            </a:pPr>
            <a:r>
              <a:rPr lang="en-US" sz="2000" b="1" dirty="0" smtClean="0">
                <a:latin typeface="Times New Roman" panose="02020603050405020304" pitchFamily="18" charset="0"/>
                <a:cs typeface="Times New Roman" panose="02020603050405020304" pitchFamily="18" charset="0"/>
              </a:rPr>
              <a:t>Connecting probes</a:t>
            </a:r>
          </a:p>
          <a:p>
            <a:pPr marL="342900" indent="-342900">
              <a:lnSpc>
                <a:spcPct val="200000"/>
              </a:lnSpc>
              <a:buAutoNum type="arabicPeriod"/>
            </a:pPr>
            <a:r>
              <a:rPr lang="en-US" sz="2000" b="1" dirty="0" smtClean="0">
                <a:latin typeface="Times New Roman" panose="02020603050405020304" pitchFamily="18" charset="0"/>
                <a:cs typeface="Times New Roman" panose="02020603050405020304" pitchFamily="18" charset="0"/>
              </a:rPr>
              <a:t>Bread Board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object 2"/>
          <p:cNvSpPr/>
          <p:nvPr/>
        </p:nvSpPr>
        <p:spPr>
          <a:xfrm>
            <a:off x="0" y="714756"/>
            <a:ext cx="1295400" cy="504444"/>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6" name="object 3"/>
          <p:cNvSpPr txBox="1">
            <a:spLocks/>
          </p:cNvSpPr>
          <p:nvPr/>
        </p:nvSpPr>
        <p:spPr>
          <a:xfrm>
            <a:off x="1260764" y="803564"/>
            <a:ext cx="3311237" cy="483466"/>
          </a:xfrm>
          <a:prstGeom prst="rect">
            <a:avLst/>
          </a:prstGeom>
          <a:solidFill>
            <a:srgbClr val="FFFFFF"/>
          </a:solidFill>
          <a:ln w="15240">
            <a:solidFill>
              <a:srgbClr val="DE7D17"/>
            </a:solidFill>
          </a:ln>
        </p:spPr>
        <p:txBody>
          <a:bodyPr vert="horz" wrap="square" lIns="0" tIns="21590" rIns="0" bIns="0" rtlCol="0">
            <a:spAutoFit/>
          </a:bodyPr>
          <a:lstStyle>
            <a:lvl1pPr>
              <a:defRPr sz="4200" b="0" i="0">
                <a:solidFill>
                  <a:schemeClr val="tx1"/>
                </a:solidFill>
                <a:latin typeface="Myanmar Text"/>
                <a:ea typeface="+mj-ea"/>
                <a:cs typeface="Myanmar Text"/>
              </a:defRPr>
            </a:lvl1pPr>
          </a:lstStyle>
          <a:p>
            <a:pPr marL="830580">
              <a:spcBef>
                <a:spcPts val="170"/>
              </a:spcBef>
            </a:pPr>
            <a:r>
              <a:rPr lang="en-US" sz="3000" kern="0" spc="-25" dirty="0" smtClean="0">
                <a:solidFill>
                  <a:srgbClr val="000000"/>
                </a:solidFill>
                <a:latin typeface="Calibri"/>
                <a:cs typeface="Calibri"/>
              </a:rPr>
              <a:t>Working</a:t>
            </a:r>
            <a:endParaRPr lang="en-US" sz="3000" kern="0" dirty="0">
              <a:latin typeface="Calibri"/>
              <a:cs typeface="Calibri"/>
            </a:endParaRPr>
          </a:p>
        </p:txBody>
      </p:sp>
      <p:sp>
        <p:nvSpPr>
          <p:cNvPr id="3" name="Rectangle 2"/>
          <p:cNvSpPr/>
          <p:nvPr/>
        </p:nvSpPr>
        <p:spPr>
          <a:xfrm>
            <a:off x="1662545" y="1745674"/>
            <a:ext cx="9919855" cy="4910127"/>
          </a:xfrm>
          <a:prstGeom prst="rect">
            <a:avLst/>
          </a:prstGeom>
        </p:spPr>
        <p:txBody>
          <a:bodyPr wrap="square">
            <a:spAutoFit/>
          </a:bodyPr>
          <a:lstStyle/>
          <a:p>
            <a:pPr algn="just">
              <a:lnSpc>
                <a:spcPct val="150000"/>
              </a:lnSpc>
              <a:spcAft>
                <a:spcPts val="1000"/>
              </a:spcAft>
              <a:tabLst>
                <a:tab pos="942975" algn="l"/>
              </a:tabLst>
            </a:pPr>
            <a:r>
              <a:rPr lang="en-IN" sz="2000" dirty="0">
                <a:latin typeface="Times New Roman" panose="02020603050405020304" pitchFamily="18" charset="0"/>
                <a:ea typeface="Calibri" panose="020F0502020204030204" pitchFamily="34" charset="0"/>
                <a:cs typeface="Times New Roman" panose="02020603050405020304" pitchFamily="18" charset="0"/>
              </a:rPr>
              <a:t>A simple cheap and effective food detector and nutritional quantity retrieving has been developed in this project.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tabLst>
                <a:tab pos="942975" algn="l"/>
              </a:tabLst>
            </a:pPr>
            <a:r>
              <a:rPr lang="en-IN" sz="2000" dirty="0">
                <a:latin typeface="Times New Roman" panose="02020603050405020304" pitchFamily="18" charset="0"/>
                <a:ea typeface="Calibri" panose="020F0502020204030204" pitchFamily="34" charset="0"/>
                <a:cs typeface="Times New Roman" panose="02020603050405020304" pitchFamily="18" charset="0"/>
              </a:rPr>
              <a:t>Different foods have different resistances, you can use food detector to detect your unknown food and unknown nutritional values by just putting it into IF and ELSE loop</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tabLst>
                <a:tab pos="942975" algn="l"/>
              </a:tabLst>
            </a:pPr>
            <a:r>
              <a:rPr lang="en-IN" sz="2000" dirty="0">
                <a:latin typeface="Times New Roman" panose="02020603050405020304" pitchFamily="18" charset="0"/>
                <a:ea typeface="Calibri" panose="020F0502020204030204" pitchFamily="34" charset="0"/>
                <a:cs typeface="Times New Roman" panose="02020603050405020304" pitchFamily="18" charset="0"/>
              </a:rPr>
              <a:t>The circuit is based on detecting internal resistance of the given fruit or vegetables, we initially check the resistance of the different kinds of food item and code it in to the Arduino. When the probes are connected to the fruit or vegetable, it take the internal resistance of that fruit or vegetable and finally executes in the loop. So, if the gathered resistance is equal to the internal resistance then the particular fruit or vegetable with nutritional quantity, will be displayed on the LCD screen.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object 2"/>
          <p:cNvSpPr/>
          <p:nvPr/>
        </p:nvSpPr>
        <p:spPr>
          <a:xfrm>
            <a:off x="0" y="762000"/>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dirty="0"/>
          </a:p>
        </p:txBody>
      </p:sp>
      <p:sp>
        <p:nvSpPr>
          <p:cNvPr id="7" name="object 3"/>
          <p:cNvSpPr txBox="1">
            <a:spLocks/>
          </p:cNvSpPr>
          <p:nvPr/>
        </p:nvSpPr>
        <p:spPr>
          <a:xfrm>
            <a:off x="1537855" y="742846"/>
            <a:ext cx="4234872" cy="483466"/>
          </a:xfrm>
          <a:prstGeom prst="rect">
            <a:avLst/>
          </a:prstGeom>
          <a:solidFill>
            <a:srgbClr val="FFFFFF"/>
          </a:solidFill>
          <a:ln w="15240">
            <a:solidFill>
              <a:srgbClr val="DE7D17"/>
            </a:solidFill>
          </a:ln>
        </p:spPr>
        <p:txBody>
          <a:bodyPr vert="horz" wrap="square" lIns="0" tIns="21590" rIns="0" bIns="0" rtlCol="0">
            <a:spAutoFit/>
          </a:bodyPr>
          <a:lstStyle>
            <a:lvl1pPr>
              <a:defRPr sz="4200" b="0" i="0">
                <a:solidFill>
                  <a:schemeClr val="tx1"/>
                </a:solidFill>
                <a:latin typeface="Myanmar Text"/>
                <a:ea typeface="+mj-ea"/>
                <a:cs typeface="Myanmar Text"/>
              </a:defRPr>
            </a:lvl1pPr>
          </a:lstStyle>
          <a:p>
            <a:pPr algn="ctr">
              <a:spcBef>
                <a:spcPts val="170"/>
              </a:spcBef>
            </a:pPr>
            <a:r>
              <a:rPr lang="en-US" sz="3000" kern="0" spc="-5" dirty="0" smtClean="0">
                <a:solidFill>
                  <a:srgbClr val="000000"/>
                </a:solidFill>
                <a:latin typeface="Calibri"/>
                <a:cs typeface="Calibri"/>
              </a:rPr>
              <a:t>CIRCUIT CONNECTION</a:t>
            </a:r>
            <a:endParaRPr lang="en-US" sz="3000" kern="0" dirty="0">
              <a:latin typeface="Calibri"/>
              <a:cs typeface="Calibri"/>
            </a:endParaRPr>
          </a:p>
        </p:txBody>
      </p:sp>
      <p:pic>
        <p:nvPicPr>
          <p:cNvPr id="8" name="Picture 7" descr="LCD_Base_bb_Schem.png"/>
          <p:cNvPicPr/>
          <p:nvPr/>
        </p:nvPicPr>
        <p:blipFill>
          <a:blip r:embed="rId2">
            <a:extLst>
              <a:ext uri="{28A0092B-C50C-407E-A947-70E740481C1C}">
                <a14:useLocalDpi xmlns:a14="http://schemas.microsoft.com/office/drawing/2010/main" val="0"/>
              </a:ext>
            </a:extLst>
          </a:blip>
          <a:srcRect/>
          <a:stretch>
            <a:fillRect/>
          </a:stretch>
        </p:blipFill>
        <p:spPr bwMode="auto">
          <a:xfrm>
            <a:off x="1592580" y="1600199"/>
            <a:ext cx="8694420" cy="4419601"/>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A491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807</Words>
  <Application>Microsoft Office PowerPoint</Application>
  <PresentationFormat>Widescreen</PresentationFormat>
  <Paragraphs>78</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Berlin Sans FB Demi</vt:lpstr>
      <vt:lpstr>Calibri</vt:lpstr>
      <vt:lpstr>Castellar</vt:lpstr>
      <vt:lpstr>Gautami</vt:lpstr>
      <vt:lpstr>Myanmar Text</vt:lpstr>
      <vt:lpstr>Times New Roman</vt:lpstr>
      <vt:lpstr>Wingdings</vt:lpstr>
      <vt:lpstr>Office Theme</vt:lpstr>
      <vt:lpstr>PowerPoint Presentation</vt:lpstr>
      <vt:lpstr>Outline :</vt:lpstr>
      <vt:lpstr>Aim :</vt:lpstr>
      <vt:lpstr>Introduction</vt:lpstr>
      <vt:lpstr>PowerPoint Presentation</vt:lpstr>
      <vt:lpstr>PowerPoint Presentation</vt:lpstr>
      <vt:lpstr>PowerPoint Presentation</vt:lpstr>
      <vt:lpstr>PowerPoint Presentation</vt:lpstr>
      <vt:lpstr>PowerPoint Presentation</vt:lpstr>
      <vt:lpstr>Advantages</vt:lpstr>
      <vt:lpstr>Disadvantages</vt:lpstr>
      <vt:lpstr>PowerPoint Presentation</vt:lpstr>
      <vt:lpstr>References</vt:lpstr>
      <vt:lpstr>Future scope</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 Rajanala</dc:creator>
  <cp:lastModifiedBy>Perigisetty Suresh</cp:lastModifiedBy>
  <cp:revision>9</cp:revision>
  <dcterms:created xsi:type="dcterms:W3CDTF">2020-12-08T22:35:15Z</dcterms:created>
  <dcterms:modified xsi:type="dcterms:W3CDTF">2021-02-22T16:26:30Z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2017-01-22T00:00:00Z</vt:filetime>
  </property>
  <property fmtid="{D5CDD505-2E9C-101B-9397-08002B2CF9AE}" pid="3" name="Creator">
    <vt:lpwstr>Microsoft® PowerPoint® 2013</vt:lpwstr>
  </property>
  <property fmtid="{D5CDD505-2E9C-101B-9397-08002B2CF9AE}" pid="4" name="LastSaved">
    <vt:filetime>2020-12-09T00:00:00Z</vt:filetime>
  </property>
</Properties>
</file>