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uce Bold" charset="1" panose="00000800000000000000"/>
      <p:regular r:id="rId12"/>
    </p:embeddedFont>
    <p:embeddedFont>
      <p:font typeface="Open Sauce" charset="1" panose="00000500000000000000"/>
      <p:regular r:id="rId13"/>
    </p:embeddedFont>
    <p:embeddedFont>
      <p:font typeface="Roca One Bold"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B783"/>
        </a:solidFill>
      </p:bgPr>
    </p:bg>
    <p:spTree>
      <p:nvGrpSpPr>
        <p:cNvPr id="1" name=""/>
        <p:cNvGrpSpPr/>
        <p:nvPr/>
      </p:nvGrpSpPr>
      <p:grpSpPr>
        <a:xfrm>
          <a:off x="0" y="0"/>
          <a:ext cx="0" cy="0"/>
          <a:chOff x="0" y="0"/>
          <a:chExt cx="0" cy="0"/>
        </a:xfrm>
      </p:grpSpPr>
      <p:sp>
        <p:nvSpPr>
          <p:cNvPr name="Freeform 2" id="2"/>
          <p:cNvSpPr/>
          <p:nvPr/>
        </p:nvSpPr>
        <p:spPr>
          <a:xfrm flipH="false" flipV="false" rot="1978481">
            <a:off x="-2628900" y="7647652"/>
            <a:ext cx="7315200" cy="3994432"/>
          </a:xfrm>
          <a:custGeom>
            <a:avLst/>
            <a:gdLst/>
            <a:ahLst/>
            <a:cxnLst/>
            <a:rect r="r" b="b" t="t" l="l"/>
            <a:pathLst>
              <a:path h="3994432" w="7315200">
                <a:moveTo>
                  <a:pt x="0" y="0"/>
                </a:moveTo>
                <a:lnTo>
                  <a:pt x="7315200" y="0"/>
                </a:lnTo>
                <a:lnTo>
                  <a:pt x="7315200" y="3994432"/>
                </a:lnTo>
                <a:lnTo>
                  <a:pt x="0" y="3994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04280">
            <a:off x="13477052" y="7833510"/>
            <a:ext cx="7315200" cy="3994432"/>
          </a:xfrm>
          <a:custGeom>
            <a:avLst/>
            <a:gdLst/>
            <a:ahLst/>
            <a:cxnLst/>
            <a:rect r="r" b="b" t="t" l="l"/>
            <a:pathLst>
              <a:path h="3994432" w="7315200">
                <a:moveTo>
                  <a:pt x="0" y="0"/>
                </a:moveTo>
                <a:lnTo>
                  <a:pt x="7315200" y="0"/>
                </a:lnTo>
                <a:lnTo>
                  <a:pt x="7315200" y="3994432"/>
                </a:lnTo>
                <a:lnTo>
                  <a:pt x="0" y="39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079276"/>
            <a:ext cx="16230600" cy="6752867"/>
            <a:chOff x="0" y="0"/>
            <a:chExt cx="4274726" cy="1778533"/>
          </a:xfrm>
        </p:grpSpPr>
        <p:sp>
          <p:nvSpPr>
            <p:cNvPr name="Freeform 5" id="5"/>
            <p:cNvSpPr/>
            <p:nvPr/>
          </p:nvSpPr>
          <p:spPr>
            <a:xfrm flipH="false" flipV="false" rot="0">
              <a:off x="0" y="0"/>
              <a:ext cx="4274726" cy="1778533"/>
            </a:xfrm>
            <a:custGeom>
              <a:avLst/>
              <a:gdLst/>
              <a:ahLst/>
              <a:cxnLst/>
              <a:rect r="r" b="b" t="t" l="l"/>
              <a:pathLst>
                <a:path h="1778533" w="4274726">
                  <a:moveTo>
                    <a:pt x="20511" y="0"/>
                  </a:moveTo>
                  <a:lnTo>
                    <a:pt x="4254215" y="0"/>
                  </a:lnTo>
                  <a:cubicBezTo>
                    <a:pt x="4259655" y="0"/>
                    <a:pt x="4264872" y="2161"/>
                    <a:pt x="4268719" y="6007"/>
                  </a:cubicBezTo>
                  <a:cubicBezTo>
                    <a:pt x="4272565" y="9854"/>
                    <a:pt x="4274726" y="15071"/>
                    <a:pt x="4274726" y="20511"/>
                  </a:cubicBezTo>
                  <a:lnTo>
                    <a:pt x="4274726" y="1758022"/>
                  </a:lnTo>
                  <a:cubicBezTo>
                    <a:pt x="4274726" y="1763462"/>
                    <a:pt x="4272565" y="1768679"/>
                    <a:pt x="4268719" y="1772526"/>
                  </a:cubicBezTo>
                  <a:cubicBezTo>
                    <a:pt x="4264872" y="1776372"/>
                    <a:pt x="4259655" y="1778533"/>
                    <a:pt x="4254215" y="1778533"/>
                  </a:cubicBezTo>
                  <a:lnTo>
                    <a:pt x="20511" y="1778533"/>
                  </a:lnTo>
                  <a:cubicBezTo>
                    <a:pt x="15071" y="1778533"/>
                    <a:pt x="9854" y="1776372"/>
                    <a:pt x="6007" y="1772526"/>
                  </a:cubicBezTo>
                  <a:cubicBezTo>
                    <a:pt x="2161" y="1768679"/>
                    <a:pt x="0" y="1763462"/>
                    <a:pt x="0" y="1758022"/>
                  </a:cubicBezTo>
                  <a:lnTo>
                    <a:pt x="0" y="20511"/>
                  </a:lnTo>
                  <a:cubicBezTo>
                    <a:pt x="0" y="15071"/>
                    <a:pt x="2161" y="9854"/>
                    <a:pt x="6007" y="6007"/>
                  </a:cubicBezTo>
                  <a:cubicBezTo>
                    <a:pt x="9854" y="2161"/>
                    <a:pt x="15071" y="0"/>
                    <a:pt x="20511" y="0"/>
                  </a:cubicBezTo>
                  <a:close/>
                </a:path>
              </a:pathLst>
            </a:custGeom>
            <a:solidFill>
              <a:srgbClr val="FFFFFF"/>
            </a:solidFill>
            <a:ln w="19050" cap="rnd">
              <a:solidFill>
                <a:srgbClr val="40246D"/>
              </a:solidFill>
              <a:prstDash val="solid"/>
              <a:round/>
            </a:ln>
          </p:spPr>
        </p:sp>
        <p:sp>
          <p:nvSpPr>
            <p:cNvPr name="TextBox 6" id="6"/>
            <p:cNvSpPr txBox="true"/>
            <p:nvPr/>
          </p:nvSpPr>
          <p:spPr>
            <a:xfrm>
              <a:off x="0" y="-38100"/>
              <a:ext cx="4274726" cy="1816633"/>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0">
            <a:off x="1028700" y="1048588"/>
            <a:ext cx="16230600" cy="710413"/>
            <a:chOff x="0" y="0"/>
            <a:chExt cx="4274726" cy="187105"/>
          </a:xfrm>
        </p:grpSpPr>
        <p:sp>
          <p:nvSpPr>
            <p:cNvPr name="Freeform 8" id="8"/>
            <p:cNvSpPr/>
            <p:nvPr/>
          </p:nvSpPr>
          <p:spPr>
            <a:xfrm flipH="false" flipV="false" rot="0">
              <a:off x="0" y="0"/>
              <a:ext cx="4274726" cy="187105"/>
            </a:xfrm>
            <a:custGeom>
              <a:avLst/>
              <a:gdLst/>
              <a:ahLst/>
              <a:cxnLst/>
              <a:rect r="r" b="b" t="t" l="l"/>
              <a:pathLst>
                <a:path h="187105" w="4274726">
                  <a:moveTo>
                    <a:pt x="47700" y="0"/>
                  </a:moveTo>
                  <a:lnTo>
                    <a:pt x="4227026" y="0"/>
                  </a:lnTo>
                  <a:cubicBezTo>
                    <a:pt x="4239677" y="0"/>
                    <a:pt x="4251809" y="5025"/>
                    <a:pt x="4260755" y="13971"/>
                  </a:cubicBezTo>
                  <a:cubicBezTo>
                    <a:pt x="4269700" y="22916"/>
                    <a:pt x="4274726" y="35049"/>
                    <a:pt x="4274726" y="47700"/>
                  </a:cubicBezTo>
                  <a:lnTo>
                    <a:pt x="4274726" y="139405"/>
                  </a:lnTo>
                  <a:cubicBezTo>
                    <a:pt x="4274726" y="152056"/>
                    <a:pt x="4269700" y="164188"/>
                    <a:pt x="4260755" y="173134"/>
                  </a:cubicBezTo>
                  <a:cubicBezTo>
                    <a:pt x="4251809" y="182079"/>
                    <a:pt x="4239677" y="187105"/>
                    <a:pt x="4227026" y="187105"/>
                  </a:cubicBezTo>
                  <a:lnTo>
                    <a:pt x="47700" y="187105"/>
                  </a:lnTo>
                  <a:cubicBezTo>
                    <a:pt x="35049" y="187105"/>
                    <a:pt x="22916" y="182079"/>
                    <a:pt x="13971" y="173134"/>
                  </a:cubicBezTo>
                  <a:cubicBezTo>
                    <a:pt x="5025" y="164188"/>
                    <a:pt x="0" y="152056"/>
                    <a:pt x="0" y="139405"/>
                  </a:cubicBezTo>
                  <a:lnTo>
                    <a:pt x="0" y="47700"/>
                  </a:lnTo>
                  <a:cubicBezTo>
                    <a:pt x="0" y="35049"/>
                    <a:pt x="5025" y="22916"/>
                    <a:pt x="13971" y="13971"/>
                  </a:cubicBezTo>
                  <a:cubicBezTo>
                    <a:pt x="22916" y="5025"/>
                    <a:pt x="35049" y="0"/>
                    <a:pt x="47700" y="0"/>
                  </a:cubicBezTo>
                  <a:close/>
                </a:path>
              </a:pathLst>
            </a:custGeom>
            <a:solidFill>
              <a:srgbClr val="FF9141"/>
            </a:solidFill>
            <a:ln w="19050" cap="rnd">
              <a:solidFill>
                <a:srgbClr val="40246D"/>
              </a:solidFill>
              <a:prstDash val="solid"/>
              <a:round/>
            </a:ln>
          </p:spPr>
        </p:sp>
        <p:sp>
          <p:nvSpPr>
            <p:cNvPr name="TextBox 9" id="9"/>
            <p:cNvSpPr txBox="true"/>
            <p:nvPr/>
          </p:nvSpPr>
          <p:spPr>
            <a:xfrm>
              <a:off x="0" y="-19050"/>
              <a:ext cx="4274726" cy="206155"/>
            </a:xfrm>
            <a:prstGeom prst="rect">
              <a:avLst/>
            </a:prstGeom>
          </p:spPr>
          <p:txBody>
            <a:bodyPr anchor="ctr" rtlCol="false" tIns="254000" lIns="254000" bIns="254000" rIns="254000"/>
            <a:lstStyle/>
            <a:p>
              <a:pPr algn="l" marL="0" indent="0" lvl="0">
                <a:lnSpc>
                  <a:spcPts val="2079"/>
                </a:lnSpc>
                <a:spcBef>
                  <a:spcPct val="0"/>
                </a:spcBef>
              </a:pPr>
            </a:p>
          </p:txBody>
        </p:sp>
      </p:grpSp>
      <p:sp>
        <p:nvSpPr>
          <p:cNvPr name="Freeform 10" id="10"/>
          <p:cNvSpPr/>
          <p:nvPr/>
        </p:nvSpPr>
        <p:spPr>
          <a:xfrm flipH="false" flipV="false" rot="0">
            <a:off x="6985991" y="6620897"/>
            <a:ext cx="4316019" cy="4864365"/>
          </a:xfrm>
          <a:custGeom>
            <a:avLst/>
            <a:gdLst/>
            <a:ahLst/>
            <a:cxnLst/>
            <a:rect r="r" b="b" t="t" l="l"/>
            <a:pathLst>
              <a:path h="4864365" w="4316019">
                <a:moveTo>
                  <a:pt x="0" y="0"/>
                </a:moveTo>
                <a:lnTo>
                  <a:pt x="4316018" y="0"/>
                </a:lnTo>
                <a:lnTo>
                  <a:pt x="4316018" y="4864366"/>
                </a:lnTo>
                <a:lnTo>
                  <a:pt x="0" y="4864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028700" y="1028700"/>
            <a:ext cx="2379678" cy="710413"/>
            <a:chOff x="0" y="0"/>
            <a:chExt cx="626747" cy="187105"/>
          </a:xfrm>
        </p:grpSpPr>
        <p:sp>
          <p:nvSpPr>
            <p:cNvPr name="Freeform 12" id="12"/>
            <p:cNvSpPr/>
            <p:nvPr/>
          </p:nvSpPr>
          <p:spPr>
            <a:xfrm flipH="false" flipV="false" rot="0">
              <a:off x="0" y="0"/>
              <a:ext cx="626747" cy="187105"/>
            </a:xfrm>
            <a:custGeom>
              <a:avLst/>
              <a:gdLst/>
              <a:ahLst/>
              <a:cxnLst/>
              <a:rect r="r" b="b" t="t" l="l"/>
              <a:pathLst>
                <a:path h="187105" w="626747">
                  <a:moveTo>
                    <a:pt x="93552" y="0"/>
                  </a:moveTo>
                  <a:lnTo>
                    <a:pt x="533194" y="0"/>
                  </a:lnTo>
                  <a:cubicBezTo>
                    <a:pt x="584862" y="0"/>
                    <a:pt x="626747" y="41885"/>
                    <a:pt x="626747" y="93552"/>
                  </a:cubicBezTo>
                  <a:lnTo>
                    <a:pt x="626747" y="93552"/>
                  </a:lnTo>
                  <a:cubicBezTo>
                    <a:pt x="626747" y="145220"/>
                    <a:pt x="584862" y="187105"/>
                    <a:pt x="533194" y="187105"/>
                  </a:cubicBezTo>
                  <a:lnTo>
                    <a:pt x="93552" y="187105"/>
                  </a:lnTo>
                  <a:cubicBezTo>
                    <a:pt x="41885" y="187105"/>
                    <a:pt x="0" y="145220"/>
                    <a:pt x="0" y="93552"/>
                  </a:cubicBezTo>
                  <a:lnTo>
                    <a:pt x="0" y="93552"/>
                  </a:lnTo>
                  <a:cubicBezTo>
                    <a:pt x="0" y="41885"/>
                    <a:pt x="41885" y="0"/>
                    <a:pt x="93552" y="0"/>
                  </a:cubicBezTo>
                  <a:close/>
                </a:path>
              </a:pathLst>
            </a:custGeom>
            <a:solidFill>
              <a:srgbClr val="40246D"/>
            </a:solidFill>
          </p:spPr>
        </p:sp>
        <p:sp>
          <p:nvSpPr>
            <p:cNvPr name="TextBox 13" id="13"/>
            <p:cNvSpPr txBox="true"/>
            <p:nvPr/>
          </p:nvSpPr>
          <p:spPr>
            <a:xfrm>
              <a:off x="0" y="-38100"/>
              <a:ext cx="626747" cy="225205"/>
            </a:xfrm>
            <a:prstGeom prst="rect">
              <a:avLst/>
            </a:prstGeom>
          </p:spPr>
          <p:txBody>
            <a:bodyPr anchor="ctr" rtlCol="false" tIns="254000" lIns="254000" bIns="254000" rIns="254000"/>
            <a:lstStyle/>
            <a:p>
              <a:pPr algn="ctr">
                <a:lnSpc>
                  <a:spcPts val="2799"/>
                </a:lnSpc>
              </a:pPr>
              <a:r>
                <a:rPr lang="en-US" b="true" sz="1999">
                  <a:solidFill>
                    <a:srgbClr val="FFFFFF"/>
                  </a:solidFill>
                  <a:latin typeface="Open Sauce Bold"/>
                  <a:ea typeface="Open Sauce Bold"/>
                  <a:cs typeface="Open Sauce Bold"/>
                  <a:sym typeface="Open Sauce Bold"/>
                </a:rPr>
                <a:t>VÓLEO CO.</a:t>
              </a:r>
            </a:p>
          </p:txBody>
        </p:sp>
      </p:grpSp>
      <p:grpSp>
        <p:nvGrpSpPr>
          <p:cNvPr name="Group 14" id="14"/>
          <p:cNvGrpSpPr/>
          <p:nvPr/>
        </p:nvGrpSpPr>
        <p:grpSpPr>
          <a:xfrm rot="-333280">
            <a:off x="3877591" y="7302802"/>
            <a:ext cx="1828800" cy="1828800"/>
            <a:chOff x="0" y="0"/>
            <a:chExt cx="3251200" cy="3251200"/>
          </a:xfrm>
        </p:grpSpPr>
        <p:sp>
          <p:nvSpPr>
            <p:cNvPr name="Freeform 15" id="15"/>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EB79CC"/>
            </a:solidFill>
          </p:spPr>
        </p:sp>
        <p:sp>
          <p:nvSpPr>
            <p:cNvPr name="TextBox 16" id="16"/>
            <p:cNvSpPr txBox="true"/>
            <p:nvPr/>
          </p:nvSpPr>
          <p:spPr>
            <a:xfrm>
              <a:off x="152400" y="234950"/>
              <a:ext cx="2946400" cy="2762250"/>
            </a:xfrm>
            <a:prstGeom prst="rect">
              <a:avLst/>
            </a:prstGeom>
          </p:spPr>
          <p:txBody>
            <a:bodyPr anchor="ctr" rtlCol="false" tIns="50800" lIns="50800" bIns="50800" rIns="50800"/>
            <a:lstStyle/>
            <a:p>
              <a:pPr algn="ctr">
                <a:lnSpc>
                  <a:spcPts val="1679"/>
                </a:lnSpc>
              </a:pPr>
              <a:r>
                <a:rPr lang="en-US" sz="1200">
                  <a:solidFill>
                    <a:srgbClr val="40246D"/>
                  </a:solidFill>
                  <a:latin typeface="Open Sauce"/>
                  <a:ea typeface="Open Sauce"/>
                  <a:cs typeface="Open Sauce"/>
                  <a:sym typeface="Open Sauce"/>
                </a:rPr>
                <a:t>¿Que es?</a:t>
              </a:r>
            </a:p>
          </p:txBody>
        </p:sp>
      </p:grpSp>
      <p:grpSp>
        <p:nvGrpSpPr>
          <p:cNvPr name="Group 17" id="17"/>
          <p:cNvGrpSpPr/>
          <p:nvPr/>
        </p:nvGrpSpPr>
        <p:grpSpPr>
          <a:xfrm rot="392143">
            <a:off x="671054" y="5706497"/>
            <a:ext cx="1828800" cy="1828800"/>
            <a:chOff x="0" y="0"/>
            <a:chExt cx="3251200" cy="3251200"/>
          </a:xfrm>
        </p:grpSpPr>
        <p:sp>
          <p:nvSpPr>
            <p:cNvPr name="Freeform 18" id="18"/>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FD447"/>
            </a:solidFill>
          </p:spPr>
        </p:sp>
        <p:sp>
          <p:nvSpPr>
            <p:cNvPr name="TextBox 19" id="19"/>
            <p:cNvSpPr txBox="true"/>
            <p:nvPr/>
          </p:nvSpPr>
          <p:spPr>
            <a:xfrm>
              <a:off x="152400" y="234950"/>
              <a:ext cx="2946400" cy="2762250"/>
            </a:xfrm>
            <a:prstGeom prst="rect">
              <a:avLst/>
            </a:prstGeom>
          </p:spPr>
          <p:txBody>
            <a:bodyPr anchor="ctr" rtlCol="false" tIns="50800" lIns="50800" bIns="50800" rIns="50800"/>
            <a:lstStyle/>
            <a:p>
              <a:pPr algn="ctr">
                <a:lnSpc>
                  <a:spcPts val="1679"/>
                </a:lnSpc>
              </a:pPr>
              <a:r>
                <a:rPr lang="en-US" sz="1200">
                  <a:solidFill>
                    <a:srgbClr val="40246D"/>
                  </a:solidFill>
                  <a:latin typeface="Open Sauce"/>
                  <a:ea typeface="Open Sauce"/>
                  <a:cs typeface="Open Sauce"/>
                  <a:sym typeface="Open Sauce"/>
                </a:rPr>
                <a:t>Ejemplos</a:t>
              </a:r>
            </a:p>
          </p:txBody>
        </p:sp>
      </p:grpSp>
      <p:grpSp>
        <p:nvGrpSpPr>
          <p:cNvPr name="Group 20" id="20"/>
          <p:cNvGrpSpPr/>
          <p:nvPr/>
        </p:nvGrpSpPr>
        <p:grpSpPr>
          <a:xfrm rot="517093">
            <a:off x="12913981" y="7302802"/>
            <a:ext cx="1828800" cy="1828800"/>
            <a:chOff x="0" y="0"/>
            <a:chExt cx="3251200" cy="3251200"/>
          </a:xfrm>
        </p:grpSpPr>
        <p:sp>
          <p:nvSpPr>
            <p:cNvPr name="Freeform 21" id="21"/>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F9141"/>
            </a:solidFill>
          </p:spPr>
        </p:sp>
        <p:sp>
          <p:nvSpPr>
            <p:cNvPr name="TextBox 22" id="22"/>
            <p:cNvSpPr txBox="true"/>
            <p:nvPr/>
          </p:nvSpPr>
          <p:spPr>
            <a:xfrm>
              <a:off x="152400" y="234950"/>
              <a:ext cx="2946400" cy="2762250"/>
            </a:xfrm>
            <a:prstGeom prst="rect">
              <a:avLst/>
            </a:prstGeom>
          </p:spPr>
          <p:txBody>
            <a:bodyPr anchor="ctr" rtlCol="false" tIns="50800" lIns="50800" bIns="50800" rIns="50800"/>
            <a:lstStyle/>
            <a:p>
              <a:pPr algn="ctr">
                <a:lnSpc>
                  <a:spcPts val="1679"/>
                </a:lnSpc>
              </a:pPr>
              <a:r>
                <a:rPr lang="en-US" sz="1200">
                  <a:solidFill>
                    <a:srgbClr val="40246D"/>
                  </a:solidFill>
                  <a:latin typeface="Open Sauce"/>
                  <a:ea typeface="Open Sauce"/>
                  <a:cs typeface="Open Sauce"/>
                  <a:sym typeface="Open Sauce"/>
                </a:rPr>
                <a:t>¿Para que sirve?</a:t>
              </a:r>
            </a:p>
          </p:txBody>
        </p:sp>
      </p:grpSp>
      <p:grpSp>
        <p:nvGrpSpPr>
          <p:cNvPr name="Group 23" id="23"/>
          <p:cNvGrpSpPr/>
          <p:nvPr/>
        </p:nvGrpSpPr>
        <p:grpSpPr>
          <a:xfrm rot="-617218">
            <a:off x="15834069" y="5915169"/>
            <a:ext cx="1828800" cy="1828800"/>
            <a:chOff x="0" y="0"/>
            <a:chExt cx="3251200" cy="3251200"/>
          </a:xfrm>
        </p:grpSpPr>
        <p:sp>
          <p:nvSpPr>
            <p:cNvPr name="Freeform 24" id="24"/>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FD447"/>
            </a:solidFill>
          </p:spPr>
        </p:sp>
        <p:sp>
          <p:nvSpPr>
            <p:cNvPr name="TextBox 25" id="25"/>
            <p:cNvSpPr txBox="true"/>
            <p:nvPr/>
          </p:nvSpPr>
          <p:spPr>
            <a:xfrm>
              <a:off x="152400" y="234950"/>
              <a:ext cx="2946400" cy="2762250"/>
            </a:xfrm>
            <a:prstGeom prst="rect">
              <a:avLst/>
            </a:prstGeom>
          </p:spPr>
          <p:txBody>
            <a:bodyPr anchor="ctr" rtlCol="false" tIns="50800" lIns="50800" bIns="50800" rIns="50800"/>
            <a:lstStyle/>
            <a:p>
              <a:pPr algn="ctr">
                <a:lnSpc>
                  <a:spcPts val="1679"/>
                </a:lnSpc>
              </a:pPr>
              <a:r>
                <a:rPr lang="en-US" sz="1200">
                  <a:solidFill>
                    <a:srgbClr val="40246D"/>
                  </a:solidFill>
                  <a:latin typeface="Open Sauce"/>
                  <a:ea typeface="Open Sauce"/>
                  <a:cs typeface="Open Sauce"/>
                  <a:sym typeface="Open Sauce"/>
                </a:rPr>
                <a:t>¿Sus metricas?</a:t>
              </a:r>
            </a:p>
          </p:txBody>
        </p:sp>
      </p:grpSp>
      <p:sp>
        <p:nvSpPr>
          <p:cNvPr name="Freeform 26" id="26"/>
          <p:cNvSpPr/>
          <p:nvPr/>
        </p:nvSpPr>
        <p:spPr>
          <a:xfrm flipH="false" flipV="false" rot="0">
            <a:off x="15099443" y="7477967"/>
            <a:ext cx="1887024" cy="1025855"/>
          </a:xfrm>
          <a:custGeom>
            <a:avLst/>
            <a:gdLst/>
            <a:ahLst/>
            <a:cxnLst/>
            <a:rect r="r" b="b" t="t" l="l"/>
            <a:pathLst>
              <a:path h="1025855" w="1887024">
                <a:moveTo>
                  <a:pt x="0" y="0"/>
                </a:moveTo>
                <a:lnTo>
                  <a:pt x="1887023" y="0"/>
                </a:lnTo>
                <a:lnTo>
                  <a:pt x="1887023" y="1025855"/>
                </a:lnTo>
                <a:lnTo>
                  <a:pt x="0" y="1025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1302514">
            <a:off x="2036422" y="7309285"/>
            <a:ext cx="1998304" cy="908320"/>
          </a:xfrm>
          <a:custGeom>
            <a:avLst/>
            <a:gdLst/>
            <a:ahLst/>
            <a:cxnLst/>
            <a:rect r="r" b="b" t="t" l="l"/>
            <a:pathLst>
              <a:path h="908320" w="1998304">
                <a:moveTo>
                  <a:pt x="0" y="0"/>
                </a:moveTo>
                <a:lnTo>
                  <a:pt x="1998304" y="0"/>
                </a:lnTo>
                <a:lnTo>
                  <a:pt x="1998304" y="908320"/>
                </a:lnTo>
                <a:lnTo>
                  <a:pt x="0" y="9083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8" id="28"/>
          <p:cNvGrpSpPr/>
          <p:nvPr/>
        </p:nvGrpSpPr>
        <p:grpSpPr>
          <a:xfrm rot="0">
            <a:off x="2726350" y="3036366"/>
            <a:ext cx="12835301" cy="2840763"/>
            <a:chOff x="0" y="0"/>
            <a:chExt cx="17113734" cy="3787685"/>
          </a:xfrm>
        </p:grpSpPr>
        <p:sp>
          <p:nvSpPr>
            <p:cNvPr name="TextBox 29" id="29"/>
            <p:cNvSpPr txBox="true"/>
            <p:nvPr/>
          </p:nvSpPr>
          <p:spPr>
            <a:xfrm rot="0">
              <a:off x="0" y="2101760"/>
              <a:ext cx="17113734" cy="1685925"/>
            </a:xfrm>
            <a:prstGeom prst="rect">
              <a:avLst/>
            </a:prstGeom>
          </p:spPr>
          <p:txBody>
            <a:bodyPr anchor="t" rtlCol="false" tIns="0" lIns="0" bIns="0" rIns="0">
              <a:spAutoFit/>
            </a:bodyPr>
            <a:lstStyle/>
            <a:p>
              <a:pPr algn="ctr">
                <a:lnSpc>
                  <a:spcPts val="3359"/>
                </a:lnSpc>
              </a:pPr>
              <a:r>
                <a:rPr lang="en-US" sz="2799">
                  <a:solidFill>
                    <a:srgbClr val="40246D"/>
                  </a:solidFill>
                  <a:latin typeface="Open Sauce"/>
                  <a:ea typeface="Open Sauce"/>
                  <a:cs typeface="Open Sauce"/>
                  <a:sym typeface="Open Sauce"/>
                </a:rPr>
                <a:t>BY:</a:t>
              </a:r>
            </a:p>
            <a:p>
              <a:pPr algn="ctr">
                <a:lnSpc>
                  <a:spcPts val="3359"/>
                </a:lnSpc>
              </a:pPr>
              <a:r>
                <a:rPr lang="en-US" sz="2799">
                  <a:solidFill>
                    <a:srgbClr val="40246D"/>
                  </a:solidFill>
                  <a:latin typeface="Open Sauce"/>
                  <a:ea typeface="Open Sauce"/>
                  <a:cs typeface="Open Sauce"/>
                  <a:sym typeface="Open Sauce"/>
                </a:rPr>
                <a:t> JUAN ANDRES PERILLA CALIXTO</a:t>
              </a:r>
            </a:p>
            <a:p>
              <a:pPr algn="ctr">
                <a:lnSpc>
                  <a:spcPts val="3359"/>
                </a:lnSpc>
              </a:pPr>
              <a:r>
                <a:rPr lang="en-US" sz="2799">
                  <a:solidFill>
                    <a:srgbClr val="40246D"/>
                  </a:solidFill>
                  <a:latin typeface="Open Sauce"/>
                  <a:ea typeface="Open Sauce"/>
                  <a:cs typeface="Open Sauce"/>
                  <a:sym typeface="Open Sauce"/>
                </a:rPr>
                <a:t>MARTIN SANTIAGO RODRIGUEZ QUESADA</a:t>
              </a:r>
            </a:p>
          </p:txBody>
        </p:sp>
        <p:sp>
          <p:nvSpPr>
            <p:cNvPr name="TextBox 30" id="30"/>
            <p:cNvSpPr txBox="true"/>
            <p:nvPr/>
          </p:nvSpPr>
          <p:spPr>
            <a:xfrm rot="0">
              <a:off x="0" y="66675"/>
              <a:ext cx="17113734" cy="1689477"/>
            </a:xfrm>
            <a:prstGeom prst="rect">
              <a:avLst/>
            </a:prstGeom>
          </p:spPr>
          <p:txBody>
            <a:bodyPr anchor="t" rtlCol="false" tIns="0" lIns="0" bIns="0" rIns="0">
              <a:spAutoFit/>
            </a:bodyPr>
            <a:lstStyle/>
            <a:p>
              <a:pPr algn="ctr">
                <a:lnSpc>
                  <a:spcPts val="9743"/>
                </a:lnSpc>
              </a:pPr>
              <a:r>
                <a:rPr lang="en-US" b="true" sz="8699" spc="-173">
                  <a:solidFill>
                    <a:srgbClr val="EB79CC"/>
                  </a:solidFill>
                  <a:latin typeface="Roca One Bold"/>
                  <a:ea typeface="Roca One Bold"/>
                  <a:cs typeface="Roca One Bold"/>
                  <a:sym typeface="Roca One Bold"/>
                </a:rPr>
                <a:t>Matriz de Confusión</a:t>
              </a:r>
            </a:p>
          </p:txBody>
        </p:sp>
      </p:grpSp>
      <p:sp>
        <p:nvSpPr>
          <p:cNvPr name="TextBox 31" id="31"/>
          <p:cNvSpPr txBox="true"/>
          <p:nvPr/>
        </p:nvSpPr>
        <p:spPr>
          <a:xfrm rot="0">
            <a:off x="3676904" y="1275207"/>
            <a:ext cx="2816915" cy="257175"/>
          </a:xfrm>
          <a:prstGeom prst="rect">
            <a:avLst/>
          </a:prstGeom>
        </p:spPr>
        <p:txBody>
          <a:bodyPr anchor="t" rtlCol="false" tIns="0" lIns="0" bIns="0" rIns="0">
            <a:spAutoFit/>
          </a:bodyPr>
          <a:lstStyle/>
          <a:p>
            <a:pPr algn="l">
              <a:lnSpc>
                <a:spcPts val="2040"/>
              </a:lnSpc>
            </a:pPr>
            <a:r>
              <a:rPr lang="en-US" b="true" sz="1700" spc="49">
                <a:solidFill>
                  <a:srgbClr val="40246D"/>
                </a:solidFill>
                <a:latin typeface="Open Sauce Bold"/>
                <a:ea typeface="Open Sauce Bold"/>
                <a:cs typeface="Open Sauce Bold"/>
                <a:sym typeface="Open Sauce Bold"/>
              </a:rPr>
              <a:t>26 DE MARZO DE 2025</a:t>
            </a:r>
          </a:p>
        </p:txBody>
      </p:sp>
      <p:sp>
        <p:nvSpPr>
          <p:cNvPr name="Freeform 32" id="32"/>
          <p:cNvSpPr/>
          <p:nvPr/>
        </p:nvSpPr>
        <p:spPr>
          <a:xfrm flipH="false" flipV="false" rot="0">
            <a:off x="9634023" y="1233920"/>
            <a:ext cx="299973" cy="299973"/>
          </a:xfrm>
          <a:custGeom>
            <a:avLst/>
            <a:gdLst/>
            <a:ahLst/>
            <a:cxnLst/>
            <a:rect r="r" b="b" t="t" l="l"/>
            <a:pathLst>
              <a:path h="299973" w="299973">
                <a:moveTo>
                  <a:pt x="0" y="0"/>
                </a:moveTo>
                <a:lnTo>
                  <a:pt x="299973" y="0"/>
                </a:lnTo>
                <a:lnTo>
                  <a:pt x="299973" y="299973"/>
                </a:lnTo>
                <a:lnTo>
                  <a:pt x="0" y="2999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3" id="33"/>
          <p:cNvSpPr txBox="true"/>
          <p:nvPr/>
        </p:nvSpPr>
        <p:spPr>
          <a:xfrm rot="0">
            <a:off x="10114971" y="1249172"/>
            <a:ext cx="6743456" cy="280670"/>
          </a:xfrm>
          <a:prstGeom prst="rect">
            <a:avLst/>
          </a:prstGeom>
        </p:spPr>
        <p:txBody>
          <a:bodyPr anchor="t" rtlCol="false" tIns="0" lIns="0" bIns="0" rIns="0">
            <a:spAutoFit/>
          </a:bodyPr>
          <a:lstStyle/>
          <a:p>
            <a:pPr algn="l" marL="0" indent="0" lvl="0">
              <a:lnSpc>
                <a:spcPts val="2379"/>
              </a:lnSpc>
            </a:pPr>
            <a:r>
              <a:rPr lang="en-US" sz="1699">
                <a:solidFill>
                  <a:srgbClr val="40246D"/>
                </a:solidFill>
                <a:latin typeface="Open Sauce"/>
                <a:ea typeface="Open Sauce"/>
                <a:cs typeface="Open Sauce"/>
                <a:sym typeface="Open Sauce"/>
              </a:rPr>
              <a:t>Esta presentación está optimizada para el uso de tablero virtual</a:t>
            </a:r>
          </a:p>
        </p:txBody>
      </p:sp>
      <p:sp>
        <p:nvSpPr>
          <p:cNvPr name="Freeform 34" id="34"/>
          <p:cNvSpPr/>
          <p:nvPr/>
        </p:nvSpPr>
        <p:spPr>
          <a:xfrm flipH="false" flipV="false" rot="0">
            <a:off x="14519696" y="3680958"/>
            <a:ext cx="467968" cy="467968"/>
          </a:xfrm>
          <a:custGeom>
            <a:avLst/>
            <a:gdLst/>
            <a:ahLst/>
            <a:cxnLst/>
            <a:rect r="r" b="b" t="t" l="l"/>
            <a:pathLst>
              <a:path h="467968" w="467968">
                <a:moveTo>
                  <a:pt x="0" y="0"/>
                </a:moveTo>
                <a:lnTo>
                  <a:pt x="467969" y="0"/>
                </a:lnTo>
                <a:lnTo>
                  <a:pt x="467969" y="467968"/>
                </a:lnTo>
                <a:lnTo>
                  <a:pt x="0" y="46796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5" id="35"/>
          <p:cNvSpPr/>
          <p:nvPr/>
        </p:nvSpPr>
        <p:spPr>
          <a:xfrm flipH="false" flipV="false" rot="0">
            <a:off x="3442919" y="3036366"/>
            <a:ext cx="467968" cy="467968"/>
          </a:xfrm>
          <a:custGeom>
            <a:avLst/>
            <a:gdLst/>
            <a:ahLst/>
            <a:cxnLst/>
            <a:rect r="r" b="b" t="t" l="l"/>
            <a:pathLst>
              <a:path h="467968" w="467968">
                <a:moveTo>
                  <a:pt x="0" y="0"/>
                </a:moveTo>
                <a:lnTo>
                  <a:pt x="467969" y="0"/>
                </a:lnTo>
                <a:lnTo>
                  <a:pt x="467969" y="467968"/>
                </a:lnTo>
                <a:lnTo>
                  <a:pt x="0" y="46796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56460" y="-1784632"/>
            <a:ext cx="9975080" cy="5097047"/>
          </a:xfrm>
          <a:custGeom>
            <a:avLst/>
            <a:gdLst/>
            <a:ahLst/>
            <a:cxnLst/>
            <a:rect r="r" b="b" t="t" l="l"/>
            <a:pathLst>
              <a:path h="5097047" w="9975080">
                <a:moveTo>
                  <a:pt x="0" y="0"/>
                </a:moveTo>
                <a:lnTo>
                  <a:pt x="9975080" y="0"/>
                </a:lnTo>
                <a:lnTo>
                  <a:pt x="9975080" y="5097047"/>
                </a:lnTo>
                <a:lnTo>
                  <a:pt x="0" y="5097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117334"/>
            <a:ext cx="4366339" cy="3386316"/>
            <a:chOff x="0" y="0"/>
            <a:chExt cx="1149982" cy="891869"/>
          </a:xfrm>
        </p:grpSpPr>
        <p:sp>
          <p:nvSpPr>
            <p:cNvPr name="Freeform 4" id="4"/>
            <p:cNvSpPr/>
            <p:nvPr/>
          </p:nvSpPr>
          <p:spPr>
            <a:xfrm flipH="false" flipV="false" rot="0">
              <a:off x="0" y="0"/>
              <a:ext cx="1149982" cy="891869"/>
            </a:xfrm>
            <a:custGeom>
              <a:avLst/>
              <a:gdLst/>
              <a:ahLst/>
              <a:cxnLst/>
              <a:rect r="r" b="b" t="t" l="l"/>
              <a:pathLst>
                <a:path h="891869" w="1149982">
                  <a:moveTo>
                    <a:pt x="76243" y="0"/>
                  </a:moveTo>
                  <a:lnTo>
                    <a:pt x="1073739" y="0"/>
                  </a:lnTo>
                  <a:cubicBezTo>
                    <a:pt x="1115847" y="0"/>
                    <a:pt x="1149982" y="34135"/>
                    <a:pt x="1149982" y="76243"/>
                  </a:cubicBezTo>
                  <a:lnTo>
                    <a:pt x="1149982" y="815626"/>
                  </a:lnTo>
                  <a:cubicBezTo>
                    <a:pt x="1149982" y="857734"/>
                    <a:pt x="1115847" y="891869"/>
                    <a:pt x="1073739" y="891869"/>
                  </a:cubicBezTo>
                  <a:lnTo>
                    <a:pt x="76243" y="891869"/>
                  </a:lnTo>
                  <a:cubicBezTo>
                    <a:pt x="56022" y="891869"/>
                    <a:pt x="36629" y="883836"/>
                    <a:pt x="22331" y="869538"/>
                  </a:cubicBezTo>
                  <a:cubicBezTo>
                    <a:pt x="8033" y="855240"/>
                    <a:pt x="0" y="835847"/>
                    <a:pt x="0" y="815626"/>
                  </a:cubicBezTo>
                  <a:lnTo>
                    <a:pt x="0" y="76243"/>
                  </a:lnTo>
                  <a:cubicBezTo>
                    <a:pt x="0" y="34135"/>
                    <a:pt x="34135" y="0"/>
                    <a:pt x="76243" y="0"/>
                  </a:cubicBezTo>
                  <a:close/>
                </a:path>
              </a:pathLst>
            </a:custGeom>
            <a:solidFill>
              <a:srgbClr val="FFD447"/>
            </a:solidFill>
            <a:ln w="19050" cap="rnd">
              <a:solidFill>
                <a:srgbClr val="40246D"/>
              </a:solidFill>
              <a:prstDash val="solid"/>
              <a:round/>
            </a:ln>
          </p:spPr>
        </p:sp>
        <p:sp>
          <p:nvSpPr>
            <p:cNvPr name="TextBox 5" id="5"/>
            <p:cNvSpPr txBox="true"/>
            <p:nvPr/>
          </p:nvSpPr>
          <p:spPr>
            <a:xfrm>
              <a:off x="0" y="-28575"/>
              <a:ext cx="1149982" cy="920444"/>
            </a:xfrm>
            <a:prstGeom prst="rect">
              <a:avLst/>
            </a:prstGeom>
          </p:spPr>
          <p:txBody>
            <a:bodyPr anchor="ctr" rtlCol="false" tIns="254000" lIns="254000" bIns="254000" rIns="254000"/>
            <a:lstStyle/>
            <a:p>
              <a:pPr algn="ctr">
                <a:lnSpc>
                  <a:spcPts val="2380"/>
                </a:lnSpc>
              </a:pPr>
              <a:r>
                <a:rPr lang="en-US" sz="1700">
                  <a:solidFill>
                    <a:srgbClr val="40246D"/>
                  </a:solidFill>
                  <a:latin typeface="Open Sauce"/>
                  <a:ea typeface="Open Sauce"/>
                  <a:cs typeface="Open Sauce"/>
                  <a:sym typeface="Open Sauce"/>
                </a:rPr>
                <a:t>Una matriz de confusión es una herramienta que se utiliza en el campo del machine learning y la estadística para evaluar el rendimiento de un modelo de clasificación. Proporciona una representación tabular de las predicciones de un modelo en comparación con las etiquetas verdaderas de los datos.</a:t>
              </a:r>
            </a:p>
          </p:txBody>
        </p:sp>
      </p:grpSp>
      <p:grpSp>
        <p:nvGrpSpPr>
          <p:cNvPr name="Group 6" id="6"/>
          <p:cNvGrpSpPr/>
          <p:nvPr/>
        </p:nvGrpSpPr>
        <p:grpSpPr>
          <a:xfrm rot="0">
            <a:off x="6882698" y="8833765"/>
            <a:ext cx="4733145" cy="424535"/>
            <a:chOff x="0" y="0"/>
            <a:chExt cx="1136982" cy="101980"/>
          </a:xfrm>
        </p:grpSpPr>
        <p:sp>
          <p:nvSpPr>
            <p:cNvPr name="Freeform 7" id="7"/>
            <p:cNvSpPr/>
            <p:nvPr/>
          </p:nvSpPr>
          <p:spPr>
            <a:xfrm flipH="false" flipV="false" rot="0">
              <a:off x="0" y="0"/>
              <a:ext cx="1136982" cy="101980"/>
            </a:xfrm>
            <a:custGeom>
              <a:avLst/>
              <a:gdLst/>
              <a:ahLst/>
              <a:cxnLst/>
              <a:rect r="r" b="b" t="t" l="l"/>
              <a:pathLst>
                <a:path h="101980" w="1136982">
                  <a:moveTo>
                    <a:pt x="568491" y="0"/>
                  </a:moveTo>
                  <a:cubicBezTo>
                    <a:pt x="254522" y="0"/>
                    <a:pt x="0" y="22829"/>
                    <a:pt x="0" y="50990"/>
                  </a:cubicBezTo>
                  <a:cubicBezTo>
                    <a:pt x="0" y="79151"/>
                    <a:pt x="254522" y="101980"/>
                    <a:pt x="568491" y="101980"/>
                  </a:cubicBezTo>
                  <a:cubicBezTo>
                    <a:pt x="882460" y="101980"/>
                    <a:pt x="1136982" y="79151"/>
                    <a:pt x="1136982" y="50990"/>
                  </a:cubicBezTo>
                  <a:cubicBezTo>
                    <a:pt x="1136982" y="22829"/>
                    <a:pt x="882460" y="0"/>
                    <a:pt x="568491" y="0"/>
                  </a:cubicBezTo>
                  <a:close/>
                </a:path>
              </a:pathLst>
            </a:custGeom>
            <a:solidFill>
              <a:srgbClr val="40246D"/>
            </a:solidFill>
          </p:spPr>
        </p:sp>
        <p:sp>
          <p:nvSpPr>
            <p:cNvPr name="TextBox 8" id="8"/>
            <p:cNvSpPr txBox="true"/>
            <p:nvPr/>
          </p:nvSpPr>
          <p:spPr>
            <a:xfrm>
              <a:off x="106592" y="-28539"/>
              <a:ext cx="923798" cy="120959"/>
            </a:xfrm>
            <a:prstGeom prst="rect">
              <a:avLst/>
            </a:prstGeom>
          </p:spPr>
          <p:txBody>
            <a:bodyPr anchor="ctr" rtlCol="false" tIns="50800" lIns="50800" bIns="50800" rIns="50800"/>
            <a:lstStyle/>
            <a:p>
              <a:pPr algn="ctr">
                <a:lnSpc>
                  <a:spcPts val="2520"/>
                </a:lnSpc>
              </a:pPr>
            </a:p>
          </p:txBody>
        </p:sp>
      </p:grpSp>
      <p:sp>
        <p:nvSpPr>
          <p:cNvPr name="Freeform 9" id="9"/>
          <p:cNvSpPr/>
          <p:nvPr/>
        </p:nvSpPr>
        <p:spPr>
          <a:xfrm flipH="false" flipV="false" rot="0">
            <a:off x="6882698" y="3969640"/>
            <a:ext cx="4522604" cy="5076392"/>
          </a:xfrm>
          <a:custGeom>
            <a:avLst/>
            <a:gdLst/>
            <a:ahLst/>
            <a:cxnLst/>
            <a:rect r="r" b="b" t="t" l="l"/>
            <a:pathLst>
              <a:path h="5076392" w="4522604">
                <a:moveTo>
                  <a:pt x="0" y="0"/>
                </a:moveTo>
                <a:lnTo>
                  <a:pt x="4522604" y="0"/>
                </a:lnTo>
                <a:lnTo>
                  <a:pt x="4522604" y="5076393"/>
                </a:lnTo>
                <a:lnTo>
                  <a:pt x="0" y="50763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516109" y="5555544"/>
            <a:ext cx="5377555" cy="4567416"/>
            <a:chOff x="0" y="0"/>
            <a:chExt cx="1416311" cy="1202941"/>
          </a:xfrm>
        </p:grpSpPr>
        <p:sp>
          <p:nvSpPr>
            <p:cNvPr name="Freeform 11" id="11"/>
            <p:cNvSpPr/>
            <p:nvPr/>
          </p:nvSpPr>
          <p:spPr>
            <a:xfrm flipH="false" flipV="false" rot="0">
              <a:off x="0" y="0"/>
              <a:ext cx="1416311" cy="1202941"/>
            </a:xfrm>
            <a:custGeom>
              <a:avLst/>
              <a:gdLst/>
              <a:ahLst/>
              <a:cxnLst/>
              <a:rect r="r" b="b" t="t" l="l"/>
              <a:pathLst>
                <a:path h="1202941" w="1416311">
                  <a:moveTo>
                    <a:pt x="61906" y="0"/>
                  </a:moveTo>
                  <a:lnTo>
                    <a:pt x="1354405" y="0"/>
                  </a:lnTo>
                  <a:cubicBezTo>
                    <a:pt x="1370823" y="0"/>
                    <a:pt x="1386569" y="6522"/>
                    <a:pt x="1398179" y="18132"/>
                  </a:cubicBezTo>
                  <a:cubicBezTo>
                    <a:pt x="1409789" y="29741"/>
                    <a:pt x="1416311" y="45487"/>
                    <a:pt x="1416311" y="61906"/>
                  </a:cubicBezTo>
                  <a:lnTo>
                    <a:pt x="1416311" y="1141035"/>
                  </a:lnTo>
                  <a:cubicBezTo>
                    <a:pt x="1416311" y="1157453"/>
                    <a:pt x="1409789" y="1173199"/>
                    <a:pt x="1398179" y="1184809"/>
                  </a:cubicBezTo>
                  <a:cubicBezTo>
                    <a:pt x="1386569" y="1196419"/>
                    <a:pt x="1370823" y="1202941"/>
                    <a:pt x="1354405" y="1202941"/>
                  </a:cubicBezTo>
                  <a:lnTo>
                    <a:pt x="61906" y="1202941"/>
                  </a:lnTo>
                  <a:cubicBezTo>
                    <a:pt x="45487" y="1202941"/>
                    <a:pt x="29741" y="1196419"/>
                    <a:pt x="18132" y="1184809"/>
                  </a:cubicBezTo>
                  <a:cubicBezTo>
                    <a:pt x="6522" y="1173199"/>
                    <a:pt x="0" y="1157453"/>
                    <a:pt x="0" y="1141035"/>
                  </a:cubicBezTo>
                  <a:lnTo>
                    <a:pt x="0" y="61906"/>
                  </a:lnTo>
                  <a:cubicBezTo>
                    <a:pt x="0" y="45487"/>
                    <a:pt x="6522" y="29741"/>
                    <a:pt x="18132" y="18132"/>
                  </a:cubicBezTo>
                  <a:cubicBezTo>
                    <a:pt x="29741" y="6522"/>
                    <a:pt x="45487" y="0"/>
                    <a:pt x="61906" y="0"/>
                  </a:cubicBezTo>
                  <a:close/>
                </a:path>
              </a:pathLst>
            </a:custGeom>
            <a:solidFill>
              <a:srgbClr val="EB79CC"/>
            </a:solidFill>
            <a:ln w="19050" cap="rnd">
              <a:solidFill>
                <a:srgbClr val="40246D"/>
              </a:solidFill>
              <a:prstDash val="solid"/>
              <a:round/>
            </a:ln>
          </p:spPr>
        </p:sp>
        <p:sp>
          <p:nvSpPr>
            <p:cNvPr name="TextBox 12" id="12"/>
            <p:cNvSpPr txBox="true"/>
            <p:nvPr/>
          </p:nvSpPr>
          <p:spPr>
            <a:xfrm>
              <a:off x="0" y="-28575"/>
              <a:ext cx="1416311" cy="1231516"/>
            </a:xfrm>
            <a:prstGeom prst="rect">
              <a:avLst/>
            </a:prstGeom>
          </p:spPr>
          <p:txBody>
            <a:bodyPr anchor="ctr" rtlCol="false" tIns="254000" lIns="254000" bIns="254000" rIns="254000"/>
            <a:lstStyle/>
            <a:p>
              <a:pPr algn="ctr">
                <a:lnSpc>
                  <a:spcPts val="2380"/>
                </a:lnSpc>
              </a:pPr>
              <a:r>
                <a:rPr lang="en-US" sz="1700">
                  <a:solidFill>
                    <a:srgbClr val="40246D"/>
                  </a:solidFill>
                  <a:latin typeface="Open Sauce"/>
                  <a:ea typeface="Open Sauce"/>
                  <a:cs typeface="Open Sauce"/>
                  <a:sym typeface="Open Sauce"/>
                </a:rPr>
                <a:t>Elementos Clave</a:t>
              </a:r>
            </a:p>
            <a:p>
              <a:pPr algn="ctr" marL="367035" indent="-183518" lvl="1">
                <a:lnSpc>
                  <a:spcPts val="2380"/>
                </a:lnSpc>
                <a:buAutoNum type="arabicPeriod" startAt="1"/>
              </a:pPr>
              <a:r>
                <a:rPr lang="en-US" sz="1700">
                  <a:solidFill>
                    <a:srgbClr val="40246D"/>
                  </a:solidFill>
                  <a:latin typeface="Open Sauce"/>
                  <a:ea typeface="Open Sauce"/>
                  <a:cs typeface="Open Sauce"/>
                  <a:sym typeface="Open Sauce"/>
                </a:rPr>
                <a:t>Verdaderos Positivos (TP): Número de casos cor</a:t>
              </a:r>
              <a:r>
                <a:rPr lang="en-US" sz="1700">
                  <a:solidFill>
                    <a:srgbClr val="40246D"/>
                  </a:solidFill>
                  <a:latin typeface="Open Sauce"/>
                  <a:ea typeface="Open Sauce"/>
                  <a:cs typeface="Open Sauce"/>
                  <a:sym typeface="Open Sauce"/>
                </a:rPr>
                <a:t>rectamente clasificados como positivos.</a:t>
              </a:r>
            </a:p>
            <a:p>
              <a:pPr algn="ctr" marL="367035" indent="-183518" lvl="1">
                <a:lnSpc>
                  <a:spcPts val="2380"/>
                </a:lnSpc>
                <a:buAutoNum type="arabicPeriod" startAt="1"/>
              </a:pPr>
              <a:r>
                <a:rPr lang="en-US" sz="1700">
                  <a:solidFill>
                    <a:srgbClr val="40246D"/>
                  </a:solidFill>
                  <a:latin typeface="Open Sauce"/>
                  <a:ea typeface="Open Sauce"/>
                  <a:cs typeface="Open Sauce"/>
                  <a:sym typeface="Open Sauce"/>
                </a:rPr>
                <a:t>Falsos Negativos (FN): Número de casos que son positivos pero fueron clasificados como negativos.</a:t>
              </a:r>
            </a:p>
            <a:p>
              <a:pPr algn="ctr" marL="367035" indent="-183518" lvl="1">
                <a:lnSpc>
                  <a:spcPts val="2380"/>
                </a:lnSpc>
                <a:buAutoNum type="arabicPeriod" startAt="1"/>
              </a:pPr>
              <a:r>
                <a:rPr lang="en-US" sz="1700">
                  <a:solidFill>
                    <a:srgbClr val="40246D"/>
                  </a:solidFill>
                  <a:latin typeface="Open Sauce"/>
                  <a:ea typeface="Open Sauce"/>
                  <a:cs typeface="Open Sauce"/>
                  <a:sym typeface="Open Sauce"/>
                </a:rPr>
                <a:t>Falsos Positivos (FP): Número de casos que son negativos pero fueron clasificados como positivos.</a:t>
              </a:r>
            </a:p>
            <a:p>
              <a:pPr algn="ctr" marL="367035" indent="-183518" lvl="1">
                <a:lnSpc>
                  <a:spcPts val="2380"/>
                </a:lnSpc>
                <a:buAutoNum type="arabicPeriod" startAt="1"/>
              </a:pPr>
              <a:r>
                <a:rPr lang="en-US" sz="1700">
                  <a:solidFill>
                    <a:srgbClr val="40246D"/>
                  </a:solidFill>
                  <a:latin typeface="Open Sauce"/>
                  <a:ea typeface="Open Sauce"/>
                  <a:cs typeface="Open Sauce"/>
                  <a:sym typeface="Open Sauce"/>
                </a:rPr>
                <a:t>Verdaderos Negativos (TN): Número de casos correctamente clasificados como negativos.</a:t>
              </a:r>
            </a:p>
            <a:p>
              <a:pPr algn="ctr">
                <a:lnSpc>
                  <a:spcPts val="2380"/>
                </a:lnSpc>
              </a:pPr>
            </a:p>
          </p:txBody>
        </p:sp>
      </p:grpSp>
      <p:grpSp>
        <p:nvGrpSpPr>
          <p:cNvPr name="Group 13" id="13"/>
          <p:cNvGrpSpPr/>
          <p:nvPr/>
        </p:nvGrpSpPr>
        <p:grpSpPr>
          <a:xfrm rot="0">
            <a:off x="12655988" y="3121813"/>
            <a:ext cx="4997731" cy="5924220"/>
            <a:chOff x="0" y="0"/>
            <a:chExt cx="1316275" cy="1560288"/>
          </a:xfrm>
        </p:grpSpPr>
        <p:sp>
          <p:nvSpPr>
            <p:cNvPr name="Freeform 14" id="14"/>
            <p:cNvSpPr/>
            <p:nvPr/>
          </p:nvSpPr>
          <p:spPr>
            <a:xfrm flipH="false" flipV="false" rot="0">
              <a:off x="0" y="0"/>
              <a:ext cx="1316275" cy="1560288"/>
            </a:xfrm>
            <a:custGeom>
              <a:avLst/>
              <a:gdLst/>
              <a:ahLst/>
              <a:cxnLst/>
              <a:rect r="r" b="b" t="t" l="l"/>
              <a:pathLst>
                <a:path h="1560288" w="1316275">
                  <a:moveTo>
                    <a:pt x="66611" y="0"/>
                  </a:moveTo>
                  <a:lnTo>
                    <a:pt x="1249664" y="0"/>
                  </a:lnTo>
                  <a:cubicBezTo>
                    <a:pt x="1267330" y="0"/>
                    <a:pt x="1284273" y="7018"/>
                    <a:pt x="1296765" y="19510"/>
                  </a:cubicBezTo>
                  <a:cubicBezTo>
                    <a:pt x="1309257" y="32002"/>
                    <a:pt x="1316275" y="48944"/>
                    <a:pt x="1316275" y="66611"/>
                  </a:cubicBezTo>
                  <a:lnTo>
                    <a:pt x="1316275" y="1493678"/>
                  </a:lnTo>
                  <a:cubicBezTo>
                    <a:pt x="1316275" y="1530466"/>
                    <a:pt x="1286452" y="1560288"/>
                    <a:pt x="1249664" y="1560288"/>
                  </a:cubicBezTo>
                  <a:lnTo>
                    <a:pt x="66611" y="1560288"/>
                  </a:lnTo>
                  <a:cubicBezTo>
                    <a:pt x="48944" y="1560288"/>
                    <a:pt x="32002" y="1553271"/>
                    <a:pt x="19510" y="1540779"/>
                  </a:cubicBezTo>
                  <a:cubicBezTo>
                    <a:pt x="7018" y="1528287"/>
                    <a:pt x="0" y="1511344"/>
                    <a:pt x="0" y="1493678"/>
                  </a:cubicBezTo>
                  <a:lnTo>
                    <a:pt x="0" y="66611"/>
                  </a:lnTo>
                  <a:cubicBezTo>
                    <a:pt x="0" y="48944"/>
                    <a:pt x="7018" y="32002"/>
                    <a:pt x="19510" y="19510"/>
                  </a:cubicBezTo>
                  <a:cubicBezTo>
                    <a:pt x="32002" y="7018"/>
                    <a:pt x="48944" y="0"/>
                    <a:pt x="66611" y="0"/>
                  </a:cubicBezTo>
                  <a:close/>
                </a:path>
              </a:pathLst>
            </a:custGeom>
            <a:solidFill>
              <a:srgbClr val="FF9141"/>
            </a:solidFill>
            <a:ln w="19050" cap="rnd">
              <a:solidFill>
                <a:srgbClr val="40246D"/>
              </a:solidFill>
              <a:prstDash val="solid"/>
              <a:round/>
            </a:ln>
          </p:spPr>
        </p:sp>
        <p:sp>
          <p:nvSpPr>
            <p:cNvPr name="TextBox 15" id="15"/>
            <p:cNvSpPr txBox="true"/>
            <p:nvPr/>
          </p:nvSpPr>
          <p:spPr>
            <a:xfrm>
              <a:off x="0" y="-38100"/>
              <a:ext cx="1316275" cy="1598388"/>
            </a:xfrm>
            <a:prstGeom prst="rect">
              <a:avLst/>
            </a:prstGeom>
          </p:spPr>
          <p:txBody>
            <a:bodyPr anchor="ctr" rtlCol="false" tIns="254000" lIns="254000" bIns="254000" rIns="254000"/>
            <a:lstStyle/>
            <a:p>
              <a:pPr algn="ctr">
                <a:lnSpc>
                  <a:spcPts val="2520"/>
                </a:lnSpc>
              </a:pPr>
              <a:r>
                <a:rPr lang="en-US" sz="1800">
                  <a:solidFill>
                    <a:srgbClr val="40246D"/>
                  </a:solidFill>
                  <a:latin typeface="Open Sauce"/>
                  <a:ea typeface="Open Sauce"/>
                  <a:cs typeface="Open Sauce"/>
                  <a:sym typeface="Open Sauce"/>
                </a:rPr>
                <a:t>Utilidad</a:t>
              </a:r>
            </a:p>
            <a:p>
              <a:pPr algn="ctr">
                <a:lnSpc>
                  <a:spcPts val="2520"/>
                </a:lnSpc>
              </a:pPr>
              <a:r>
                <a:rPr lang="en-US" sz="1800">
                  <a:solidFill>
                    <a:srgbClr val="40246D"/>
                  </a:solidFill>
                  <a:latin typeface="Open Sauce"/>
                  <a:ea typeface="Open Sauce"/>
                  <a:cs typeface="Open Sauce"/>
                  <a:sym typeface="Open Sauce"/>
                </a:rPr>
                <a:t>La m</a:t>
              </a:r>
              <a:r>
                <a:rPr lang="en-US" sz="1800">
                  <a:solidFill>
                    <a:srgbClr val="40246D"/>
                  </a:solidFill>
                  <a:latin typeface="Open Sauce"/>
                  <a:ea typeface="Open Sauce"/>
                  <a:cs typeface="Open Sauce"/>
                  <a:sym typeface="Open Sauce"/>
                </a:rPr>
                <a:t>atriz de confusión permite:</a:t>
              </a:r>
            </a:p>
            <a:p>
              <a:pPr algn="ctr" marL="388620" indent="-194310" lvl="1">
                <a:lnSpc>
                  <a:spcPts val="2520"/>
                </a:lnSpc>
                <a:buFont typeface="Arial"/>
                <a:buChar char="•"/>
              </a:pPr>
              <a:r>
                <a:rPr lang="en-US" sz="1800">
                  <a:solidFill>
                    <a:srgbClr val="40246D"/>
                  </a:solidFill>
                  <a:latin typeface="Open Sauce"/>
                  <a:ea typeface="Open Sauce"/>
                  <a:cs typeface="Open Sauce"/>
                  <a:sym typeface="Open Sauce"/>
                </a:rPr>
                <a:t>Evaluar el rendimiento del modelo: Identificar cómo está funcionando el modelo en términos de aciertos y errores.</a:t>
              </a:r>
            </a:p>
            <a:p>
              <a:pPr algn="ctr" marL="388620" indent="-194310" lvl="1">
                <a:lnSpc>
                  <a:spcPts val="2520"/>
                </a:lnSpc>
                <a:buFont typeface="Arial"/>
                <a:buChar char="•"/>
              </a:pPr>
              <a:r>
                <a:rPr lang="en-US" sz="1800">
                  <a:solidFill>
                    <a:srgbClr val="40246D"/>
                  </a:solidFill>
                  <a:latin typeface="Open Sauce"/>
                  <a:ea typeface="Open Sauce"/>
                  <a:cs typeface="Open Sauce"/>
                  <a:sym typeface="Open Sauce"/>
                </a:rPr>
                <a:t>Calcular métricas de rendimiento: A partir de la matriz, puedes calcular precisión, exactitud, sensibilidad, especificidad y F1 score, entre otras métricas.</a:t>
              </a:r>
            </a:p>
            <a:p>
              <a:pPr algn="ctr" marL="388620" indent="-194310" lvl="1">
                <a:lnSpc>
                  <a:spcPts val="2520"/>
                </a:lnSpc>
                <a:buFont typeface="Arial"/>
                <a:buChar char="•"/>
              </a:pPr>
              <a:r>
                <a:rPr lang="en-US" sz="1800">
                  <a:solidFill>
                    <a:srgbClr val="40246D"/>
                  </a:solidFill>
                  <a:latin typeface="Open Sauce"/>
                  <a:ea typeface="Open Sauce"/>
                  <a:cs typeface="Open Sauce"/>
                  <a:sym typeface="Open Sauce"/>
                </a:rPr>
                <a:t>Identificar áreas de mejora: Ayuda a entender en qué clases el modelo está cometiendo más errores, lo que puede guiar ajustes en el modelo o en los datos.</a:t>
              </a:r>
            </a:p>
            <a:p>
              <a:pPr algn="ctr">
                <a:lnSpc>
                  <a:spcPts val="3640"/>
                </a:lnSpc>
              </a:pPr>
            </a:p>
          </p:txBody>
        </p:sp>
      </p:grpSp>
      <p:sp>
        <p:nvSpPr>
          <p:cNvPr name="Freeform 16" id="16"/>
          <p:cNvSpPr/>
          <p:nvPr/>
        </p:nvSpPr>
        <p:spPr>
          <a:xfrm flipH="false" flipV="false" rot="0">
            <a:off x="10475311" y="6892086"/>
            <a:ext cx="414319" cy="414319"/>
          </a:xfrm>
          <a:custGeom>
            <a:avLst/>
            <a:gdLst/>
            <a:ahLst/>
            <a:cxnLst/>
            <a:rect r="r" b="b" t="t" l="l"/>
            <a:pathLst>
              <a:path h="414319" w="414319">
                <a:moveTo>
                  <a:pt x="0" y="0"/>
                </a:moveTo>
                <a:lnTo>
                  <a:pt x="414318" y="0"/>
                </a:lnTo>
                <a:lnTo>
                  <a:pt x="414318" y="414319"/>
                </a:lnTo>
                <a:lnTo>
                  <a:pt x="0" y="4143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6222295" y="4375628"/>
            <a:ext cx="414319" cy="414319"/>
          </a:xfrm>
          <a:custGeom>
            <a:avLst/>
            <a:gdLst/>
            <a:ahLst/>
            <a:cxnLst/>
            <a:rect r="r" b="b" t="t" l="l"/>
            <a:pathLst>
              <a:path h="414319" w="414319">
                <a:moveTo>
                  <a:pt x="0" y="0"/>
                </a:moveTo>
                <a:lnTo>
                  <a:pt x="414319" y="0"/>
                </a:lnTo>
                <a:lnTo>
                  <a:pt x="414319" y="414319"/>
                </a:lnTo>
                <a:lnTo>
                  <a:pt x="0" y="4143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6636614" y="5503649"/>
            <a:ext cx="414319" cy="414319"/>
          </a:xfrm>
          <a:custGeom>
            <a:avLst/>
            <a:gdLst/>
            <a:ahLst/>
            <a:cxnLst/>
            <a:rect r="r" b="b" t="t" l="l"/>
            <a:pathLst>
              <a:path h="414319" w="414319">
                <a:moveTo>
                  <a:pt x="0" y="0"/>
                </a:moveTo>
                <a:lnTo>
                  <a:pt x="414318" y="0"/>
                </a:lnTo>
                <a:lnTo>
                  <a:pt x="414318" y="414319"/>
                </a:lnTo>
                <a:lnTo>
                  <a:pt x="0" y="4143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1632098" y="5338741"/>
            <a:ext cx="433606" cy="433606"/>
          </a:xfrm>
          <a:custGeom>
            <a:avLst/>
            <a:gdLst/>
            <a:ahLst/>
            <a:cxnLst/>
            <a:rect r="r" b="b" t="t" l="l"/>
            <a:pathLst>
              <a:path h="433606" w="433606">
                <a:moveTo>
                  <a:pt x="0" y="0"/>
                </a:moveTo>
                <a:lnTo>
                  <a:pt x="433607" y="0"/>
                </a:lnTo>
                <a:lnTo>
                  <a:pt x="433607" y="433606"/>
                </a:lnTo>
                <a:lnTo>
                  <a:pt x="0" y="433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5978949" y="821042"/>
            <a:ext cx="6384443" cy="1157605"/>
          </a:xfrm>
          <a:prstGeom prst="rect">
            <a:avLst/>
          </a:prstGeom>
        </p:spPr>
        <p:txBody>
          <a:bodyPr anchor="t" rtlCol="false" tIns="0" lIns="0" bIns="0" rIns="0">
            <a:spAutoFit/>
          </a:bodyPr>
          <a:lstStyle/>
          <a:p>
            <a:pPr algn="ctr">
              <a:lnSpc>
                <a:spcPts val="8960"/>
              </a:lnSpc>
            </a:pPr>
            <a:r>
              <a:rPr lang="en-US" b="true" sz="8000" spc="-160">
                <a:solidFill>
                  <a:srgbClr val="40246D"/>
                </a:solidFill>
                <a:latin typeface="Roca One Bold"/>
                <a:ea typeface="Roca One Bold"/>
                <a:cs typeface="Roca One Bold"/>
                <a:sym typeface="Roca One Bold"/>
              </a:rPr>
              <a:t>¿Qué 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693"/>
        </a:solidFill>
      </p:bgPr>
    </p:bg>
    <p:spTree>
      <p:nvGrpSpPr>
        <p:cNvPr id="1" name=""/>
        <p:cNvGrpSpPr/>
        <p:nvPr/>
      </p:nvGrpSpPr>
      <p:grpSpPr>
        <a:xfrm>
          <a:off x="0" y="0"/>
          <a:ext cx="0" cy="0"/>
          <a:chOff x="0" y="0"/>
          <a:chExt cx="0" cy="0"/>
        </a:xfrm>
      </p:grpSpPr>
      <p:grpSp>
        <p:nvGrpSpPr>
          <p:cNvPr name="Group 2" id="2"/>
          <p:cNvGrpSpPr/>
          <p:nvPr/>
        </p:nvGrpSpPr>
        <p:grpSpPr>
          <a:xfrm rot="0">
            <a:off x="14367763" y="9411354"/>
            <a:ext cx="3236480" cy="424535"/>
            <a:chOff x="0" y="0"/>
            <a:chExt cx="777458" cy="101980"/>
          </a:xfrm>
        </p:grpSpPr>
        <p:sp>
          <p:nvSpPr>
            <p:cNvPr name="Freeform 3" id="3"/>
            <p:cNvSpPr/>
            <p:nvPr/>
          </p:nvSpPr>
          <p:spPr>
            <a:xfrm flipH="false" flipV="false" rot="0">
              <a:off x="0" y="0"/>
              <a:ext cx="777458" cy="101980"/>
            </a:xfrm>
            <a:custGeom>
              <a:avLst/>
              <a:gdLst/>
              <a:ahLst/>
              <a:cxnLst/>
              <a:rect r="r" b="b" t="t" l="l"/>
              <a:pathLst>
                <a:path h="101980" w="777458">
                  <a:moveTo>
                    <a:pt x="388729" y="0"/>
                  </a:moveTo>
                  <a:cubicBezTo>
                    <a:pt x="174040" y="0"/>
                    <a:pt x="0" y="22829"/>
                    <a:pt x="0" y="50990"/>
                  </a:cubicBezTo>
                  <a:cubicBezTo>
                    <a:pt x="0" y="79151"/>
                    <a:pt x="174040" y="101980"/>
                    <a:pt x="388729" y="101980"/>
                  </a:cubicBezTo>
                  <a:cubicBezTo>
                    <a:pt x="603418" y="101980"/>
                    <a:pt x="777458" y="79151"/>
                    <a:pt x="777458" y="50990"/>
                  </a:cubicBezTo>
                  <a:cubicBezTo>
                    <a:pt x="777458" y="22829"/>
                    <a:pt x="603418" y="0"/>
                    <a:pt x="388729" y="0"/>
                  </a:cubicBezTo>
                  <a:close/>
                </a:path>
              </a:pathLst>
            </a:custGeom>
            <a:solidFill>
              <a:srgbClr val="40246D"/>
            </a:solidFill>
          </p:spPr>
        </p:sp>
        <p:sp>
          <p:nvSpPr>
            <p:cNvPr name="TextBox 4" id="4"/>
            <p:cNvSpPr txBox="true"/>
            <p:nvPr/>
          </p:nvSpPr>
          <p:spPr>
            <a:xfrm>
              <a:off x="72887" y="-28539"/>
              <a:ext cx="631684" cy="12095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0">
            <a:off x="14367763" y="6146934"/>
            <a:ext cx="3236480" cy="3476688"/>
          </a:xfrm>
          <a:custGeom>
            <a:avLst/>
            <a:gdLst/>
            <a:ahLst/>
            <a:cxnLst/>
            <a:rect r="r" b="b" t="t" l="l"/>
            <a:pathLst>
              <a:path h="3476688" w="3236480">
                <a:moveTo>
                  <a:pt x="0" y="0"/>
                </a:moveTo>
                <a:lnTo>
                  <a:pt x="3236480" y="0"/>
                </a:lnTo>
                <a:lnTo>
                  <a:pt x="3236480" y="3476688"/>
                </a:lnTo>
                <a:lnTo>
                  <a:pt x="0" y="347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97928">
            <a:off x="-2468876" y="7417344"/>
            <a:ext cx="8642942" cy="4719439"/>
          </a:xfrm>
          <a:custGeom>
            <a:avLst/>
            <a:gdLst/>
            <a:ahLst/>
            <a:cxnLst/>
            <a:rect r="r" b="b" t="t" l="l"/>
            <a:pathLst>
              <a:path h="4719439" w="8642942">
                <a:moveTo>
                  <a:pt x="0" y="0"/>
                </a:moveTo>
                <a:lnTo>
                  <a:pt x="8642942" y="0"/>
                </a:lnTo>
                <a:lnTo>
                  <a:pt x="8642942" y="4719439"/>
                </a:lnTo>
                <a:lnTo>
                  <a:pt x="0" y="47194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84418" y="5687022"/>
            <a:ext cx="919823" cy="919823"/>
          </a:xfrm>
          <a:custGeom>
            <a:avLst/>
            <a:gdLst/>
            <a:ahLst/>
            <a:cxnLst/>
            <a:rect r="r" b="b" t="t" l="l"/>
            <a:pathLst>
              <a:path h="919823" w="919823">
                <a:moveTo>
                  <a:pt x="0" y="0"/>
                </a:moveTo>
                <a:lnTo>
                  <a:pt x="919823" y="0"/>
                </a:lnTo>
                <a:lnTo>
                  <a:pt x="919823" y="919823"/>
                </a:lnTo>
                <a:lnTo>
                  <a:pt x="0" y="9198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878507" y="2377583"/>
            <a:ext cx="10409493" cy="1491248"/>
          </a:xfrm>
          <a:custGeom>
            <a:avLst/>
            <a:gdLst/>
            <a:ahLst/>
            <a:cxnLst/>
            <a:rect r="r" b="b" t="t" l="l"/>
            <a:pathLst>
              <a:path h="1491248" w="10409493">
                <a:moveTo>
                  <a:pt x="0" y="0"/>
                </a:moveTo>
                <a:lnTo>
                  <a:pt x="10409493" y="0"/>
                </a:lnTo>
                <a:lnTo>
                  <a:pt x="10409493" y="1491247"/>
                </a:lnTo>
                <a:lnTo>
                  <a:pt x="0" y="1491247"/>
                </a:lnTo>
                <a:lnTo>
                  <a:pt x="0" y="0"/>
                </a:lnTo>
                <a:close/>
              </a:path>
            </a:pathLst>
          </a:custGeom>
          <a:blipFill>
            <a:blip r:embed="rId8"/>
            <a:stretch>
              <a:fillRect l="0" t="0" r="0" b="0"/>
            </a:stretch>
          </a:blipFill>
        </p:spPr>
      </p:sp>
      <p:sp>
        <p:nvSpPr>
          <p:cNvPr name="TextBox 9" id="9"/>
          <p:cNvSpPr txBox="true"/>
          <p:nvPr/>
        </p:nvSpPr>
        <p:spPr>
          <a:xfrm rot="0">
            <a:off x="0" y="9375972"/>
            <a:ext cx="4067428" cy="247650"/>
          </a:xfrm>
          <a:prstGeom prst="rect">
            <a:avLst/>
          </a:prstGeom>
        </p:spPr>
        <p:txBody>
          <a:bodyPr anchor="t" rtlCol="false" tIns="0" lIns="0" bIns="0" rIns="0">
            <a:spAutoFit/>
          </a:bodyPr>
          <a:lstStyle/>
          <a:p>
            <a:pPr algn="ctr">
              <a:lnSpc>
                <a:spcPts val="1919"/>
              </a:lnSpc>
            </a:pPr>
            <a:r>
              <a:rPr lang="en-US" sz="1599" spc="46">
                <a:solidFill>
                  <a:srgbClr val="FFFFFF"/>
                </a:solidFill>
                <a:latin typeface="Open Sauce"/>
                <a:ea typeface="Open Sauce"/>
                <a:cs typeface="Open Sauce"/>
                <a:sym typeface="Open Sauce"/>
              </a:rPr>
              <a:t>VOLVER A LA </a:t>
            </a:r>
            <a:r>
              <a:rPr lang="en-US" b="true" sz="1599" spc="46">
                <a:solidFill>
                  <a:srgbClr val="FFFFFF"/>
                </a:solidFill>
                <a:latin typeface="Open Sauce Bold"/>
                <a:ea typeface="Open Sauce Bold"/>
                <a:cs typeface="Open Sauce Bold"/>
                <a:sym typeface="Open Sauce Bold"/>
              </a:rPr>
              <a:t>PÁGINA PRINCIPAL</a:t>
            </a:r>
          </a:p>
        </p:txBody>
      </p:sp>
      <p:sp>
        <p:nvSpPr>
          <p:cNvPr name="TextBox 10" id="10"/>
          <p:cNvSpPr txBox="true"/>
          <p:nvPr/>
        </p:nvSpPr>
        <p:spPr>
          <a:xfrm rot="0">
            <a:off x="642524" y="2329958"/>
            <a:ext cx="6849807" cy="4823459"/>
          </a:xfrm>
          <a:prstGeom prst="rect">
            <a:avLst/>
          </a:prstGeom>
        </p:spPr>
        <p:txBody>
          <a:bodyPr anchor="t" rtlCol="false" tIns="0" lIns="0" bIns="0" rIns="0">
            <a:spAutoFit/>
          </a:bodyPr>
          <a:lstStyle/>
          <a:p>
            <a:pPr algn="l">
              <a:lnSpc>
                <a:spcPts val="2940"/>
              </a:lnSpc>
            </a:pPr>
            <a:r>
              <a:rPr lang="en-US" sz="2100">
                <a:solidFill>
                  <a:srgbClr val="40246D"/>
                </a:solidFill>
                <a:latin typeface="Open Sauce"/>
                <a:ea typeface="Open Sauce"/>
                <a:cs typeface="Open Sauce"/>
                <a:sym typeface="Open Sauce"/>
              </a:rPr>
              <a:t>Esta matriz de confusión muestra cómo ha funcionado el modelo. Ha identificado correctamente 50 casos como positivos (verdaderos positivos). Sin embargo, ha clasificado incorrectamente 10 casos que son realmente positivos como negativos (falsos negativos). Además, 5 casos negativos han sido erróneamente clasificados como positivos (falsos positivos). Por otro lado, el modelo ha clasificado correctamente 35 casos como negativos (verdaderos negativos). En resumen, aunque el modelo tiene un buen rendimiento, hay margen para mejorar la identificación de casos positivos.</a:t>
            </a:r>
          </a:p>
        </p:txBody>
      </p:sp>
      <p:sp>
        <p:nvSpPr>
          <p:cNvPr name="TextBox 11" id="11"/>
          <p:cNvSpPr txBox="true"/>
          <p:nvPr/>
        </p:nvSpPr>
        <p:spPr>
          <a:xfrm rot="0">
            <a:off x="642524" y="801868"/>
            <a:ext cx="6849807" cy="1157605"/>
          </a:xfrm>
          <a:prstGeom prst="rect">
            <a:avLst/>
          </a:prstGeom>
        </p:spPr>
        <p:txBody>
          <a:bodyPr anchor="t" rtlCol="false" tIns="0" lIns="0" bIns="0" rIns="0">
            <a:spAutoFit/>
          </a:bodyPr>
          <a:lstStyle/>
          <a:p>
            <a:pPr algn="l">
              <a:lnSpc>
                <a:spcPts val="8960"/>
              </a:lnSpc>
            </a:pPr>
            <a:r>
              <a:rPr lang="en-US" sz="8000" spc="-160" b="true">
                <a:solidFill>
                  <a:srgbClr val="40246D"/>
                </a:solidFill>
                <a:latin typeface="Roca One Bold"/>
                <a:ea typeface="Roca One Bold"/>
                <a:cs typeface="Roca One Bold"/>
                <a:sym typeface="Roca One Bold"/>
              </a:rPr>
              <a:t>Como se lee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B783"/>
        </a:solidFill>
      </p:bgPr>
    </p:bg>
    <p:spTree>
      <p:nvGrpSpPr>
        <p:cNvPr id="1" name=""/>
        <p:cNvGrpSpPr/>
        <p:nvPr/>
      </p:nvGrpSpPr>
      <p:grpSpPr>
        <a:xfrm>
          <a:off x="0" y="0"/>
          <a:ext cx="0" cy="0"/>
          <a:chOff x="0" y="0"/>
          <a:chExt cx="0" cy="0"/>
        </a:xfrm>
      </p:grpSpPr>
      <p:sp>
        <p:nvSpPr>
          <p:cNvPr name="Freeform 2" id="2"/>
          <p:cNvSpPr/>
          <p:nvPr/>
        </p:nvSpPr>
        <p:spPr>
          <a:xfrm flipH="false" flipV="false" rot="1112258">
            <a:off x="-3667864" y="7573670"/>
            <a:ext cx="9975080" cy="5097047"/>
          </a:xfrm>
          <a:custGeom>
            <a:avLst/>
            <a:gdLst/>
            <a:ahLst/>
            <a:cxnLst/>
            <a:rect r="r" b="b" t="t" l="l"/>
            <a:pathLst>
              <a:path h="5097047" w="9975080">
                <a:moveTo>
                  <a:pt x="0" y="0"/>
                </a:moveTo>
                <a:lnTo>
                  <a:pt x="9975079" y="0"/>
                </a:lnTo>
                <a:lnTo>
                  <a:pt x="9975079" y="5097047"/>
                </a:lnTo>
                <a:lnTo>
                  <a:pt x="0" y="5097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84281">
            <a:off x="12271760" y="7858943"/>
            <a:ext cx="9975080" cy="5097047"/>
          </a:xfrm>
          <a:custGeom>
            <a:avLst/>
            <a:gdLst/>
            <a:ahLst/>
            <a:cxnLst/>
            <a:rect r="r" b="b" t="t" l="l"/>
            <a:pathLst>
              <a:path h="5097047" w="9975080">
                <a:moveTo>
                  <a:pt x="0" y="0"/>
                </a:moveTo>
                <a:lnTo>
                  <a:pt x="9975080" y="0"/>
                </a:lnTo>
                <a:lnTo>
                  <a:pt x="9975080" y="5097047"/>
                </a:lnTo>
                <a:lnTo>
                  <a:pt x="0" y="5097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797568" y="2486384"/>
            <a:ext cx="13120547" cy="7267680"/>
            <a:chOff x="0" y="0"/>
            <a:chExt cx="3455617" cy="1914122"/>
          </a:xfrm>
        </p:grpSpPr>
        <p:sp>
          <p:nvSpPr>
            <p:cNvPr name="Freeform 5" id="5"/>
            <p:cNvSpPr/>
            <p:nvPr/>
          </p:nvSpPr>
          <p:spPr>
            <a:xfrm flipH="false" flipV="false" rot="0">
              <a:off x="0" y="0"/>
              <a:ext cx="3455617" cy="1914122"/>
            </a:xfrm>
            <a:custGeom>
              <a:avLst/>
              <a:gdLst/>
              <a:ahLst/>
              <a:cxnLst/>
              <a:rect r="r" b="b" t="t" l="l"/>
              <a:pathLst>
                <a:path h="1914122" w="3455617">
                  <a:moveTo>
                    <a:pt x="25373" y="0"/>
                  </a:moveTo>
                  <a:lnTo>
                    <a:pt x="3430245" y="0"/>
                  </a:lnTo>
                  <a:cubicBezTo>
                    <a:pt x="3436974" y="0"/>
                    <a:pt x="3443428" y="2673"/>
                    <a:pt x="3448186" y="7431"/>
                  </a:cubicBezTo>
                  <a:cubicBezTo>
                    <a:pt x="3452944" y="12190"/>
                    <a:pt x="3455617" y="18643"/>
                    <a:pt x="3455617" y="25373"/>
                  </a:cubicBezTo>
                  <a:lnTo>
                    <a:pt x="3455617" y="1888749"/>
                  </a:lnTo>
                  <a:cubicBezTo>
                    <a:pt x="3455617" y="1895478"/>
                    <a:pt x="3452944" y="1901932"/>
                    <a:pt x="3448186" y="1906690"/>
                  </a:cubicBezTo>
                  <a:cubicBezTo>
                    <a:pt x="3443428" y="1911448"/>
                    <a:pt x="3436974" y="1914122"/>
                    <a:pt x="3430245" y="1914122"/>
                  </a:cubicBezTo>
                  <a:lnTo>
                    <a:pt x="25373" y="1914122"/>
                  </a:lnTo>
                  <a:cubicBezTo>
                    <a:pt x="18643" y="1914122"/>
                    <a:pt x="12190" y="1911448"/>
                    <a:pt x="7431" y="1906690"/>
                  </a:cubicBezTo>
                  <a:cubicBezTo>
                    <a:pt x="2673" y="1901932"/>
                    <a:pt x="0" y="1895478"/>
                    <a:pt x="0" y="1888749"/>
                  </a:cubicBezTo>
                  <a:lnTo>
                    <a:pt x="0" y="25373"/>
                  </a:lnTo>
                  <a:cubicBezTo>
                    <a:pt x="0" y="18643"/>
                    <a:pt x="2673" y="12190"/>
                    <a:pt x="7431" y="7431"/>
                  </a:cubicBezTo>
                  <a:cubicBezTo>
                    <a:pt x="12190" y="2673"/>
                    <a:pt x="18643" y="0"/>
                    <a:pt x="25373" y="0"/>
                  </a:cubicBezTo>
                  <a:close/>
                </a:path>
              </a:pathLst>
            </a:custGeom>
            <a:solidFill>
              <a:srgbClr val="FFFFFF"/>
            </a:solidFill>
            <a:ln w="19050" cap="rnd">
              <a:solidFill>
                <a:srgbClr val="40246D"/>
              </a:solidFill>
              <a:prstDash val="solid"/>
              <a:round/>
            </a:ln>
          </p:spPr>
        </p:sp>
        <p:sp>
          <p:nvSpPr>
            <p:cNvPr name="TextBox 6" id="6"/>
            <p:cNvSpPr txBox="true"/>
            <p:nvPr/>
          </p:nvSpPr>
          <p:spPr>
            <a:xfrm>
              <a:off x="0" y="-38100"/>
              <a:ext cx="3455617" cy="1952222"/>
            </a:xfrm>
            <a:prstGeom prst="rect">
              <a:avLst/>
            </a:prstGeom>
          </p:spPr>
          <p:txBody>
            <a:bodyPr anchor="ctr" rtlCol="false" tIns="254000" lIns="254000" bIns="254000" rIns="254000"/>
            <a:lstStyle/>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Precisión (Accuracy): Proporción de predicciones correctas sobre el total de predicciones.</a:t>
              </a:r>
            </a:p>
            <a:p>
              <a:pPr algn="ctr">
                <a:lnSpc>
                  <a:spcPts val="2520"/>
                </a:lnSpc>
              </a:pPr>
              <a:r>
                <a:rPr lang="en-US" sz="1800" b="true">
                  <a:solidFill>
                    <a:srgbClr val="40246D"/>
                  </a:solidFill>
                  <a:latin typeface="Open Sauce Bold"/>
                  <a:ea typeface="Open Sauce Bold"/>
                  <a:cs typeface="Open Sauce Bold"/>
                  <a:sym typeface="Open Sauce Bold"/>
                </a:rPr>
                <a:t>Precisioˊn=TP+TNTP+TN+FP+FN\text{Precisión} = \frac{TP + TN}{TP + TN + FP + FN}Precisioˊn=TP+TN+FP+FNTP+TN​</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Precisión (Precision): Proporción de verdaderos positivos sobre el total de positivos predichos.</a:t>
              </a:r>
            </a:p>
            <a:p>
              <a:pPr algn="ctr">
                <a:lnSpc>
                  <a:spcPts val="2520"/>
                </a:lnSpc>
              </a:pPr>
              <a:r>
                <a:rPr lang="en-US" sz="1800" b="true">
                  <a:solidFill>
                    <a:srgbClr val="40246D"/>
                  </a:solidFill>
                  <a:latin typeface="Open Sauce Bold"/>
                  <a:ea typeface="Open Sauce Bold"/>
                  <a:cs typeface="Open Sauce Bold"/>
                  <a:sym typeface="Open Sauce Bold"/>
                </a:rPr>
                <a:t>Precisioˊn=TPTP+FP\text{Precisión} = \frac{TP}{TP + FP}Precisioˊn=TP+FPTP​</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Recuperación (Recall) o Sensibilidad: Proporción de verdaderos positivos sobre el total de positivos reales.</a:t>
              </a:r>
            </a:p>
            <a:p>
              <a:pPr algn="ctr">
                <a:lnSpc>
                  <a:spcPts val="2520"/>
                </a:lnSpc>
              </a:pPr>
              <a:r>
                <a:rPr lang="en-US" sz="1800" b="true">
                  <a:solidFill>
                    <a:srgbClr val="40246D"/>
                  </a:solidFill>
                  <a:latin typeface="Open Sauce Bold"/>
                  <a:ea typeface="Open Sauce Bold"/>
                  <a:cs typeface="Open Sauce Bold"/>
                  <a:sym typeface="Open Sauce Bold"/>
                </a:rPr>
                <a:t>Recuperacioˊn=TPTP+FN\text{Recuperación} = \frac{TP}{TP + FN}Recuperacioˊn=TP+FNTP​</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F1 Score: Media armónica entre precisión y recuperación. Útil cuando hay un desbalance entre clases.</a:t>
              </a:r>
            </a:p>
            <a:p>
              <a:pPr algn="ctr">
                <a:lnSpc>
                  <a:spcPts val="2520"/>
                </a:lnSpc>
              </a:pPr>
              <a:r>
                <a:rPr lang="en-US" sz="1800" b="true">
                  <a:solidFill>
                    <a:srgbClr val="40246D"/>
                  </a:solidFill>
                  <a:latin typeface="Open Sauce Bold"/>
                  <a:ea typeface="Open Sauce Bold"/>
                  <a:cs typeface="Open Sauce Bold"/>
                  <a:sym typeface="Open Sauce Bold"/>
                </a:rPr>
                <a:t>F1=2×Precisioˊn×RecuperacioˊnPrecisioˊn+RecuperacioˊnF1 = 2 \times \frac{\text{Precisión} \times \text{Recuperación}}{\text{Precisión} + \text{Recuperación}}F1=2×Precisioˊn+RecuperacioˊnPrecisioˊn×Recuperacioˊn​</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Especificidad: Proporción de verdaderos negativos sobre el total de negativos reales.</a:t>
              </a:r>
            </a:p>
            <a:p>
              <a:pPr algn="ctr">
                <a:lnSpc>
                  <a:spcPts val="2520"/>
                </a:lnSpc>
              </a:pPr>
              <a:r>
                <a:rPr lang="en-US" sz="1800" b="true">
                  <a:solidFill>
                    <a:srgbClr val="40246D"/>
                  </a:solidFill>
                  <a:latin typeface="Open Sauce Bold"/>
                  <a:ea typeface="Open Sauce Bold"/>
                  <a:cs typeface="Open Sauce Bold"/>
                  <a:sym typeface="Open Sauce Bold"/>
                </a:rPr>
                <a:t>Especificidad=TNTN+FP\text{Especificidad} = \frac{TN}{TN + FP}Especificidad=TN+FPTN​</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Tasa de Falsos Positivos (FPR): Proporción de negativos reales que son clasificados como positivos.</a:t>
              </a:r>
            </a:p>
            <a:p>
              <a:pPr algn="ctr">
                <a:lnSpc>
                  <a:spcPts val="2520"/>
                </a:lnSpc>
              </a:pPr>
              <a:r>
                <a:rPr lang="en-US" sz="1800" b="true">
                  <a:solidFill>
                    <a:srgbClr val="40246D"/>
                  </a:solidFill>
                  <a:latin typeface="Open Sauce Bold"/>
                  <a:ea typeface="Open Sauce Bold"/>
                  <a:cs typeface="Open Sauce Bold"/>
                  <a:sym typeface="Open Sauce Bold"/>
                </a:rPr>
                <a:t>FPR=FPTN+FP\text{FPR} = \frac{FP}{TN + FP}FPR=TN+FPFP​</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Tasa de Falsos Negativos (FNR): Proporción de positivos reales que son clasificados como negativos.</a:t>
              </a:r>
            </a:p>
            <a:p>
              <a:pPr algn="ctr">
                <a:lnSpc>
                  <a:spcPts val="2520"/>
                </a:lnSpc>
              </a:pPr>
              <a:r>
                <a:rPr lang="en-US" sz="1800" b="true">
                  <a:solidFill>
                    <a:srgbClr val="40246D"/>
                  </a:solidFill>
                  <a:latin typeface="Open Sauce Bold"/>
                  <a:ea typeface="Open Sauce Bold"/>
                  <a:cs typeface="Open Sauce Bold"/>
                  <a:sym typeface="Open Sauce Bold"/>
                </a:rPr>
                <a:t>FNR=FNTP+FN\text{FNR} = \frac{FN}{TP + FN}FNR=TP+FNFN​</a:t>
              </a:r>
            </a:p>
            <a:p>
              <a:pPr algn="ctr" marL="388626" indent="-194313" lvl="1">
                <a:lnSpc>
                  <a:spcPts val="2520"/>
                </a:lnSpc>
                <a:buFont typeface="Arial"/>
                <a:buChar char="•"/>
              </a:pPr>
              <a:r>
                <a:rPr lang="en-US" b="true" sz="1800">
                  <a:solidFill>
                    <a:srgbClr val="40246D"/>
                  </a:solidFill>
                  <a:latin typeface="Open Sauce Bold"/>
                  <a:ea typeface="Open Sauce Bold"/>
                  <a:cs typeface="Open Sauce Bold"/>
                  <a:sym typeface="Open Sauce Bold"/>
                </a:rPr>
                <a:t>Métricas adicionales: Dependiendo del contexto, también se pueden considerar el área bajo la curva ROC (AUC-ROC) y la curva de precisión-recall.</a:t>
              </a:r>
            </a:p>
            <a:p>
              <a:pPr algn="ctr">
                <a:lnSpc>
                  <a:spcPts val="2660"/>
                </a:lnSpc>
              </a:pPr>
            </a:p>
          </p:txBody>
        </p:sp>
      </p:grpSp>
      <p:grpSp>
        <p:nvGrpSpPr>
          <p:cNvPr name="Group 7" id="7"/>
          <p:cNvGrpSpPr/>
          <p:nvPr/>
        </p:nvGrpSpPr>
        <p:grpSpPr>
          <a:xfrm rot="0">
            <a:off x="16152099" y="9046033"/>
            <a:ext cx="1302339" cy="345295"/>
            <a:chOff x="0" y="0"/>
            <a:chExt cx="312844" cy="82946"/>
          </a:xfrm>
        </p:grpSpPr>
        <p:sp>
          <p:nvSpPr>
            <p:cNvPr name="Freeform 8" id="8"/>
            <p:cNvSpPr/>
            <p:nvPr/>
          </p:nvSpPr>
          <p:spPr>
            <a:xfrm flipH="false" flipV="false" rot="0">
              <a:off x="0" y="0"/>
              <a:ext cx="312844" cy="82946"/>
            </a:xfrm>
            <a:custGeom>
              <a:avLst/>
              <a:gdLst/>
              <a:ahLst/>
              <a:cxnLst/>
              <a:rect r="r" b="b" t="t" l="l"/>
              <a:pathLst>
                <a:path h="82946" w="312844">
                  <a:moveTo>
                    <a:pt x="156422" y="0"/>
                  </a:moveTo>
                  <a:cubicBezTo>
                    <a:pt x="70033" y="0"/>
                    <a:pt x="0" y="18568"/>
                    <a:pt x="0" y="41473"/>
                  </a:cubicBezTo>
                  <a:cubicBezTo>
                    <a:pt x="0" y="64378"/>
                    <a:pt x="70033" y="82946"/>
                    <a:pt x="156422" y="82946"/>
                  </a:cubicBezTo>
                  <a:cubicBezTo>
                    <a:pt x="242812" y="82946"/>
                    <a:pt x="312844" y="64378"/>
                    <a:pt x="312844" y="41473"/>
                  </a:cubicBezTo>
                  <a:cubicBezTo>
                    <a:pt x="312844" y="18568"/>
                    <a:pt x="242812" y="0"/>
                    <a:pt x="156422" y="0"/>
                  </a:cubicBezTo>
                  <a:close/>
                </a:path>
              </a:pathLst>
            </a:custGeom>
            <a:solidFill>
              <a:srgbClr val="40246D"/>
            </a:solidFill>
          </p:spPr>
        </p:sp>
        <p:sp>
          <p:nvSpPr>
            <p:cNvPr name="TextBox 9" id="9"/>
            <p:cNvSpPr txBox="true"/>
            <p:nvPr/>
          </p:nvSpPr>
          <p:spPr>
            <a:xfrm>
              <a:off x="29329" y="-30324"/>
              <a:ext cx="254186" cy="105494"/>
            </a:xfrm>
            <a:prstGeom prst="rect">
              <a:avLst/>
            </a:prstGeom>
          </p:spPr>
          <p:txBody>
            <a:bodyPr anchor="ctr" rtlCol="false" tIns="50800" lIns="50800" bIns="50800" rIns="50800"/>
            <a:lstStyle/>
            <a:p>
              <a:pPr algn="ctr">
                <a:lnSpc>
                  <a:spcPts val="2520"/>
                </a:lnSpc>
              </a:pPr>
            </a:p>
          </p:txBody>
        </p:sp>
      </p:grpSp>
      <p:sp>
        <p:nvSpPr>
          <p:cNvPr name="Freeform 10" id="10"/>
          <p:cNvSpPr/>
          <p:nvPr/>
        </p:nvSpPr>
        <p:spPr>
          <a:xfrm flipH="false" flipV="false" rot="0">
            <a:off x="16152099" y="7392971"/>
            <a:ext cx="1302339" cy="1865329"/>
          </a:xfrm>
          <a:custGeom>
            <a:avLst/>
            <a:gdLst/>
            <a:ahLst/>
            <a:cxnLst/>
            <a:rect r="r" b="b" t="t" l="l"/>
            <a:pathLst>
              <a:path h="1865329" w="1302339">
                <a:moveTo>
                  <a:pt x="0" y="0"/>
                </a:moveTo>
                <a:lnTo>
                  <a:pt x="1302339" y="0"/>
                </a:lnTo>
                <a:lnTo>
                  <a:pt x="1302339" y="1865329"/>
                </a:lnTo>
                <a:lnTo>
                  <a:pt x="0" y="1865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687668" y="377167"/>
            <a:ext cx="14912665" cy="2291080"/>
          </a:xfrm>
          <a:prstGeom prst="rect">
            <a:avLst/>
          </a:prstGeom>
        </p:spPr>
        <p:txBody>
          <a:bodyPr anchor="t" rtlCol="false" tIns="0" lIns="0" bIns="0" rIns="0">
            <a:spAutoFit/>
          </a:bodyPr>
          <a:lstStyle/>
          <a:p>
            <a:pPr algn="ctr">
              <a:lnSpc>
                <a:spcPts val="8960"/>
              </a:lnSpc>
            </a:pPr>
            <a:r>
              <a:rPr lang="en-US" b="true" sz="8000" spc="-160">
                <a:solidFill>
                  <a:srgbClr val="40246D"/>
                </a:solidFill>
                <a:latin typeface="Roca One Bold"/>
                <a:ea typeface="Roca One Bold"/>
                <a:cs typeface="Roca One Bold"/>
                <a:sym typeface="Roca One Bold"/>
              </a:rPr>
              <a:t>Que métricas </a:t>
            </a:r>
          </a:p>
          <a:p>
            <a:pPr algn="ctr">
              <a:lnSpc>
                <a:spcPts val="8960"/>
              </a:lnSpc>
            </a:pPr>
            <a:r>
              <a:rPr lang="en-US" b="true" sz="8000" spc="-160">
                <a:solidFill>
                  <a:srgbClr val="40246D"/>
                </a:solidFill>
                <a:latin typeface="Roca One Bold"/>
                <a:ea typeface="Roca One Bold"/>
                <a:cs typeface="Roca One Bold"/>
                <a:sym typeface="Roca One Bold"/>
              </a:rPr>
              <a:t>se pueden calcular</a:t>
            </a:r>
          </a:p>
        </p:txBody>
      </p:sp>
      <p:grpSp>
        <p:nvGrpSpPr>
          <p:cNvPr name="Group 12" id="12"/>
          <p:cNvGrpSpPr/>
          <p:nvPr/>
        </p:nvGrpSpPr>
        <p:grpSpPr>
          <a:xfrm rot="0">
            <a:off x="1028700" y="9057077"/>
            <a:ext cx="1248075" cy="345295"/>
            <a:chOff x="0" y="0"/>
            <a:chExt cx="299809" cy="82946"/>
          </a:xfrm>
        </p:grpSpPr>
        <p:sp>
          <p:nvSpPr>
            <p:cNvPr name="Freeform 13" id="13"/>
            <p:cNvSpPr/>
            <p:nvPr/>
          </p:nvSpPr>
          <p:spPr>
            <a:xfrm flipH="false" flipV="false" rot="0">
              <a:off x="0" y="0"/>
              <a:ext cx="299809" cy="82946"/>
            </a:xfrm>
            <a:custGeom>
              <a:avLst/>
              <a:gdLst/>
              <a:ahLst/>
              <a:cxnLst/>
              <a:rect r="r" b="b" t="t" l="l"/>
              <a:pathLst>
                <a:path h="82946" w="299809">
                  <a:moveTo>
                    <a:pt x="149904" y="0"/>
                  </a:moveTo>
                  <a:cubicBezTo>
                    <a:pt x="67115" y="0"/>
                    <a:pt x="0" y="18568"/>
                    <a:pt x="0" y="41473"/>
                  </a:cubicBezTo>
                  <a:cubicBezTo>
                    <a:pt x="0" y="64378"/>
                    <a:pt x="67115" y="82946"/>
                    <a:pt x="149904" y="82946"/>
                  </a:cubicBezTo>
                  <a:cubicBezTo>
                    <a:pt x="232694" y="82946"/>
                    <a:pt x="299809" y="64378"/>
                    <a:pt x="299809" y="41473"/>
                  </a:cubicBezTo>
                  <a:cubicBezTo>
                    <a:pt x="299809" y="18568"/>
                    <a:pt x="232694" y="0"/>
                    <a:pt x="149904" y="0"/>
                  </a:cubicBezTo>
                  <a:close/>
                </a:path>
              </a:pathLst>
            </a:custGeom>
            <a:solidFill>
              <a:srgbClr val="40246D"/>
            </a:solidFill>
          </p:spPr>
        </p:sp>
        <p:sp>
          <p:nvSpPr>
            <p:cNvPr name="TextBox 14" id="14"/>
            <p:cNvSpPr txBox="true"/>
            <p:nvPr/>
          </p:nvSpPr>
          <p:spPr>
            <a:xfrm>
              <a:off x="28107" y="-30324"/>
              <a:ext cx="243595" cy="105494"/>
            </a:xfrm>
            <a:prstGeom prst="rect">
              <a:avLst/>
            </a:prstGeom>
          </p:spPr>
          <p:txBody>
            <a:bodyPr anchor="ctr" rtlCol="false" tIns="50800" lIns="50800" bIns="50800" rIns="50800"/>
            <a:lstStyle/>
            <a:p>
              <a:pPr algn="ctr">
                <a:lnSpc>
                  <a:spcPts val="2520"/>
                </a:lnSpc>
              </a:pPr>
            </a:p>
          </p:txBody>
        </p:sp>
      </p:grpSp>
      <p:sp>
        <p:nvSpPr>
          <p:cNvPr name="Freeform 15" id="15"/>
          <p:cNvSpPr/>
          <p:nvPr/>
        </p:nvSpPr>
        <p:spPr>
          <a:xfrm flipH="false" flipV="false" rot="0">
            <a:off x="1028700" y="7392971"/>
            <a:ext cx="1248075" cy="1865329"/>
          </a:xfrm>
          <a:custGeom>
            <a:avLst/>
            <a:gdLst/>
            <a:ahLst/>
            <a:cxnLst/>
            <a:rect r="r" b="b" t="t" l="l"/>
            <a:pathLst>
              <a:path h="1865329" w="1248075">
                <a:moveTo>
                  <a:pt x="0" y="0"/>
                </a:moveTo>
                <a:lnTo>
                  <a:pt x="1248075" y="0"/>
                </a:lnTo>
                <a:lnTo>
                  <a:pt x="1248075" y="1865329"/>
                </a:lnTo>
                <a:lnTo>
                  <a:pt x="0" y="1865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837382" y="1133368"/>
            <a:ext cx="467968" cy="467968"/>
          </a:xfrm>
          <a:custGeom>
            <a:avLst/>
            <a:gdLst/>
            <a:ahLst/>
            <a:cxnLst/>
            <a:rect r="r" b="b" t="t" l="l"/>
            <a:pathLst>
              <a:path h="467968" w="467968">
                <a:moveTo>
                  <a:pt x="0" y="0"/>
                </a:moveTo>
                <a:lnTo>
                  <a:pt x="467968" y="0"/>
                </a:lnTo>
                <a:lnTo>
                  <a:pt x="467968" y="467968"/>
                </a:lnTo>
                <a:lnTo>
                  <a:pt x="0" y="4679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5918115" y="1133368"/>
            <a:ext cx="467968" cy="467968"/>
          </a:xfrm>
          <a:custGeom>
            <a:avLst/>
            <a:gdLst/>
            <a:ahLst/>
            <a:cxnLst/>
            <a:rect r="r" b="b" t="t" l="l"/>
            <a:pathLst>
              <a:path h="467968" w="467968">
                <a:moveTo>
                  <a:pt x="0" y="0"/>
                </a:moveTo>
                <a:lnTo>
                  <a:pt x="467968" y="0"/>
                </a:lnTo>
                <a:lnTo>
                  <a:pt x="467968" y="467968"/>
                </a:lnTo>
                <a:lnTo>
                  <a:pt x="0" y="4679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7110286" y="9220200"/>
            <a:ext cx="4067428" cy="247650"/>
          </a:xfrm>
          <a:prstGeom prst="rect">
            <a:avLst/>
          </a:prstGeom>
        </p:spPr>
        <p:txBody>
          <a:bodyPr anchor="t" rtlCol="false" tIns="0" lIns="0" bIns="0" rIns="0">
            <a:spAutoFit/>
          </a:bodyPr>
          <a:lstStyle/>
          <a:p>
            <a:pPr algn="ctr">
              <a:lnSpc>
                <a:spcPts val="1919"/>
              </a:lnSpc>
            </a:pPr>
            <a:r>
              <a:rPr lang="en-US" sz="1599" spc="46">
                <a:solidFill>
                  <a:srgbClr val="FFFFFF"/>
                </a:solidFill>
                <a:latin typeface="Open Sauce"/>
                <a:ea typeface="Open Sauce"/>
                <a:cs typeface="Open Sauce"/>
                <a:sym typeface="Open Sauce"/>
              </a:rPr>
              <a:t>VOLVER A LA </a:t>
            </a:r>
            <a:r>
              <a:rPr lang="en-US" b="true" sz="1599" spc="46">
                <a:solidFill>
                  <a:srgbClr val="FFFFFF"/>
                </a:solidFill>
                <a:latin typeface="Open Sauce Bold"/>
                <a:ea typeface="Open Sauce Bold"/>
                <a:cs typeface="Open Sauce Bold"/>
                <a:sym typeface="Open Sauce Bold"/>
              </a:rPr>
              <a:t>PÁGINA PRINCIPAL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BAEC"/>
        </a:solidFill>
      </p:bgPr>
    </p:bg>
    <p:spTree>
      <p:nvGrpSpPr>
        <p:cNvPr id="1" name=""/>
        <p:cNvGrpSpPr/>
        <p:nvPr/>
      </p:nvGrpSpPr>
      <p:grpSpPr>
        <a:xfrm>
          <a:off x="0" y="0"/>
          <a:ext cx="0" cy="0"/>
          <a:chOff x="0" y="0"/>
          <a:chExt cx="0" cy="0"/>
        </a:xfrm>
      </p:grpSpPr>
      <p:sp>
        <p:nvSpPr>
          <p:cNvPr name="Freeform 2" id="2"/>
          <p:cNvSpPr/>
          <p:nvPr/>
        </p:nvSpPr>
        <p:spPr>
          <a:xfrm flipH="false" flipV="false" rot="1087267">
            <a:off x="10757544" y="-2195297"/>
            <a:ext cx="9975080" cy="5097047"/>
          </a:xfrm>
          <a:custGeom>
            <a:avLst/>
            <a:gdLst/>
            <a:ahLst/>
            <a:cxnLst/>
            <a:rect r="r" b="b" t="t" l="l"/>
            <a:pathLst>
              <a:path h="5097047" w="9975080">
                <a:moveTo>
                  <a:pt x="0" y="0"/>
                </a:moveTo>
                <a:lnTo>
                  <a:pt x="9975080" y="0"/>
                </a:lnTo>
                <a:lnTo>
                  <a:pt x="9975080" y="5097047"/>
                </a:lnTo>
                <a:lnTo>
                  <a:pt x="0" y="5097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54224" y="1263828"/>
            <a:ext cx="3814890" cy="3244992"/>
            <a:chOff x="0" y="0"/>
            <a:chExt cx="597347" cy="508111"/>
          </a:xfrm>
        </p:grpSpPr>
        <p:sp>
          <p:nvSpPr>
            <p:cNvPr name="Freeform 4" id="4"/>
            <p:cNvSpPr/>
            <p:nvPr/>
          </p:nvSpPr>
          <p:spPr>
            <a:xfrm flipH="false" flipV="false" rot="0">
              <a:off x="0" y="0"/>
              <a:ext cx="597347" cy="508111"/>
            </a:xfrm>
            <a:custGeom>
              <a:avLst/>
              <a:gdLst/>
              <a:ahLst/>
              <a:cxnLst/>
              <a:rect r="r" b="b" t="t" l="l"/>
              <a:pathLst>
                <a:path h="508111" w="597347">
                  <a:moveTo>
                    <a:pt x="87264" y="0"/>
                  </a:moveTo>
                  <a:lnTo>
                    <a:pt x="510083" y="0"/>
                  </a:lnTo>
                  <a:cubicBezTo>
                    <a:pt x="533227" y="0"/>
                    <a:pt x="555423" y="9194"/>
                    <a:pt x="571788" y="25559"/>
                  </a:cubicBezTo>
                  <a:cubicBezTo>
                    <a:pt x="588153" y="41924"/>
                    <a:pt x="597347" y="64120"/>
                    <a:pt x="597347" y="87264"/>
                  </a:cubicBezTo>
                  <a:lnTo>
                    <a:pt x="597347" y="420847"/>
                  </a:lnTo>
                  <a:cubicBezTo>
                    <a:pt x="597347" y="469041"/>
                    <a:pt x="558278" y="508111"/>
                    <a:pt x="510083" y="508111"/>
                  </a:cubicBezTo>
                  <a:lnTo>
                    <a:pt x="87264" y="508111"/>
                  </a:lnTo>
                  <a:cubicBezTo>
                    <a:pt x="39069" y="508111"/>
                    <a:pt x="0" y="469041"/>
                    <a:pt x="0" y="420847"/>
                  </a:cubicBezTo>
                  <a:lnTo>
                    <a:pt x="0" y="87264"/>
                  </a:lnTo>
                  <a:cubicBezTo>
                    <a:pt x="0" y="39069"/>
                    <a:pt x="39069" y="0"/>
                    <a:pt x="87264" y="0"/>
                  </a:cubicBezTo>
                  <a:close/>
                </a:path>
              </a:pathLst>
            </a:custGeom>
            <a:solidFill>
              <a:srgbClr val="EB79CC"/>
            </a:solidFill>
            <a:ln w="19050" cap="rnd">
              <a:solidFill>
                <a:srgbClr val="40246D"/>
              </a:solidFill>
              <a:prstDash val="solid"/>
              <a:round/>
            </a:ln>
          </p:spPr>
        </p:sp>
        <p:sp>
          <p:nvSpPr>
            <p:cNvPr name="TextBox 5" id="5"/>
            <p:cNvSpPr txBox="true"/>
            <p:nvPr/>
          </p:nvSpPr>
          <p:spPr>
            <a:xfrm>
              <a:off x="0" y="-47625"/>
              <a:ext cx="597347" cy="555736"/>
            </a:xfrm>
            <a:prstGeom prst="rect">
              <a:avLst/>
            </a:prstGeom>
          </p:spPr>
          <p:txBody>
            <a:bodyPr anchor="ctr" rtlCol="false" tIns="254000" lIns="254000" bIns="254000" rIns="254000"/>
            <a:lstStyle/>
            <a:p>
              <a:pPr algn="ctr">
                <a:lnSpc>
                  <a:spcPts val="3360"/>
                </a:lnSpc>
              </a:pPr>
            </a:p>
          </p:txBody>
        </p:sp>
      </p:grpSp>
      <p:sp>
        <p:nvSpPr>
          <p:cNvPr name="Freeform 6" id="6"/>
          <p:cNvSpPr/>
          <p:nvPr/>
        </p:nvSpPr>
        <p:spPr>
          <a:xfrm flipH="false" flipV="false" rot="0">
            <a:off x="12416370" y="1028700"/>
            <a:ext cx="5871630" cy="3459243"/>
          </a:xfrm>
          <a:custGeom>
            <a:avLst/>
            <a:gdLst/>
            <a:ahLst/>
            <a:cxnLst/>
            <a:rect r="r" b="b" t="t" l="l"/>
            <a:pathLst>
              <a:path h="3459243" w="5871630">
                <a:moveTo>
                  <a:pt x="0" y="0"/>
                </a:moveTo>
                <a:lnTo>
                  <a:pt x="5871630" y="0"/>
                </a:lnTo>
                <a:lnTo>
                  <a:pt x="5871630" y="3459243"/>
                </a:lnTo>
                <a:lnTo>
                  <a:pt x="0" y="3459243"/>
                </a:lnTo>
                <a:lnTo>
                  <a:pt x="0" y="0"/>
                </a:lnTo>
                <a:close/>
              </a:path>
            </a:pathLst>
          </a:custGeom>
          <a:blipFill>
            <a:blip r:embed="rId4">
              <a:extLst>
                <a:ext uri="{96DAC541-7B7A-43D3-8B79-37D633B846F1}">
                  <asvg:svgBlip xmlns:asvg="http://schemas.microsoft.com/office/drawing/2016/SVG/main" r:embed="rId5"/>
                </a:ext>
              </a:extLst>
            </a:blip>
            <a:stretch>
              <a:fillRect l="0" t="0" r="0" b="-40727"/>
            </a:stretch>
          </a:blipFill>
        </p:spPr>
      </p:sp>
      <p:sp>
        <p:nvSpPr>
          <p:cNvPr name="Freeform 7" id="7"/>
          <p:cNvSpPr/>
          <p:nvPr/>
        </p:nvSpPr>
        <p:spPr>
          <a:xfrm flipH="false" flipV="false" rot="0">
            <a:off x="9558029" y="8290432"/>
            <a:ext cx="9975080" cy="5097047"/>
          </a:xfrm>
          <a:custGeom>
            <a:avLst/>
            <a:gdLst/>
            <a:ahLst/>
            <a:cxnLst/>
            <a:rect r="r" b="b" t="t" l="l"/>
            <a:pathLst>
              <a:path h="5097047" w="9975080">
                <a:moveTo>
                  <a:pt x="0" y="0"/>
                </a:moveTo>
                <a:lnTo>
                  <a:pt x="9975080" y="0"/>
                </a:lnTo>
                <a:lnTo>
                  <a:pt x="9975080" y="5097047"/>
                </a:lnTo>
                <a:lnTo>
                  <a:pt x="0" y="50970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2454224" y="6013308"/>
            <a:ext cx="3814890" cy="3244992"/>
            <a:chOff x="0" y="0"/>
            <a:chExt cx="597347" cy="508111"/>
          </a:xfrm>
        </p:grpSpPr>
        <p:sp>
          <p:nvSpPr>
            <p:cNvPr name="Freeform 9" id="9"/>
            <p:cNvSpPr/>
            <p:nvPr/>
          </p:nvSpPr>
          <p:spPr>
            <a:xfrm flipH="false" flipV="false" rot="0">
              <a:off x="0" y="0"/>
              <a:ext cx="597347" cy="508111"/>
            </a:xfrm>
            <a:custGeom>
              <a:avLst/>
              <a:gdLst/>
              <a:ahLst/>
              <a:cxnLst/>
              <a:rect r="r" b="b" t="t" l="l"/>
              <a:pathLst>
                <a:path h="508111" w="597347">
                  <a:moveTo>
                    <a:pt x="87264" y="0"/>
                  </a:moveTo>
                  <a:lnTo>
                    <a:pt x="510083" y="0"/>
                  </a:lnTo>
                  <a:cubicBezTo>
                    <a:pt x="533227" y="0"/>
                    <a:pt x="555423" y="9194"/>
                    <a:pt x="571788" y="25559"/>
                  </a:cubicBezTo>
                  <a:cubicBezTo>
                    <a:pt x="588153" y="41924"/>
                    <a:pt x="597347" y="64120"/>
                    <a:pt x="597347" y="87264"/>
                  </a:cubicBezTo>
                  <a:lnTo>
                    <a:pt x="597347" y="420847"/>
                  </a:lnTo>
                  <a:cubicBezTo>
                    <a:pt x="597347" y="469041"/>
                    <a:pt x="558278" y="508111"/>
                    <a:pt x="510083" y="508111"/>
                  </a:cubicBezTo>
                  <a:lnTo>
                    <a:pt x="87264" y="508111"/>
                  </a:lnTo>
                  <a:cubicBezTo>
                    <a:pt x="39069" y="508111"/>
                    <a:pt x="0" y="469041"/>
                    <a:pt x="0" y="420847"/>
                  </a:cubicBezTo>
                  <a:lnTo>
                    <a:pt x="0" y="87264"/>
                  </a:lnTo>
                  <a:cubicBezTo>
                    <a:pt x="0" y="39069"/>
                    <a:pt x="39069" y="0"/>
                    <a:pt x="87264" y="0"/>
                  </a:cubicBezTo>
                  <a:close/>
                </a:path>
              </a:pathLst>
            </a:custGeom>
            <a:solidFill>
              <a:srgbClr val="FF9141"/>
            </a:solidFill>
            <a:ln w="19050" cap="rnd">
              <a:solidFill>
                <a:srgbClr val="40246D"/>
              </a:solidFill>
              <a:prstDash val="solid"/>
              <a:round/>
            </a:ln>
          </p:spPr>
        </p:sp>
        <p:sp>
          <p:nvSpPr>
            <p:cNvPr name="TextBox 10" id="10"/>
            <p:cNvSpPr txBox="true"/>
            <p:nvPr/>
          </p:nvSpPr>
          <p:spPr>
            <a:xfrm>
              <a:off x="0" y="-47625"/>
              <a:ext cx="597347" cy="555736"/>
            </a:xfrm>
            <a:prstGeom prst="rect">
              <a:avLst/>
            </a:prstGeom>
          </p:spPr>
          <p:txBody>
            <a:bodyPr anchor="ctr" rtlCol="false" tIns="254000" lIns="254000" bIns="254000" rIns="254000"/>
            <a:lstStyle/>
            <a:p>
              <a:pPr algn="ctr">
                <a:lnSpc>
                  <a:spcPts val="3360"/>
                </a:lnSpc>
              </a:pPr>
            </a:p>
          </p:txBody>
        </p:sp>
      </p:grpSp>
      <p:sp>
        <p:nvSpPr>
          <p:cNvPr name="Freeform 11" id="11"/>
          <p:cNvSpPr/>
          <p:nvPr/>
        </p:nvSpPr>
        <p:spPr>
          <a:xfrm flipH="false" flipV="false" rot="0">
            <a:off x="12968491" y="5193574"/>
            <a:ext cx="3702348" cy="4064726"/>
          </a:xfrm>
          <a:custGeom>
            <a:avLst/>
            <a:gdLst/>
            <a:ahLst/>
            <a:cxnLst/>
            <a:rect r="r" b="b" t="t" l="l"/>
            <a:pathLst>
              <a:path h="4064726" w="3702348">
                <a:moveTo>
                  <a:pt x="0" y="0"/>
                </a:moveTo>
                <a:lnTo>
                  <a:pt x="3702347" y="0"/>
                </a:lnTo>
                <a:lnTo>
                  <a:pt x="3702347" y="4064726"/>
                </a:lnTo>
                <a:lnTo>
                  <a:pt x="0" y="4064726"/>
                </a:lnTo>
                <a:lnTo>
                  <a:pt x="0" y="0"/>
                </a:lnTo>
                <a:close/>
              </a:path>
            </a:pathLst>
          </a:custGeom>
          <a:blipFill>
            <a:blip r:embed="rId6">
              <a:extLst>
                <a:ext uri="{96DAC541-7B7A-43D3-8B79-37D633B846F1}">
                  <asvg:svgBlip xmlns:asvg="http://schemas.microsoft.com/office/drawing/2016/SVG/main" r:embed="rId7"/>
                </a:ext>
              </a:extLst>
            </a:blip>
            <a:stretch>
              <a:fillRect l="0" t="0" r="0" b="-38007"/>
            </a:stretch>
          </a:blipFill>
        </p:spPr>
      </p:sp>
      <p:sp>
        <p:nvSpPr>
          <p:cNvPr name="TextBox 12" id="12"/>
          <p:cNvSpPr txBox="true"/>
          <p:nvPr/>
        </p:nvSpPr>
        <p:spPr>
          <a:xfrm rot="0">
            <a:off x="1028700" y="1213788"/>
            <a:ext cx="7462948" cy="2454022"/>
          </a:xfrm>
          <a:prstGeom prst="rect">
            <a:avLst/>
          </a:prstGeom>
        </p:spPr>
        <p:txBody>
          <a:bodyPr anchor="t" rtlCol="false" tIns="0" lIns="0" bIns="0" rIns="0">
            <a:spAutoFit/>
          </a:bodyPr>
          <a:lstStyle/>
          <a:p>
            <a:pPr algn="l">
              <a:lnSpc>
                <a:spcPts val="4872"/>
              </a:lnSpc>
            </a:pPr>
            <a:r>
              <a:rPr lang="en-US" sz="4350" spc="-87" b="true">
                <a:solidFill>
                  <a:srgbClr val="40246D"/>
                </a:solidFill>
                <a:latin typeface="Roca One Bold"/>
                <a:ea typeface="Roca One Bold"/>
                <a:cs typeface="Roca One Bold"/>
                <a:sym typeface="Roca One Bold"/>
              </a:rPr>
              <a:t>¿Cómo desde la matriz de confusión, se puede calcular la exactitud y precisión del modelo?</a:t>
            </a:r>
          </a:p>
        </p:txBody>
      </p:sp>
      <p:sp>
        <p:nvSpPr>
          <p:cNvPr name="TextBox 13" id="13"/>
          <p:cNvSpPr txBox="true"/>
          <p:nvPr/>
        </p:nvSpPr>
        <p:spPr>
          <a:xfrm rot="0">
            <a:off x="1452665" y="3993836"/>
            <a:ext cx="9115740" cy="1800860"/>
          </a:xfrm>
          <a:prstGeom prst="rect">
            <a:avLst/>
          </a:prstGeom>
        </p:spPr>
        <p:txBody>
          <a:bodyPr anchor="t" rtlCol="false" tIns="0" lIns="0" bIns="0" rIns="0">
            <a:spAutoFit/>
          </a:bodyPr>
          <a:lstStyle/>
          <a:p>
            <a:pPr algn="l">
              <a:lnSpc>
                <a:spcPts val="3640"/>
              </a:lnSpc>
            </a:pPr>
            <a:r>
              <a:rPr lang="en-US" sz="2600">
                <a:solidFill>
                  <a:srgbClr val="40246D"/>
                </a:solidFill>
                <a:latin typeface="Open Sauce"/>
                <a:ea typeface="Open Sauce"/>
                <a:cs typeface="Open Sauce"/>
                <a:sym typeface="Open Sauce"/>
              </a:rPr>
              <a:t>Matriz de Confusión: Es una tabla que muestra el rendimiento del modelo en términos de verdaderos positivos (TP), falsos positivos (FP), verdaderos negativos (TN) y falsos negativos (FN).</a:t>
            </a:r>
          </a:p>
        </p:txBody>
      </p:sp>
      <p:sp>
        <p:nvSpPr>
          <p:cNvPr name="Freeform 14" id="14"/>
          <p:cNvSpPr/>
          <p:nvPr/>
        </p:nvSpPr>
        <p:spPr>
          <a:xfrm flipH="false" flipV="false" rot="0">
            <a:off x="1028700" y="4079587"/>
            <a:ext cx="320089" cy="320089"/>
          </a:xfrm>
          <a:custGeom>
            <a:avLst/>
            <a:gdLst/>
            <a:ahLst/>
            <a:cxnLst/>
            <a:rect r="r" b="b" t="t" l="l"/>
            <a:pathLst>
              <a:path h="320089" w="320089">
                <a:moveTo>
                  <a:pt x="0" y="0"/>
                </a:moveTo>
                <a:lnTo>
                  <a:pt x="320089" y="0"/>
                </a:lnTo>
                <a:lnTo>
                  <a:pt x="320089" y="320089"/>
                </a:lnTo>
                <a:lnTo>
                  <a:pt x="0" y="3200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452665" y="6213333"/>
            <a:ext cx="9016279" cy="886460"/>
          </a:xfrm>
          <a:prstGeom prst="rect">
            <a:avLst/>
          </a:prstGeom>
        </p:spPr>
        <p:txBody>
          <a:bodyPr anchor="t" rtlCol="false" tIns="0" lIns="0" bIns="0" rIns="0">
            <a:spAutoFit/>
          </a:bodyPr>
          <a:lstStyle/>
          <a:p>
            <a:pPr algn="l">
              <a:lnSpc>
                <a:spcPts val="3640"/>
              </a:lnSpc>
            </a:pPr>
            <a:r>
              <a:rPr lang="en-US" sz="2600">
                <a:solidFill>
                  <a:srgbClr val="40246D"/>
                </a:solidFill>
                <a:latin typeface="Open Sauce"/>
                <a:ea typeface="Open Sauce"/>
                <a:cs typeface="Open Sauce"/>
                <a:sym typeface="Open Sauce"/>
              </a:rPr>
              <a:t>Exactitud (Accuracy): Es la proporción de predicciones correctas sobre el total de predicciones.</a:t>
            </a:r>
          </a:p>
        </p:txBody>
      </p:sp>
      <p:sp>
        <p:nvSpPr>
          <p:cNvPr name="Freeform 16" id="16"/>
          <p:cNvSpPr/>
          <p:nvPr/>
        </p:nvSpPr>
        <p:spPr>
          <a:xfrm flipH="false" flipV="false" rot="0">
            <a:off x="1028700" y="6251433"/>
            <a:ext cx="320089" cy="320089"/>
          </a:xfrm>
          <a:custGeom>
            <a:avLst/>
            <a:gdLst/>
            <a:ahLst/>
            <a:cxnLst/>
            <a:rect r="r" b="b" t="t" l="l"/>
            <a:pathLst>
              <a:path h="320089" w="320089">
                <a:moveTo>
                  <a:pt x="0" y="0"/>
                </a:moveTo>
                <a:lnTo>
                  <a:pt x="320089" y="0"/>
                </a:lnTo>
                <a:lnTo>
                  <a:pt x="320089" y="320089"/>
                </a:lnTo>
                <a:lnTo>
                  <a:pt x="0" y="3200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915315" y="9148762"/>
            <a:ext cx="3806759" cy="247650"/>
          </a:xfrm>
          <a:prstGeom prst="rect">
            <a:avLst/>
          </a:prstGeom>
        </p:spPr>
        <p:txBody>
          <a:bodyPr anchor="t" rtlCol="false" tIns="0" lIns="0" bIns="0" rIns="0">
            <a:spAutoFit/>
          </a:bodyPr>
          <a:lstStyle/>
          <a:p>
            <a:pPr algn="ctr">
              <a:lnSpc>
                <a:spcPts val="1919"/>
              </a:lnSpc>
            </a:pPr>
            <a:r>
              <a:rPr lang="en-US" sz="1599" spc="46">
                <a:solidFill>
                  <a:srgbClr val="FFFFFF"/>
                </a:solidFill>
                <a:latin typeface="Open Sauce"/>
                <a:ea typeface="Open Sauce"/>
                <a:cs typeface="Open Sauce"/>
                <a:sym typeface="Open Sauce"/>
              </a:rPr>
              <a:t>VOLVER A LA </a:t>
            </a:r>
            <a:r>
              <a:rPr lang="en-US" b="true" sz="1599" spc="46">
                <a:solidFill>
                  <a:srgbClr val="FFFFFF"/>
                </a:solidFill>
                <a:latin typeface="Open Sauce Bold"/>
                <a:ea typeface="Open Sauce Bold"/>
                <a:cs typeface="Open Sauce Bold"/>
                <a:sym typeface="Open Sauce Bold"/>
              </a:rPr>
              <a:t>PÁGINA PRINCIPAL</a:t>
            </a:r>
          </a:p>
        </p:txBody>
      </p:sp>
      <p:sp>
        <p:nvSpPr>
          <p:cNvPr name="TextBox 18" id="18"/>
          <p:cNvSpPr txBox="true"/>
          <p:nvPr/>
        </p:nvSpPr>
        <p:spPr>
          <a:xfrm rot="0">
            <a:off x="1452665" y="7828152"/>
            <a:ext cx="9016279" cy="886460"/>
          </a:xfrm>
          <a:prstGeom prst="rect">
            <a:avLst/>
          </a:prstGeom>
        </p:spPr>
        <p:txBody>
          <a:bodyPr anchor="t" rtlCol="false" tIns="0" lIns="0" bIns="0" rIns="0">
            <a:spAutoFit/>
          </a:bodyPr>
          <a:lstStyle/>
          <a:p>
            <a:pPr algn="l">
              <a:lnSpc>
                <a:spcPts val="3640"/>
              </a:lnSpc>
            </a:pPr>
            <a:r>
              <a:rPr lang="en-US" sz="2600">
                <a:solidFill>
                  <a:srgbClr val="40246D"/>
                </a:solidFill>
                <a:latin typeface="Open Sauce"/>
                <a:ea typeface="Open Sauce"/>
                <a:cs typeface="Open Sauce"/>
                <a:sym typeface="Open Sauce"/>
              </a:rPr>
              <a:t>Precisión (Precisión): Es la proporción de verdaderos positivos sobre el total de predicciones positivas</a:t>
            </a:r>
          </a:p>
        </p:txBody>
      </p:sp>
      <p:sp>
        <p:nvSpPr>
          <p:cNvPr name="Freeform 19" id="19"/>
          <p:cNvSpPr/>
          <p:nvPr/>
        </p:nvSpPr>
        <p:spPr>
          <a:xfrm flipH="false" flipV="false" rot="0">
            <a:off x="1028700" y="7866252"/>
            <a:ext cx="320089" cy="320089"/>
          </a:xfrm>
          <a:custGeom>
            <a:avLst/>
            <a:gdLst/>
            <a:ahLst/>
            <a:cxnLst/>
            <a:rect r="r" b="b" t="t" l="l"/>
            <a:pathLst>
              <a:path h="320089" w="320089">
                <a:moveTo>
                  <a:pt x="0" y="0"/>
                </a:moveTo>
                <a:lnTo>
                  <a:pt x="320089" y="0"/>
                </a:lnTo>
                <a:lnTo>
                  <a:pt x="320089" y="320089"/>
                </a:lnTo>
                <a:lnTo>
                  <a:pt x="0" y="3200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BAEC"/>
        </a:solidFill>
      </p:bgPr>
    </p:bg>
    <p:spTree>
      <p:nvGrpSpPr>
        <p:cNvPr id="1" name=""/>
        <p:cNvGrpSpPr/>
        <p:nvPr/>
      </p:nvGrpSpPr>
      <p:grpSpPr>
        <a:xfrm>
          <a:off x="0" y="0"/>
          <a:ext cx="0" cy="0"/>
          <a:chOff x="0" y="0"/>
          <a:chExt cx="0" cy="0"/>
        </a:xfrm>
      </p:grpSpPr>
      <p:grpSp>
        <p:nvGrpSpPr>
          <p:cNvPr name="Group 2" id="2"/>
          <p:cNvGrpSpPr/>
          <p:nvPr/>
        </p:nvGrpSpPr>
        <p:grpSpPr>
          <a:xfrm rot="0">
            <a:off x="673390" y="3146335"/>
            <a:ext cx="16941219" cy="6527980"/>
            <a:chOff x="0" y="0"/>
            <a:chExt cx="4461885" cy="1719303"/>
          </a:xfrm>
        </p:grpSpPr>
        <p:sp>
          <p:nvSpPr>
            <p:cNvPr name="Freeform 3" id="3"/>
            <p:cNvSpPr/>
            <p:nvPr/>
          </p:nvSpPr>
          <p:spPr>
            <a:xfrm flipH="false" flipV="false" rot="0">
              <a:off x="0" y="0"/>
              <a:ext cx="4461885" cy="1719303"/>
            </a:xfrm>
            <a:custGeom>
              <a:avLst/>
              <a:gdLst/>
              <a:ahLst/>
              <a:cxnLst/>
              <a:rect r="r" b="b" t="t" l="l"/>
              <a:pathLst>
                <a:path h="1719303" w="4461885">
                  <a:moveTo>
                    <a:pt x="19650" y="0"/>
                  </a:moveTo>
                  <a:lnTo>
                    <a:pt x="4442235" y="0"/>
                  </a:lnTo>
                  <a:cubicBezTo>
                    <a:pt x="4453087" y="0"/>
                    <a:pt x="4461885" y="8798"/>
                    <a:pt x="4461885" y="19650"/>
                  </a:cubicBezTo>
                  <a:lnTo>
                    <a:pt x="4461885" y="1699653"/>
                  </a:lnTo>
                  <a:cubicBezTo>
                    <a:pt x="4461885" y="1710506"/>
                    <a:pt x="4453087" y="1719303"/>
                    <a:pt x="4442235" y="1719303"/>
                  </a:cubicBezTo>
                  <a:lnTo>
                    <a:pt x="19650" y="1719303"/>
                  </a:lnTo>
                  <a:cubicBezTo>
                    <a:pt x="8798" y="1719303"/>
                    <a:pt x="0" y="1710506"/>
                    <a:pt x="0" y="1699653"/>
                  </a:cubicBezTo>
                  <a:lnTo>
                    <a:pt x="0" y="19650"/>
                  </a:lnTo>
                  <a:cubicBezTo>
                    <a:pt x="0" y="8798"/>
                    <a:pt x="8798" y="0"/>
                    <a:pt x="19650" y="0"/>
                  </a:cubicBezTo>
                  <a:close/>
                </a:path>
              </a:pathLst>
            </a:custGeom>
            <a:solidFill>
              <a:srgbClr val="FFFFFF"/>
            </a:solidFill>
            <a:ln w="19050" cap="rnd">
              <a:solidFill>
                <a:srgbClr val="40246D"/>
              </a:solidFill>
              <a:prstDash val="solid"/>
              <a:round/>
            </a:ln>
          </p:spPr>
        </p:sp>
        <p:sp>
          <p:nvSpPr>
            <p:cNvPr name="TextBox 4" id="4"/>
            <p:cNvSpPr txBox="true"/>
            <p:nvPr/>
          </p:nvSpPr>
          <p:spPr>
            <a:xfrm>
              <a:off x="0" y="-47625"/>
              <a:ext cx="4461885" cy="1766928"/>
            </a:xfrm>
            <a:prstGeom prst="rect">
              <a:avLst/>
            </a:prstGeom>
          </p:spPr>
          <p:txBody>
            <a:bodyPr anchor="ctr" rtlCol="false" tIns="254000" lIns="254000" bIns="254000" rIns="254000"/>
            <a:lstStyle/>
            <a:p>
              <a:pPr algn="ctr">
                <a:lnSpc>
                  <a:spcPts val="3360"/>
                </a:lnSpc>
              </a:pPr>
            </a:p>
          </p:txBody>
        </p:sp>
      </p:grpSp>
      <p:sp>
        <p:nvSpPr>
          <p:cNvPr name="Freeform 5" id="5"/>
          <p:cNvSpPr/>
          <p:nvPr/>
        </p:nvSpPr>
        <p:spPr>
          <a:xfrm flipH="true" flipV="false" rot="0">
            <a:off x="2136284" y="4044146"/>
            <a:ext cx="1793201" cy="2568387"/>
          </a:xfrm>
          <a:custGeom>
            <a:avLst/>
            <a:gdLst/>
            <a:ahLst/>
            <a:cxnLst/>
            <a:rect r="r" b="b" t="t" l="l"/>
            <a:pathLst>
              <a:path h="2568387" w="1793201">
                <a:moveTo>
                  <a:pt x="1793201" y="0"/>
                </a:moveTo>
                <a:lnTo>
                  <a:pt x="0" y="0"/>
                </a:lnTo>
                <a:lnTo>
                  <a:pt x="0" y="2568387"/>
                </a:lnTo>
                <a:lnTo>
                  <a:pt x="1793201" y="2568387"/>
                </a:lnTo>
                <a:lnTo>
                  <a:pt x="17932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61341" y="7709231"/>
            <a:ext cx="1108595" cy="1656867"/>
          </a:xfrm>
          <a:custGeom>
            <a:avLst/>
            <a:gdLst/>
            <a:ahLst/>
            <a:cxnLst/>
            <a:rect r="r" b="b" t="t" l="l"/>
            <a:pathLst>
              <a:path h="1656867" w="1108595">
                <a:moveTo>
                  <a:pt x="0" y="0"/>
                </a:moveTo>
                <a:lnTo>
                  <a:pt x="1108595" y="0"/>
                </a:lnTo>
                <a:lnTo>
                  <a:pt x="1108595" y="1656868"/>
                </a:lnTo>
                <a:lnTo>
                  <a:pt x="0" y="1656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25357" y="4925717"/>
            <a:ext cx="1344252" cy="1515038"/>
          </a:xfrm>
          <a:custGeom>
            <a:avLst/>
            <a:gdLst/>
            <a:ahLst/>
            <a:cxnLst/>
            <a:rect r="r" b="b" t="t" l="l"/>
            <a:pathLst>
              <a:path h="1515038" w="1344252">
                <a:moveTo>
                  <a:pt x="0" y="0"/>
                </a:moveTo>
                <a:lnTo>
                  <a:pt x="1344252" y="0"/>
                </a:lnTo>
                <a:lnTo>
                  <a:pt x="1344252" y="1515038"/>
                </a:lnTo>
                <a:lnTo>
                  <a:pt x="0" y="151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2334262" y="7220932"/>
            <a:ext cx="2326123" cy="1928567"/>
          </a:xfrm>
          <a:custGeom>
            <a:avLst/>
            <a:gdLst/>
            <a:ahLst/>
            <a:cxnLst/>
            <a:rect r="r" b="b" t="t" l="l"/>
            <a:pathLst>
              <a:path h="1928567" w="2326123">
                <a:moveTo>
                  <a:pt x="2326123" y="0"/>
                </a:moveTo>
                <a:lnTo>
                  <a:pt x="0" y="0"/>
                </a:lnTo>
                <a:lnTo>
                  <a:pt x="0" y="1928567"/>
                </a:lnTo>
                <a:lnTo>
                  <a:pt x="2326123" y="1928567"/>
                </a:lnTo>
                <a:lnTo>
                  <a:pt x="232612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177019" y="3210966"/>
            <a:ext cx="2261003" cy="2472270"/>
          </a:xfrm>
          <a:custGeom>
            <a:avLst/>
            <a:gdLst/>
            <a:ahLst/>
            <a:cxnLst/>
            <a:rect r="r" b="b" t="t" l="l"/>
            <a:pathLst>
              <a:path h="2472270" w="2261003">
                <a:moveTo>
                  <a:pt x="0" y="0"/>
                </a:moveTo>
                <a:lnTo>
                  <a:pt x="2261003" y="0"/>
                </a:lnTo>
                <a:lnTo>
                  <a:pt x="2261003" y="2472270"/>
                </a:lnTo>
                <a:lnTo>
                  <a:pt x="0" y="24722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6685556" y="3727429"/>
            <a:ext cx="10768818" cy="5770208"/>
          </a:xfrm>
          <a:custGeom>
            <a:avLst/>
            <a:gdLst/>
            <a:ahLst/>
            <a:cxnLst/>
            <a:rect r="r" b="b" t="t" l="l"/>
            <a:pathLst>
              <a:path h="5770208" w="10768818">
                <a:moveTo>
                  <a:pt x="0" y="0"/>
                </a:moveTo>
                <a:lnTo>
                  <a:pt x="10768817" y="0"/>
                </a:lnTo>
                <a:lnTo>
                  <a:pt x="10768817" y="5770208"/>
                </a:lnTo>
                <a:lnTo>
                  <a:pt x="0" y="5770208"/>
                </a:lnTo>
                <a:lnTo>
                  <a:pt x="0" y="0"/>
                </a:lnTo>
                <a:close/>
              </a:path>
            </a:pathLst>
          </a:custGeom>
          <a:blipFill>
            <a:blip r:embed="rId12"/>
            <a:stretch>
              <a:fillRect l="0" t="0" r="0" b="0"/>
            </a:stretch>
          </a:blipFill>
        </p:spPr>
      </p:sp>
      <p:sp>
        <p:nvSpPr>
          <p:cNvPr name="TextBox 11" id="11"/>
          <p:cNvSpPr txBox="true"/>
          <p:nvPr/>
        </p:nvSpPr>
        <p:spPr>
          <a:xfrm rot="0">
            <a:off x="9144000" y="987301"/>
            <a:ext cx="7932419" cy="1108710"/>
          </a:xfrm>
          <a:prstGeom prst="rect">
            <a:avLst/>
          </a:prstGeom>
        </p:spPr>
        <p:txBody>
          <a:bodyPr anchor="t" rtlCol="false" tIns="0" lIns="0" bIns="0" rIns="0">
            <a:spAutoFit/>
          </a:bodyPr>
          <a:lstStyle/>
          <a:p>
            <a:pPr algn="l">
              <a:lnSpc>
                <a:spcPts val="2940"/>
              </a:lnSpc>
            </a:pPr>
            <a:r>
              <a:rPr lang="en-US" sz="2100">
                <a:solidFill>
                  <a:srgbClr val="40246D"/>
                </a:solidFill>
                <a:latin typeface="Open Sauce"/>
                <a:ea typeface="Open Sauce"/>
                <a:cs typeface="Open Sauce"/>
                <a:sym typeface="Open Sauce"/>
              </a:rPr>
              <a:t>Esta biblioteca de machine learning en Python incluye funciones para generar matrices de confusión y calcular métricas como precisión, exactitud, recall, y F1-score.</a:t>
            </a:r>
          </a:p>
        </p:txBody>
      </p:sp>
      <p:sp>
        <p:nvSpPr>
          <p:cNvPr name="TextBox 12" id="12"/>
          <p:cNvSpPr txBox="true"/>
          <p:nvPr/>
        </p:nvSpPr>
        <p:spPr>
          <a:xfrm rot="0">
            <a:off x="673390" y="1133414"/>
            <a:ext cx="7557313" cy="911733"/>
          </a:xfrm>
          <a:prstGeom prst="rect">
            <a:avLst/>
          </a:prstGeom>
        </p:spPr>
        <p:txBody>
          <a:bodyPr anchor="t" rtlCol="false" tIns="0" lIns="0" bIns="0" rIns="0">
            <a:spAutoFit/>
          </a:bodyPr>
          <a:lstStyle/>
          <a:p>
            <a:pPr algn="l">
              <a:lnSpc>
                <a:spcPts val="7055"/>
              </a:lnSpc>
            </a:pPr>
            <a:r>
              <a:rPr lang="en-US" sz="6299" spc="-125" b="true">
                <a:solidFill>
                  <a:srgbClr val="40246D"/>
                </a:solidFill>
                <a:latin typeface="Roca One Bold"/>
                <a:ea typeface="Roca One Bold"/>
                <a:cs typeface="Roca One Bold"/>
                <a:sym typeface="Roca One Bold"/>
              </a:rPr>
              <a:t>Scikit-learn(Python)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DAGTHN3z6QY</dc:identifier>
  <dcterms:modified xsi:type="dcterms:W3CDTF">2011-08-01T06:04:30Z</dcterms:modified>
  <cp:revision>1</cp:revision>
  <dc:title>Matriz de Confusión</dc:title>
</cp:coreProperties>
</file>