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0" r:id="rId3"/>
    <p:sldId id="257" r:id="rId4"/>
    <p:sldId id="261" r:id="rId5"/>
    <p:sldId id="263" r:id="rId6"/>
    <p:sldId id="262" r:id="rId7"/>
    <p:sldId id="264" r:id="rId8"/>
    <p:sldId id="271" r:id="rId9"/>
    <p:sldId id="267" r:id="rId10"/>
    <p:sldId id="265" r:id="rId11"/>
    <p:sldId id="269" r:id="rId12"/>
    <p:sldId id="266" r:id="rId13"/>
    <p:sldId id="272" r:id="rId14"/>
    <p:sldId id="270" r:id="rId15"/>
    <p:sldId id="259"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94"/>
  </p:normalViewPr>
  <p:slideViewPr>
    <p:cSldViewPr snapToGrid="0" snapToObjects="1">
      <p:cViewPr varScale="1">
        <p:scale>
          <a:sx n="83" d="100"/>
          <a:sy n="83" d="100"/>
        </p:scale>
        <p:origin x="-32" y="84"/>
      </p:cViewPr>
      <p:guideLst/>
    </p:cSldViewPr>
  </p:slideViewPr>
  <p:notesTextViewPr>
    <p:cViewPr>
      <p:scale>
        <a:sx n="1" d="1"/>
        <a:sy n="1" d="1"/>
      </p:scale>
      <p:origin x="0" y="0"/>
    </p:cViewPr>
  </p:notesTextViewPr>
  <p:notesViewPr>
    <p:cSldViewPr snapToGrid="0" snapToObjects="1">
      <p:cViewPr varScale="1">
        <p:scale>
          <a:sx n="52" d="100"/>
          <a:sy n="52" d="100"/>
        </p:scale>
        <p:origin x="2680"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BB49769-3212-4124-9431-23D1A84ED9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F8FD91A-C68D-496C-87D1-F4F392C383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6C7059-FEE2-4805-976C-2FE76FF84CEE}"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874752B0-8524-4A48-940E-89B26C15D6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9755404-77AF-4035-8705-49383A19D6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871252-095E-4F6E-AD3A-F53DC39FCB51}" type="slidenum">
              <a:rPr lang="zh-CN" altLang="en-US" smtClean="0"/>
              <a:t>‹#›</a:t>
            </a:fld>
            <a:endParaRPr lang="zh-CN" altLang="en-US"/>
          </a:p>
        </p:txBody>
      </p:sp>
    </p:spTree>
    <p:extLst>
      <p:ext uri="{BB962C8B-B14F-4D97-AF65-F5344CB8AC3E}">
        <p14:creationId xmlns:p14="http://schemas.microsoft.com/office/powerpoint/2010/main" val="936351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Başlık ve Alt Ana Başlık">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xfrm>
            <a:off x="11959031" y="13081000"/>
            <a:ext cx="453238" cy="469900"/>
          </a:xfrm>
          <a:prstGeom prst="rect">
            <a:avLst/>
          </a:prstGeom>
        </p:spPr>
        <p:txBody>
          <a:bodyPr/>
          <a:lstStyle>
            <a:lvl1pPr>
              <a:defRPr sz="2400">
                <a:solidFill>
                  <a:srgbClr val="000000"/>
                </a:solidFill>
              </a:defRPr>
            </a:lvl1pPr>
          </a:lstStyle>
          <a:p>
            <a:fld id="{86CB4B4D-7CA3-9044-876B-883B54F8677D}" type="slidenum">
              <a:t>‹#›</a:t>
            </a:fld>
            <a:endParaRPr/>
          </a:p>
        </p:txBody>
      </p:sp>
      <p:sp>
        <p:nvSpPr>
          <p:cNvPr id="9" name="Rounded Rectangle">
            <a:extLst>
              <a:ext uri="{FF2B5EF4-FFF2-40B4-BE49-F238E27FC236}">
                <a16:creationId xmlns:a16="http://schemas.microsoft.com/office/drawing/2014/main" id="{66930919-E934-4EF8-A4F4-F0DDC044302B}"/>
              </a:ext>
            </a:extLst>
          </p:cNvPr>
          <p:cNvSpPr/>
          <p:nvPr userDrawn="1"/>
        </p:nvSpPr>
        <p:spPr>
          <a:xfrm>
            <a:off x="5880427" y="6858000"/>
            <a:ext cx="12623146"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10" name="Title Text">
            <a:extLst>
              <a:ext uri="{FF2B5EF4-FFF2-40B4-BE49-F238E27FC236}">
                <a16:creationId xmlns:a16="http://schemas.microsoft.com/office/drawing/2014/main" id="{0E205567-6F8B-49FD-9E23-945A7D40028F}"/>
              </a:ext>
            </a:extLst>
          </p:cNvPr>
          <p:cNvSpPr txBox="1">
            <a:spLocks noGrp="1"/>
          </p:cNvSpPr>
          <p:nvPr>
            <p:ph type="title" hasCustomPrompt="1"/>
          </p:nvPr>
        </p:nvSpPr>
        <p:spPr>
          <a:xfrm>
            <a:off x="1682750" y="4346635"/>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a:lvl1pPr>
          </a:lstStyle>
          <a:p>
            <a:r>
              <a:rPr lang="en-US" dirty="0"/>
              <a:t>T</a:t>
            </a:r>
            <a:r>
              <a:rPr dirty="0"/>
              <a:t>itle Text</a:t>
            </a:r>
          </a:p>
        </p:txBody>
      </p:sp>
      <p:pic>
        <p:nvPicPr>
          <p:cNvPr id="5" name="Picture 4" descr="A close up of a sign&#10;&#10;Description automatically generated">
            <a:extLst>
              <a:ext uri="{FF2B5EF4-FFF2-40B4-BE49-F238E27FC236}">
                <a16:creationId xmlns:a16="http://schemas.microsoft.com/office/drawing/2014/main" id="{5AE59E98-6D25-0E46-849B-7F673D5098E8}"/>
              </a:ext>
            </a:extLst>
          </p:cNvPr>
          <p:cNvPicPr>
            <a:picLocks noChangeAspect="1"/>
          </p:cNvPicPr>
          <p:nvPr userDrawn="1"/>
        </p:nvPicPr>
        <p:blipFill>
          <a:blip r:embed="rId2" cstate="print">
            <a:alphaModFix amt="35000"/>
            <a:extLst>
              <a:ext uri="{28A0092B-C50C-407E-A947-70E740481C1C}">
                <a14:useLocalDpi xmlns:a14="http://schemas.microsoft.com/office/drawing/2010/main" val="0"/>
              </a:ext>
            </a:extLst>
          </a:blip>
          <a:stretch>
            <a:fillRect/>
          </a:stretch>
        </p:blipFill>
        <p:spPr>
          <a:xfrm>
            <a:off x="19612929" y="0"/>
            <a:ext cx="5215048" cy="3466513"/>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oş">
    <p:spTree>
      <p:nvGrpSpPr>
        <p:cNvPr id="1" name=""/>
        <p:cNvGrpSpPr/>
        <p:nvPr/>
      </p:nvGrpSpPr>
      <p:grpSpPr>
        <a:xfrm>
          <a:off x="0" y="0"/>
          <a:ext cx="0" cy="0"/>
          <a:chOff x="0" y="0"/>
          <a:chExt cx="0" cy="0"/>
        </a:xfrm>
      </p:grpSpPr>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Title Text">
            <a:extLst>
              <a:ext uri="{FF2B5EF4-FFF2-40B4-BE49-F238E27FC236}">
                <a16:creationId xmlns:a16="http://schemas.microsoft.com/office/drawing/2014/main" id="{411695B2-C9AE-446E-97F6-BF2FD5111F8D}"/>
              </a:ext>
            </a:extLst>
          </p:cNvPr>
          <p:cNvSpPr txBox="1">
            <a:spLocks noGrp="1"/>
          </p:cNvSpPr>
          <p:nvPr>
            <p:ph type="title" hasCustomPrompt="1"/>
          </p:nvPr>
        </p:nvSpPr>
        <p:spPr>
          <a:xfrm>
            <a:off x="1920240" y="639203"/>
            <a:ext cx="20774660" cy="184181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a:defRPr/>
            </a:lvl1pPr>
          </a:lstStyle>
          <a:p>
            <a:r>
              <a:rPr lang="en-US" dirty="0"/>
              <a:t>Title Text</a:t>
            </a:r>
            <a:endParaRPr dirty="0"/>
          </a:p>
        </p:txBody>
      </p:sp>
      <p:sp>
        <p:nvSpPr>
          <p:cNvPr id="5" name="Body Level One…">
            <a:extLst>
              <a:ext uri="{FF2B5EF4-FFF2-40B4-BE49-F238E27FC236}">
                <a16:creationId xmlns:a16="http://schemas.microsoft.com/office/drawing/2014/main" id="{D5D3237B-D37E-49E3-8ED9-2B0C718B18E6}"/>
              </a:ext>
            </a:extLst>
          </p:cNvPr>
          <p:cNvSpPr txBox="1">
            <a:spLocks noGrp="1"/>
          </p:cNvSpPr>
          <p:nvPr>
            <p:ph idx="1"/>
          </p:nvPr>
        </p:nvSpPr>
        <p:spPr>
          <a:xfrm>
            <a:off x="1920240" y="3099814"/>
            <a:ext cx="20799602"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28C4AEB-22FB-4EB3-8722-7ABAAE05ACB0}"/>
              </a:ext>
            </a:extLst>
          </p:cNvPr>
          <p:cNvSpPr>
            <a:spLocks noGrp="1"/>
          </p:cNvSpPr>
          <p:nvPr>
            <p:ph type="sldNum" sz="quarter" idx="10"/>
          </p:nvPr>
        </p:nvSpPr>
        <p:spPr/>
        <p:txBody>
          <a:bodyPr/>
          <a:lstStyle/>
          <a:p>
            <a:fld id="{86CB4B4D-7CA3-9044-876B-883B54F8677D}" type="slidenum">
              <a:rPr lang="en-US" altLang="zh-CN" smtClean="0"/>
              <a:t>‹#›</a:t>
            </a:fld>
            <a:endParaRPr lang="zh-CN" altLang="en-US"/>
          </a:p>
        </p:txBody>
      </p:sp>
    </p:spTree>
    <p:extLst>
      <p:ext uri="{BB962C8B-B14F-4D97-AF65-F5344CB8AC3E}">
        <p14:creationId xmlns:p14="http://schemas.microsoft.com/office/powerpoint/2010/main" val="10277365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8764342-9D42-4D58-8086-A7AF025A6D97}"/>
              </a:ext>
            </a:extLst>
          </p:cNvPr>
          <p:cNvSpPr>
            <a:spLocks noGrp="1"/>
          </p:cNvSpPr>
          <p:nvPr>
            <p:ph type="sldNum" sz="quarter" idx="10"/>
          </p:nvPr>
        </p:nvSpPr>
        <p:spPr/>
        <p:txBody>
          <a:bodyPr/>
          <a:lstStyle/>
          <a:p>
            <a:fld id="{86CB4B4D-7CA3-9044-876B-883B54F8677D}" type="slidenum">
              <a:rPr lang="en-US" altLang="zh-CN" smtClean="0"/>
              <a:t>‹#›</a:t>
            </a:fld>
            <a:endParaRPr lang="zh-CN" altLang="en-US"/>
          </a:p>
        </p:txBody>
      </p:sp>
      <p:sp>
        <p:nvSpPr>
          <p:cNvPr id="11" name="Title Text">
            <a:extLst>
              <a:ext uri="{FF2B5EF4-FFF2-40B4-BE49-F238E27FC236}">
                <a16:creationId xmlns:a16="http://schemas.microsoft.com/office/drawing/2014/main" id="{1B91CA09-5BF2-4D48-A405-9079EF3CDE27}"/>
              </a:ext>
            </a:extLst>
          </p:cNvPr>
          <p:cNvSpPr txBox="1">
            <a:spLocks noGrp="1"/>
          </p:cNvSpPr>
          <p:nvPr>
            <p:ph type="title" hasCustomPrompt="1"/>
          </p:nvPr>
        </p:nvSpPr>
        <p:spPr>
          <a:xfrm>
            <a:off x="1859230" y="5370737"/>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b="1">
                <a:latin typeface="Bell MT" panose="02020503060305020303" pitchFamily="18" charset="0"/>
              </a:defRPr>
            </a:lvl1pPr>
          </a:lstStyle>
          <a:p>
            <a:r>
              <a:rPr lang="en-US" dirty="0"/>
              <a:t>THANK YOU</a:t>
            </a:r>
            <a:endParaRPr dirty="0"/>
          </a:p>
        </p:txBody>
      </p:sp>
      <p:pic>
        <p:nvPicPr>
          <p:cNvPr id="12" name="IMG_6578.jpg" descr="IMG_6578.jpg">
            <a:extLst>
              <a:ext uri="{FF2B5EF4-FFF2-40B4-BE49-F238E27FC236}">
                <a16:creationId xmlns:a16="http://schemas.microsoft.com/office/drawing/2014/main" id="{4FB44B7A-3A65-4110-BB71-5E7690764121}"/>
              </a:ext>
            </a:extLst>
          </p:cNvPr>
          <p:cNvPicPr>
            <a:picLocks noChangeAspect="1"/>
          </p:cNvPicPr>
          <p:nvPr userDrawn="1"/>
        </p:nvPicPr>
        <p:blipFill>
          <a:blip r:embed="rId2"/>
          <a:stretch>
            <a:fillRect/>
          </a:stretch>
        </p:blipFill>
        <p:spPr>
          <a:xfrm>
            <a:off x="11061190" y="9196493"/>
            <a:ext cx="2286000" cy="2268551"/>
          </a:xfrm>
          <a:prstGeom prst="rect">
            <a:avLst/>
          </a:prstGeom>
          <a:ln w="12700">
            <a:miter lim="400000"/>
          </a:ln>
        </p:spPr>
      </p:pic>
      <p:sp>
        <p:nvSpPr>
          <p:cNvPr id="13" name="Title Text">
            <a:extLst>
              <a:ext uri="{FF2B5EF4-FFF2-40B4-BE49-F238E27FC236}">
                <a16:creationId xmlns:a16="http://schemas.microsoft.com/office/drawing/2014/main" id="{B9A90A7B-DD3C-4F99-979C-1723E797282A}"/>
              </a:ext>
            </a:extLst>
          </p:cNvPr>
          <p:cNvSpPr txBox="1">
            <a:spLocks/>
          </p:cNvSpPr>
          <p:nvPr userDrawn="1"/>
        </p:nvSpPr>
        <p:spPr>
          <a:xfrm>
            <a:off x="1859230" y="6910493"/>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chemeClr val="bg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a:lstStyle>
          <a:p>
            <a:pPr hangingPunct="1"/>
            <a:r>
              <a:rPr lang="en-US" sz="7200" b="0" dirty="0">
                <a:latin typeface="Arial" panose="020B0604020202020204" pitchFamily="34" charset="0"/>
                <a:cs typeface="Arial" panose="020B0604020202020204" pitchFamily="34" charset="0"/>
              </a:rPr>
              <a:t>support@frugalops.com</a:t>
            </a:r>
          </a:p>
        </p:txBody>
      </p:sp>
      <p:pic>
        <p:nvPicPr>
          <p:cNvPr id="6" name="Picture 5" descr="A close up of a sign&#10;&#10;Description automatically generated">
            <a:extLst>
              <a:ext uri="{FF2B5EF4-FFF2-40B4-BE49-F238E27FC236}">
                <a16:creationId xmlns:a16="http://schemas.microsoft.com/office/drawing/2014/main" id="{E5F2ABD6-A746-2446-B4E4-AB671E4AD629}"/>
              </a:ext>
            </a:extLst>
          </p:cNvPr>
          <p:cNvPicPr>
            <a:picLocks noChangeAspect="1"/>
          </p:cNvPicPr>
          <p:nvPr userDrawn="1"/>
        </p:nvPicPr>
        <p:blipFill>
          <a:blip r:embed="rId3" cstate="print">
            <a:alphaModFix amt="35000"/>
            <a:extLst>
              <a:ext uri="{28A0092B-C50C-407E-A947-70E740481C1C}">
                <a14:useLocalDpi xmlns:a14="http://schemas.microsoft.com/office/drawing/2010/main" val="0"/>
              </a:ext>
            </a:extLst>
          </a:blip>
          <a:stretch>
            <a:fillRect/>
          </a:stretch>
        </p:blipFill>
        <p:spPr>
          <a:xfrm>
            <a:off x="19612929" y="0"/>
            <a:ext cx="5215048" cy="3466513"/>
          </a:xfrm>
          <a:prstGeom prst="rect">
            <a:avLst/>
          </a:prstGeom>
        </p:spPr>
      </p:pic>
    </p:spTree>
    <p:extLst>
      <p:ext uri="{BB962C8B-B14F-4D97-AF65-F5344CB8AC3E}">
        <p14:creationId xmlns:p14="http://schemas.microsoft.com/office/powerpoint/2010/main" val="80787923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3041"/>
        </a:solidFill>
        <a:effectLst/>
      </p:bgPr>
    </p:bg>
    <p:spTree>
      <p:nvGrpSpPr>
        <p:cNvPr id="1" name=""/>
        <p:cNvGrpSpPr/>
        <p:nvPr/>
      </p:nvGrpSpPr>
      <p:grpSpPr>
        <a:xfrm>
          <a:off x="0" y="0"/>
          <a:ext cx="0" cy="0"/>
          <a:chOff x="0" y="0"/>
          <a:chExt cx="0" cy="0"/>
        </a:xfrm>
      </p:grpSpPr>
      <p:sp>
        <p:nvSpPr>
          <p:cNvPr id="2" name="Shape"/>
          <p:cNvSpPr/>
          <p:nvPr/>
        </p:nvSpPr>
        <p:spPr>
          <a:xfrm>
            <a:off x="11969932" y="12976984"/>
            <a:ext cx="444137" cy="51291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5400"/>
                </a:lnTo>
                <a:lnTo>
                  <a:pt x="0" y="16200"/>
                </a:lnTo>
                <a:lnTo>
                  <a:pt x="10800" y="21600"/>
                </a:lnTo>
                <a:lnTo>
                  <a:pt x="21600" y="16200"/>
                </a:lnTo>
                <a:lnTo>
                  <a:pt x="21600" y="5400"/>
                </a:lnTo>
                <a:lnTo>
                  <a:pt x="10800" y="0"/>
                </a:lnTo>
                <a:close/>
                <a:moveTo>
                  <a:pt x="10800" y="994"/>
                </a:moveTo>
                <a:lnTo>
                  <a:pt x="20608" y="5897"/>
                </a:lnTo>
                <a:lnTo>
                  <a:pt x="20608" y="15703"/>
                </a:lnTo>
                <a:lnTo>
                  <a:pt x="10800" y="20612"/>
                </a:lnTo>
                <a:lnTo>
                  <a:pt x="985" y="15703"/>
                </a:lnTo>
                <a:lnTo>
                  <a:pt x="985" y="5897"/>
                </a:lnTo>
                <a:lnTo>
                  <a:pt x="10800" y="994"/>
                </a:lnTo>
                <a:close/>
              </a:path>
            </a:pathLst>
          </a:custGeom>
          <a:gradFill>
            <a:gsLst>
              <a:gs pos="11822">
                <a:srgbClr val="E35364"/>
              </a:gs>
              <a:gs pos="26007">
                <a:srgbClr val="1775A8"/>
              </a:gs>
              <a:gs pos="45070">
                <a:srgbClr val="E2AF32"/>
              </a:gs>
              <a:gs pos="64270">
                <a:srgbClr val="25A982"/>
              </a:gs>
              <a:gs pos="77076">
                <a:srgbClr val="7E5887"/>
              </a:gs>
              <a:gs pos="93224">
                <a:srgbClr val="04BEC2"/>
              </a:gs>
            </a:gsLst>
            <a:lin ang="5400000"/>
          </a:gradFill>
          <a:ln w="12700">
            <a:miter lim="400000"/>
          </a:ln>
        </p:spPr>
        <p:txBody>
          <a:bodyPr lIns="50800" tIns="50800" rIns="50800" bIns="50800" anchor="ctr"/>
          <a:lstStyle/>
          <a:p>
            <a:pPr>
              <a:defRPr sz="3200">
                <a:solidFill>
                  <a:srgbClr val="FFFFFF"/>
                </a:solidFill>
              </a:defRPr>
            </a:pPr>
            <a:endParaRPr/>
          </a:p>
        </p:txBody>
      </p:sp>
      <p:sp>
        <p:nvSpPr>
          <p:cNvPr id="3" name="Rounded Rectangle"/>
          <p:cNvSpPr/>
          <p:nvPr/>
        </p:nvSpPr>
        <p:spPr>
          <a:xfrm>
            <a:off x="5880427" y="2566023"/>
            <a:ext cx="12623146"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4" name="Rounded Rectangle"/>
          <p:cNvSpPr/>
          <p:nvPr/>
        </p:nvSpPr>
        <p:spPr>
          <a:xfrm>
            <a:off x="6892636" y="12669692"/>
            <a:ext cx="10598728"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5" name="Slide Number"/>
          <p:cNvSpPr txBox="1">
            <a:spLocks noGrp="1"/>
          </p:cNvSpPr>
          <p:nvPr>
            <p:ph type="sldNum" sz="quarter" idx="2"/>
          </p:nvPr>
        </p:nvSpPr>
        <p:spPr>
          <a:xfrm>
            <a:off x="12021870" y="13061990"/>
            <a:ext cx="340260" cy="342901"/>
          </a:xfrm>
          <a:prstGeom prst="rect">
            <a:avLst/>
          </a:prstGeom>
          <a:ln w="12700">
            <a:miter lim="400000"/>
          </a:ln>
        </p:spPr>
        <p:txBody>
          <a:bodyPr wrap="none" lIns="50800" tIns="50800" rIns="50800" bIns="50800">
            <a:spAutoFit/>
          </a:bodyPr>
          <a:lstStyle>
            <a:lvl1pPr>
              <a:defRPr sz="1600">
                <a:solidFill>
                  <a:srgbClr val="F9FBFF"/>
                </a:solidFill>
              </a:defRPr>
            </a:lvl1pPr>
          </a:lstStyle>
          <a:p>
            <a:fld id="{86CB4B4D-7CA3-9044-876B-883B54F8677D}" type="slidenum">
              <a:t>‹#›</a:t>
            </a:fld>
            <a:endParaRPr/>
          </a:p>
        </p:txBody>
      </p:sp>
      <p:sp>
        <p:nvSpPr>
          <p:cNvPr id="6" name="Title Text"/>
          <p:cNvSpPr txBox="1">
            <a:spLocks noGrp="1"/>
          </p:cNvSpPr>
          <p:nvPr>
            <p:ph type="title"/>
          </p:nvPr>
        </p:nvSpPr>
        <p:spPr>
          <a:xfrm>
            <a:off x="1883664" y="691044"/>
            <a:ext cx="20836178"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Title Text</a:t>
            </a:r>
          </a:p>
        </p:txBody>
      </p:sp>
      <p:sp>
        <p:nvSpPr>
          <p:cNvPr id="7" name="Body Level One…"/>
          <p:cNvSpPr txBox="1">
            <a:spLocks noGrp="1"/>
          </p:cNvSpPr>
          <p:nvPr>
            <p:ph type="body" idx="1"/>
          </p:nvPr>
        </p:nvSpPr>
        <p:spPr>
          <a:xfrm>
            <a:off x="1883664" y="3099814"/>
            <a:ext cx="20836178"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9" name="Picture 8" descr="A close up of a sign&#10;&#10;Description automatically generated">
            <a:extLst>
              <a:ext uri="{FF2B5EF4-FFF2-40B4-BE49-F238E27FC236}">
                <a16:creationId xmlns:a16="http://schemas.microsoft.com/office/drawing/2014/main" id="{5562C194-8D87-164A-B205-14DCE4321AB9}"/>
              </a:ext>
            </a:extLst>
          </p:cNvPr>
          <p:cNvPicPr>
            <a:picLocks noChangeAspect="1"/>
          </p:cNvPicPr>
          <p:nvPr userDrawn="1"/>
        </p:nvPicPr>
        <p:blipFill>
          <a:blip r:embed="rId6" cstate="print">
            <a:alphaModFix amt="35000"/>
            <a:extLst>
              <a:ext uri="{28A0092B-C50C-407E-A947-70E740481C1C}">
                <a14:useLocalDpi xmlns:a14="http://schemas.microsoft.com/office/drawing/2010/main" val="0"/>
              </a:ext>
            </a:extLst>
          </a:blip>
          <a:stretch>
            <a:fillRect/>
          </a:stretch>
        </p:blipFill>
        <p:spPr>
          <a:xfrm>
            <a:off x="19612929" y="0"/>
            <a:ext cx="5215048" cy="34665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chemeClr val="bg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chemeClr val="bg1"/>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etcode.com/problems/counting-bits/"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leetcode.com/problems/perfect-squar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recurs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etcode.com/problems/fibonacci-numb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etcode.com/problems/coin-change-2/" TargetMode="External"/><Relationship Id="rId2" Type="http://schemas.openxmlformats.org/officeDocument/2006/relationships/hyperlink" Target="https://leetcode.com/problems/coin-chang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etcode.com/problems/coin-change-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B78DE7-7188-4B70-ACC6-71CAC321F399}"/>
              </a:ext>
            </a:extLst>
          </p:cNvPr>
          <p:cNvSpPr/>
          <p:nvPr/>
        </p:nvSpPr>
        <p:spPr>
          <a:xfrm>
            <a:off x="3959087" y="5120034"/>
            <a:ext cx="16465826" cy="4651466"/>
          </a:xfrm>
          <a:prstGeom prst="rect">
            <a:avLst/>
          </a:prstGeom>
        </p:spPr>
        <p:txBody>
          <a:bodyPr wrap="square">
            <a:spAutoFit/>
          </a:bodyPr>
          <a:lstStyle/>
          <a:p>
            <a:pPr>
              <a:lnSpc>
                <a:spcPct val="130000"/>
              </a:lnSpc>
              <a:defRPr sz="12400" b="1">
                <a:solidFill>
                  <a:srgbClr val="FFFFFF"/>
                </a:solidFill>
                <a:latin typeface="Helvetica"/>
                <a:ea typeface="Helvetica"/>
                <a:cs typeface="Helvetica"/>
                <a:sym typeface="Helvetica"/>
              </a:defRPr>
            </a:pPr>
            <a:r>
              <a:rPr lang="en-US" altLang="zh-CN" sz="8800" dirty="0"/>
              <a:t>Dynamic Programming</a:t>
            </a:r>
          </a:p>
          <a:p>
            <a:pPr>
              <a:lnSpc>
                <a:spcPct val="130000"/>
              </a:lnSpc>
              <a:defRPr sz="9600">
                <a:solidFill>
                  <a:srgbClr val="FFFFFF"/>
                </a:solidFill>
              </a:defRPr>
            </a:pPr>
            <a:r>
              <a:rPr lang="en-US" sz="5400" dirty="0">
                <a:solidFill>
                  <a:schemeClr val="bg1"/>
                </a:solidFill>
              </a:rPr>
              <a:t>Ruichen Zhou</a:t>
            </a:r>
          </a:p>
          <a:p>
            <a:pPr>
              <a:lnSpc>
                <a:spcPct val="130000"/>
              </a:lnSpc>
              <a:defRPr sz="9600">
                <a:solidFill>
                  <a:srgbClr val="FFFFFF"/>
                </a:solidFill>
              </a:defRPr>
            </a:pPr>
            <a:endParaRPr lang="en-US" altLang="zh-C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FF4F-61F4-4974-B99D-AD59F706968F}"/>
              </a:ext>
            </a:extLst>
          </p:cNvPr>
          <p:cNvSpPr>
            <a:spLocks noGrp="1"/>
          </p:cNvSpPr>
          <p:nvPr>
            <p:ph type="title"/>
          </p:nvPr>
        </p:nvSpPr>
        <p:spPr/>
        <p:txBody>
          <a:bodyPr>
            <a:normAutofit/>
          </a:bodyPr>
          <a:lstStyle/>
          <a:p>
            <a:pPr algn="ctr"/>
            <a:r>
              <a:rPr lang="en-US" sz="4800" dirty="0"/>
              <a:t>Number of ways to make the amount</a:t>
            </a:r>
            <a:endParaRPr lang="en-US" sz="5000" dirty="0"/>
          </a:p>
        </p:txBody>
      </p:sp>
      <p:pic>
        <p:nvPicPr>
          <p:cNvPr id="5" name="Content Placeholder 4">
            <a:extLst>
              <a:ext uri="{FF2B5EF4-FFF2-40B4-BE49-F238E27FC236}">
                <a16:creationId xmlns:a16="http://schemas.microsoft.com/office/drawing/2014/main" id="{6F05E435-0AC6-43A2-9A2F-7118145A4931}"/>
              </a:ext>
            </a:extLst>
          </p:cNvPr>
          <p:cNvPicPr>
            <a:picLocks noGrp="1" noChangeAspect="1"/>
          </p:cNvPicPr>
          <p:nvPr>
            <p:ph idx="1"/>
          </p:nvPr>
        </p:nvPicPr>
        <p:blipFill>
          <a:blip r:embed="rId2"/>
          <a:stretch>
            <a:fillRect/>
          </a:stretch>
        </p:blipFill>
        <p:spPr>
          <a:xfrm>
            <a:off x="6541440" y="3591993"/>
            <a:ext cx="10991850" cy="1685925"/>
          </a:xfrm>
          <a:prstGeom prst="rect">
            <a:avLst/>
          </a:prstGeom>
        </p:spPr>
      </p:pic>
      <p:pic>
        <p:nvPicPr>
          <p:cNvPr id="6" name="Picture 5">
            <a:extLst>
              <a:ext uri="{FF2B5EF4-FFF2-40B4-BE49-F238E27FC236}">
                <a16:creationId xmlns:a16="http://schemas.microsoft.com/office/drawing/2014/main" id="{BD040692-AF82-487A-842E-89E7EC10A3AF}"/>
              </a:ext>
            </a:extLst>
          </p:cNvPr>
          <p:cNvPicPr>
            <a:picLocks noChangeAspect="1"/>
          </p:cNvPicPr>
          <p:nvPr/>
        </p:nvPicPr>
        <p:blipFill>
          <a:blip r:embed="rId3"/>
          <a:stretch>
            <a:fillRect/>
          </a:stretch>
        </p:blipFill>
        <p:spPr>
          <a:xfrm>
            <a:off x="6612877" y="5755917"/>
            <a:ext cx="10848975" cy="1695450"/>
          </a:xfrm>
          <a:prstGeom prst="rect">
            <a:avLst/>
          </a:prstGeom>
        </p:spPr>
      </p:pic>
      <p:pic>
        <p:nvPicPr>
          <p:cNvPr id="7" name="Picture 6">
            <a:extLst>
              <a:ext uri="{FF2B5EF4-FFF2-40B4-BE49-F238E27FC236}">
                <a16:creationId xmlns:a16="http://schemas.microsoft.com/office/drawing/2014/main" id="{D8EAC9C5-6A75-4470-ABB5-CEF715776861}"/>
              </a:ext>
            </a:extLst>
          </p:cNvPr>
          <p:cNvPicPr>
            <a:picLocks noChangeAspect="1"/>
          </p:cNvPicPr>
          <p:nvPr/>
        </p:nvPicPr>
        <p:blipFill>
          <a:blip r:embed="rId4"/>
          <a:stretch>
            <a:fillRect/>
          </a:stretch>
        </p:blipFill>
        <p:spPr>
          <a:xfrm>
            <a:off x="6584301" y="7929366"/>
            <a:ext cx="10906125" cy="1781175"/>
          </a:xfrm>
          <a:prstGeom prst="rect">
            <a:avLst/>
          </a:prstGeom>
        </p:spPr>
      </p:pic>
      <p:pic>
        <p:nvPicPr>
          <p:cNvPr id="8" name="Picture 7">
            <a:extLst>
              <a:ext uri="{FF2B5EF4-FFF2-40B4-BE49-F238E27FC236}">
                <a16:creationId xmlns:a16="http://schemas.microsoft.com/office/drawing/2014/main" id="{97EB8A3A-46B3-4776-891C-21CEB261EBE0}"/>
              </a:ext>
            </a:extLst>
          </p:cNvPr>
          <p:cNvPicPr>
            <a:picLocks noChangeAspect="1"/>
          </p:cNvPicPr>
          <p:nvPr/>
        </p:nvPicPr>
        <p:blipFill>
          <a:blip r:embed="rId5"/>
          <a:stretch>
            <a:fillRect/>
          </a:stretch>
        </p:blipFill>
        <p:spPr>
          <a:xfrm>
            <a:off x="6670026" y="10257624"/>
            <a:ext cx="10820400" cy="1762125"/>
          </a:xfrm>
          <a:prstGeom prst="rect">
            <a:avLst/>
          </a:prstGeom>
        </p:spPr>
      </p:pic>
      <p:sp>
        <p:nvSpPr>
          <p:cNvPr id="3" name="TextBox 2">
            <a:extLst>
              <a:ext uri="{FF2B5EF4-FFF2-40B4-BE49-F238E27FC236}">
                <a16:creationId xmlns:a16="http://schemas.microsoft.com/office/drawing/2014/main" id="{1C60B195-D140-45F4-A4E3-76A83B2C3B89}"/>
              </a:ext>
            </a:extLst>
          </p:cNvPr>
          <p:cNvSpPr txBox="1"/>
          <p:nvPr/>
        </p:nvSpPr>
        <p:spPr>
          <a:xfrm>
            <a:off x="3269325" y="4188581"/>
            <a:ext cx="2386872"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No coin:</a:t>
            </a:r>
          </a:p>
        </p:txBody>
      </p:sp>
      <p:sp>
        <p:nvSpPr>
          <p:cNvPr id="9" name="TextBox 8">
            <a:extLst>
              <a:ext uri="{FF2B5EF4-FFF2-40B4-BE49-F238E27FC236}">
                <a16:creationId xmlns:a16="http://schemas.microsoft.com/office/drawing/2014/main" id="{82F0D24B-30D7-4307-A317-6D9FF67553E1}"/>
              </a:ext>
            </a:extLst>
          </p:cNvPr>
          <p:cNvSpPr txBox="1"/>
          <p:nvPr/>
        </p:nvSpPr>
        <p:spPr>
          <a:xfrm>
            <a:off x="4144563" y="6415610"/>
            <a:ext cx="636392"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1:</a:t>
            </a:r>
          </a:p>
        </p:txBody>
      </p:sp>
      <p:sp>
        <p:nvSpPr>
          <p:cNvPr id="10" name="TextBox 9">
            <a:extLst>
              <a:ext uri="{FF2B5EF4-FFF2-40B4-BE49-F238E27FC236}">
                <a16:creationId xmlns:a16="http://schemas.microsoft.com/office/drawing/2014/main" id="{E942C5AC-DF7C-4914-9FA6-D3E3791EA8D4}"/>
              </a:ext>
            </a:extLst>
          </p:cNvPr>
          <p:cNvSpPr txBox="1"/>
          <p:nvPr/>
        </p:nvSpPr>
        <p:spPr>
          <a:xfrm>
            <a:off x="3880362" y="8502986"/>
            <a:ext cx="117019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1,2:</a:t>
            </a:r>
          </a:p>
        </p:txBody>
      </p:sp>
      <p:sp>
        <p:nvSpPr>
          <p:cNvPr id="11" name="TextBox 10">
            <a:extLst>
              <a:ext uri="{FF2B5EF4-FFF2-40B4-BE49-F238E27FC236}">
                <a16:creationId xmlns:a16="http://schemas.microsoft.com/office/drawing/2014/main" id="{563B3DF6-840E-422D-B5AB-8B2A334C1DB7}"/>
              </a:ext>
            </a:extLst>
          </p:cNvPr>
          <p:cNvSpPr txBox="1"/>
          <p:nvPr/>
        </p:nvSpPr>
        <p:spPr>
          <a:xfrm>
            <a:off x="3610763" y="10926154"/>
            <a:ext cx="170399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bg1"/>
                </a:solidFill>
              </a:rPr>
              <a:t>1,2,5:</a:t>
            </a:r>
          </a:p>
        </p:txBody>
      </p:sp>
      <p:sp>
        <p:nvSpPr>
          <p:cNvPr id="12" name="TextBox 11">
            <a:extLst>
              <a:ext uri="{FF2B5EF4-FFF2-40B4-BE49-F238E27FC236}">
                <a16:creationId xmlns:a16="http://schemas.microsoft.com/office/drawing/2014/main" id="{097CE493-D431-46B9-9A62-35702ADC1E69}"/>
              </a:ext>
            </a:extLst>
          </p:cNvPr>
          <p:cNvSpPr txBox="1"/>
          <p:nvPr/>
        </p:nvSpPr>
        <p:spPr>
          <a:xfrm>
            <a:off x="7795859" y="2647199"/>
            <a:ext cx="8306761"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5400" dirty="0">
                <a:solidFill>
                  <a:schemeClr val="bg1"/>
                </a:solidFill>
              </a:rPr>
              <a:t>Coins: [1,2,5], amount = 12</a:t>
            </a:r>
          </a:p>
        </p:txBody>
      </p:sp>
      <p:sp>
        <p:nvSpPr>
          <p:cNvPr id="13" name="Rectangle 12">
            <a:extLst>
              <a:ext uri="{FF2B5EF4-FFF2-40B4-BE49-F238E27FC236}">
                <a16:creationId xmlns:a16="http://schemas.microsoft.com/office/drawing/2014/main" id="{9FFA31E6-F1D4-4509-BA0F-CD5006C6C5C3}"/>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9</a:t>
            </a:r>
          </a:p>
        </p:txBody>
      </p:sp>
    </p:spTree>
    <p:extLst>
      <p:ext uri="{BB962C8B-B14F-4D97-AF65-F5344CB8AC3E}">
        <p14:creationId xmlns:p14="http://schemas.microsoft.com/office/powerpoint/2010/main" val="3928793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E9BB-683E-48AA-9737-F03A5BA27F50}"/>
              </a:ext>
            </a:extLst>
          </p:cNvPr>
          <p:cNvSpPr>
            <a:spLocks noGrp="1"/>
          </p:cNvSpPr>
          <p:nvPr>
            <p:ph type="title"/>
          </p:nvPr>
        </p:nvSpPr>
        <p:spPr/>
        <p:txBody>
          <a:bodyPr>
            <a:normAutofit/>
          </a:bodyPr>
          <a:lstStyle/>
          <a:p>
            <a:pPr algn="ctr"/>
            <a:r>
              <a:rPr lang="en-US" sz="5400" dirty="0"/>
              <a:t>Logic behind</a:t>
            </a:r>
          </a:p>
        </p:txBody>
      </p:sp>
      <p:sp>
        <p:nvSpPr>
          <p:cNvPr id="3" name="Content Placeholder 2">
            <a:extLst>
              <a:ext uri="{FF2B5EF4-FFF2-40B4-BE49-F238E27FC236}">
                <a16:creationId xmlns:a16="http://schemas.microsoft.com/office/drawing/2014/main" id="{00CCF76A-8B0D-4AE9-9187-5D2A63894195}"/>
              </a:ext>
            </a:extLst>
          </p:cNvPr>
          <p:cNvSpPr>
            <a:spLocks noGrp="1"/>
          </p:cNvSpPr>
          <p:nvPr>
            <p:ph idx="1"/>
          </p:nvPr>
        </p:nvSpPr>
        <p:spPr/>
        <p:txBody>
          <a:bodyPr/>
          <a:lstStyle/>
          <a:p>
            <a:r>
              <a:rPr lang="en-US" dirty="0"/>
              <a:t>Main idea: for every coin: //1,2,5</a:t>
            </a:r>
          </a:p>
          <a:p>
            <a:pPr marL="0" indent="0">
              <a:buNone/>
            </a:pPr>
            <a:r>
              <a:rPr lang="en-US" dirty="0"/>
              <a:t>						For every amount: //0,1,2,3,4,5…</a:t>
            </a:r>
          </a:p>
          <a:p>
            <a:pPr marL="0" indent="0">
              <a:buNone/>
            </a:pPr>
            <a:r>
              <a:rPr lang="en-US" dirty="0"/>
              <a:t>							if(amount&gt;coin){</a:t>
            </a:r>
          </a:p>
          <a:p>
            <a:pPr marL="0" indent="0">
              <a:buNone/>
            </a:pPr>
            <a:r>
              <a:rPr lang="en-US" dirty="0"/>
              <a:t>								Array[amount]+=Array[amount-coin];</a:t>
            </a:r>
          </a:p>
          <a:p>
            <a:pPr marL="0" indent="0">
              <a:buNone/>
            </a:pPr>
            <a:r>
              <a:rPr lang="en-US" dirty="0"/>
              <a:t>							}</a:t>
            </a:r>
          </a:p>
          <a:p>
            <a:endParaRPr lang="en-US" dirty="0"/>
          </a:p>
        </p:txBody>
      </p:sp>
      <p:sp>
        <p:nvSpPr>
          <p:cNvPr id="4" name="Rectangle 3">
            <a:extLst>
              <a:ext uri="{FF2B5EF4-FFF2-40B4-BE49-F238E27FC236}">
                <a16:creationId xmlns:a16="http://schemas.microsoft.com/office/drawing/2014/main" id="{395A2401-D27E-4AE2-A483-A5CBD40B5D02}"/>
              </a:ext>
            </a:extLst>
          </p:cNvPr>
          <p:cNvSpPr/>
          <p:nvPr/>
        </p:nvSpPr>
        <p:spPr>
          <a:xfrm>
            <a:off x="11899290" y="12961719"/>
            <a:ext cx="585418" cy="523220"/>
          </a:xfrm>
          <a:prstGeom prst="rect">
            <a:avLst/>
          </a:prstGeom>
        </p:spPr>
        <p:txBody>
          <a:bodyPr wrap="none">
            <a:spAutoFit/>
          </a:bodyPr>
          <a:lstStyle/>
          <a:p>
            <a:r>
              <a:rPr lang="en-US" sz="2800" dirty="0">
                <a:solidFill>
                  <a:schemeClr val="bg1"/>
                </a:solidFill>
              </a:rPr>
              <a:t>10</a:t>
            </a:r>
          </a:p>
        </p:txBody>
      </p:sp>
    </p:spTree>
    <p:extLst>
      <p:ext uri="{BB962C8B-B14F-4D97-AF65-F5344CB8AC3E}">
        <p14:creationId xmlns:p14="http://schemas.microsoft.com/office/powerpoint/2010/main" val="26704675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F180-9EDD-48E4-A575-84EF2AB80857}"/>
              </a:ext>
            </a:extLst>
          </p:cNvPr>
          <p:cNvSpPr>
            <a:spLocks noGrp="1"/>
          </p:cNvSpPr>
          <p:nvPr>
            <p:ph type="title"/>
          </p:nvPr>
        </p:nvSpPr>
        <p:spPr/>
        <p:txBody>
          <a:bodyPr>
            <a:normAutofit/>
          </a:bodyPr>
          <a:lstStyle/>
          <a:p>
            <a:pPr algn="ctr"/>
            <a:r>
              <a:rPr lang="en-US" sz="5000" dirty="0"/>
              <a:t>Implementation</a:t>
            </a:r>
          </a:p>
        </p:txBody>
      </p:sp>
      <p:sp>
        <p:nvSpPr>
          <p:cNvPr id="3" name="Content Placeholder 2">
            <a:extLst>
              <a:ext uri="{FF2B5EF4-FFF2-40B4-BE49-F238E27FC236}">
                <a16:creationId xmlns:a16="http://schemas.microsoft.com/office/drawing/2014/main" id="{DC565B98-8047-46A1-A576-63A8E2FED341}"/>
              </a:ext>
            </a:extLst>
          </p:cNvPr>
          <p:cNvSpPr>
            <a:spLocks noGrp="1"/>
          </p:cNvSpPr>
          <p:nvPr>
            <p:ph idx="1"/>
          </p:nvPr>
        </p:nvSpPr>
        <p:spPr/>
        <p:txBody>
          <a:bodyPr/>
          <a:lstStyle/>
          <a:p>
            <a:r>
              <a:rPr lang="en-US" dirty="0"/>
              <a:t>Coding in IDE</a:t>
            </a:r>
          </a:p>
          <a:p>
            <a:r>
              <a:rPr lang="en-US" dirty="0"/>
              <a:t>Given m = amount of money to make change for, n = number of coins provided</a:t>
            </a:r>
          </a:p>
          <a:p>
            <a:r>
              <a:rPr lang="en-US" dirty="0"/>
              <a:t>Big O analysis: Time? Space?</a:t>
            </a:r>
          </a:p>
          <a:p>
            <a:r>
              <a:rPr lang="en-US" dirty="0"/>
              <a:t>Time: O(m*n)    Space: O(m)</a:t>
            </a:r>
          </a:p>
        </p:txBody>
      </p:sp>
      <p:sp>
        <p:nvSpPr>
          <p:cNvPr id="5" name="Rectangle 4">
            <a:extLst>
              <a:ext uri="{FF2B5EF4-FFF2-40B4-BE49-F238E27FC236}">
                <a16:creationId xmlns:a16="http://schemas.microsoft.com/office/drawing/2014/main" id="{19D651EA-B159-460A-A8B5-3A98C33486ED}"/>
              </a:ext>
            </a:extLst>
          </p:cNvPr>
          <p:cNvSpPr/>
          <p:nvPr/>
        </p:nvSpPr>
        <p:spPr>
          <a:xfrm>
            <a:off x="11899290" y="12961719"/>
            <a:ext cx="585418" cy="523220"/>
          </a:xfrm>
          <a:prstGeom prst="rect">
            <a:avLst/>
          </a:prstGeom>
        </p:spPr>
        <p:txBody>
          <a:bodyPr wrap="none">
            <a:spAutoFit/>
          </a:bodyPr>
          <a:lstStyle/>
          <a:p>
            <a:r>
              <a:rPr lang="en-US" sz="2800" dirty="0">
                <a:solidFill>
                  <a:schemeClr val="bg1"/>
                </a:solidFill>
              </a:rPr>
              <a:t>11</a:t>
            </a:r>
          </a:p>
        </p:txBody>
      </p:sp>
    </p:spTree>
    <p:extLst>
      <p:ext uri="{BB962C8B-B14F-4D97-AF65-F5344CB8AC3E}">
        <p14:creationId xmlns:p14="http://schemas.microsoft.com/office/powerpoint/2010/main" val="3507464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5C77-E403-4805-ABF0-6C92D6095CE8}"/>
              </a:ext>
            </a:extLst>
          </p:cNvPr>
          <p:cNvSpPr>
            <a:spLocks noGrp="1"/>
          </p:cNvSpPr>
          <p:nvPr>
            <p:ph type="title"/>
          </p:nvPr>
        </p:nvSpPr>
        <p:spPr/>
        <p:txBody>
          <a:bodyPr>
            <a:normAutofit/>
          </a:bodyPr>
          <a:lstStyle/>
          <a:p>
            <a:pPr algn="ctr"/>
            <a:r>
              <a:rPr lang="en-US" dirty="0"/>
              <a:t>E</a:t>
            </a:r>
            <a:r>
              <a:rPr lang="en-US" altLang="zh-CN" dirty="0"/>
              <a:t>xercise</a:t>
            </a:r>
            <a:endParaRPr lang="en-US" dirty="0"/>
          </a:p>
        </p:txBody>
      </p:sp>
      <p:pic>
        <p:nvPicPr>
          <p:cNvPr id="5" name="Content Placeholder 4">
            <a:extLst>
              <a:ext uri="{FF2B5EF4-FFF2-40B4-BE49-F238E27FC236}">
                <a16:creationId xmlns:a16="http://schemas.microsoft.com/office/drawing/2014/main" id="{7F191A94-876F-4BFB-A3B2-44B18D0D0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8454" y="3108114"/>
            <a:ext cx="10276204" cy="5780365"/>
          </a:xfrm>
        </p:spPr>
      </p:pic>
      <p:sp>
        <p:nvSpPr>
          <p:cNvPr id="4" name="Rectangle 3">
            <a:extLst>
              <a:ext uri="{FF2B5EF4-FFF2-40B4-BE49-F238E27FC236}">
                <a16:creationId xmlns:a16="http://schemas.microsoft.com/office/drawing/2014/main" id="{8416259E-C394-4EF6-B7DD-983F1B5201F9}"/>
              </a:ext>
            </a:extLst>
          </p:cNvPr>
          <p:cNvSpPr/>
          <p:nvPr/>
        </p:nvSpPr>
        <p:spPr>
          <a:xfrm>
            <a:off x="4213412" y="9771449"/>
            <a:ext cx="15957176" cy="1631216"/>
          </a:xfrm>
          <a:prstGeom prst="rect">
            <a:avLst/>
          </a:prstGeom>
        </p:spPr>
        <p:txBody>
          <a:bodyPr wrap="square">
            <a:spAutoFit/>
          </a:bodyPr>
          <a:lstStyle/>
          <a:p>
            <a:r>
              <a:rPr lang="en-US" dirty="0">
                <a:solidFill>
                  <a:schemeClr val="bg1"/>
                </a:solidFill>
              </a:rPr>
              <a:t>Leet338: </a:t>
            </a:r>
            <a:r>
              <a:rPr lang="en-US" dirty="0">
                <a:hlinkClick r:id="rId3"/>
              </a:rPr>
              <a:t>https://leetcode.com/problems/counting-bits/</a:t>
            </a:r>
            <a:endParaRPr lang="en-US" dirty="0"/>
          </a:p>
          <a:p>
            <a:r>
              <a:rPr lang="en-US" dirty="0">
                <a:solidFill>
                  <a:schemeClr val="bg1"/>
                </a:solidFill>
              </a:rPr>
              <a:t>Leet279: </a:t>
            </a:r>
            <a:r>
              <a:rPr lang="en-US" dirty="0">
                <a:hlinkClick r:id="rId4"/>
              </a:rPr>
              <a:t>https://leetcode.com/problems/perfect-squares/</a:t>
            </a:r>
            <a:endParaRPr lang="en-US" dirty="0"/>
          </a:p>
        </p:txBody>
      </p:sp>
      <p:sp>
        <p:nvSpPr>
          <p:cNvPr id="6" name="Rectangle 5">
            <a:extLst>
              <a:ext uri="{FF2B5EF4-FFF2-40B4-BE49-F238E27FC236}">
                <a16:creationId xmlns:a16="http://schemas.microsoft.com/office/drawing/2014/main" id="{350DE114-C7F6-4678-B84B-A0257C692EB0}"/>
              </a:ext>
            </a:extLst>
          </p:cNvPr>
          <p:cNvSpPr/>
          <p:nvPr/>
        </p:nvSpPr>
        <p:spPr>
          <a:xfrm>
            <a:off x="11899290" y="12961719"/>
            <a:ext cx="585418" cy="523220"/>
          </a:xfrm>
          <a:prstGeom prst="rect">
            <a:avLst/>
          </a:prstGeom>
        </p:spPr>
        <p:txBody>
          <a:bodyPr wrap="none">
            <a:spAutoFit/>
          </a:bodyPr>
          <a:lstStyle/>
          <a:p>
            <a:r>
              <a:rPr lang="en-US" sz="2800" dirty="0">
                <a:solidFill>
                  <a:schemeClr val="bg1"/>
                </a:solidFill>
              </a:rPr>
              <a:t>12</a:t>
            </a:r>
          </a:p>
        </p:txBody>
      </p:sp>
    </p:spTree>
    <p:extLst>
      <p:ext uri="{BB962C8B-B14F-4D97-AF65-F5344CB8AC3E}">
        <p14:creationId xmlns:p14="http://schemas.microsoft.com/office/powerpoint/2010/main" val="7846308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4A5A-BEDE-4ECF-937F-3A1B59A06504}"/>
              </a:ext>
            </a:extLst>
          </p:cNvPr>
          <p:cNvSpPr>
            <a:spLocks noGrp="1"/>
          </p:cNvSpPr>
          <p:nvPr>
            <p:ph type="title"/>
          </p:nvPr>
        </p:nvSpPr>
        <p:spPr/>
        <p:txBody>
          <a:bodyPr>
            <a:normAutofit/>
          </a:bodyPr>
          <a:lstStyle/>
          <a:p>
            <a:pPr algn="ctr"/>
            <a:r>
              <a:rPr lang="en-US" sz="5400" dirty="0"/>
              <a:t>Brain Storm</a:t>
            </a:r>
          </a:p>
        </p:txBody>
      </p:sp>
      <p:pic>
        <p:nvPicPr>
          <p:cNvPr id="4" name="Content Placeholder 3">
            <a:extLst>
              <a:ext uri="{FF2B5EF4-FFF2-40B4-BE49-F238E27FC236}">
                <a16:creationId xmlns:a16="http://schemas.microsoft.com/office/drawing/2014/main" id="{C3DCC856-7D9E-411C-AC82-B4279643DC36}"/>
              </a:ext>
            </a:extLst>
          </p:cNvPr>
          <p:cNvPicPr>
            <a:picLocks noGrp="1" noChangeAspect="1"/>
          </p:cNvPicPr>
          <p:nvPr>
            <p:ph idx="1"/>
          </p:nvPr>
        </p:nvPicPr>
        <p:blipFill>
          <a:blip r:embed="rId2"/>
          <a:stretch>
            <a:fillRect/>
          </a:stretch>
        </p:blipFill>
        <p:spPr>
          <a:xfrm>
            <a:off x="9007768" y="3100388"/>
            <a:ext cx="6625638" cy="9207500"/>
          </a:xfrm>
          <a:prstGeom prst="rect">
            <a:avLst/>
          </a:prstGeom>
        </p:spPr>
      </p:pic>
      <p:sp>
        <p:nvSpPr>
          <p:cNvPr id="5" name="Rectangle 4">
            <a:extLst>
              <a:ext uri="{FF2B5EF4-FFF2-40B4-BE49-F238E27FC236}">
                <a16:creationId xmlns:a16="http://schemas.microsoft.com/office/drawing/2014/main" id="{7081B5F6-490E-45EA-ACD9-5BB1A9D543AE}"/>
              </a:ext>
            </a:extLst>
          </p:cNvPr>
          <p:cNvSpPr/>
          <p:nvPr/>
        </p:nvSpPr>
        <p:spPr>
          <a:xfrm>
            <a:off x="11899290" y="12961719"/>
            <a:ext cx="585418" cy="523220"/>
          </a:xfrm>
          <a:prstGeom prst="rect">
            <a:avLst/>
          </a:prstGeom>
        </p:spPr>
        <p:txBody>
          <a:bodyPr wrap="none">
            <a:spAutoFit/>
          </a:bodyPr>
          <a:lstStyle/>
          <a:p>
            <a:r>
              <a:rPr lang="en-US" sz="2800" dirty="0">
                <a:solidFill>
                  <a:schemeClr val="bg1"/>
                </a:solidFill>
              </a:rPr>
              <a:t>13</a:t>
            </a:r>
          </a:p>
        </p:txBody>
      </p:sp>
    </p:spTree>
    <p:extLst>
      <p:ext uri="{BB962C8B-B14F-4D97-AF65-F5344CB8AC3E}">
        <p14:creationId xmlns:p14="http://schemas.microsoft.com/office/powerpoint/2010/main" val="5196104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p:cNvSpPr/>
          <p:nvPr/>
        </p:nvSpPr>
        <p:spPr>
          <a:xfrm>
            <a:off x="3749192" y="7131881"/>
            <a:ext cx="17181773" cy="61751"/>
          </a:xfrm>
          <a:prstGeom prst="roundRect">
            <a:avLst>
              <a:gd name="adj" fmla="val 50000"/>
            </a:avLst>
          </a:prstGeom>
          <a:gradFill>
            <a:gsLst>
              <a:gs pos="11822">
                <a:srgbClr val="E35364"/>
              </a:gs>
              <a:gs pos="26007">
                <a:srgbClr val="1775A8"/>
              </a:gs>
              <a:gs pos="45070">
                <a:srgbClr val="E2AF32"/>
              </a:gs>
              <a:gs pos="64270">
                <a:srgbClr val="25A982"/>
              </a:gs>
              <a:gs pos="77076">
                <a:srgbClr val="7E5887"/>
              </a:gs>
              <a:gs pos="93224">
                <a:srgbClr val="04BEC2"/>
              </a:gs>
            </a:gsLst>
            <a:path path="circle">
              <a:fillToRect l="37721" t="-19636" r="62278" b="119636"/>
            </a:path>
          </a:gradFill>
          <a:ln w="12700">
            <a:miter lim="400000"/>
          </a:ln>
        </p:spPr>
        <p:txBody>
          <a:bodyPr lIns="50800" tIns="50800" rIns="50800" bIns="50800" anchor="ctr"/>
          <a:lstStyle/>
          <a:p>
            <a:pPr>
              <a:defRPr sz="3200">
                <a:solidFill>
                  <a:srgbClr val="FFFFFF"/>
                </a:solidFill>
              </a:defRPr>
            </a:pPr>
            <a:endParaRPr/>
          </a:p>
        </p:txBody>
      </p:sp>
      <p:sp>
        <p:nvSpPr>
          <p:cNvPr id="2" name="标题 1">
            <a:extLst>
              <a:ext uri="{FF2B5EF4-FFF2-40B4-BE49-F238E27FC236}">
                <a16:creationId xmlns:a16="http://schemas.microsoft.com/office/drawing/2014/main" id="{5DC09737-166D-458C-8D3B-6A391B5A1CFF}"/>
              </a:ext>
            </a:extLst>
          </p:cNvPr>
          <p:cNvSpPr>
            <a:spLocks noGrp="1"/>
          </p:cNvSpPr>
          <p:nvPr>
            <p:ph type="title"/>
          </p:nvPr>
        </p:nvSpPr>
        <p:spPr>
          <a:xfrm>
            <a:off x="1689099" y="4876756"/>
            <a:ext cx="21005800" cy="2286000"/>
          </a:xfrm>
        </p:spPr>
        <p:txBody>
          <a:bodyPr>
            <a:normAutofit/>
          </a:bodyPr>
          <a:lstStyle/>
          <a:p>
            <a:r>
              <a:rPr lang="en-US" altLang="zh-CN" dirty="0"/>
              <a:t>THANK YOU</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00A0-9E4F-434A-A6F8-258B93DDD120}"/>
              </a:ext>
            </a:extLst>
          </p:cNvPr>
          <p:cNvSpPr>
            <a:spLocks noGrp="1"/>
          </p:cNvSpPr>
          <p:nvPr>
            <p:ph type="title"/>
          </p:nvPr>
        </p:nvSpPr>
        <p:spPr/>
        <p:txBody>
          <a:bodyPr>
            <a:normAutofit/>
          </a:bodyPr>
          <a:lstStyle/>
          <a:p>
            <a:pPr algn="ctr"/>
            <a:r>
              <a:rPr lang="en-US" sz="5000" dirty="0"/>
              <a:t>What is Dynamic programming</a:t>
            </a:r>
          </a:p>
        </p:txBody>
      </p:sp>
      <p:sp>
        <p:nvSpPr>
          <p:cNvPr id="3" name="Content Placeholder 2">
            <a:extLst>
              <a:ext uri="{FF2B5EF4-FFF2-40B4-BE49-F238E27FC236}">
                <a16:creationId xmlns:a16="http://schemas.microsoft.com/office/drawing/2014/main" id="{6C9A2BBD-3EF7-4D0C-810D-BA0C1511F3DA}"/>
              </a:ext>
            </a:extLst>
          </p:cNvPr>
          <p:cNvSpPr>
            <a:spLocks noGrp="1"/>
          </p:cNvSpPr>
          <p:nvPr>
            <p:ph idx="1"/>
          </p:nvPr>
        </p:nvSpPr>
        <p:spPr/>
        <p:txBody>
          <a:bodyPr/>
          <a:lstStyle/>
          <a:p>
            <a:r>
              <a:rPr lang="en-US" dirty="0"/>
              <a:t>Dynamic Programming (DP) is an algorithmic technique for solving an optimization problem by breaking it down into simpler subproblems and utilizing the fact that the optimal solution to the overall problem depends upon the optimal solution to its subproblems.</a:t>
            </a:r>
          </a:p>
          <a:p>
            <a:r>
              <a:rPr lang="zh-CN" altLang="en-US" dirty="0"/>
              <a:t>记住求过的解来节省时间</a:t>
            </a:r>
            <a:endParaRPr lang="en-US" dirty="0"/>
          </a:p>
        </p:txBody>
      </p:sp>
      <p:sp>
        <p:nvSpPr>
          <p:cNvPr id="4" name="TextBox 3">
            <a:extLst>
              <a:ext uri="{FF2B5EF4-FFF2-40B4-BE49-F238E27FC236}">
                <a16:creationId xmlns:a16="http://schemas.microsoft.com/office/drawing/2014/main" id="{DA7635AC-DAE5-4A64-9309-CF13C517550A}"/>
              </a:ext>
            </a:extLst>
          </p:cNvPr>
          <p:cNvSpPr txBox="1"/>
          <p:nvPr/>
        </p:nvSpPr>
        <p:spPr>
          <a:xfrm>
            <a:off x="12040516" y="12966097"/>
            <a:ext cx="30296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chemeClr val="bg1"/>
                </a:solidFill>
                <a:effectLst/>
                <a:uFillTx/>
                <a:latin typeface="+mn-lt"/>
                <a:ea typeface="+mn-ea"/>
                <a:cs typeface="+mn-cs"/>
                <a:sym typeface="Helvetica Light"/>
              </a:rPr>
              <a:t>1</a:t>
            </a:r>
          </a:p>
        </p:txBody>
      </p:sp>
    </p:spTree>
    <p:extLst>
      <p:ext uri="{BB962C8B-B14F-4D97-AF65-F5344CB8AC3E}">
        <p14:creationId xmlns:p14="http://schemas.microsoft.com/office/powerpoint/2010/main" val="4152235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BD33688-7FED-4323-90ED-C44FAF8D1E70}"/>
              </a:ext>
            </a:extLst>
          </p:cNvPr>
          <p:cNvSpPr>
            <a:spLocks noGrp="1"/>
          </p:cNvSpPr>
          <p:nvPr>
            <p:ph type="body" sz="quarter" idx="4294967295"/>
          </p:nvPr>
        </p:nvSpPr>
        <p:spPr>
          <a:xfrm>
            <a:off x="1881188" y="2998788"/>
            <a:ext cx="20813712" cy="9309100"/>
          </a:xfrm>
        </p:spPr>
        <p:txBody>
          <a:bodyPr/>
          <a:lstStyle/>
          <a:p>
            <a:r>
              <a:rPr lang="en-US" dirty="0"/>
              <a:t>Dynamic Programming is mainly an optimization over plain </a:t>
            </a:r>
            <a:r>
              <a:rPr lang="en-US" dirty="0">
                <a:hlinkClick r:id="rId2"/>
              </a:rPr>
              <a:t>recursion</a:t>
            </a:r>
            <a:r>
              <a:rPr lang="en-US" dirty="0"/>
              <a:t>.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 </a:t>
            </a:r>
          </a:p>
          <a:p>
            <a:r>
              <a:rPr lang="zh-CN" altLang="en-US" dirty="0"/>
              <a:t>适用于有重叠子问题和最优子结构性质的问题</a:t>
            </a:r>
            <a:endParaRPr lang="en-US" altLang="zh-CN" dirty="0"/>
          </a:p>
        </p:txBody>
      </p:sp>
      <p:sp>
        <p:nvSpPr>
          <p:cNvPr id="6" name="标题 5">
            <a:extLst>
              <a:ext uri="{FF2B5EF4-FFF2-40B4-BE49-F238E27FC236}">
                <a16:creationId xmlns:a16="http://schemas.microsoft.com/office/drawing/2014/main" id="{C204FA86-EDBE-49FB-871C-79691306A53C}"/>
              </a:ext>
            </a:extLst>
          </p:cNvPr>
          <p:cNvSpPr>
            <a:spLocks noGrp="1"/>
          </p:cNvSpPr>
          <p:nvPr>
            <p:ph type="title"/>
          </p:nvPr>
        </p:nvSpPr>
        <p:spPr/>
        <p:txBody>
          <a:bodyPr>
            <a:normAutofit/>
          </a:bodyPr>
          <a:lstStyle/>
          <a:p>
            <a:pPr algn="ctr"/>
            <a:r>
              <a:rPr lang="en-US" altLang="zh-CN" sz="5000" dirty="0"/>
              <a:t>Why and when </a:t>
            </a:r>
            <a:r>
              <a:rPr lang="en-US" sz="5000" dirty="0"/>
              <a:t>Dynamic Programming</a:t>
            </a:r>
            <a:endParaRPr lang="zh-CN" altLang="en-US" sz="5000" dirty="0"/>
          </a:p>
        </p:txBody>
      </p:sp>
      <p:sp>
        <p:nvSpPr>
          <p:cNvPr id="3" name="Rectangle 2">
            <a:extLst>
              <a:ext uri="{FF2B5EF4-FFF2-40B4-BE49-F238E27FC236}">
                <a16:creationId xmlns:a16="http://schemas.microsoft.com/office/drawing/2014/main" id="{2B64B19C-2878-43E6-961A-748021FDDAD5}"/>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2</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B3B-BC05-4A76-A442-2B73DB4F5DF5}"/>
              </a:ext>
            </a:extLst>
          </p:cNvPr>
          <p:cNvSpPr>
            <a:spLocks noGrp="1"/>
          </p:cNvSpPr>
          <p:nvPr>
            <p:ph type="title"/>
          </p:nvPr>
        </p:nvSpPr>
        <p:spPr/>
        <p:txBody>
          <a:bodyPr>
            <a:normAutofit/>
          </a:bodyPr>
          <a:lstStyle/>
          <a:p>
            <a:pPr algn="ctr"/>
            <a:r>
              <a:rPr lang="en-US" sz="5000" dirty="0"/>
              <a:t>Example: Fibonacci numbers</a:t>
            </a:r>
          </a:p>
        </p:txBody>
      </p:sp>
      <p:sp>
        <p:nvSpPr>
          <p:cNvPr id="6" name="TextBox 5">
            <a:extLst>
              <a:ext uri="{FF2B5EF4-FFF2-40B4-BE49-F238E27FC236}">
                <a16:creationId xmlns:a16="http://schemas.microsoft.com/office/drawing/2014/main" id="{EF8C1247-C372-4473-A025-356CF9A4B7C5}"/>
              </a:ext>
            </a:extLst>
          </p:cNvPr>
          <p:cNvSpPr txBox="1"/>
          <p:nvPr/>
        </p:nvSpPr>
        <p:spPr>
          <a:xfrm>
            <a:off x="3007479" y="9239738"/>
            <a:ext cx="18270547"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5200" dirty="0">
                <a:solidFill>
                  <a:schemeClr val="bg1"/>
                </a:solidFill>
              </a:rPr>
              <a:t>Leet509 </a:t>
            </a:r>
            <a:r>
              <a:rPr lang="en-US" dirty="0">
                <a:hlinkClick r:id="rId2"/>
              </a:rPr>
              <a:t>https://leetcode.com/problems/fibonacci-number/</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a:extLst>
              <a:ext uri="{FF2B5EF4-FFF2-40B4-BE49-F238E27FC236}">
                <a16:creationId xmlns:a16="http://schemas.microsoft.com/office/drawing/2014/main" id="{FB9ACC6C-325C-4A05-94C4-85CF2DEC27A3}"/>
              </a:ext>
            </a:extLst>
          </p:cNvPr>
          <p:cNvSpPr txBox="1"/>
          <p:nvPr/>
        </p:nvSpPr>
        <p:spPr>
          <a:xfrm>
            <a:off x="4893974" y="3436294"/>
            <a:ext cx="14497558" cy="3303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5200" dirty="0">
                <a:solidFill>
                  <a:schemeClr val="bg1"/>
                </a:solidFill>
              </a:rPr>
              <a:t>The Fibonacci Sequence is the series of numbers: </a:t>
            </a:r>
          </a:p>
          <a:p>
            <a:r>
              <a:rPr lang="en-US" sz="5200" dirty="0">
                <a:solidFill>
                  <a:schemeClr val="bg1"/>
                </a:solidFill>
              </a:rPr>
              <a:t>0, 1, 1, 2, 3, 5, 8, 13, 21, 34, ...</a:t>
            </a:r>
          </a:p>
          <a:p>
            <a:r>
              <a:rPr lang="en-US" sz="5200" dirty="0">
                <a:solidFill>
                  <a:schemeClr val="bg1"/>
                </a:solidFill>
              </a:rPr>
              <a:t>What is X</a:t>
            </a:r>
            <a:r>
              <a:rPr lang="en-US" sz="5200" dirty="0">
                <a:solidFill>
                  <a:schemeClr val="bg1"/>
                </a:solidFill>
                <a:latin typeface="Times New Roman" panose="02020603050405020304" pitchFamily="18" charset="0"/>
                <a:cs typeface="Times New Roman" panose="02020603050405020304" pitchFamily="18" charset="0"/>
              </a:rPr>
              <a:t>ₙ</a:t>
            </a:r>
            <a:r>
              <a:rPr lang="en-US" sz="5200" dirty="0">
                <a:solidFill>
                  <a:schemeClr val="bg1"/>
                </a:solidFill>
              </a:rPr>
              <a:t> given value of n?</a:t>
            </a:r>
            <a:endParaRPr lang="en-US" dirty="0">
              <a:solidFill>
                <a:schemeClr val="bg1"/>
              </a:solidFill>
            </a:endParaRPr>
          </a:p>
          <a:p>
            <a:endParaRPr lang="en-US" sz="5200" dirty="0">
              <a:solidFill>
                <a:schemeClr val="bg1"/>
              </a:solidFill>
            </a:endParaRPr>
          </a:p>
        </p:txBody>
      </p:sp>
      <p:pic>
        <p:nvPicPr>
          <p:cNvPr id="9" name="Picture 8">
            <a:extLst>
              <a:ext uri="{FF2B5EF4-FFF2-40B4-BE49-F238E27FC236}">
                <a16:creationId xmlns:a16="http://schemas.microsoft.com/office/drawing/2014/main" id="{1EDE5275-FB9C-488B-9DCE-1B728DB4E704}"/>
              </a:ext>
            </a:extLst>
          </p:cNvPr>
          <p:cNvPicPr>
            <a:picLocks noChangeAspect="1"/>
          </p:cNvPicPr>
          <p:nvPr/>
        </p:nvPicPr>
        <p:blipFill>
          <a:blip r:embed="rId3"/>
          <a:stretch>
            <a:fillRect/>
          </a:stretch>
        </p:blipFill>
        <p:spPr>
          <a:xfrm>
            <a:off x="5973356" y="6858000"/>
            <a:ext cx="11563350" cy="1552575"/>
          </a:xfrm>
          <a:prstGeom prst="rect">
            <a:avLst/>
          </a:prstGeom>
        </p:spPr>
      </p:pic>
      <p:sp>
        <p:nvSpPr>
          <p:cNvPr id="7" name="Rectangle 6">
            <a:extLst>
              <a:ext uri="{FF2B5EF4-FFF2-40B4-BE49-F238E27FC236}">
                <a16:creationId xmlns:a16="http://schemas.microsoft.com/office/drawing/2014/main" id="{22F52B38-471A-40B9-808B-8B3E1C3A5ACC}"/>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3</a:t>
            </a:r>
          </a:p>
        </p:txBody>
      </p:sp>
    </p:spTree>
    <p:extLst>
      <p:ext uri="{BB962C8B-B14F-4D97-AF65-F5344CB8AC3E}">
        <p14:creationId xmlns:p14="http://schemas.microsoft.com/office/powerpoint/2010/main" val="37433284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3FB79E-4CF4-4960-BAC3-7A8F827511B2}"/>
              </a:ext>
            </a:extLst>
          </p:cNvPr>
          <p:cNvPicPr>
            <a:picLocks noGrp="1" noChangeAspect="1"/>
          </p:cNvPicPr>
          <p:nvPr>
            <p:ph idx="1"/>
          </p:nvPr>
        </p:nvPicPr>
        <p:blipFill>
          <a:blip r:embed="rId2"/>
          <a:stretch>
            <a:fillRect/>
          </a:stretch>
        </p:blipFill>
        <p:spPr>
          <a:xfrm>
            <a:off x="3106592" y="5170614"/>
            <a:ext cx="8448675" cy="4581525"/>
          </a:xfrm>
          <a:prstGeom prst="rect">
            <a:avLst/>
          </a:prstGeom>
        </p:spPr>
      </p:pic>
      <p:pic>
        <p:nvPicPr>
          <p:cNvPr id="5" name="Content Placeholder 3">
            <a:extLst>
              <a:ext uri="{FF2B5EF4-FFF2-40B4-BE49-F238E27FC236}">
                <a16:creationId xmlns:a16="http://schemas.microsoft.com/office/drawing/2014/main" id="{0CAF9BF0-6235-4606-BAC9-5CD73D8DCAA6}"/>
              </a:ext>
            </a:extLst>
          </p:cNvPr>
          <p:cNvPicPr>
            <a:picLocks noChangeAspect="1"/>
          </p:cNvPicPr>
          <p:nvPr/>
        </p:nvPicPr>
        <p:blipFill>
          <a:blip r:embed="rId3"/>
          <a:stretch>
            <a:fillRect/>
          </a:stretch>
        </p:blipFill>
        <p:spPr>
          <a:xfrm>
            <a:off x="14572975" y="5170614"/>
            <a:ext cx="7893149" cy="3896618"/>
          </a:xfrm>
          <a:prstGeom prst="rect">
            <a:avLst/>
          </a:prstGeom>
          <a:ln w="12700">
            <a:miter lim="400000"/>
          </a:ln>
          <a:extLst>
            <a:ext uri="{C572A759-6A51-4108-AA02-DFA0A04FC94B}">
              <ma14:wrappingTextBoxFlag xmlns:ma14="http://schemas.microsoft.com/office/mac/drawingml/2011/main" xmlns="" val="1"/>
            </a:ext>
          </a:extLst>
        </p:spPr>
      </p:pic>
      <p:sp>
        <p:nvSpPr>
          <p:cNvPr id="6" name="Title 5">
            <a:extLst>
              <a:ext uri="{FF2B5EF4-FFF2-40B4-BE49-F238E27FC236}">
                <a16:creationId xmlns:a16="http://schemas.microsoft.com/office/drawing/2014/main" id="{1DD38A16-56AB-46EE-A7FB-59671726DCD8}"/>
              </a:ext>
            </a:extLst>
          </p:cNvPr>
          <p:cNvSpPr txBox="1">
            <a:spLocks noGrp="1"/>
          </p:cNvSpPr>
          <p:nvPr>
            <p:ph type="title"/>
          </p:nvPr>
        </p:nvSpPr>
        <p:spPr>
          <a:xfrm>
            <a:off x="9342334" y="1093718"/>
            <a:ext cx="593111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5400" dirty="0">
                <a:solidFill>
                  <a:schemeClr val="bg1"/>
                </a:solidFill>
              </a:rPr>
              <a:t>Recursive</a:t>
            </a:r>
            <a:r>
              <a:rPr lang="en-US" sz="5200" dirty="0"/>
              <a:t> approach</a:t>
            </a:r>
            <a:endParaRPr lang="en-US" sz="5200" dirty="0">
              <a:solidFill>
                <a:schemeClr val="bg1"/>
              </a:solidFill>
            </a:endParaRPr>
          </a:p>
        </p:txBody>
      </p:sp>
      <p:sp>
        <p:nvSpPr>
          <p:cNvPr id="7" name="Rectangle 6">
            <a:extLst>
              <a:ext uri="{FF2B5EF4-FFF2-40B4-BE49-F238E27FC236}">
                <a16:creationId xmlns:a16="http://schemas.microsoft.com/office/drawing/2014/main" id="{E7518351-3D0F-42F3-A73E-C5BCA03BD1DA}"/>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4</a:t>
            </a:r>
          </a:p>
        </p:txBody>
      </p:sp>
    </p:spTree>
    <p:extLst>
      <p:ext uri="{BB962C8B-B14F-4D97-AF65-F5344CB8AC3E}">
        <p14:creationId xmlns:p14="http://schemas.microsoft.com/office/powerpoint/2010/main" val="9093653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12D8-EA73-4D43-B53B-0B62B8C91352}"/>
              </a:ext>
            </a:extLst>
          </p:cNvPr>
          <p:cNvSpPr>
            <a:spLocks noGrp="1"/>
          </p:cNvSpPr>
          <p:nvPr>
            <p:ph type="title"/>
          </p:nvPr>
        </p:nvSpPr>
        <p:spPr/>
        <p:txBody>
          <a:bodyPr>
            <a:normAutofit/>
          </a:bodyPr>
          <a:lstStyle/>
          <a:p>
            <a:pPr algn="ctr"/>
            <a:r>
              <a:rPr lang="en-US" sz="5400" dirty="0"/>
              <a:t>D</a:t>
            </a:r>
            <a:r>
              <a:rPr lang="en-US" altLang="zh-CN" sz="5400" dirty="0"/>
              <a:t>ynamic</a:t>
            </a:r>
            <a:r>
              <a:rPr lang="en-US" sz="5400" dirty="0"/>
              <a:t> approach</a:t>
            </a:r>
          </a:p>
        </p:txBody>
      </p:sp>
      <p:pic>
        <p:nvPicPr>
          <p:cNvPr id="4" name="Content Placeholder 3">
            <a:extLst>
              <a:ext uri="{FF2B5EF4-FFF2-40B4-BE49-F238E27FC236}">
                <a16:creationId xmlns:a16="http://schemas.microsoft.com/office/drawing/2014/main" id="{601EBF7C-B3A8-49F3-A236-1A3DDCA9C682}"/>
              </a:ext>
            </a:extLst>
          </p:cNvPr>
          <p:cNvPicPr>
            <a:picLocks noGrp="1" noChangeAspect="1"/>
          </p:cNvPicPr>
          <p:nvPr>
            <p:ph idx="1"/>
          </p:nvPr>
        </p:nvPicPr>
        <p:blipFill>
          <a:blip r:embed="rId2"/>
          <a:stretch>
            <a:fillRect/>
          </a:stretch>
        </p:blipFill>
        <p:spPr>
          <a:xfrm>
            <a:off x="16494476" y="5270551"/>
            <a:ext cx="4285871" cy="2470101"/>
          </a:xfrm>
          <a:prstGeom prst="rect">
            <a:avLst/>
          </a:prstGeom>
        </p:spPr>
      </p:pic>
      <p:pic>
        <p:nvPicPr>
          <p:cNvPr id="5" name="Picture 4">
            <a:extLst>
              <a:ext uri="{FF2B5EF4-FFF2-40B4-BE49-F238E27FC236}">
                <a16:creationId xmlns:a16="http://schemas.microsoft.com/office/drawing/2014/main" id="{1E8BE4D3-16E8-4BEA-8BD7-4F0A3A288D44}"/>
              </a:ext>
            </a:extLst>
          </p:cNvPr>
          <p:cNvPicPr>
            <a:picLocks noChangeAspect="1"/>
          </p:cNvPicPr>
          <p:nvPr/>
        </p:nvPicPr>
        <p:blipFill>
          <a:blip r:embed="rId3"/>
          <a:stretch>
            <a:fillRect/>
          </a:stretch>
        </p:blipFill>
        <p:spPr>
          <a:xfrm>
            <a:off x="3974623" y="5270551"/>
            <a:ext cx="11563350" cy="1552575"/>
          </a:xfrm>
          <a:prstGeom prst="rect">
            <a:avLst/>
          </a:prstGeom>
        </p:spPr>
      </p:pic>
      <p:sp>
        <p:nvSpPr>
          <p:cNvPr id="6" name="Rectangle 5">
            <a:extLst>
              <a:ext uri="{FF2B5EF4-FFF2-40B4-BE49-F238E27FC236}">
                <a16:creationId xmlns:a16="http://schemas.microsoft.com/office/drawing/2014/main" id="{CFDE275F-C02C-4C09-B837-DB793970B82C}"/>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5</a:t>
            </a:r>
          </a:p>
        </p:txBody>
      </p:sp>
    </p:spTree>
    <p:extLst>
      <p:ext uri="{BB962C8B-B14F-4D97-AF65-F5344CB8AC3E}">
        <p14:creationId xmlns:p14="http://schemas.microsoft.com/office/powerpoint/2010/main" val="28197953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1D06-FB35-4B70-9C36-08F60088D126}"/>
              </a:ext>
            </a:extLst>
          </p:cNvPr>
          <p:cNvSpPr>
            <a:spLocks noGrp="1"/>
          </p:cNvSpPr>
          <p:nvPr>
            <p:ph type="title"/>
          </p:nvPr>
        </p:nvSpPr>
        <p:spPr/>
        <p:txBody>
          <a:bodyPr>
            <a:normAutofit/>
          </a:bodyPr>
          <a:lstStyle/>
          <a:p>
            <a:pPr algn="ctr"/>
            <a:r>
              <a:rPr lang="en-US" sz="5400" dirty="0"/>
              <a:t>Coin change problem</a:t>
            </a:r>
          </a:p>
        </p:txBody>
      </p:sp>
      <p:sp>
        <p:nvSpPr>
          <p:cNvPr id="3" name="Content Placeholder 2">
            <a:extLst>
              <a:ext uri="{FF2B5EF4-FFF2-40B4-BE49-F238E27FC236}">
                <a16:creationId xmlns:a16="http://schemas.microsoft.com/office/drawing/2014/main" id="{15F53C80-C4F1-4590-A9CD-86A90EBEA46B}"/>
              </a:ext>
            </a:extLst>
          </p:cNvPr>
          <p:cNvSpPr>
            <a:spLocks noGrp="1"/>
          </p:cNvSpPr>
          <p:nvPr>
            <p:ph idx="1"/>
          </p:nvPr>
        </p:nvSpPr>
        <p:spPr/>
        <p:txBody>
          <a:bodyPr/>
          <a:lstStyle/>
          <a:p>
            <a:endParaRPr lang="en-US" dirty="0"/>
          </a:p>
          <a:p>
            <a:endParaRPr lang="en-US" dirty="0"/>
          </a:p>
          <a:p>
            <a:endParaRPr lang="en-US" dirty="0"/>
          </a:p>
          <a:p>
            <a:pPr marL="0" indent="0" algn="ctr">
              <a:buNone/>
            </a:pPr>
            <a:r>
              <a:rPr lang="en-US" dirty="0"/>
              <a:t>	Leet332 </a:t>
            </a:r>
            <a:r>
              <a:rPr lang="en-US" dirty="0">
                <a:hlinkClick r:id="rId2"/>
              </a:rPr>
              <a:t>https://leetcode.com/problems/coin-change/</a:t>
            </a:r>
            <a:r>
              <a:rPr lang="en-US" dirty="0"/>
              <a:t> 		Leet518</a:t>
            </a:r>
            <a:r>
              <a:rPr lang="en-US" dirty="0">
                <a:hlinkClick r:id="rId3"/>
              </a:rPr>
              <a:t>https://leetcode.com/problems/coin-change-2/</a:t>
            </a:r>
            <a:endParaRPr lang="en-US" dirty="0"/>
          </a:p>
        </p:txBody>
      </p:sp>
      <p:pic>
        <p:nvPicPr>
          <p:cNvPr id="4" name="Picture 3">
            <a:extLst>
              <a:ext uri="{FF2B5EF4-FFF2-40B4-BE49-F238E27FC236}">
                <a16:creationId xmlns:a16="http://schemas.microsoft.com/office/drawing/2014/main" id="{29251AFA-D314-4223-A434-01032BCE475E}"/>
              </a:ext>
            </a:extLst>
          </p:cNvPr>
          <p:cNvPicPr>
            <a:picLocks noChangeAspect="1"/>
          </p:cNvPicPr>
          <p:nvPr/>
        </p:nvPicPr>
        <p:blipFill>
          <a:blip r:embed="rId4"/>
          <a:stretch>
            <a:fillRect/>
          </a:stretch>
        </p:blipFill>
        <p:spPr>
          <a:xfrm>
            <a:off x="2988574" y="3872797"/>
            <a:ext cx="18002250" cy="4400550"/>
          </a:xfrm>
          <a:prstGeom prst="rect">
            <a:avLst/>
          </a:prstGeom>
        </p:spPr>
      </p:pic>
      <p:sp>
        <p:nvSpPr>
          <p:cNvPr id="5" name="Rectangle 4">
            <a:extLst>
              <a:ext uri="{FF2B5EF4-FFF2-40B4-BE49-F238E27FC236}">
                <a16:creationId xmlns:a16="http://schemas.microsoft.com/office/drawing/2014/main" id="{37CE8ACB-FA1F-44BE-99B4-3049ED666A19}"/>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6</a:t>
            </a:r>
          </a:p>
        </p:txBody>
      </p:sp>
    </p:spTree>
    <p:extLst>
      <p:ext uri="{BB962C8B-B14F-4D97-AF65-F5344CB8AC3E}">
        <p14:creationId xmlns:p14="http://schemas.microsoft.com/office/powerpoint/2010/main" val="7968479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55BF-1047-4C80-9E0D-C87F81D7321E}"/>
              </a:ext>
            </a:extLst>
          </p:cNvPr>
          <p:cNvSpPr>
            <a:spLocks noGrp="1"/>
          </p:cNvSpPr>
          <p:nvPr>
            <p:ph type="title"/>
          </p:nvPr>
        </p:nvSpPr>
        <p:spPr/>
        <p:txBody>
          <a:bodyPr>
            <a:normAutofit/>
          </a:bodyPr>
          <a:lstStyle/>
          <a:p>
            <a:pPr algn="ctr"/>
            <a:r>
              <a:rPr lang="en-US" sz="5400" dirty="0"/>
              <a:t>Fewest coins to make the amount</a:t>
            </a:r>
          </a:p>
        </p:txBody>
      </p:sp>
      <p:graphicFrame>
        <p:nvGraphicFramePr>
          <p:cNvPr id="15" name="Content Placeholder 14">
            <a:extLst>
              <a:ext uri="{FF2B5EF4-FFF2-40B4-BE49-F238E27FC236}">
                <a16:creationId xmlns:a16="http://schemas.microsoft.com/office/drawing/2014/main" id="{FA52DC50-30EF-4C44-911F-34EA46B3BC05}"/>
              </a:ext>
            </a:extLst>
          </p:cNvPr>
          <p:cNvGraphicFramePr>
            <a:graphicFrameLocks noGrp="1"/>
          </p:cNvGraphicFramePr>
          <p:nvPr>
            <p:ph idx="1"/>
            <p:extLst>
              <p:ext uri="{D42A27DB-BD31-4B8C-83A1-F6EECF244321}">
                <p14:modId xmlns:p14="http://schemas.microsoft.com/office/powerpoint/2010/main" val="23247377"/>
              </p:ext>
            </p:extLst>
          </p:nvPr>
        </p:nvGraphicFramePr>
        <p:xfrm>
          <a:off x="3657604" y="6252755"/>
          <a:ext cx="17068792" cy="2403470"/>
        </p:xfrm>
        <a:graphic>
          <a:graphicData uri="http://schemas.openxmlformats.org/drawingml/2006/table">
            <a:tbl>
              <a:tblPr firstRow="1" firstCol="1" bandRow="1">
                <a:tableStyleId>{5940675A-B579-460E-94D1-54222C63F5DA}</a:tableStyleId>
              </a:tblPr>
              <a:tblGrid>
                <a:gridCol w="1312984">
                  <a:extLst>
                    <a:ext uri="{9D8B030D-6E8A-4147-A177-3AD203B41FA5}">
                      <a16:colId xmlns:a16="http://schemas.microsoft.com/office/drawing/2014/main" val="174499319"/>
                    </a:ext>
                  </a:extLst>
                </a:gridCol>
                <a:gridCol w="1312984">
                  <a:extLst>
                    <a:ext uri="{9D8B030D-6E8A-4147-A177-3AD203B41FA5}">
                      <a16:colId xmlns:a16="http://schemas.microsoft.com/office/drawing/2014/main" val="987380013"/>
                    </a:ext>
                  </a:extLst>
                </a:gridCol>
                <a:gridCol w="1312984">
                  <a:extLst>
                    <a:ext uri="{9D8B030D-6E8A-4147-A177-3AD203B41FA5}">
                      <a16:colId xmlns:a16="http://schemas.microsoft.com/office/drawing/2014/main" val="1832388179"/>
                    </a:ext>
                  </a:extLst>
                </a:gridCol>
                <a:gridCol w="1312984">
                  <a:extLst>
                    <a:ext uri="{9D8B030D-6E8A-4147-A177-3AD203B41FA5}">
                      <a16:colId xmlns:a16="http://schemas.microsoft.com/office/drawing/2014/main" val="2913954666"/>
                    </a:ext>
                  </a:extLst>
                </a:gridCol>
                <a:gridCol w="1312984">
                  <a:extLst>
                    <a:ext uri="{9D8B030D-6E8A-4147-A177-3AD203B41FA5}">
                      <a16:colId xmlns:a16="http://schemas.microsoft.com/office/drawing/2014/main" val="3595062939"/>
                    </a:ext>
                  </a:extLst>
                </a:gridCol>
                <a:gridCol w="1312984">
                  <a:extLst>
                    <a:ext uri="{9D8B030D-6E8A-4147-A177-3AD203B41FA5}">
                      <a16:colId xmlns:a16="http://schemas.microsoft.com/office/drawing/2014/main" val="2547313739"/>
                    </a:ext>
                  </a:extLst>
                </a:gridCol>
                <a:gridCol w="1312984">
                  <a:extLst>
                    <a:ext uri="{9D8B030D-6E8A-4147-A177-3AD203B41FA5}">
                      <a16:colId xmlns:a16="http://schemas.microsoft.com/office/drawing/2014/main" val="2613250904"/>
                    </a:ext>
                  </a:extLst>
                </a:gridCol>
                <a:gridCol w="1312984">
                  <a:extLst>
                    <a:ext uri="{9D8B030D-6E8A-4147-A177-3AD203B41FA5}">
                      <a16:colId xmlns:a16="http://schemas.microsoft.com/office/drawing/2014/main" val="2677371303"/>
                    </a:ext>
                  </a:extLst>
                </a:gridCol>
                <a:gridCol w="1312984">
                  <a:extLst>
                    <a:ext uri="{9D8B030D-6E8A-4147-A177-3AD203B41FA5}">
                      <a16:colId xmlns:a16="http://schemas.microsoft.com/office/drawing/2014/main" val="3785022180"/>
                    </a:ext>
                  </a:extLst>
                </a:gridCol>
                <a:gridCol w="1312984">
                  <a:extLst>
                    <a:ext uri="{9D8B030D-6E8A-4147-A177-3AD203B41FA5}">
                      <a16:colId xmlns:a16="http://schemas.microsoft.com/office/drawing/2014/main" val="4195204039"/>
                    </a:ext>
                  </a:extLst>
                </a:gridCol>
                <a:gridCol w="1312984">
                  <a:extLst>
                    <a:ext uri="{9D8B030D-6E8A-4147-A177-3AD203B41FA5}">
                      <a16:colId xmlns:a16="http://schemas.microsoft.com/office/drawing/2014/main" val="2718071941"/>
                    </a:ext>
                  </a:extLst>
                </a:gridCol>
                <a:gridCol w="1312984">
                  <a:extLst>
                    <a:ext uri="{9D8B030D-6E8A-4147-A177-3AD203B41FA5}">
                      <a16:colId xmlns:a16="http://schemas.microsoft.com/office/drawing/2014/main" val="97070475"/>
                    </a:ext>
                  </a:extLst>
                </a:gridCol>
                <a:gridCol w="1312984">
                  <a:extLst>
                    <a:ext uri="{9D8B030D-6E8A-4147-A177-3AD203B41FA5}">
                      <a16:colId xmlns:a16="http://schemas.microsoft.com/office/drawing/2014/main" val="586505240"/>
                    </a:ext>
                  </a:extLst>
                </a:gridCol>
              </a:tblGrid>
              <a:tr h="1158240">
                <a:tc>
                  <a:txBody>
                    <a:bodyPr/>
                    <a:lstStyle/>
                    <a:p>
                      <a:pPr algn="ctr" fontAlgn="ctr"/>
                      <a:r>
                        <a:rPr lang="en-US" sz="2800" u="none" strike="noStrike" dirty="0">
                          <a:effectLst/>
                        </a:rPr>
                        <a:t>Array </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[0]</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[1]</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[2]</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[3]</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[4]</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dirty="0">
                          <a:effectLst/>
                        </a:rPr>
                        <a:t>[5]</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[6]</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[7]</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[8]</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[9]</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[10]</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[11]</a:t>
                      </a:r>
                      <a:endParaRPr lang="en-US" sz="2800" b="0" i="0" u="none" strike="noStrike">
                        <a:solidFill>
                          <a:srgbClr val="000000"/>
                        </a:solidFill>
                        <a:effectLst/>
                        <a:latin typeface="Helvetica Light"/>
                      </a:endParaRPr>
                    </a:p>
                  </a:txBody>
                  <a:tcPr marL="6350" marR="6350" marT="6350" marB="0" anchor="ctr" anchorCtr="1">
                    <a:solidFill>
                      <a:schemeClr val="bg1"/>
                    </a:solidFill>
                  </a:tcPr>
                </a:tc>
                <a:extLst>
                  <a:ext uri="{0D108BD9-81ED-4DB2-BD59-A6C34878D82A}">
                    <a16:rowId xmlns:a16="http://schemas.microsoft.com/office/drawing/2014/main" val="3364477765"/>
                  </a:ext>
                </a:extLst>
              </a:tr>
              <a:tr h="1245230">
                <a:tc>
                  <a:txBody>
                    <a:bodyPr/>
                    <a:lstStyle/>
                    <a:p>
                      <a:pPr algn="ctr" fontAlgn="ctr"/>
                      <a:r>
                        <a:rPr lang="en-US" sz="2800" u="none" strike="noStrike" dirty="0">
                          <a:effectLst/>
                        </a:rPr>
                        <a:t> Coins</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0</a:t>
                      </a:r>
                    </a:p>
                  </a:txBody>
                  <a:tcPr marL="6350" marR="6350" marT="6350" marB="0" anchor="ctr" anchorCtr="1">
                    <a:solidFill>
                      <a:schemeClr val="bg1"/>
                    </a:solidFill>
                  </a:tcPr>
                </a:tc>
                <a:tc>
                  <a:txBody>
                    <a:bodyPr/>
                    <a:lstStyle/>
                    <a:p>
                      <a:pPr algn="ctr" fontAlgn="ctr"/>
                      <a:r>
                        <a:rPr lang="en-US" sz="2800" u="none" strike="noStrike">
                          <a:effectLst/>
                        </a:rPr>
                        <a:t>1</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1</a:t>
                      </a:r>
                    </a:p>
                  </a:txBody>
                  <a:tcPr marL="6350" marR="6350" marT="6350" marB="0" anchor="ctr" anchorCtr="1">
                    <a:solidFill>
                      <a:schemeClr val="bg1"/>
                    </a:solidFill>
                  </a:tcPr>
                </a:tc>
                <a:tc>
                  <a:txBody>
                    <a:bodyPr/>
                    <a:lstStyle/>
                    <a:p>
                      <a:pPr algn="ctr" fontAlgn="ctr"/>
                      <a:r>
                        <a:rPr lang="en-US" sz="2800" u="none" strike="noStrike">
                          <a:effectLst/>
                        </a:rPr>
                        <a:t>2</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2</a:t>
                      </a: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1</a:t>
                      </a: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2</a:t>
                      </a:r>
                    </a:p>
                  </a:txBody>
                  <a:tcPr marL="6350" marR="6350" marT="6350" marB="0" anchor="ctr" anchorCtr="1">
                    <a:solidFill>
                      <a:schemeClr val="bg1"/>
                    </a:solidFill>
                  </a:tcPr>
                </a:tc>
                <a:tc>
                  <a:txBody>
                    <a:bodyPr/>
                    <a:lstStyle/>
                    <a:p>
                      <a:pPr algn="ctr" fontAlgn="ctr"/>
                      <a:r>
                        <a:rPr lang="en-US" sz="2800" b="0" i="0" u="none" strike="noStrike" dirty="0">
                          <a:solidFill>
                            <a:srgbClr val="000000"/>
                          </a:solidFill>
                          <a:effectLst/>
                          <a:latin typeface="Helvetica Light"/>
                        </a:rPr>
                        <a:t>2</a:t>
                      </a:r>
                    </a:p>
                  </a:txBody>
                  <a:tcPr marL="6350" marR="6350" marT="6350" marB="0" anchor="ctr" anchorCtr="1">
                    <a:solidFill>
                      <a:schemeClr val="bg1"/>
                    </a:solidFill>
                  </a:tcPr>
                </a:tc>
                <a:tc>
                  <a:txBody>
                    <a:bodyPr/>
                    <a:lstStyle/>
                    <a:p>
                      <a:pPr algn="ctr" fontAlgn="ctr"/>
                      <a:r>
                        <a:rPr lang="en-US" sz="2800" u="none" strike="noStrike" dirty="0">
                          <a:effectLst/>
                        </a:rPr>
                        <a:t>3</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3</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a:effectLst/>
                        </a:rPr>
                        <a:t>2</a:t>
                      </a:r>
                      <a:endParaRPr lang="en-US" sz="2800" b="0" i="0" u="none" strike="noStrike">
                        <a:solidFill>
                          <a:srgbClr val="000000"/>
                        </a:solidFill>
                        <a:effectLst/>
                        <a:latin typeface="Helvetica Light"/>
                      </a:endParaRPr>
                    </a:p>
                  </a:txBody>
                  <a:tcPr marL="6350" marR="6350" marT="6350" marB="0" anchor="ctr" anchorCtr="1">
                    <a:solidFill>
                      <a:schemeClr val="bg1"/>
                    </a:solidFill>
                  </a:tcPr>
                </a:tc>
                <a:tc>
                  <a:txBody>
                    <a:bodyPr/>
                    <a:lstStyle/>
                    <a:p>
                      <a:pPr algn="ctr" fontAlgn="ctr"/>
                      <a:r>
                        <a:rPr lang="en-US" sz="2800" u="none" strike="noStrike" dirty="0">
                          <a:effectLst/>
                        </a:rPr>
                        <a:t>3</a:t>
                      </a:r>
                      <a:endParaRPr lang="en-US" sz="2800" b="0" i="0" u="none" strike="noStrike" dirty="0">
                        <a:solidFill>
                          <a:srgbClr val="000000"/>
                        </a:solidFill>
                        <a:effectLst/>
                        <a:latin typeface="Helvetica Light"/>
                      </a:endParaRPr>
                    </a:p>
                  </a:txBody>
                  <a:tcPr marL="6350" marR="6350" marT="6350" marB="0" anchor="ctr" anchorCtr="1">
                    <a:solidFill>
                      <a:schemeClr val="bg1"/>
                    </a:solidFill>
                  </a:tcPr>
                </a:tc>
                <a:extLst>
                  <a:ext uri="{0D108BD9-81ED-4DB2-BD59-A6C34878D82A}">
                    <a16:rowId xmlns:a16="http://schemas.microsoft.com/office/drawing/2014/main" val="4211513845"/>
                  </a:ext>
                </a:extLst>
              </a:tr>
            </a:tbl>
          </a:graphicData>
        </a:graphic>
      </p:graphicFrame>
      <p:sp>
        <p:nvSpPr>
          <p:cNvPr id="16" name="Rectangle 15">
            <a:extLst>
              <a:ext uri="{FF2B5EF4-FFF2-40B4-BE49-F238E27FC236}">
                <a16:creationId xmlns:a16="http://schemas.microsoft.com/office/drawing/2014/main" id="{FC67019D-6A5D-4F9C-8794-DCE3B8505532}"/>
              </a:ext>
            </a:extLst>
          </p:cNvPr>
          <p:cNvSpPr/>
          <p:nvPr/>
        </p:nvSpPr>
        <p:spPr>
          <a:xfrm>
            <a:off x="8227906" y="4552742"/>
            <a:ext cx="7492757" cy="830997"/>
          </a:xfrm>
          <a:prstGeom prst="rect">
            <a:avLst/>
          </a:prstGeom>
        </p:spPr>
        <p:txBody>
          <a:bodyPr wrap="none">
            <a:spAutoFit/>
          </a:bodyPr>
          <a:lstStyle/>
          <a:p>
            <a:r>
              <a:rPr lang="en-US" sz="4800" dirty="0">
                <a:solidFill>
                  <a:schemeClr val="bg1"/>
                </a:solidFill>
              </a:rPr>
              <a:t>Coins: [1,2,5], amount = 11</a:t>
            </a:r>
          </a:p>
        </p:txBody>
      </p:sp>
      <p:sp>
        <p:nvSpPr>
          <p:cNvPr id="17" name="TextBox 16">
            <a:extLst>
              <a:ext uri="{FF2B5EF4-FFF2-40B4-BE49-F238E27FC236}">
                <a16:creationId xmlns:a16="http://schemas.microsoft.com/office/drawing/2014/main" id="{06A9003F-5D34-45FD-9C2D-DEAD8FF48407}"/>
              </a:ext>
            </a:extLst>
          </p:cNvPr>
          <p:cNvSpPr txBox="1"/>
          <p:nvPr/>
        </p:nvSpPr>
        <p:spPr>
          <a:xfrm>
            <a:off x="6259523" y="9267791"/>
            <a:ext cx="11001410"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dirty="0">
                <a:solidFill>
                  <a:schemeClr val="bg1"/>
                </a:solidFill>
              </a:rPr>
              <a:t>Idea:</a:t>
            </a:r>
          </a:p>
          <a:p>
            <a:pPr marL="0" marR="0" indent="0" algn="l" defTabSz="825500" rtl="0" fontAlgn="auto" latinLnBrk="0" hangingPunct="0">
              <a:lnSpc>
                <a:spcPct val="100000"/>
              </a:lnSpc>
              <a:spcBef>
                <a:spcPts val="0"/>
              </a:spcBef>
              <a:spcAft>
                <a:spcPts val="0"/>
              </a:spcAft>
              <a:buClrTx/>
              <a:buSzTx/>
              <a:buFontTx/>
              <a:buNone/>
              <a:tabLst/>
            </a:pPr>
            <a:r>
              <a:rPr lang="en-US" dirty="0">
                <a:solidFill>
                  <a:schemeClr val="bg1"/>
                </a:solidFill>
              </a:rPr>
              <a:t>1.	Make the DP array</a:t>
            </a:r>
          </a:p>
          <a:p>
            <a:pPr marL="914400" marR="0" indent="-914400" algn="l" defTabSz="825500" rtl="0" fontAlgn="auto" latinLnBrk="0" hangingPunct="0">
              <a:lnSpc>
                <a:spcPct val="100000"/>
              </a:lnSpc>
              <a:spcBef>
                <a:spcPts val="0"/>
              </a:spcBef>
              <a:spcAft>
                <a:spcPts val="0"/>
              </a:spcAft>
              <a:buClrTx/>
              <a:buSzTx/>
              <a:buAutoNum type="arabicPeriod" startAt="2"/>
              <a:tabLst/>
            </a:pPr>
            <a:r>
              <a:rPr kumimoji="0" lang="en-US" b="0" i="0" u="none" strike="noStrike" cap="none" spc="0" normalizeH="0" baseline="0" dirty="0">
                <a:ln>
                  <a:noFill/>
                </a:ln>
                <a:solidFill>
                  <a:schemeClr val="bg1"/>
                </a:solidFill>
                <a:effectLst/>
                <a:uFillTx/>
                <a:sym typeface="Helvetica Light"/>
              </a:rPr>
              <a:t>Set </a:t>
            </a:r>
            <a:r>
              <a:rPr lang="en-US" dirty="0">
                <a:solidFill>
                  <a:schemeClr val="bg1"/>
                </a:solidFill>
              </a:rPr>
              <a:t>value to amount+1</a:t>
            </a:r>
          </a:p>
          <a:p>
            <a:pPr marL="914400" marR="0" indent="-914400" algn="l" defTabSz="825500" rtl="0" fontAlgn="auto" latinLnBrk="0" hangingPunct="0">
              <a:lnSpc>
                <a:spcPct val="100000"/>
              </a:lnSpc>
              <a:spcBef>
                <a:spcPts val="0"/>
              </a:spcBef>
              <a:spcAft>
                <a:spcPts val="0"/>
              </a:spcAft>
              <a:buClrTx/>
              <a:buSzTx/>
              <a:buAutoNum type="arabicPeriod" startAt="2"/>
              <a:tabLst/>
            </a:pPr>
            <a:r>
              <a:rPr kumimoji="0" lang="en-US" sz="5000" b="0" i="0" u="none" strike="noStrike" cap="none" spc="0" normalizeH="0" baseline="0" dirty="0">
                <a:ln>
                  <a:noFill/>
                </a:ln>
                <a:solidFill>
                  <a:schemeClr val="bg1"/>
                </a:solidFill>
                <a:effectLst/>
                <a:uFillTx/>
                <a:sym typeface="Helvetica Light"/>
              </a:rPr>
              <a:t>DP[</a:t>
            </a:r>
            <a:r>
              <a:rPr kumimoji="0" lang="en-US" sz="5000" b="0" i="0" u="none" strike="noStrike" cap="none" spc="0" normalizeH="0" baseline="0" dirty="0" err="1">
                <a:ln>
                  <a:noFill/>
                </a:ln>
                <a:solidFill>
                  <a:schemeClr val="bg1"/>
                </a:solidFill>
                <a:effectLst/>
                <a:uFillTx/>
                <a:sym typeface="Helvetica Light"/>
              </a:rPr>
              <a:t>i</a:t>
            </a:r>
            <a:r>
              <a:rPr kumimoji="0" lang="en-US" sz="5000" b="0" i="0" u="none" strike="noStrike" cap="none" spc="0" normalizeH="0" baseline="0" dirty="0">
                <a:ln>
                  <a:noFill/>
                </a:ln>
                <a:solidFill>
                  <a:schemeClr val="bg1"/>
                </a:solidFill>
                <a:effectLst/>
                <a:uFillTx/>
                <a:sym typeface="Helvetica Light"/>
              </a:rPr>
              <a:t>] = </a:t>
            </a:r>
            <a:r>
              <a:rPr kumimoji="0" lang="en-US" sz="5000" b="0" i="0" u="none" strike="noStrike" cap="none" spc="0" normalizeH="0" baseline="0" dirty="0" err="1">
                <a:ln>
                  <a:noFill/>
                </a:ln>
                <a:solidFill>
                  <a:schemeClr val="bg1"/>
                </a:solidFill>
                <a:effectLst/>
                <a:uFillTx/>
                <a:sym typeface="Helvetica Light"/>
              </a:rPr>
              <a:t>Math.min</a:t>
            </a:r>
            <a:r>
              <a:rPr kumimoji="0" lang="en-US" sz="5000" b="0" i="0" u="none" strike="noStrike" cap="none" spc="0" normalizeH="0" baseline="0" dirty="0">
                <a:ln>
                  <a:noFill/>
                </a:ln>
                <a:solidFill>
                  <a:schemeClr val="bg1"/>
                </a:solidFill>
                <a:effectLst/>
                <a:uFillTx/>
                <a:sym typeface="Helvetica Light"/>
              </a:rPr>
              <a:t>(DP[</a:t>
            </a:r>
            <a:r>
              <a:rPr kumimoji="0" lang="en-US" sz="5000" b="0" i="0" u="none" strike="noStrike" cap="none" spc="0" normalizeH="0" baseline="0" dirty="0" err="1">
                <a:ln>
                  <a:noFill/>
                </a:ln>
                <a:solidFill>
                  <a:schemeClr val="bg1"/>
                </a:solidFill>
                <a:effectLst/>
                <a:uFillTx/>
                <a:sym typeface="Helvetica Light"/>
              </a:rPr>
              <a:t>i</a:t>
            </a:r>
            <a:r>
              <a:rPr kumimoji="0" lang="en-US" sz="5000" b="0" i="0" u="none" strike="noStrike" cap="none" spc="0" normalizeH="0" baseline="0" dirty="0">
                <a:ln>
                  <a:noFill/>
                </a:ln>
                <a:solidFill>
                  <a:schemeClr val="bg1"/>
                </a:solidFill>
                <a:effectLst/>
                <a:uFillTx/>
                <a:sym typeface="Helvetica Light"/>
              </a:rPr>
              <a:t>],</a:t>
            </a:r>
            <a:r>
              <a:rPr kumimoji="0" lang="en-US" sz="5000" b="0" i="0" u="none" strike="noStrike" cap="none" spc="0" normalizeH="0" baseline="0" dirty="0" err="1">
                <a:ln>
                  <a:noFill/>
                </a:ln>
                <a:solidFill>
                  <a:schemeClr val="bg1"/>
                </a:solidFill>
                <a:effectLst/>
                <a:uFillTx/>
                <a:sym typeface="Helvetica Light"/>
              </a:rPr>
              <a:t>dp</a:t>
            </a:r>
            <a:r>
              <a:rPr kumimoji="0" lang="en-US" sz="5000" b="0" i="0" u="none" strike="noStrike" cap="none" spc="0" normalizeH="0" baseline="0" dirty="0">
                <a:ln>
                  <a:noFill/>
                </a:ln>
                <a:solidFill>
                  <a:schemeClr val="bg1"/>
                </a:solidFill>
                <a:effectLst/>
                <a:uFillTx/>
                <a:sym typeface="Helvetica Light"/>
              </a:rPr>
              <a:t>[</a:t>
            </a:r>
            <a:r>
              <a:rPr kumimoji="0" lang="en-US" sz="5000" b="0" i="0" u="none" strike="noStrike" cap="none" spc="0" normalizeH="0" baseline="0" dirty="0" err="1">
                <a:ln>
                  <a:noFill/>
                </a:ln>
                <a:solidFill>
                  <a:schemeClr val="bg1"/>
                </a:solidFill>
                <a:effectLst/>
                <a:uFillTx/>
                <a:sym typeface="Helvetica Light"/>
              </a:rPr>
              <a:t>i</a:t>
            </a:r>
            <a:r>
              <a:rPr kumimoji="0" lang="en-US" sz="5000" b="0" i="0" u="none" strike="noStrike" cap="none" spc="0" normalizeH="0" baseline="0" dirty="0">
                <a:ln>
                  <a:noFill/>
                </a:ln>
                <a:solidFill>
                  <a:schemeClr val="bg1"/>
                </a:solidFill>
                <a:effectLst/>
                <a:uFillTx/>
                <a:sym typeface="Helvetica Light"/>
              </a:rPr>
              <a:t>-coin]+1)</a:t>
            </a:r>
          </a:p>
        </p:txBody>
      </p:sp>
      <p:sp>
        <p:nvSpPr>
          <p:cNvPr id="6" name="Rectangle 5">
            <a:extLst>
              <a:ext uri="{FF2B5EF4-FFF2-40B4-BE49-F238E27FC236}">
                <a16:creationId xmlns:a16="http://schemas.microsoft.com/office/drawing/2014/main" id="{9B30FC2D-2DD5-40CC-8608-4EB2D3DBA95B}"/>
              </a:ext>
            </a:extLst>
          </p:cNvPr>
          <p:cNvSpPr/>
          <p:nvPr/>
        </p:nvSpPr>
        <p:spPr>
          <a:xfrm>
            <a:off x="11999478" y="12961719"/>
            <a:ext cx="385041" cy="523220"/>
          </a:xfrm>
          <a:prstGeom prst="rect">
            <a:avLst/>
          </a:prstGeom>
        </p:spPr>
        <p:txBody>
          <a:bodyPr wrap="none">
            <a:spAutoFit/>
          </a:bodyPr>
          <a:lstStyle/>
          <a:p>
            <a:r>
              <a:rPr lang="en-US" sz="2800" dirty="0">
                <a:solidFill>
                  <a:schemeClr val="bg1"/>
                </a:solidFill>
              </a:rPr>
              <a:t>7</a:t>
            </a:r>
          </a:p>
        </p:txBody>
      </p:sp>
    </p:spTree>
    <p:extLst>
      <p:ext uri="{BB962C8B-B14F-4D97-AF65-F5344CB8AC3E}">
        <p14:creationId xmlns:p14="http://schemas.microsoft.com/office/powerpoint/2010/main" val="11166801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7" dur="500"/>
                                        <p:tgtEl>
                                          <p:spTgt spid="1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0" dur="500"/>
                                        <p:tgtEl>
                                          <p:spTgt spid="1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13" dur="500"/>
                                        <p:tgtEl>
                                          <p:spTgt spid="1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16"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CB16-5A7C-4F90-9177-DD703A1D36D7}"/>
              </a:ext>
            </a:extLst>
          </p:cNvPr>
          <p:cNvSpPr>
            <a:spLocks noGrp="1"/>
          </p:cNvSpPr>
          <p:nvPr>
            <p:ph type="title"/>
          </p:nvPr>
        </p:nvSpPr>
        <p:spPr/>
        <p:txBody>
          <a:bodyPr>
            <a:normAutofit/>
          </a:bodyPr>
          <a:lstStyle/>
          <a:p>
            <a:pPr algn="ctr"/>
            <a:r>
              <a:rPr lang="en-US" sz="5400" dirty="0"/>
              <a:t>Coin change problem 2</a:t>
            </a:r>
          </a:p>
        </p:txBody>
      </p:sp>
      <p:sp>
        <p:nvSpPr>
          <p:cNvPr id="3" name="Content Placeholder 2">
            <a:extLst>
              <a:ext uri="{FF2B5EF4-FFF2-40B4-BE49-F238E27FC236}">
                <a16:creationId xmlns:a16="http://schemas.microsoft.com/office/drawing/2014/main" id="{8035DB81-87A7-431C-9A4D-6EA02C8C2B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algn="ctr"/>
            <a:r>
              <a:rPr lang="en-US" dirty="0"/>
              <a:t>Leet518 </a:t>
            </a:r>
            <a:r>
              <a:rPr lang="en-US" dirty="0">
                <a:hlinkClick r:id="rId2"/>
              </a:rPr>
              <a:t>https://leetcode.com/problems/coin-change-2/</a:t>
            </a:r>
            <a:endParaRPr lang="en-US" dirty="0"/>
          </a:p>
        </p:txBody>
      </p:sp>
      <p:pic>
        <p:nvPicPr>
          <p:cNvPr id="4" name="Picture 3">
            <a:extLst>
              <a:ext uri="{FF2B5EF4-FFF2-40B4-BE49-F238E27FC236}">
                <a16:creationId xmlns:a16="http://schemas.microsoft.com/office/drawing/2014/main" id="{03BCED88-983B-4F1B-9037-12E664563235}"/>
              </a:ext>
            </a:extLst>
          </p:cNvPr>
          <p:cNvPicPr>
            <a:picLocks noChangeAspect="1"/>
          </p:cNvPicPr>
          <p:nvPr/>
        </p:nvPicPr>
        <p:blipFill>
          <a:blip r:embed="rId3"/>
          <a:stretch>
            <a:fillRect/>
          </a:stretch>
        </p:blipFill>
        <p:spPr>
          <a:xfrm>
            <a:off x="4010858" y="3172643"/>
            <a:ext cx="16618366" cy="7209439"/>
          </a:xfrm>
          <a:prstGeom prst="rect">
            <a:avLst/>
          </a:prstGeom>
        </p:spPr>
      </p:pic>
      <p:sp>
        <p:nvSpPr>
          <p:cNvPr id="5" name="Rectangle 4">
            <a:extLst>
              <a:ext uri="{FF2B5EF4-FFF2-40B4-BE49-F238E27FC236}">
                <a16:creationId xmlns:a16="http://schemas.microsoft.com/office/drawing/2014/main" id="{F3D6A719-F37E-43E2-94D1-92C4F91E4B8E}"/>
              </a:ext>
            </a:extLst>
          </p:cNvPr>
          <p:cNvSpPr/>
          <p:nvPr/>
        </p:nvSpPr>
        <p:spPr>
          <a:xfrm>
            <a:off x="11999478" y="12961719"/>
            <a:ext cx="385042" cy="523220"/>
          </a:xfrm>
          <a:prstGeom prst="rect">
            <a:avLst/>
          </a:prstGeom>
        </p:spPr>
        <p:txBody>
          <a:bodyPr wrap="none">
            <a:spAutoFit/>
          </a:bodyPr>
          <a:lstStyle/>
          <a:p>
            <a:r>
              <a:rPr lang="en-US" sz="2800" dirty="0">
                <a:solidFill>
                  <a:schemeClr val="bg1"/>
                </a:solidFill>
              </a:rPr>
              <a:t>8</a:t>
            </a:r>
          </a:p>
        </p:txBody>
      </p:sp>
    </p:spTree>
    <p:extLst>
      <p:ext uri="{BB962C8B-B14F-4D97-AF65-F5344CB8AC3E}">
        <p14:creationId xmlns:p14="http://schemas.microsoft.com/office/powerpoint/2010/main" val="263402080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1 4">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FF9200"/>
      </a:hlink>
      <a:folHlink>
        <a:srgbClr val="FEFF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522</Words>
  <Application>Microsoft Office PowerPoint</Application>
  <PresentationFormat>Custom</PresentationFormat>
  <Paragraphs>94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Helvetica Light</vt:lpstr>
      <vt:lpstr>Helvetica Neue</vt:lpstr>
      <vt:lpstr>等线</vt:lpstr>
      <vt:lpstr>Arial</vt:lpstr>
      <vt:lpstr>Bell MT</vt:lpstr>
      <vt:lpstr>Helvetica</vt:lpstr>
      <vt:lpstr>Times New Roman</vt:lpstr>
      <vt:lpstr>White</vt:lpstr>
      <vt:lpstr>PowerPoint Presentation</vt:lpstr>
      <vt:lpstr>What is Dynamic programming</vt:lpstr>
      <vt:lpstr>Why and when Dynamic Programming</vt:lpstr>
      <vt:lpstr>Example: Fibonacci numbers</vt:lpstr>
      <vt:lpstr>Recursive approach</vt:lpstr>
      <vt:lpstr>Dynamic approach</vt:lpstr>
      <vt:lpstr>Coin change problem</vt:lpstr>
      <vt:lpstr>Fewest coins to make the amount</vt:lpstr>
      <vt:lpstr>Coin change problem 2</vt:lpstr>
      <vt:lpstr>Number of ways to make the amount</vt:lpstr>
      <vt:lpstr>Logic behind</vt:lpstr>
      <vt:lpstr>Implementation</vt:lpstr>
      <vt:lpstr>Exercise</vt:lpstr>
      <vt:lpstr>Brain Storm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ruichen zhou</dc:creator>
  <cp:keywords>Draft 1</cp:keywords>
  <cp:lastModifiedBy>ruichen zhou</cp:lastModifiedBy>
  <cp:revision>45</cp:revision>
  <dcterms:modified xsi:type="dcterms:W3CDTF">2020-06-12T03:58:56Z</dcterms:modified>
</cp:coreProperties>
</file>