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88825" cy="6858000"/>
  <p:notesSz cx="6858000" cy="9144000"/>
  <p:embeddedFontLst>
    <p:embeddedFont>
      <p:font typeface="Cambria" panose="02040503050406030204" pitchFamily="18" charset="0"/>
      <p:regular r:id="rId28"/>
      <p:bold r:id="rId29"/>
      <p:italic r:id="rId30"/>
      <p:boldItalic r:id="rId31"/>
    </p:embeddedFont>
    <p:embeddedFont>
      <p:font typeface="Century Schoolbook" panose="02040604050505020304" pitchFamily="18" charset="0"/>
      <p:regular r:id="rId32"/>
      <p:bold r:id="rId33"/>
      <p:italic r:id="rId34"/>
      <p:boldItalic r:id="rId35"/>
    </p:embeddedFont>
    <p:embeddedFont>
      <p:font typeface="Corbel" panose="020B05030202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2VkrxgWTz8jJ0UGTpKzZW/O8QM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FE6A11-590F-441A-88DB-129B4E9F6BE3}" v="1011" dt="2025-05-12T19:19:51.082"/>
  </p1510:revLst>
</p1510:revInfo>
</file>

<file path=ppt/tableStyles.xml><?xml version="1.0" encoding="utf-8"?>
<a:tblStyleLst xmlns:a="http://schemas.openxmlformats.org/drawingml/2006/main" def="{3B4E12D7-F805-48DE-BE19-BA56A060AD80}">
  <a:tblStyle styleId="{3B4E12D7-F805-48DE-BE19-BA56A060AD80}" styleName="Table_0">
    <a:wholeTbl>
      <a:tcTxStyle b="off" i="off">
        <a:font>
          <a:latin typeface="Century Schoolbook"/>
          <a:ea typeface="Century Schoolbook"/>
          <a:cs typeface="Century Schoolbook"/>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b="off" i="off"/>
      <a:tcStyle>
        <a:tcBdr/>
        <a:fill>
          <a:solidFill>
            <a:srgbClr val="CED2E2"/>
          </a:solidFill>
        </a:fill>
      </a:tcStyle>
    </a:band1H>
    <a:band2H>
      <a:tcTxStyle b="off" i="off"/>
      <a:tcStyle>
        <a:tcBdr/>
      </a:tcStyle>
    </a:band2H>
    <a:band1V>
      <a:tcTxStyle b="off" i="off"/>
      <a:tcStyle>
        <a:tcBdr/>
        <a:fill>
          <a:solidFill>
            <a:srgbClr val="CED2E2"/>
          </a:solidFill>
        </a:fill>
      </a:tcStyle>
    </a:band1V>
    <a:band2V>
      <a:tcTxStyle b="off" i="off"/>
      <a:tcStyle>
        <a:tcBdr/>
      </a:tcStyle>
    </a:band2V>
    <a:lastCol>
      <a:tcTxStyle b="on" i="off">
        <a:font>
          <a:latin typeface="Century Schoolbook"/>
          <a:ea typeface="Century Schoolbook"/>
          <a:cs typeface="Century Schoolbook"/>
        </a:font>
        <a:schemeClr val="lt1"/>
      </a:tcTxStyle>
      <a:tcStyle>
        <a:tcBdr/>
        <a:fill>
          <a:solidFill>
            <a:schemeClr val="accent1"/>
          </a:solidFill>
        </a:fill>
      </a:tcStyle>
    </a:lastCol>
    <a:firstCol>
      <a:tcTxStyle b="on" i="off">
        <a:font>
          <a:latin typeface="Century Schoolbook"/>
          <a:ea typeface="Century Schoolbook"/>
          <a:cs typeface="Century Schoolbook"/>
        </a:font>
        <a:schemeClr val="lt1"/>
      </a:tcTxStyle>
      <a:tcStyle>
        <a:tcBdr/>
        <a:fill>
          <a:solidFill>
            <a:schemeClr val="accent1"/>
          </a:solidFill>
        </a:fill>
      </a:tcStyle>
    </a:firstCol>
    <a:lastRow>
      <a:tcTxStyle b="on" i="off">
        <a:font>
          <a:latin typeface="Century Schoolbook"/>
          <a:ea typeface="Century Schoolbook"/>
          <a:cs typeface="Century Schoolbook"/>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entury Schoolbook"/>
          <a:ea typeface="Century Schoolbook"/>
          <a:cs typeface="Century Schoolbook"/>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3839"/>
        <p:guide orient="horz"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customschemas.google.com/relationships/presentationmetadata" Target="metadata"/><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orbel"/>
                <a:ea typeface="Corbel"/>
                <a:cs typeface="Corbel"/>
                <a:sym typeface="Corbel"/>
              </a:rPr>
              <a:t>‹#›</a:t>
            </a:fld>
            <a:endParaRPr sz="1200" b="0" i="0" u="none" strike="noStrike" cap="none">
              <a:solidFill>
                <a:schemeClr val="dk1"/>
              </a:solidFill>
              <a:latin typeface="Corbel"/>
              <a:ea typeface="Corbel"/>
              <a:cs typeface="Corbel"/>
              <a:sym typeface="Corbe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2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2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9: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1B1E3D"/>
        </a:solidFill>
        <a:effectLst/>
      </p:bgPr>
    </p:bg>
    <p:spTree>
      <p:nvGrpSpPr>
        <p:cNvPr id="1" name="Shape 16"/>
        <p:cNvGrpSpPr/>
        <p:nvPr/>
      </p:nvGrpSpPr>
      <p:grpSpPr>
        <a:xfrm>
          <a:off x="0" y="0"/>
          <a:ext cx="0" cy="0"/>
          <a:chOff x="0" y="0"/>
          <a:chExt cx="0" cy="0"/>
        </a:xfrm>
      </p:grpSpPr>
      <p:sp>
        <p:nvSpPr>
          <p:cNvPr id="17" name="Google Shape;17;p26"/>
          <p:cNvSpPr txBox="1">
            <a:spLocks noGrp="1"/>
          </p:cNvSpPr>
          <p:nvPr>
            <p:ph type="ctrTitle"/>
          </p:nvPr>
        </p:nvSpPr>
        <p:spPr>
          <a:xfrm>
            <a:off x="1261544" y="758952"/>
            <a:ext cx="9415867"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198"/>
              <a:buFont typeface="Century Schoolbook"/>
              <a:buNone/>
              <a:defRPr sz="7198">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6"/>
          <p:cNvSpPr txBox="1">
            <a:spLocks noGrp="1"/>
          </p:cNvSpPr>
          <p:nvPr>
            <p:ph type="subTitle" idx="1"/>
          </p:nvPr>
        </p:nvSpPr>
        <p:spPr>
          <a:xfrm>
            <a:off x="1261544" y="4800600"/>
            <a:ext cx="9415867"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59"/>
              <a:buNone/>
              <a:defRPr sz="2199">
                <a:solidFill>
                  <a:srgbClr val="BFBFBF"/>
                </a:solidFill>
              </a:defRPr>
            </a:lvl1pPr>
            <a:lvl2pPr lvl="1" algn="ctr">
              <a:lnSpc>
                <a:spcPct val="90000"/>
              </a:lnSpc>
              <a:spcBef>
                <a:spcPts val="300"/>
              </a:spcBef>
              <a:spcAft>
                <a:spcPts val="0"/>
              </a:spcAft>
              <a:buSzPts val="2199"/>
              <a:buNone/>
              <a:defRPr sz="2199"/>
            </a:lvl2pPr>
            <a:lvl3pPr lvl="2" algn="ctr">
              <a:lnSpc>
                <a:spcPct val="90000"/>
              </a:lnSpc>
              <a:spcBef>
                <a:spcPts val="300"/>
              </a:spcBef>
              <a:spcAft>
                <a:spcPts val="0"/>
              </a:spcAft>
              <a:buSzPts val="2199"/>
              <a:buNone/>
              <a:defRPr sz="2199"/>
            </a:lvl3pPr>
            <a:lvl4pPr lvl="3" algn="ctr">
              <a:lnSpc>
                <a:spcPct val="90000"/>
              </a:lnSpc>
              <a:spcBef>
                <a:spcPts val="300"/>
              </a:spcBef>
              <a:spcAft>
                <a:spcPts val="0"/>
              </a:spcAft>
              <a:buSzPts val="1999"/>
              <a:buNone/>
              <a:defRPr sz="1999"/>
            </a:lvl4pPr>
            <a:lvl5pPr lvl="4" algn="ctr">
              <a:lnSpc>
                <a:spcPct val="90000"/>
              </a:lnSpc>
              <a:spcBef>
                <a:spcPts val="300"/>
              </a:spcBef>
              <a:spcAft>
                <a:spcPts val="0"/>
              </a:spcAft>
              <a:buSzPts val="1999"/>
              <a:buNone/>
              <a:defRPr sz="1999"/>
            </a:lvl5pPr>
            <a:lvl6pPr lvl="5" algn="ctr">
              <a:lnSpc>
                <a:spcPct val="90000"/>
              </a:lnSpc>
              <a:spcBef>
                <a:spcPts val="300"/>
              </a:spcBef>
              <a:spcAft>
                <a:spcPts val="0"/>
              </a:spcAft>
              <a:buSzPts val="1999"/>
              <a:buNone/>
              <a:defRPr sz="1999"/>
            </a:lvl6pPr>
            <a:lvl7pPr lvl="6" algn="ctr">
              <a:lnSpc>
                <a:spcPct val="90000"/>
              </a:lnSpc>
              <a:spcBef>
                <a:spcPts val="300"/>
              </a:spcBef>
              <a:spcAft>
                <a:spcPts val="0"/>
              </a:spcAft>
              <a:buSzPts val="1999"/>
              <a:buNone/>
              <a:defRPr sz="1999"/>
            </a:lvl7pPr>
            <a:lvl8pPr lvl="7" algn="ctr">
              <a:lnSpc>
                <a:spcPct val="90000"/>
              </a:lnSpc>
              <a:spcBef>
                <a:spcPts val="300"/>
              </a:spcBef>
              <a:spcAft>
                <a:spcPts val="0"/>
              </a:spcAft>
              <a:buSzPts val="1999"/>
              <a:buNone/>
              <a:defRPr sz="1999"/>
            </a:lvl8pPr>
            <a:lvl9pPr lvl="8" algn="ctr">
              <a:lnSpc>
                <a:spcPct val="90000"/>
              </a:lnSpc>
              <a:spcBef>
                <a:spcPts val="300"/>
              </a:spcBef>
              <a:spcAft>
                <a:spcPts val="300"/>
              </a:spcAft>
              <a:buSzPts val="1999"/>
              <a:buNone/>
              <a:defRPr sz="1999"/>
            </a:lvl9pPr>
          </a:lstStyle>
          <a:p>
            <a:endParaRPr/>
          </a:p>
        </p:txBody>
      </p:sp>
      <p:sp>
        <p:nvSpPr>
          <p:cNvPr id="19" name="Google Shape;19;p26"/>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6"/>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A5A5A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22" name="Google Shape;22;p26"/>
          <p:cNvSpPr/>
          <p:nvPr/>
        </p:nvSpPr>
        <p:spPr>
          <a:xfrm>
            <a:off x="0" y="0"/>
            <a:ext cx="457081"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36"/>
          <p:cNvSpPr/>
          <p:nvPr/>
        </p:nvSpPr>
        <p:spPr>
          <a:xfrm>
            <a:off x="0" y="5105400"/>
            <a:ext cx="11289899" cy="1752600"/>
          </a:xfrm>
          <a:prstGeom prst="rect">
            <a:avLst/>
          </a:pr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6"/>
          <p:cNvSpPr txBox="1">
            <a:spLocks noGrp="1"/>
          </p:cNvSpPr>
          <p:nvPr>
            <p:ph type="title"/>
          </p:nvPr>
        </p:nvSpPr>
        <p:spPr>
          <a:xfrm>
            <a:off x="914162" y="5257800"/>
            <a:ext cx="9979600" cy="914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799"/>
              <a:buFont typeface="Century Schoolbook"/>
              <a:buNone/>
              <a:defRPr sz="2799"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6"/>
          <p:cNvSpPr>
            <a:spLocks noGrp="1"/>
          </p:cNvSpPr>
          <p:nvPr>
            <p:ph type="pic" idx="2"/>
          </p:nvPr>
        </p:nvSpPr>
        <p:spPr>
          <a:xfrm>
            <a:off x="0" y="1"/>
            <a:ext cx="11289899" cy="5128923"/>
          </a:xfrm>
          <a:prstGeom prst="rect">
            <a:avLst/>
          </a:prstGeom>
          <a:solidFill>
            <a:schemeClr val="accent1"/>
          </a:solidFill>
          <a:ln>
            <a:noFill/>
          </a:ln>
        </p:spPr>
      </p:sp>
      <p:sp>
        <p:nvSpPr>
          <p:cNvPr id="86" name="Google Shape;86;p36"/>
          <p:cNvSpPr txBox="1">
            <a:spLocks noGrp="1"/>
          </p:cNvSpPr>
          <p:nvPr>
            <p:ph type="body" idx="1"/>
          </p:nvPr>
        </p:nvSpPr>
        <p:spPr>
          <a:xfrm>
            <a:off x="914162" y="6108590"/>
            <a:ext cx="9979600" cy="59701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800"/>
              </a:spcBef>
              <a:spcAft>
                <a:spcPts val="0"/>
              </a:spcAft>
              <a:buSzPts val="1040"/>
              <a:buNone/>
              <a:defRPr sz="1300">
                <a:solidFill>
                  <a:srgbClr val="D8D8D8"/>
                </a:solidFill>
              </a:defRPr>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87" name="Google Shape;87;p36"/>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6"/>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6"/>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37"/>
          <p:cNvSpPr txBox="1">
            <a:spLocks noGrp="1"/>
          </p:cNvSpPr>
          <p:nvPr>
            <p:ph type="title"/>
          </p:nvPr>
        </p:nvSpPr>
        <p:spPr>
          <a:xfrm>
            <a:off x="1261543" y="365760"/>
            <a:ext cx="9690116"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7"/>
          <p:cNvSpPr txBox="1">
            <a:spLocks noGrp="1"/>
          </p:cNvSpPr>
          <p:nvPr>
            <p:ph type="body" idx="1"/>
          </p:nvPr>
        </p:nvSpPr>
        <p:spPr>
          <a:xfrm rot="5400000">
            <a:off x="3382435" y="-292092"/>
            <a:ext cx="4351337" cy="8593122"/>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3" name="Google Shape;93;p37"/>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7"/>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7"/>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38"/>
          <p:cNvSpPr txBox="1">
            <a:spLocks noGrp="1"/>
          </p:cNvSpPr>
          <p:nvPr>
            <p:ph type="title"/>
          </p:nvPr>
        </p:nvSpPr>
        <p:spPr>
          <a:xfrm rot="5400000">
            <a:off x="6935595" y="2091853"/>
            <a:ext cx="5897562" cy="24758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8"/>
          <p:cNvSpPr txBox="1">
            <a:spLocks noGrp="1"/>
          </p:cNvSpPr>
          <p:nvPr>
            <p:ph type="body" idx="1"/>
          </p:nvPr>
        </p:nvSpPr>
        <p:spPr>
          <a:xfrm rot="5400000">
            <a:off x="1679163" y="-536362"/>
            <a:ext cx="5897562" cy="7732286"/>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99" name="Google Shape;99;p38"/>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8"/>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8"/>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28"/>
          <p:cNvSpPr txBox="1">
            <a:spLocks noGrp="1"/>
          </p:cNvSpPr>
          <p:nvPr>
            <p:ph type="title"/>
          </p:nvPr>
        </p:nvSpPr>
        <p:spPr>
          <a:xfrm>
            <a:off x="1261543" y="365760"/>
            <a:ext cx="9690116"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8"/>
          <p:cNvSpPr txBox="1">
            <a:spLocks noGrp="1"/>
          </p:cNvSpPr>
          <p:nvPr>
            <p:ph type="body" idx="1"/>
          </p:nvPr>
        </p:nvSpPr>
        <p:spPr>
          <a:xfrm>
            <a:off x="1261543" y="1828801"/>
            <a:ext cx="8593122" cy="4351337"/>
          </a:xfrm>
          <a:prstGeom prst="rect">
            <a:avLst/>
          </a:prstGeom>
          <a:noFill/>
          <a:ln>
            <a:noFill/>
          </a:ln>
        </p:spPr>
        <p:txBody>
          <a:bodyPr spcFirstLastPara="1" wrap="square" lIns="91425" tIns="45700" rIns="91425" bIns="45700" anchor="t" anchorCtr="0">
            <a:normAutofit/>
          </a:bodyPr>
          <a:lstStyle>
            <a:lvl1pPr marL="457200" lvl="0" indent="-320040" algn="l">
              <a:lnSpc>
                <a:spcPct val="95000"/>
              </a:lnSpc>
              <a:spcBef>
                <a:spcPts val="1400"/>
              </a:spcBef>
              <a:spcAft>
                <a:spcPts val="0"/>
              </a:spcAft>
              <a:buSzPts val="144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300"/>
              </a:spcBef>
              <a:spcAft>
                <a:spcPts val="0"/>
              </a:spcAft>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300"/>
              </a:spcBef>
              <a:spcAft>
                <a:spcPts val="0"/>
              </a:spcAft>
              <a:buSzPts val="1800"/>
              <a:buChar char="●"/>
              <a:defRPr/>
            </a:lvl7pPr>
            <a:lvl8pPr marL="3657600" lvl="7" indent="-342900" algn="l">
              <a:lnSpc>
                <a:spcPct val="90000"/>
              </a:lnSpc>
              <a:spcBef>
                <a:spcPts val="300"/>
              </a:spcBef>
              <a:spcAft>
                <a:spcPts val="0"/>
              </a:spcAft>
              <a:buSzPts val="1800"/>
              <a:buChar char="●"/>
              <a:defRPr/>
            </a:lvl8pPr>
            <a:lvl9pPr marL="4114800" lvl="8" indent="-342900" algn="l">
              <a:lnSpc>
                <a:spcPct val="90000"/>
              </a:lnSpc>
              <a:spcBef>
                <a:spcPts val="300"/>
              </a:spcBef>
              <a:spcAft>
                <a:spcPts val="300"/>
              </a:spcAft>
              <a:buSzPts val="1800"/>
              <a:buChar char="●"/>
              <a:defRPr/>
            </a:lvl9pPr>
          </a:lstStyle>
          <a:p>
            <a:endParaRPr/>
          </a:p>
        </p:txBody>
      </p:sp>
      <p:sp>
        <p:nvSpPr>
          <p:cNvPr id="33" name="Google Shape;33;p28"/>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8"/>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rgbClr val="1B1E3D"/>
        </a:solidFill>
        <a:effectLst/>
      </p:bgPr>
    </p:bg>
    <p:spTree>
      <p:nvGrpSpPr>
        <p:cNvPr id="1" name="Shape 36"/>
        <p:cNvGrpSpPr/>
        <p:nvPr/>
      </p:nvGrpSpPr>
      <p:grpSpPr>
        <a:xfrm>
          <a:off x="0" y="0"/>
          <a:ext cx="0" cy="0"/>
          <a:chOff x="0" y="0"/>
          <a:chExt cx="0" cy="0"/>
        </a:xfrm>
      </p:grpSpPr>
      <p:sp>
        <p:nvSpPr>
          <p:cNvPr id="37" name="Google Shape;37;p29"/>
          <p:cNvSpPr txBox="1">
            <a:spLocks noGrp="1"/>
          </p:cNvSpPr>
          <p:nvPr>
            <p:ph type="ctrTitle"/>
          </p:nvPr>
        </p:nvSpPr>
        <p:spPr>
          <a:xfrm>
            <a:off x="1261544" y="758952"/>
            <a:ext cx="9415867"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lt1"/>
              </a:buClr>
              <a:buSzPts val="7198"/>
              <a:buFont typeface="Century Schoolbook"/>
              <a:buNone/>
              <a:defRPr sz="7198">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subTitle" idx="1"/>
          </p:nvPr>
        </p:nvSpPr>
        <p:spPr>
          <a:xfrm>
            <a:off x="1261544" y="4800600"/>
            <a:ext cx="9415867" cy="1691640"/>
          </a:xfrm>
          <a:prstGeom prst="rect">
            <a:avLst/>
          </a:prstGeom>
          <a:noFill/>
          <a:ln>
            <a:noFill/>
          </a:ln>
        </p:spPr>
        <p:txBody>
          <a:bodyPr spcFirstLastPara="1" wrap="square" lIns="91425" tIns="45700" rIns="91425" bIns="45700" anchor="t" anchorCtr="0">
            <a:normAutofit/>
          </a:bodyPr>
          <a:lstStyle>
            <a:lvl1pPr lvl="0" algn="l">
              <a:lnSpc>
                <a:spcPct val="95000"/>
              </a:lnSpc>
              <a:spcBef>
                <a:spcPts val="1400"/>
              </a:spcBef>
              <a:spcAft>
                <a:spcPts val="0"/>
              </a:spcAft>
              <a:buSzPts val="1759"/>
              <a:buNone/>
              <a:defRPr sz="2199">
                <a:solidFill>
                  <a:srgbClr val="BFBFBF"/>
                </a:solidFill>
              </a:defRPr>
            </a:lvl1pPr>
            <a:lvl2pPr lvl="1" algn="ctr">
              <a:lnSpc>
                <a:spcPct val="90000"/>
              </a:lnSpc>
              <a:spcBef>
                <a:spcPts val="300"/>
              </a:spcBef>
              <a:spcAft>
                <a:spcPts val="0"/>
              </a:spcAft>
              <a:buSzPts val="2199"/>
              <a:buNone/>
              <a:defRPr sz="2199"/>
            </a:lvl2pPr>
            <a:lvl3pPr lvl="2" algn="ctr">
              <a:lnSpc>
                <a:spcPct val="90000"/>
              </a:lnSpc>
              <a:spcBef>
                <a:spcPts val="300"/>
              </a:spcBef>
              <a:spcAft>
                <a:spcPts val="0"/>
              </a:spcAft>
              <a:buSzPts val="2199"/>
              <a:buNone/>
              <a:defRPr sz="2199"/>
            </a:lvl3pPr>
            <a:lvl4pPr lvl="3" algn="ctr">
              <a:lnSpc>
                <a:spcPct val="90000"/>
              </a:lnSpc>
              <a:spcBef>
                <a:spcPts val="300"/>
              </a:spcBef>
              <a:spcAft>
                <a:spcPts val="0"/>
              </a:spcAft>
              <a:buSzPts val="1999"/>
              <a:buNone/>
              <a:defRPr sz="1999"/>
            </a:lvl4pPr>
            <a:lvl5pPr lvl="4" algn="ctr">
              <a:lnSpc>
                <a:spcPct val="90000"/>
              </a:lnSpc>
              <a:spcBef>
                <a:spcPts val="300"/>
              </a:spcBef>
              <a:spcAft>
                <a:spcPts val="0"/>
              </a:spcAft>
              <a:buSzPts val="1999"/>
              <a:buNone/>
              <a:defRPr sz="1999"/>
            </a:lvl5pPr>
            <a:lvl6pPr lvl="5" algn="ctr">
              <a:lnSpc>
                <a:spcPct val="90000"/>
              </a:lnSpc>
              <a:spcBef>
                <a:spcPts val="300"/>
              </a:spcBef>
              <a:spcAft>
                <a:spcPts val="0"/>
              </a:spcAft>
              <a:buSzPts val="1999"/>
              <a:buNone/>
              <a:defRPr sz="1999"/>
            </a:lvl6pPr>
            <a:lvl7pPr lvl="6" algn="ctr">
              <a:lnSpc>
                <a:spcPct val="90000"/>
              </a:lnSpc>
              <a:spcBef>
                <a:spcPts val="300"/>
              </a:spcBef>
              <a:spcAft>
                <a:spcPts val="0"/>
              </a:spcAft>
              <a:buSzPts val="1999"/>
              <a:buNone/>
              <a:defRPr sz="1999"/>
            </a:lvl7pPr>
            <a:lvl8pPr lvl="7" algn="ctr">
              <a:lnSpc>
                <a:spcPct val="90000"/>
              </a:lnSpc>
              <a:spcBef>
                <a:spcPts val="300"/>
              </a:spcBef>
              <a:spcAft>
                <a:spcPts val="0"/>
              </a:spcAft>
              <a:buSzPts val="1999"/>
              <a:buNone/>
              <a:defRPr sz="1999"/>
            </a:lvl8pPr>
            <a:lvl9pPr lvl="8" algn="ctr">
              <a:lnSpc>
                <a:spcPct val="90000"/>
              </a:lnSpc>
              <a:spcBef>
                <a:spcPts val="300"/>
              </a:spcBef>
              <a:spcAft>
                <a:spcPts val="300"/>
              </a:spcAft>
              <a:buSzPts val="1999"/>
              <a:buNone/>
              <a:defRPr sz="1999"/>
            </a:lvl9pPr>
          </a:lstStyle>
          <a:p>
            <a:endParaRPr/>
          </a:p>
        </p:txBody>
      </p:sp>
      <p:sp>
        <p:nvSpPr>
          <p:cNvPr id="39" name="Google Shape;39;p29"/>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9"/>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A5A5A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A5A5A5"/>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2" name="Google Shape;42;p29"/>
          <p:cNvSpPr/>
          <p:nvPr/>
        </p:nvSpPr>
        <p:spPr>
          <a:xfrm>
            <a:off x="0" y="0"/>
            <a:ext cx="457081"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1261544" y="758952"/>
            <a:ext cx="9415867" cy="404164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7198"/>
              <a:buFont typeface="Century Schoolbook"/>
              <a:buNone/>
              <a:defRPr sz="7198"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0"/>
          <p:cNvSpPr txBox="1">
            <a:spLocks noGrp="1"/>
          </p:cNvSpPr>
          <p:nvPr>
            <p:ph type="body" idx="1"/>
          </p:nvPr>
        </p:nvSpPr>
        <p:spPr>
          <a:xfrm>
            <a:off x="1261544" y="4800600"/>
            <a:ext cx="9415867" cy="1691640"/>
          </a:xfrm>
          <a:prstGeom prst="rect">
            <a:avLst/>
          </a:prstGeom>
          <a:noFill/>
          <a:ln>
            <a:noFill/>
          </a:ln>
        </p:spPr>
        <p:txBody>
          <a:bodyPr spcFirstLastPara="1" wrap="square" lIns="91425" tIns="45700" rIns="91425" bIns="45700" anchor="t" anchorCtr="0">
            <a:normAutofit/>
          </a:bodyPr>
          <a:lstStyle>
            <a:lvl1pPr marL="457200" lvl="0" indent="-228600" algn="l">
              <a:lnSpc>
                <a:spcPct val="95000"/>
              </a:lnSpc>
              <a:spcBef>
                <a:spcPts val="1400"/>
              </a:spcBef>
              <a:spcAft>
                <a:spcPts val="0"/>
              </a:spcAft>
              <a:buSzPts val="1759"/>
              <a:buNone/>
              <a:defRPr sz="2199">
                <a:solidFill>
                  <a:srgbClr val="595959"/>
                </a:solidFill>
              </a:defRPr>
            </a:lvl1pPr>
            <a:lvl2pPr marL="914400" lvl="1" indent="-228600" algn="l">
              <a:lnSpc>
                <a:spcPct val="90000"/>
              </a:lnSpc>
              <a:spcBef>
                <a:spcPts val="300"/>
              </a:spcBef>
              <a:spcAft>
                <a:spcPts val="0"/>
              </a:spcAft>
              <a:buSzPts val="1799"/>
              <a:buNone/>
              <a:defRPr sz="1799">
                <a:solidFill>
                  <a:srgbClr val="888888"/>
                </a:solidFill>
              </a:defRPr>
            </a:lvl2pPr>
            <a:lvl3pPr marL="1371600" lvl="2" indent="-228600" algn="l">
              <a:lnSpc>
                <a:spcPct val="90000"/>
              </a:lnSpc>
              <a:spcBef>
                <a:spcPts val="300"/>
              </a:spcBef>
              <a:spcAft>
                <a:spcPts val="0"/>
              </a:spcAft>
              <a:buSzPts val="1600"/>
              <a:buNone/>
              <a:defRPr sz="1600">
                <a:solidFill>
                  <a:srgbClr val="888888"/>
                </a:solidFill>
              </a:defRPr>
            </a:lvl3pPr>
            <a:lvl4pPr marL="1828800" lvl="3" indent="-228600" algn="l">
              <a:lnSpc>
                <a:spcPct val="90000"/>
              </a:lnSpc>
              <a:spcBef>
                <a:spcPts val="300"/>
              </a:spcBef>
              <a:spcAft>
                <a:spcPts val="0"/>
              </a:spcAft>
              <a:buSzPts val="1400"/>
              <a:buNone/>
              <a:defRPr sz="1400">
                <a:solidFill>
                  <a:srgbClr val="888888"/>
                </a:solidFill>
              </a:defRPr>
            </a:lvl4pPr>
            <a:lvl5pPr marL="2286000" lvl="4" indent="-228600" algn="l">
              <a:lnSpc>
                <a:spcPct val="90000"/>
              </a:lnSpc>
              <a:spcBef>
                <a:spcPts val="300"/>
              </a:spcBef>
              <a:spcAft>
                <a:spcPts val="0"/>
              </a:spcAft>
              <a:buSzPts val="1400"/>
              <a:buNone/>
              <a:defRPr sz="1400">
                <a:solidFill>
                  <a:srgbClr val="888888"/>
                </a:solidFill>
              </a:defRPr>
            </a:lvl5pPr>
            <a:lvl6pPr marL="2743200" lvl="5" indent="-228600" algn="l">
              <a:lnSpc>
                <a:spcPct val="90000"/>
              </a:lnSpc>
              <a:spcBef>
                <a:spcPts val="300"/>
              </a:spcBef>
              <a:spcAft>
                <a:spcPts val="0"/>
              </a:spcAft>
              <a:buSzPts val="1400"/>
              <a:buNone/>
              <a:defRPr sz="1400">
                <a:solidFill>
                  <a:srgbClr val="888888"/>
                </a:solidFill>
              </a:defRPr>
            </a:lvl6pPr>
            <a:lvl7pPr marL="3200400" lvl="6" indent="-228600" algn="l">
              <a:lnSpc>
                <a:spcPct val="90000"/>
              </a:lnSpc>
              <a:spcBef>
                <a:spcPts val="300"/>
              </a:spcBef>
              <a:spcAft>
                <a:spcPts val="0"/>
              </a:spcAft>
              <a:buSzPts val="1400"/>
              <a:buNone/>
              <a:defRPr sz="1400">
                <a:solidFill>
                  <a:srgbClr val="888888"/>
                </a:solidFill>
              </a:defRPr>
            </a:lvl7pPr>
            <a:lvl8pPr marL="3657600" lvl="7" indent="-228600" algn="l">
              <a:lnSpc>
                <a:spcPct val="90000"/>
              </a:lnSpc>
              <a:spcBef>
                <a:spcPts val="300"/>
              </a:spcBef>
              <a:spcAft>
                <a:spcPts val="0"/>
              </a:spcAft>
              <a:buSzPts val="1400"/>
              <a:buNone/>
              <a:defRPr sz="1400">
                <a:solidFill>
                  <a:srgbClr val="888888"/>
                </a:solidFill>
              </a:defRPr>
            </a:lvl8pPr>
            <a:lvl9pPr marL="4114800" lvl="8" indent="-228600" algn="l">
              <a:lnSpc>
                <a:spcPct val="90000"/>
              </a:lnSpc>
              <a:spcBef>
                <a:spcPts val="300"/>
              </a:spcBef>
              <a:spcAft>
                <a:spcPts val="300"/>
              </a:spcAft>
              <a:buSzPts val="1400"/>
              <a:buNone/>
              <a:defRPr sz="1400">
                <a:solidFill>
                  <a:srgbClr val="888888"/>
                </a:solidFill>
              </a:defRPr>
            </a:lvl9pPr>
          </a:lstStyle>
          <a:p>
            <a:endParaRPr/>
          </a:p>
        </p:txBody>
      </p:sp>
      <p:sp>
        <p:nvSpPr>
          <p:cNvPr id="46" name="Google Shape;46;p30"/>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
        <p:nvSpPr>
          <p:cNvPr id="49" name="Google Shape;49;p30"/>
          <p:cNvSpPr/>
          <p:nvPr/>
        </p:nvSpPr>
        <p:spPr>
          <a:xfrm>
            <a:off x="0" y="0"/>
            <a:ext cx="457081"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31"/>
          <p:cNvSpPr txBox="1">
            <a:spLocks noGrp="1"/>
          </p:cNvSpPr>
          <p:nvPr>
            <p:ph type="title"/>
          </p:nvPr>
        </p:nvSpPr>
        <p:spPr>
          <a:xfrm>
            <a:off x="1261543" y="365760"/>
            <a:ext cx="9690116"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body" idx="1"/>
          </p:nvPr>
        </p:nvSpPr>
        <p:spPr>
          <a:xfrm>
            <a:off x="1261543" y="1828801"/>
            <a:ext cx="4479393" cy="4351337"/>
          </a:xfrm>
          <a:prstGeom prst="rect">
            <a:avLst/>
          </a:prstGeom>
          <a:noFill/>
          <a:ln>
            <a:noFill/>
          </a:ln>
        </p:spPr>
        <p:txBody>
          <a:bodyPr spcFirstLastPara="1" wrap="square" lIns="91425" tIns="45700" rIns="91425" bIns="45700" anchor="t" anchorCtr="0">
            <a:normAutofit/>
          </a:bodyPr>
          <a:lstStyle>
            <a:lvl1pPr marL="457200" lvl="0" indent="-319976" algn="l">
              <a:lnSpc>
                <a:spcPct val="95000"/>
              </a:lnSpc>
              <a:spcBef>
                <a:spcPts val="1400"/>
              </a:spcBef>
              <a:spcAft>
                <a:spcPts val="0"/>
              </a:spcAft>
              <a:buSzPts val="1439"/>
              <a:buChar char="•"/>
              <a:defRPr sz="1799"/>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3" name="Google Shape;53;p31"/>
          <p:cNvSpPr txBox="1">
            <a:spLocks noGrp="1"/>
          </p:cNvSpPr>
          <p:nvPr>
            <p:ph type="body" idx="2"/>
          </p:nvPr>
        </p:nvSpPr>
        <p:spPr>
          <a:xfrm>
            <a:off x="6124885" y="1828801"/>
            <a:ext cx="4479393" cy="4351337"/>
          </a:xfrm>
          <a:prstGeom prst="rect">
            <a:avLst/>
          </a:prstGeom>
          <a:noFill/>
          <a:ln>
            <a:noFill/>
          </a:ln>
        </p:spPr>
        <p:txBody>
          <a:bodyPr spcFirstLastPara="1" wrap="square" lIns="91425" tIns="45700" rIns="91425" bIns="45700" anchor="t" anchorCtr="0">
            <a:normAutofit/>
          </a:bodyPr>
          <a:lstStyle>
            <a:lvl1pPr marL="457200" lvl="0" indent="-319976" algn="l">
              <a:lnSpc>
                <a:spcPct val="95000"/>
              </a:lnSpc>
              <a:spcBef>
                <a:spcPts val="1400"/>
              </a:spcBef>
              <a:spcAft>
                <a:spcPts val="0"/>
              </a:spcAft>
              <a:buSzPts val="1439"/>
              <a:buChar char="•"/>
              <a:defRPr sz="1799"/>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54" name="Google Shape;54;p31"/>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1"/>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32"/>
          <p:cNvSpPr txBox="1">
            <a:spLocks noGrp="1"/>
          </p:cNvSpPr>
          <p:nvPr>
            <p:ph type="title"/>
          </p:nvPr>
        </p:nvSpPr>
        <p:spPr>
          <a:xfrm>
            <a:off x="1261543" y="365760"/>
            <a:ext cx="9690116"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body" idx="1"/>
          </p:nvPr>
        </p:nvSpPr>
        <p:spPr>
          <a:xfrm>
            <a:off x="1261543" y="1713655"/>
            <a:ext cx="4479393"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599"/>
              <a:buNone/>
              <a:defRPr sz="1999" b="0">
                <a:solidFill>
                  <a:schemeClr val="dk2"/>
                </a:solidFill>
              </a:defRPr>
            </a:lvl1pPr>
            <a:lvl2pPr marL="914400" lvl="1" indent="-228600" algn="l">
              <a:lnSpc>
                <a:spcPct val="90000"/>
              </a:lnSpc>
              <a:spcBef>
                <a:spcPts val="300"/>
              </a:spcBef>
              <a:spcAft>
                <a:spcPts val="0"/>
              </a:spcAft>
              <a:buSzPts val="1999"/>
              <a:buNone/>
              <a:defRPr sz="1999" b="1"/>
            </a:lvl2pPr>
            <a:lvl3pPr marL="1371600" lvl="2" indent="-228600" algn="l">
              <a:lnSpc>
                <a:spcPct val="90000"/>
              </a:lnSpc>
              <a:spcBef>
                <a:spcPts val="300"/>
              </a:spcBef>
              <a:spcAft>
                <a:spcPts val="0"/>
              </a:spcAft>
              <a:buSzPts val="1799"/>
              <a:buNone/>
              <a:defRPr sz="1799"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0" name="Google Shape;60;p32"/>
          <p:cNvSpPr txBox="1">
            <a:spLocks noGrp="1"/>
          </p:cNvSpPr>
          <p:nvPr>
            <p:ph type="body" idx="2"/>
          </p:nvPr>
        </p:nvSpPr>
        <p:spPr>
          <a:xfrm>
            <a:off x="1261543" y="2507550"/>
            <a:ext cx="4479393" cy="3664650"/>
          </a:xfrm>
          <a:prstGeom prst="rect">
            <a:avLst/>
          </a:prstGeom>
          <a:noFill/>
          <a:ln>
            <a:noFill/>
          </a:ln>
        </p:spPr>
        <p:txBody>
          <a:bodyPr spcFirstLastPara="1" wrap="square" lIns="91425" tIns="45700" rIns="91425" bIns="45700" anchor="t" anchorCtr="0">
            <a:normAutofit/>
          </a:bodyPr>
          <a:lstStyle>
            <a:lvl1pPr marL="457200" lvl="0" indent="-319976" algn="l">
              <a:lnSpc>
                <a:spcPct val="95000"/>
              </a:lnSpc>
              <a:spcBef>
                <a:spcPts val="1400"/>
              </a:spcBef>
              <a:spcAft>
                <a:spcPts val="0"/>
              </a:spcAft>
              <a:buSzPts val="1439"/>
              <a:buChar char="•"/>
              <a:defRPr sz="1799"/>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1" name="Google Shape;61;p32"/>
          <p:cNvSpPr txBox="1">
            <a:spLocks noGrp="1"/>
          </p:cNvSpPr>
          <p:nvPr>
            <p:ph type="body" idx="3"/>
          </p:nvPr>
        </p:nvSpPr>
        <p:spPr>
          <a:xfrm>
            <a:off x="6124885" y="1713655"/>
            <a:ext cx="4479393" cy="731520"/>
          </a:xfrm>
          <a:prstGeom prst="rect">
            <a:avLst/>
          </a:prstGeom>
          <a:noFill/>
          <a:ln>
            <a:noFill/>
          </a:ln>
        </p:spPr>
        <p:txBody>
          <a:bodyPr spcFirstLastPara="1" wrap="square" lIns="91425" tIns="45700" rIns="91425" bIns="45700" anchor="b" anchorCtr="0">
            <a:normAutofit/>
          </a:bodyPr>
          <a:lstStyle>
            <a:lvl1pPr marL="457200" lvl="0" indent="-228600" algn="l">
              <a:lnSpc>
                <a:spcPct val="95000"/>
              </a:lnSpc>
              <a:spcBef>
                <a:spcPts val="0"/>
              </a:spcBef>
              <a:spcAft>
                <a:spcPts val="0"/>
              </a:spcAft>
              <a:buSzPts val="1599"/>
              <a:buNone/>
              <a:defRPr sz="1999" b="0">
                <a:solidFill>
                  <a:schemeClr val="dk2"/>
                </a:solidFill>
                <a:latin typeface="Century Schoolbook"/>
                <a:ea typeface="Century Schoolbook"/>
                <a:cs typeface="Century Schoolbook"/>
                <a:sym typeface="Century Schoolbook"/>
              </a:defRPr>
            </a:lvl1pPr>
            <a:lvl2pPr marL="914400" lvl="1" indent="-228600" algn="l">
              <a:lnSpc>
                <a:spcPct val="90000"/>
              </a:lnSpc>
              <a:spcBef>
                <a:spcPts val="300"/>
              </a:spcBef>
              <a:spcAft>
                <a:spcPts val="0"/>
              </a:spcAft>
              <a:buSzPts val="1999"/>
              <a:buNone/>
              <a:defRPr sz="1999" b="1"/>
            </a:lvl2pPr>
            <a:lvl3pPr marL="1371600" lvl="2" indent="-228600" algn="l">
              <a:lnSpc>
                <a:spcPct val="90000"/>
              </a:lnSpc>
              <a:spcBef>
                <a:spcPts val="300"/>
              </a:spcBef>
              <a:spcAft>
                <a:spcPts val="0"/>
              </a:spcAft>
              <a:buSzPts val="1799"/>
              <a:buNone/>
              <a:defRPr sz="1799" b="1"/>
            </a:lvl3pPr>
            <a:lvl4pPr marL="1828800" lvl="3" indent="-228600" algn="l">
              <a:lnSpc>
                <a:spcPct val="90000"/>
              </a:lnSpc>
              <a:spcBef>
                <a:spcPts val="300"/>
              </a:spcBef>
              <a:spcAft>
                <a:spcPts val="0"/>
              </a:spcAft>
              <a:buSzPts val="1600"/>
              <a:buNone/>
              <a:defRPr sz="1600" b="1"/>
            </a:lvl4pPr>
            <a:lvl5pPr marL="2286000" lvl="4" indent="-228600" algn="l">
              <a:lnSpc>
                <a:spcPct val="90000"/>
              </a:lnSpc>
              <a:spcBef>
                <a:spcPts val="300"/>
              </a:spcBef>
              <a:spcAft>
                <a:spcPts val="0"/>
              </a:spcAft>
              <a:buSzPts val="1600"/>
              <a:buNone/>
              <a:defRPr sz="1600" b="1"/>
            </a:lvl5pPr>
            <a:lvl6pPr marL="2743200" lvl="5" indent="-228600" algn="l">
              <a:lnSpc>
                <a:spcPct val="90000"/>
              </a:lnSpc>
              <a:spcBef>
                <a:spcPts val="300"/>
              </a:spcBef>
              <a:spcAft>
                <a:spcPts val="0"/>
              </a:spcAft>
              <a:buSzPts val="1600"/>
              <a:buNone/>
              <a:defRPr sz="1600" b="1"/>
            </a:lvl6pPr>
            <a:lvl7pPr marL="3200400" lvl="6" indent="-228600" algn="l">
              <a:lnSpc>
                <a:spcPct val="90000"/>
              </a:lnSpc>
              <a:spcBef>
                <a:spcPts val="300"/>
              </a:spcBef>
              <a:spcAft>
                <a:spcPts val="0"/>
              </a:spcAft>
              <a:buSzPts val="1600"/>
              <a:buNone/>
              <a:defRPr sz="1600" b="1"/>
            </a:lvl7pPr>
            <a:lvl8pPr marL="3657600" lvl="7" indent="-228600" algn="l">
              <a:lnSpc>
                <a:spcPct val="90000"/>
              </a:lnSpc>
              <a:spcBef>
                <a:spcPts val="300"/>
              </a:spcBef>
              <a:spcAft>
                <a:spcPts val="0"/>
              </a:spcAft>
              <a:buSzPts val="1600"/>
              <a:buNone/>
              <a:defRPr sz="1600" b="1"/>
            </a:lvl8pPr>
            <a:lvl9pPr marL="4114800" lvl="8" indent="-228600" algn="l">
              <a:lnSpc>
                <a:spcPct val="90000"/>
              </a:lnSpc>
              <a:spcBef>
                <a:spcPts val="300"/>
              </a:spcBef>
              <a:spcAft>
                <a:spcPts val="300"/>
              </a:spcAft>
              <a:buSzPts val="1600"/>
              <a:buNone/>
              <a:defRPr sz="1600" b="1"/>
            </a:lvl9pPr>
          </a:lstStyle>
          <a:p>
            <a:endParaRPr/>
          </a:p>
        </p:txBody>
      </p:sp>
      <p:sp>
        <p:nvSpPr>
          <p:cNvPr id="62" name="Google Shape;62;p32"/>
          <p:cNvSpPr txBox="1">
            <a:spLocks noGrp="1"/>
          </p:cNvSpPr>
          <p:nvPr>
            <p:ph type="body" idx="4"/>
          </p:nvPr>
        </p:nvSpPr>
        <p:spPr>
          <a:xfrm>
            <a:off x="6124885" y="2507550"/>
            <a:ext cx="4479393" cy="3664650"/>
          </a:xfrm>
          <a:prstGeom prst="rect">
            <a:avLst/>
          </a:prstGeom>
          <a:noFill/>
          <a:ln>
            <a:noFill/>
          </a:ln>
        </p:spPr>
        <p:txBody>
          <a:bodyPr spcFirstLastPara="1" wrap="square" lIns="91425" tIns="45700" rIns="91425" bIns="45700" anchor="t" anchorCtr="0">
            <a:normAutofit/>
          </a:bodyPr>
          <a:lstStyle>
            <a:lvl1pPr marL="457200" lvl="0" indent="-319976" algn="l">
              <a:lnSpc>
                <a:spcPct val="95000"/>
              </a:lnSpc>
              <a:spcBef>
                <a:spcPts val="1400"/>
              </a:spcBef>
              <a:spcAft>
                <a:spcPts val="0"/>
              </a:spcAft>
              <a:buSzPts val="1439"/>
              <a:buChar char="•"/>
              <a:defRPr sz="1799"/>
            </a:lvl1pPr>
            <a:lvl2pPr marL="914400" lvl="1" indent="-330200" algn="l">
              <a:lnSpc>
                <a:spcPct val="90000"/>
              </a:lnSpc>
              <a:spcBef>
                <a:spcPts val="300"/>
              </a:spcBef>
              <a:spcAft>
                <a:spcPts val="0"/>
              </a:spcAft>
              <a:buSzPts val="1600"/>
              <a:buChar char="●"/>
              <a:defRPr sz="1600"/>
            </a:lvl2pPr>
            <a:lvl3pPr marL="1371600" lvl="2" indent="-317500" algn="l">
              <a:lnSpc>
                <a:spcPct val="90000"/>
              </a:lnSpc>
              <a:spcBef>
                <a:spcPts val="300"/>
              </a:spcBef>
              <a:spcAft>
                <a:spcPts val="0"/>
              </a:spcAft>
              <a:buSzPts val="1400"/>
              <a:buChar char="●"/>
              <a:defRPr sz="14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63" name="Google Shape;63;p32"/>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33"/>
          <p:cNvSpPr txBox="1">
            <a:spLocks noGrp="1"/>
          </p:cNvSpPr>
          <p:nvPr>
            <p:ph type="title"/>
          </p:nvPr>
        </p:nvSpPr>
        <p:spPr>
          <a:xfrm>
            <a:off x="1261543" y="365760"/>
            <a:ext cx="9690116" cy="132556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3"/>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3"/>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34"/>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841029" y="457201"/>
            <a:ext cx="3199567" cy="160019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entury Schoolbook"/>
              <a:buNone/>
              <a:defRPr sz="3199"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body" idx="1"/>
          </p:nvPr>
        </p:nvSpPr>
        <p:spPr>
          <a:xfrm>
            <a:off x="4503094" y="685800"/>
            <a:ext cx="6077483" cy="5486400"/>
          </a:xfrm>
          <a:prstGeom prst="rect">
            <a:avLst/>
          </a:prstGeom>
          <a:noFill/>
          <a:ln>
            <a:noFill/>
          </a:ln>
        </p:spPr>
        <p:txBody>
          <a:bodyPr spcFirstLastPara="1" wrap="square" lIns="91425" tIns="45700" rIns="91425" bIns="45700" anchor="t" anchorCtr="0">
            <a:normAutofit/>
          </a:bodyPr>
          <a:lstStyle>
            <a:lvl1pPr marL="457200" lvl="0" indent="-330136" algn="l">
              <a:lnSpc>
                <a:spcPct val="95000"/>
              </a:lnSpc>
              <a:spcBef>
                <a:spcPts val="1400"/>
              </a:spcBef>
              <a:spcAft>
                <a:spcPts val="0"/>
              </a:spcAft>
              <a:buSzPts val="1599"/>
              <a:buChar char="•"/>
              <a:defRPr sz="1999"/>
            </a:lvl1pPr>
            <a:lvl2pPr marL="914400" lvl="1" indent="-342836" algn="l">
              <a:lnSpc>
                <a:spcPct val="90000"/>
              </a:lnSpc>
              <a:spcBef>
                <a:spcPts val="300"/>
              </a:spcBef>
              <a:spcAft>
                <a:spcPts val="0"/>
              </a:spcAft>
              <a:buSzPts val="1799"/>
              <a:buChar char="●"/>
              <a:defRPr sz="1799"/>
            </a:lvl2pPr>
            <a:lvl3pPr marL="1371600" lvl="2" indent="-330200" algn="l">
              <a:lnSpc>
                <a:spcPct val="90000"/>
              </a:lnSpc>
              <a:spcBef>
                <a:spcPts val="300"/>
              </a:spcBef>
              <a:spcAft>
                <a:spcPts val="0"/>
              </a:spcAft>
              <a:buSzPts val="1600"/>
              <a:buChar char="●"/>
              <a:defRPr sz="1600"/>
            </a:lvl3pPr>
            <a:lvl4pPr marL="1828800" lvl="3" indent="-317500" algn="l">
              <a:lnSpc>
                <a:spcPct val="90000"/>
              </a:lnSpc>
              <a:spcBef>
                <a:spcPts val="300"/>
              </a:spcBef>
              <a:spcAft>
                <a:spcPts val="0"/>
              </a:spcAft>
              <a:buSzPts val="1400"/>
              <a:buChar char="●"/>
              <a:defRPr sz="1400"/>
            </a:lvl4pPr>
            <a:lvl5pPr marL="2286000" lvl="4" indent="-317500" algn="l">
              <a:lnSpc>
                <a:spcPct val="90000"/>
              </a:lnSpc>
              <a:spcBef>
                <a:spcPts val="300"/>
              </a:spcBef>
              <a:spcAft>
                <a:spcPts val="0"/>
              </a:spcAft>
              <a:buSzPts val="1400"/>
              <a:buChar char="●"/>
              <a:defRPr sz="1400"/>
            </a:lvl5pPr>
            <a:lvl6pPr marL="2743200" lvl="5" indent="-317500" algn="l">
              <a:lnSpc>
                <a:spcPct val="90000"/>
              </a:lnSpc>
              <a:spcBef>
                <a:spcPts val="300"/>
              </a:spcBef>
              <a:spcAft>
                <a:spcPts val="0"/>
              </a:spcAft>
              <a:buSzPts val="1400"/>
              <a:buChar char="●"/>
              <a:defRPr sz="1400"/>
            </a:lvl6pPr>
            <a:lvl7pPr marL="3200400" lvl="6" indent="-317500" algn="l">
              <a:lnSpc>
                <a:spcPct val="90000"/>
              </a:lnSpc>
              <a:spcBef>
                <a:spcPts val="300"/>
              </a:spcBef>
              <a:spcAft>
                <a:spcPts val="0"/>
              </a:spcAft>
              <a:buSzPts val="1400"/>
              <a:buChar char="●"/>
              <a:defRPr sz="1400"/>
            </a:lvl7pPr>
            <a:lvl8pPr marL="3657600" lvl="7" indent="-317500" algn="l">
              <a:lnSpc>
                <a:spcPct val="90000"/>
              </a:lnSpc>
              <a:spcBef>
                <a:spcPts val="300"/>
              </a:spcBef>
              <a:spcAft>
                <a:spcPts val="0"/>
              </a:spcAft>
              <a:buSzPts val="1400"/>
              <a:buChar char="●"/>
              <a:defRPr sz="1400"/>
            </a:lvl8pPr>
            <a:lvl9pPr marL="4114800" lvl="8" indent="-317500" algn="l">
              <a:lnSpc>
                <a:spcPct val="90000"/>
              </a:lnSpc>
              <a:spcBef>
                <a:spcPts val="300"/>
              </a:spcBef>
              <a:spcAft>
                <a:spcPts val="300"/>
              </a:spcAft>
              <a:buSzPts val="1400"/>
              <a:buChar char="●"/>
              <a:defRPr sz="1400"/>
            </a:lvl9pPr>
          </a:lstStyle>
          <a:p>
            <a:endParaRPr/>
          </a:p>
        </p:txBody>
      </p:sp>
      <p:sp>
        <p:nvSpPr>
          <p:cNvPr id="78" name="Google Shape;78;p35"/>
          <p:cNvSpPr txBox="1">
            <a:spLocks noGrp="1"/>
          </p:cNvSpPr>
          <p:nvPr>
            <p:ph type="body" idx="2"/>
          </p:nvPr>
        </p:nvSpPr>
        <p:spPr>
          <a:xfrm>
            <a:off x="841029" y="2099735"/>
            <a:ext cx="3199567" cy="3810001"/>
          </a:xfrm>
          <a:prstGeom prst="rect">
            <a:avLst/>
          </a:prstGeom>
          <a:noFill/>
          <a:ln>
            <a:noFill/>
          </a:ln>
        </p:spPr>
        <p:txBody>
          <a:bodyPr spcFirstLastPara="1" wrap="square" lIns="91425" tIns="45700" rIns="91425" bIns="45700" anchor="t" anchorCtr="0">
            <a:normAutofit/>
          </a:bodyPr>
          <a:lstStyle>
            <a:lvl1pPr marL="457200" lvl="0" indent="-228600" algn="l">
              <a:lnSpc>
                <a:spcPct val="114000"/>
              </a:lnSpc>
              <a:spcBef>
                <a:spcPts val="800"/>
              </a:spcBef>
              <a:spcAft>
                <a:spcPts val="0"/>
              </a:spcAft>
              <a:buSzPts val="1040"/>
              <a:buNone/>
              <a:defRPr sz="1300"/>
            </a:lvl1pPr>
            <a:lvl2pPr marL="914400" lvl="1" indent="-228600" algn="l">
              <a:lnSpc>
                <a:spcPct val="90000"/>
              </a:lnSpc>
              <a:spcBef>
                <a:spcPts val="300"/>
              </a:spcBef>
              <a:spcAft>
                <a:spcPts val="0"/>
              </a:spcAft>
              <a:buSzPts val="1200"/>
              <a:buNone/>
              <a:defRPr sz="1200"/>
            </a:lvl2pPr>
            <a:lvl3pPr marL="1371600" lvl="2" indent="-228600" algn="l">
              <a:lnSpc>
                <a:spcPct val="90000"/>
              </a:lnSpc>
              <a:spcBef>
                <a:spcPts val="300"/>
              </a:spcBef>
              <a:spcAft>
                <a:spcPts val="0"/>
              </a:spcAft>
              <a:buSzPts val="1000"/>
              <a:buNone/>
              <a:defRPr sz="1000"/>
            </a:lvl3pPr>
            <a:lvl4pPr marL="1828800" lvl="3" indent="-228600" algn="l">
              <a:lnSpc>
                <a:spcPct val="90000"/>
              </a:lnSpc>
              <a:spcBef>
                <a:spcPts val="300"/>
              </a:spcBef>
              <a:spcAft>
                <a:spcPts val="0"/>
              </a:spcAft>
              <a:buSzPts val="900"/>
              <a:buNone/>
              <a:defRPr sz="900"/>
            </a:lvl4pPr>
            <a:lvl5pPr marL="2286000" lvl="4" indent="-228600" algn="l">
              <a:lnSpc>
                <a:spcPct val="90000"/>
              </a:lnSpc>
              <a:spcBef>
                <a:spcPts val="300"/>
              </a:spcBef>
              <a:spcAft>
                <a:spcPts val="0"/>
              </a:spcAft>
              <a:buSzPts val="900"/>
              <a:buNone/>
              <a:defRPr sz="900"/>
            </a:lvl5pPr>
            <a:lvl6pPr marL="2743200" lvl="5" indent="-228600" algn="l">
              <a:lnSpc>
                <a:spcPct val="90000"/>
              </a:lnSpc>
              <a:spcBef>
                <a:spcPts val="300"/>
              </a:spcBef>
              <a:spcAft>
                <a:spcPts val="0"/>
              </a:spcAft>
              <a:buSzPts val="900"/>
              <a:buNone/>
              <a:defRPr sz="900"/>
            </a:lvl6pPr>
            <a:lvl7pPr marL="3200400" lvl="6" indent="-228600" algn="l">
              <a:lnSpc>
                <a:spcPct val="90000"/>
              </a:lnSpc>
              <a:spcBef>
                <a:spcPts val="300"/>
              </a:spcBef>
              <a:spcAft>
                <a:spcPts val="0"/>
              </a:spcAft>
              <a:buSzPts val="900"/>
              <a:buNone/>
              <a:defRPr sz="900"/>
            </a:lvl7pPr>
            <a:lvl8pPr marL="3657600" lvl="7" indent="-228600" algn="l">
              <a:lnSpc>
                <a:spcPct val="90000"/>
              </a:lnSpc>
              <a:spcBef>
                <a:spcPts val="300"/>
              </a:spcBef>
              <a:spcAft>
                <a:spcPts val="0"/>
              </a:spcAft>
              <a:buSzPts val="900"/>
              <a:buNone/>
              <a:defRPr sz="900"/>
            </a:lvl8pPr>
            <a:lvl9pPr marL="4114800" lvl="8" indent="-228600" algn="l">
              <a:lnSpc>
                <a:spcPct val="90000"/>
              </a:lnSpc>
              <a:spcBef>
                <a:spcPts val="300"/>
              </a:spcBef>
              <a:spcAft>
                <a:spcPts val="300"/>
              </a:spcAft>
              <a:buSzPts val="900"/>
              <a:buNone/>
              <a:defRPr sz="900"/>
            </a:lvl9pPr>
          </a:lstStyle>
          <a:p>
            <a:endParaRPr/>
          </a:p>
        </p:txBody>
      </p:sp>
      <p:sp>
        <p:nvSpPr>
          <p:cNvPr id="79" name="Google Shape;79;p35"/>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5"/>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5"/>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5"/>
          <p:cNvSpPr/>
          <p:nvPr/>
        </p:nvSpPr>
        <p:spPr>
          <a:xfrm>
            <a:off x="11289899" y="0"/>
            <a:ext cx="914162" cy="6858000"/>
          </a:xfrm>
          <a:prstGeom prst="rect">
            <a:avLst/>
          </a:prstGeom>
          <a:solidFill>
            <a:srgbClr val="498DF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5"/>
          <p:cNvSpPr txBox="1">
            <a:spLocks noGrp="1"/>
          </p:cNvSpPr>
          <p:nvPr>
            <p:ph type="title"/>
          </p:nvPr>
        </p:nvSpPr>
        <p:spPr>
          <a:xfrm>
            <a:off x="1261543" y="365760"/>
            <a:ext cx="9690116"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lt1"/>
              </a:buClr>
              <a:buSzPts val="4399"/>
              <a:buFont typeface="Century Schoolbook"/>
              <a:buNone/>
              <a:defRPr sz="4399" b="0" i="0" u="none" strike="noStrike" cap="none">
                <a:solidFill>
                  <a:schemeClr val="lt1"/>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25"/>
          <p:cNvSpPr txBox="1">
            <a:spLocks noGrp="1"/>
          </p:cNvSpPr>
          <p:nvPr>
            <p:ph type="body" idx="1"/>
          </p:nvPr>
        </p:nvSpPr>
        <p:spPr>
          <a:xfrm>
            <a:off x="1261543" y="1828801"/>
            <a:ext cx="8593122" cy="4351337"/>
          </a:xfrm>
          <a:prstGeom prst="rect">
            <a:avLst/>
          </a:prstGeom>
          <a:noFill/>
          <a:ln>
            <a:noFill/>
          </a:ln>
        </p:spPr>
        <p:txBody>
          <a:bodyPr spcFirstLastPara="1" wrap="square" lIns="91425" tIns="45700" rIns="91425" bIns="45700" anchor="t" anchorCtr="0">
            <a:normAutofit/>
          </a:bodyPr>
          <a:lstStyle>
            <a:lvl1pPr marL="457200" marR="0" lvl="0" indent="-319976" algn="l" rtl="0">
              <a:lnSpc>
                <a:spcPct val="95000"/>
              </a:lnSpc>
              <a:spcBef>
                <a:spcPts val="1400"/>
              </a:spcBef>
              <a:spcAft>
                <a:spcPts val="0"/>
              </a:spcAft>
              <a:buClr>
                <a:schemeClr val="accent1"/>
              </a:buClr>
              <a:buSzPts val="1439"/>
              <a:buFont typeface="Arial"/>
              <a:buChar char="•"/>
              <a:defRPr sz="1799" b="0" i="0" u="none" strike="noStrike" cap="none">
                <a:solidFill>
                  <a:schemeClr val="lt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FEFEFE"/>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FEFEFE"/>
                </a:solidFill>
                <a:latin typeface="Century Schoolbook"/>
                <a:ea typeface="Century Schoolbook"/>
                <a:cs typeface="Century Schoolbook"/>
                <a:sym typeface="Century Schoolbook"/>
              </a:defRPr>
            </a:lvl9pPr>
          </a:lstStyle>
          <a:p>
            <a:endParaRPr/>
          </a:p>
        </p:txBody>
      </p:sp>
      <p:sp>
        <p:nvSpPr>
          <p:cNvPr id="13" name="Google Shape;13;p25"/>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rgbClr val="EDF4FD"/>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4" name="Google Shape;14;p25"/>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EDF4FD"/>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Schoolbook"/>
                <a:ea typeface="Century Schoolbook"/>
                <a:cs typeface="Century Schoolbook"/>
                <a:sym typeface="Century Schoolbook"/>
              </a:defRPr>
            </a:lvl9pPr>
          </a:lstStyle>
          <a:p>
            <a:endParaRPr/>
          </a:p>
        </p:txBody>
      </p:sp>
      <p:sp>
        <p:nvSpPr>
          <p:cNvPr id="15" name="Google Shape;15;p25"/>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rtl="0">
              <a:lnSpc>
                <a:spcPct val="100000"/>
              </a:lnSpc>
              <a:spcBef>
                <a:spcPts val="0"/>
              </a:spcBef>
              <a:spcAft>
                <a:spcPts val="0"/>
              </a:spcAft>
              <a:buClr>
                <a:srgbClr val="000000"/>
              </a:buClr>
              <a:buSzPts val="3599"/>
              <a:buFont typeface="Arial"/>
              <a:buNone/>
              <a:defRPr sz="3599" b="0" i="0" u="none" strike="noStrike" cap="none">
                <a:solidFill>
                  <a:srgbClr val="CCDFFB"/>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3599"/>
              <a:buFont typeface="Arial"/>
              <a:buNone/>
              <a:defRPr sz="3599" b="0" i="0" u="none" strike="noStrike" cap="none">
                <a:solidFill>
                  <a:srgbClr val="CCDFFB"/>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3599"/>
              <a:buFont typeface="Arial"/>
              <a:buNone/>
              <a:defRPr sz="3599" b="0" i="0" u="none" strike="noStrike" cap="none">
                <a:solidFill>
                  <a:srgbClr val="CCDFFB"/>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3599"/>
              <a:buFont typeface="Arial"/>
              <a:buNone/>
              <a:defRPr sz="3599" b="0" i="0" u="none" strike="noStrike" cap="none">
                <a:solidFill>
                  <a:srgbClr val="CCDFFB"/>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3599"/>
              <a:buFont typeface="Arial"/>
              <a:buNone/>
              <a:defRPr sz="3599" b="0" i="0" u="none" strike="noStrike" cap="none">
                <a:solidFill>
                  <a:srgbClr val="CCDFFB"/>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3599"/>
              <a:buFont typeface="Arial"/>
              <a:buNone/>
              <a:defRPr sz="3599" b="0" i="0" u="none" strike="noStrike" cap="none">
                <a:solidFill>
                  <a:srgbClr val="CCDFFB"/>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3599"/>
              <a:buFont typeface="Arial"/>
              <a:buNone/>
              <a:defRPr sz="3599" b="0" i="0" u="none" strike="noStrike" cap="none">
                <a:solidFill>
                  <a:srgbClr val="CCDFFB"/>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3599"/>
              <a:buFont typeface="Arial"/>
              <a:buNone/>
              <a:defRPr sz="3599" b="0" i="0" u="none" strike="noStrike" cap="none">
                <a:solidFill>
                  <a:srgbClr val="CCDFFB"/>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3599"/>
              <a:buFont typeface="Arial"/>
              <a:buNone/>
              <a:defRPr sz="3599" b="0" i="0" u="none" strike="noStrike" cap="none">
                <a:solidFill>
                  <a:srgbClr val="CCDFFB"/>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27"/>
          <p:cNvSpPr/>
          <p:nvPr/>
        </p:nvSpPr>
        <p:spPr>
          <a:xfrm>
            <a:off x="11289899" y="0"/>
            <a:ext cx="914162" cy="6858000"/>
          </a:xfrm>
          <a:prstGeom prst="rect">
            <a:avLst/>
          </a:prstGeom>
          <a:solidFill>
            <a:srgbClr val="1B1E3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7"/>
          <p:cNvSpPr txBox="1">
            <a:spLocks noGrp="1"/>
          </p:cNvSpPr>
          <p:nvPr>
            <p:ph type="title"/>
          </p:nvPr>
        </p:nvSpPr>
        <p:spPr>
          <a:xfrm>
            <a:off x="1261543" y="365760"/>
            <a:ext cx="9690116" cy="1325562"/>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4399"/>
              <a:buFont typeface="Century Schoolbook"/>
              <a:buNone/>
              <a:defRPr sz="4399" b="0" i="0" u="none" strike="noStrike" cap="none">
                <a:solidFill>
                  <a:schemeClr val="dk1"/>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7"/>
          <p:cNvSpPr txBox="1">
            <a:spLocks noGrp="1"/>
          </p:cNvSpPr>
          <p:nvPr>
            <p:ph type="body" idx="1"/>
          </p:nvPr>
        </p:nvSpPr>
        <p:spPr>
          <a:xfrm>
            <a:off x="1261543" y="1828801"/>
            <a:ext cx="8593122" cy="4351337"/>
          </a:xfrm>
          <a:prstGeom prst="rect">
            <a:avLst/>
          </a:prstGeom>
          <a:noFill/>
          <a:ln>
            <a:noFill/>
          </a:ln>
        </p:spPr>
        <p:txBody>
          <a:bodyPr spcFirstLastPara="1" wrap="square" lIns="91425" tIns="45700" rIns="91425" bIns="45700" anchor="t" anchorCtr="0">
            <a:normAutofit/>
          </a:bodyPr>
          <a:lstStyle>
            <a:lvl1pPr marL="457200" marR="0" lvl="0" indent="-319976" algn="l" rtl="0">
              <a:lnSpc>
                <a:spcPct val="95000"/>
              </a:lnSpc>
              <a:spcBef>
                <a:spcPts val="1400"/>
              </a:spcBef>
              <a:spcAft>
                <a:spcPts val="0"/>
              </a:spcAft>
              <a:buClr>
                <a:schemeClr val="accent1"/>
              </a:buClr>
              <a:buSzPts val="1439"/>
              <a:buFont typeface="Arial"/>
              <a:buChar char="•"/>
              <a:defRPr sz="1799" b="0" i="0" u="none" strike="noStrike" cap="none">
                <a:solidFill>
                  <a:schemeClr val="dk1"/>
                </a:solidFill>
                <a:latin typeface="Century Schoolbook"/>
                <a:ea typeface="Century Schoolbook"/>
                <a:cs typeface="Century Schoolbook"/>
                <a:sym typeface="Century Schoolbook"/>
              </a:defRPr>
            </a:lvl1pPr>
            <a:lvl2pPr marL="914400" marR="0" lvl="1" indent="-330200" algn="l" rtl="0">
              <a:lnSpc>
                <a:spcPct val="90000"/>
              </a:lnSpc>
              <a:spcBef>
                <a:spcPts val="300"/>
              </a:spcBef>
              <a:spcAft>
                <a:spcPts val="0"/>
              </a:spcAft>
              <a:buClr>
                <a:schemeClr val="accent1"/>
              </a:buClr>
              <a:buSzPts val="1600"/>
              <a:buFont typeface="Noto Sans Symbols"/>
              <a:buChar char="●"/>
              <a:defRPr sz="1600" b="0" i="0" u="none" strike="noStrike" cap="none">
                <a:solidFill>
                  <a:srgbClr val="262626"/>
                </a:solidFill>
                <a:latin typeface="Century Schoolbook"/>
                <a:ea typeface="Century Schoolbook"/>
                <a:cs typeface="Century Schoolbook"/>
                <a:sym typeface="Century Schoolbook"/>
              </a:defRPr>
            </a:lvl2pPr>
            <a:lvl3pPr marL="1371600" marR="0" lvl="2"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3pPr>
            <a:lvl4pPr marL="1828800" marR="0" lvl="3"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4pPr>
            <a:lvl5pPr marL="2286000" marR="0" lvl="4"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5pPr>
            <a:lvl6pPr marL="2743200" marR="0" lvl="5"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6pPr>
            <a:lvl7pPr marL="3200400" marR="0" lvl="6"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7pPr>
            <a:lvl8pPr marL="3657600" marR="0" lvl="7" indent="-317500" algn="l" rtl="0">
              <a:lnSpc>
                <a:spcPct val="90000"/>
              </a:lnSpc>
              <a:spcBef>
                <a:spcPts val="300"/>
              </a:spcBef>
              <a:spcAft>
                <a:spcPts val="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8pPr>
            <a:lvl9pPr marL="4114800" marR="0" lvl="8" indent="-317500" algn="l" rtl="0">
              <a:lnSpc>
                <a:spcPct val="90000"/>
              </a:lnSpc>
              <a:spcBef>
                <a:spcPts val="300"/>
              </a:spcBef>
              <a:spcAft>
                <a:spcPts val="300"/>
              </a:spcAft>
              <a:buClr>
                <a:schemeClr val="accent1"/>
              </a:buClr>
              <a:buSzPts val="1400"/>
              <a:buFont typeface="Noto Sans Symbols"/>
              <a:buChar char="●"/>
              <a:defRPr sz="1400" b="0" i="0" u="none" strike="noStrike" cap="none">
                <a:solidFill>
                  <a:srgbClr val="262626"/>
                </a:solidFill>
                <a:latin typeface="Century Schoolbook"/>
                <a:ea typeface="Century Schoolbook"/>
                <a:cs typeface="Century Schoolbook"/>
                <a:sym typeface="Century Schoolbook"/>
              </a:defRPr>
            </a:lvl9pPr>
          </a:lstStyle>
          <a:p>
            <a:endParaRPr/>
          </a:p>
        </p:txBody>
      </p:sp>
      <p:sp>
        <p:nvSpPr>
          <p:cNvPr id="27" name="Google Shape;27;p27"/>
          <p:cNvSpPr txBox="1">
            <a:spLocks noGrp="1"/>
          </p:cNvSpPr>
          <p:nvPr>
            <p:ph type="dt" idx="10"/>
          </p:nvPr>
        </p:nvSpPr>
        <p:spPr>
          <a:xfrm rot="-5400000">
            <a:off x="10794483" y="998585"/>
            <a:ext cx="1904999" cy="36503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rgbClr val="C8CBE6"/>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8" name="Google Shape;28;p27"/>
          <p:cNvSpPr txBox="1">
            <a:spLocks noGrp="1"/>
          </p:cNvSpPr>
          <p:nvPr>
            <p:ph type="ftr" idx="11"/>
          </p:nvPr>
        </p:nvSpPr>
        <p:spPr>
          <a:xfrm rot="-5400000">
            <a:off x="9956281" y="4046585"/>
            <a:ext cx="3581400" cy="36503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C8CBE6"/>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29" name="Google Shape;29;p27"/>
          <p:cNvSpPr txBox="1">
            <a:spLocks noGrp="1"/>
          </p:cNvSpPr>
          <p:nvPr>
            <p:ph type="sldNum" idx="12"/>
          </p:nvPr>
        </p:nvSpPr>
        <p:spPr>
          <a:xfrm>
            <a:off x="11289899" y="6172201"/>
            <a:ext cx="914162" cy="593725"/>
          </a:xfrm>
          <a:prstGeom prst="rect">
            <a:avLst/>
          </a:prstGeom>
          <a:noFill/>
          <a:ln>
            <a:noFill/>
          </a:ln>
        </p:spPr>
        <p:txBody>
          <a:bodyPr spcFirstLastPara="1" wrap="square" lIns="45700" tIns="45700" rIns="45700" bIns="45700" anchor="ctr" anchorCtr="0">
            <a:normAutofit/>
          </a:bodyPr>
          <a:lstStyle>
            <a:lvl1pPr marL="0" marR="0" lvl="0" indent="0" algn="ctr" rtl="0">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1pPr>
            <a:lvl2pPr marL="0" marR="0" lvl="1" indent="0" algn="ctr" rtl="0">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2pPr>
            <a:lvl3pPr marL="0" marR="0" lvl="2" indent="0" algn="ctr" rtl="0">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3pPr>
            <a:lvl4pPr marL="0" marR="0" lvl="3" indent="0" algn="ctr" rtl="0">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4pPr>
            <a:lvl5pPr marL="0" marR="0" lvl="4" indent="0" algn="ctr" rtl="0">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5pPr>
            <a:lvl6pPr marL="0" marR="0" lvl="5" indent="0" algn="ctr" rtl="0">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6pPr>
            <a:lvl7pPr marL="0" marR="0" lvl="6" indent="0" algn="ctr" rtl="0">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7pPr>
            <a:lvl8pPr marL="0" marR="0" lvl="7" indent="0" algn="ctr" rtl="0">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8pPr>
            <a:lvl9pPr marL="0" marR="0" lvl="8" indent="0" algn="ctr" rtl="0">
              <a:lnSpc>
                <a:spcPct val="100000"/>
              </a:lnSpc>
              <a:spcBef>
                <a:spcPts val="0"/>
              </a:spcBef>
              <a:spcAft>
                <a:spcPts val="0"/>
              </a:spcAft>
              <a:buClr>
                <a:srgbClr val="000000"/>
              </a:buClr>
              <a:buSzPts val="3599"/>
              <a:buFont typeface="Arial"/>
              <a:buNone/>
              <a:defRPr sz="3599" b="0" i="0" u="none" strike="noStrike" cap="none">
                <a:solidFill>
                  <a:srgbClr val="5963B8"/>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1660789" y="2286758"/>
            <a:ext cx="8506649" cy="1023419"/>
          </a:xfrm>
          <a:prstGeom prst="rect">
            <a:avLst/>
          </a:prstGeom>
          <a:noFill/>
          <a:ln>
            <a:noFill/>
          </a:ln>
        </p:spPr>
        <p:txBody>
          <a:bodyPr spcFirstLastPara="1" wrap="square" lIns="91425" tIns="45700" rIns="91425" bIns="45700" anchor="b" anchorCtr="0">
            <a:normAutofit/>
          </a:bodyPr>
          <a:lstStyle/>
          <a:p>
            <a:pPr algn="ctr"/>
            <a:r>
              <a:rPr lang="en-US" sz="2800" dirty="0">
                <a:ea typeface="Cambria"/>
              </a:rPr>
              <a:t>NL2Code &amp; Code2NL: Transformer Based Bidirectional NLP Model using CodeT5</a:t>
            </a:r>
            <a:endParaRPr lang="en-US" sz="2800"/>
          </a:p>
        </p:txBody>
      </p:sp>
      <p:pic>
        <p:nvPicPr>
          <p:cNvPr id="107" name="Google Shape;107;p1"/>
          <p:cNvPicPr preferRelativeResize="0"/>
          <p:nvPr/>
        </p:nvPicPr>
        <p:blipFill rotWithShape="1">
          <a:blip r:embed="rId3">
            <a:alphaModFix/>
          </a:blip>
          <a:srcRect/>
          <a:stretch/>
        </p:blipFill>
        <p:spPr>
          <a:xfrm>
            <a:off x="10361612" y="423675"/>
            <a:ext cx="1522609" cy="1157654"/>
          </a:xfrm>
          <a:prstGeom prst="rect">
            <a:avLst/>
          </a:prstGeom>
          <a:noFill/>
          <a:ln>
            <a:noFill/>
          </a:ln>
        </p:spPr>
      </p:pic>
      <p:sp>
        <p:nvSpPr>
          <p:cNvPr id="108" name="Google Shape;108;p1"/>
          <p:cNvSpPr/>
          <p:nvPr/>
        </p:nvSpPr>
        <p:spPr>
          <a:xfrm>
            <a:off x="2386535" y="5078720"/>
            <a:ext cx="6092700" cy="456973"/>
          </a:xfrm>
          <a:prstGeom prst="rect">
            <a:avLst/>
          </a:prstGeom>
          <a:noFill/>
          <a:ln>
            <a:noFill/>
          </a:ln>
        </p:spPr>
        <p:txBody>
          <a:bodyPr spcFirstLastPara="1" wrap="square" lIns="91425" tIns="45700" rIns="91425" bIns="45700" anchor="t" anchorCtr="0">
            <a:noAutofit/>
          </a:bodyPr>
          <a:lstStyle/>
          <a:p>
            <a:pPr>
              <a:buSzPts val="1800"/>
            </a:pPr>
            <a:endParaRPr lang="en-US" sz="1800" b="0" i="0" u="none" strike="noStrike" cap="none" dirty="0">
              <a:solidFill>
                <a:schemeClr val="lt1"/>
              </a:solidFill>
              <a:latin typeface="Cambria"/>
              <a:ea typeface="Cambria"/>
              <a:cs typeface="Cambria"/>
            </a:endParaRPr>
          </a:p>
          <a:p>
            <a:pPr>
              <a:buSzPts val="1800"/>
            </a:pPr>
            <a:r>
              <a:rPr lang="en-US" sz="1800" b="0" i="0" u="none" strike="noStrike" cap="none" dirty="0">
                <a:solidFill>
                  <a:schemeClr val="lt1"/>
                </a:solidFill>
                <a:latin typeface="Cambria"/>
                <a:ea typeface="Cambria"/>
                <a:cs typeface="Cambria"/>
                <a:sym typeface="Cambria"/>
              </a:rPr>
              <a:t>						   </a:t>
            </a:r>
            <a:r>
              <a:rPr lang="en-US" sz="1800" dirty="0">
                <a:solidFill>
                  <a:schemeClr val="lt1"/>
                </a:solidFill>
                <a:latin typeface="Cambria"/>
                <a:ea typeface="Cambria"/>
                <a:cs typeface="Cambria"/>
                <a:sym typeface="Cambria"/>
              </a:rPr>
              <a:t>                      </a:t>
            </a:r>
            <a:endParaRPr lang="en-US" sz="1800" b="0" i="0" u="none" strike="noStrike" cap="none" dirty="0">
              <a:solidFill>
                <a:schemeClr val="lt1"/>
              </a:solidFill>
              <a:latin typeface="Cambria"/>
              <a:ea typeface="Cambria"/>
              <a:cs typeface="Cambria"/>
            </a:endParaRPr>
          </a:p>
          <a:p>
            <a:pPr>
              <a:buSzPts val="1800"/>
            </a:pPr>
            <a:r>
              <a:rPr lang="en-US" sz="1800" dirty="0">
                <a:solidFill>
                  <a:schemeClr val="lt1"/>
                </a:solidFill>
                <a:latin typeface="Cambria"/>
                <a:ea typeface="Cambria"/>
                <a:cs typeface="Cambria"/>
              </a:rPr>
              <a:t>      </a:t>
            </a:r>
            <a:endParaRPr sz="1800" b="0" i="0" u="none" strike="noStrike" cap="none" dirty="0">
              <a:solidFill>
                <a:schemeClr val="lt1"/>
              </a:solidFill>
              <a:latin typeface="Cambria"/>
              <a:ea typeface="Cambria"/>
              <a:cs typeface="Cambria"/>
            </a:endParaRPr>
          </a:p>
          <a:p>
            <a:pPr>
              <a:buSzPts val="1800"/>
            </a:pPr>
            <a:r>
              <a:rPr lang="en-US" sz="1800" b="0" i="0" u="none" strike="noStrike" cap="none">
                <a:solidFill>
                  <a:schemeClr val="lt1"/>
                </a:solidFill>
                <a:latin typeface="Cambria"/>
                <a:ea typeface="Cambria"/>
                <a:cs typeface="Cambria"/>
                <a:sym typeface="Cambria"/>
              </a:rPr>
              <a:t>Mentor</a:t>
            </a:r>
            <a:r>
              <a:rPr lang="en-US" sz="1800">
                <a:solidFill>
                  <a:schemeClr val="lt1"/>
                </a:solidFill>
                <a:latin typeface="Cambria"/>
                <a:ea typeface="Cambria"/>
                <a:cs typeface="Cambria"/>
                <a:sym typeface="Cambria"/>
              </a:rPr>
              <a:t> :</a:t>
            </a:r>
            <a:r>
              <a:rPr lang="en-US" sz="1800" b="0" i="0" u="none" strike="noStrike" cap="none">
                <a:solidFill>
                  <a:schemeClr val="lt1"/>
                </a:solidFill>
                <a:latin typeface="Cambria"/>
                <a:ea typeface="Cambria"/>
                <a:cs typeface="Cambria"/>
                <a:sym typeface="Cambria"/>
              </a:rPr>
              <a:t> </a:t>
            </a:r>
            <a:r>
              <a:rPr lang="en-US" sz="1800" b="0" i="0" u="none" strike="noStrike" cap="none" err="1">
                <a:solidFill>
                  <a:schemeClr val="lt1"/>
                </a:solidFill>
                <a:latin typeface="Cambria"/>
                <a:ea typeface="Cambria"/>
                <a:cs typeface="Cambria"/>
                <a:sym typeface="Cambria"/>
              </a:rPr>
              <a:t>Ms</a:t>
            </a:r>
            <a:r>
              <a:rPr lang="en-US" sz="1800" b="0" i="0" u="none" strike="noStrike" cap="none" dirty="0">
                <a:solidFill>
                  <a:schemeClr val="lt1"/>
                </a:solidFill>
                <a:latin typeface="Cambria"/>
                <a:ea typeface="Cambria"/>
                <a:cs typeface="Cambria"/>
                <a:sym typeface="Cambria"/>
              </a:rPr>
              <a:t> </a:t>
            </a:r>
            <a:r>
              <a:rPr lang="en-US" sz="1800" dirty="0">
                <a:solidFill>
                  <a:schemeClr val="lt1"/>
                </a:solidFill>
                <a:latin typeface="Cambria"/>
                <a:ea typeface="Cambria"/>
                <a:cs typeface="Cambria"/>
                <a:sym typeface="Cambria"/>
              </a:rPr>
              <a:t>Akshaya V</a:t>
            </a:r>
            <a:endParaRPr lang="en-US" sz="1400" b="0" i="0" u="none" strike="noStrike" cap="none" dirty="0">
              <a:solidFill>
                <a:schemeClr val="lt1"/>
              </a:solidFill>
              <a:ea typeface="Cambria"/>
              <a:cs typeface="Arial"/>
            </a:endParaRPr>
          </a:p>
        </p:txBody>
      </p:sp>
      <p:sp>
        <p:nvSpPr>
          <p:cNvPr id="109" name="Google Shape;109;p1"/>
          <p:cNvSpPr txBox="1"/>
          <p:nvPr/>
        </p:nvSpPr>
        <p:spPr>
          <a:xfrm>
            <a:off x="1612878" y="419366"/>
            <a:ext cx="8592283"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mbria"/>
                <a:ea typeface="Cambria"/>
                <a:cs typeface="Cambria"/>
                <a:sym typeface="Cambria"/>
              </a:rPr>
              <a:t>Department of Artificial Intelligence &amp; Machine Learning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ambria"/>
                <a:ea typeface="Cambria"/>
                <a:cs typeface="Cambria"/>
                <a:sym typeface="Cambria"/>
              </a:rPr>
              <a:t>AI19643 – FOUNDATIONS OF NATURAL LANGUAGE PROCESSING</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381939C2-A683-6F5E-69C3-4FF6F54DE16A}"/>
              </a:ext>
            </a:extLst>
          </p:cNvPr>
          <p:cNvSpPr txBox="1"/>
          <p:nvPr/>
        </p:nvSpPr>
        <p:spPr>
          <a:xfrm>
            <a:off x="4300854" y="3747122"/>
            <a:ext cx="321310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lt1"/>
                </a:solidFill>
                <a:latin typeface="Cambria"/>
                <a:ea typeface="Cambria"/>
              </a:rPr>
              <a:t>Project by,</a:t>
            </a:r>
          </a:p>
          <a:p>
            <a:r>
              <a:rPr lang="en-US" sz="1800" dirty="0">
                <a:solidFill>
                  <a:schemeClr val="lt1"/>
                </a:solidFill>
                <a:latin typeface="Cambria"/>
                <a:ea typeface="Cambria"/>
              </a:rPr>
              <a:t>MOHAMED AASIM 221501078</a:t>
            </a:r>
            <a:endParaRPr lang="en-US" dirty="0">
              <a:solidFill>
                <a:schemeClr val="lt1"/>
              </a:solidFill>
              <a:ea typeface="Cambria"/>
            </a:endParaRPr>
          </a:p>
          <a:p>
            <a:r>
              <a:rPr lang="en-US" sz="1800" dirty="0">
                <a:solidFill>
                  <a:srgbClr val="FFFFFF"/>
                </a:solidFill>
                <a:latin typeface="Cambria"/>
              </a:rPr>
              <a:t>PERINBARAJ T 221501095 </a:t>
            </a:r>
            <a:r>
              <a:rPr lang="en-US" sz="1800" dirty="0">
                <a:latin typeface="Cambria"/>
                <a:ea typeface="Cambria"/>
              </a:rPr>
              <a:t>​</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760412" y="381000"/>
            <a:ext cx="10820399" cy="838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LITERATURE REVIEW </a:t>
            </a:r>
            <a:endParaRPr/>
          </a:p>
        </p:txBody>
      </p:sp>
      <p:graphicFrame>
        <p:nvGraphicFramePr>
          <p:cNvPr id="163" name="Google Shape;163;p10"/>
          <p:cNvGraphicFramePr/>
          <p:nvPr>
            <p:extLst>
              <p:ext uri="{D42A27DB-BD31-4B8C-83A1-F6EECF244321}">
                <p14:modId xmlns:p14="http://schemas.microsoft.com/office/powerpoint/2010/main" val="1207154849"/>
              </p:ext>
            </p:extLst>
          </p:nvPr>
        </p:nvGraphicFramePr>
        <p:xfrm>
          <a:off x="12" y="1393208"/>
          <a:ext cx="11277575" cy="5512769"/>
        </p:xfrm>
        <a:graphic>
          <a:graphicData uri="http://schemas.openxmlformats.org/drawingml/2006/table">
            <a:tbl>
              <a:tblPr firstRow="1" bandRow="1">
                <a:noFill/>
                <a:tableStyleId>{3B4E12D7-F805-48DE-BE19-BA56A060AD80}</a:tableStyleId>
              </a:tblPr>
              <a:tblGrid>
                <a:gridCol w="2666825">
                  <a:extLst>
                    <a:ext uri="{9D8B030D-6E8A-4147-A177-3AD203B41FA5}">
                      <a16:colId xmlns:a16="http://schemas.microsoft.com/office/drawing/2014/main" val="20000"/>
                    </a:ext>
                  </a:extLst>
                </a:gridCol>
                <a:gridCol w="1862400">
                  <a:extLst>
                    <a:ext uri="{9D8B030D-6E8A-4147-A177-3AD203B41FA5}">
                      <a16:colId xmlns:a16="http://schemas.microsoft.com/office/drawing/2014/main" val="20001"/>
                    </a:ext>
                  </a:extLst>
                </a:gridCol>
                <a:gridCol w="2073325">
                  <a:extLst>
                    <a:ext uri="{9D8B030D-6E8A-4147-A177-3AD203B41FA5}">
                      <a16:colId xmlns:a16="http://schemas.microsoft.com/office/drawing/2014/main" val="20002"/>
                    </a:ext>
                  </a:extLst>
                </a:gridCol>
                <a:gridCol w="2601500">
                  <a:extLst>
                    <a:ext uri="{9D8B030D-6E8A-4147-A177-3AD203B41FA5}">
                      <a16:colId xmlns:a16="http://schemas.microsoft.com/office/drawing/2014/main" val="20003"/>
                    </a:ext>
                  </a:extLst>
                </a:gridCol>
                <a:gridCol w="2073525">
                  <a:extLst>
                    <a:ext uri="{9D8B030D-6E8A-4147-A177-3AD203B41FA5}">
                      <a16:colId xmlns:a16="http://schemas.microsoft.com/office/drawing/2014/main" val="20004"/>
                    </a:ext>
                  </a:extLst>
                </a:gridCol>
              </a:tblGrid>
              <a:tr h="1183124">
                <a:tc>
                  <a:txBody>
                    <a:bodyPr/>
                    <a:lstStyle/>
                    <a:p>
                      <a:pPr marL="0" marR="0" lvl="0" indent="0" algn="ctr" rtl="0">
                        <a:lnSpc>
                          <a:spcPct val="100000"/>
                        </a:lnSpc>
                        <a:spcBef>
                          <a:spcPts val="0"/>
                        </a:spcBef>
                        <a:spcAft>
                          <a:spcPts val="0"/>
                        </a:spcAft>
                        <a:buClr>
                          <a:srgbClr val="000000"/>
                        </a:buClr>
                        <a:buSzPts val="1799"/>
                        <a:buFont typeface="Arial"/>
                        <a:buNone/>
                      </a:pPr>
                      <a:r>
                        <a:rPr lang="en-US" sz="1799" u="none" strike="noStrike" cap="none">
                          <a:solidFill>
                            <a:schemeClr val="dk1"/>
                          </a:solidFill>
                          <a:latin typeface="Cambria"/>
                          <a:ea typeface="Cambria"/>
                          <a:cs typeface="Cambria"/>
                          <a:sym typeface="Cambria"/>
                        </a:rPr>
                        <a:t>Paper Title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799"/>
                        <a:buFont typeface="Arial"/>
                        <a:buNone/>
                      </a:pPr>
                      <a:r>
                        <a:rPr lang="en-US" sz="1799" u="none" strike="noStrike" cap="none">
                          <a:solidFill>
                            <a:schemeClr val="dk1"/>
                          </a:solidFill>
                          <a:latin typeface="Cambria"/>
                          <a:ea typeface="Cambria"/>
                          <a:cs typeface="Cambria"/>
                          <a:sym typeface="Cambria"/>
                        </a:rPr>
                        <a:t>Author &amp; year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799"/>
                        <a:buFont typeface="Arial"/>
                        <a:buNone/>
                      </a:pPr>
                      <a:r>
                        <a:rPr lang="en-US" sz="1799" u="none" strike="noStrike" cap="none">
                          <a:solidFill>
                            <a:schemeClr val="dk1"/>
                          </a:solidFill>
                          <a:latin typeface="Cambria"/>
                          <a:ea typeface="Cambria"/>
                          <a:cs typeface="Cambria"/>
                          <a:sym typeface="Cambria"/>
                        </a:rPr>
                        <a:t>Methodology</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799"/>
                        <a:buFont typeface="Arial"/>
                        <a:buNone/>
                      </a:pPr>
                      <a:r>
                        <a:rPr lang="en-US" sz="1799" u="none" strike="noStrike" cap="none">
                          <a:solidFill>
                            <a:schemeClr val="dk1"/>
                          </a:solidFill>
                          <a:latin typeface="Cambria"/>
                          <a:ea typeface="Cambria"/>
                          <a:cs typeface="Cambria"/>
                          <a:sym typeface="Cambria"/>
                        </a:rPr>
                        <a:t>Inference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799"/>
                        <a:buFont typeface="Century Schoolbook"/>
                        <a:buNone/>
                      </a:pPr>
                      <a:endParaRPr sz="1799" u="none" strike="noStrike" cap="none">
                        <a:solidFill>
                          <a:schemeClr val="dk1"/>
                        </a:solidFill>
                        <a:latin typeface="Cambria"/>
                        <a:ea typeface="Cambria"/>
                        <a:cs typeface="Cambria"/>
                        <a:sym typeface="Cambria"/>
                      </a:endParaRPr>
                    </a:p>
                    <a:p>
                      <a:pPr marL="0" marR="0" lvl="0" indent="0" algn="ctr" rtl="0">
                        <a:lnSpc>
                          <a:spcPct val="100000"/>
                        </a:lnSpc>
                        <a:spcBef>
                          <a:spcPts val="0"/>
                        </a:spcBef>
                        <a:spcAft>
                          <a:spcPts val="0"/>
                        </a:spcAft>
                        <a:buClr>
                          <a:schemeClr val="dk1"/>
                        </a:buClr>
                        <a:buSzPts val="1799"/>
                        <a:buFont typeface="Cambria"/>
                        <a:buNone/>
                      </a:pPr>
                      <a:r>
                        <a:rPr lang="en-US" sz="1799" u="none" strike="noStrike" cap="none">
                          <a:solidFill>
                            <a:schemeClr val="dk1"/>
                          </a:solidFill>
                          <a:latin typeface="Cambria"/>
                          <a:ea typeface="Cambria"/>
                          <a:cs typeface="Cambria"/>
                          <a:sym typeface="Cambria"/>
                        </a:rPr>
                        <a:t>Limitations</a:t>
                      </a:r>
                      <a:endParaRPr sz="1400" u="none" strike="noStrike" cap="none"/>
                    </a:p>
                    <a:p>
                      <a:pPr marL="0" marR="0" lvl="0" indent="0" algn="ctr" rtl="0">
                        <a:lnSpc>
                          <a:spcPct val="100000"/>
                        </a:lnSpc>
                        <a:spcBef>
                          <a:spcPts val="0"/>
                        </a:spcBef>
                        <a:spcAft>
                          <a:spcPts val="0"/>
                        </a:spcAft>
                        <a:buClr>
                          <a:srgbClr val="000000"/>
                        </a:buClr>
                        <a:buSzPts val="1799"/>
                        <a:buFont typeface="Arial"/>
                        <a:buNone/>
                      </a:pPr>
                      <a:endParaRPr sz="1799"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0"/>
                  </a:ext>
                </a:extLst>
              </a:tr>
              <a:tr h="784250">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CodeT5: Pretraining for Code Understanding &amp; Generation</a:t>
                      </a:r>
                      <a:endParaRPr/>
                    </a:p>
                  </a:txBody>
                  <a:tcPr marL="91450" marR="91450" marT="45725" marB="45725"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Feng et al., 2021</a:t>
                      </a:r>
                      <a:endParaRPr/>
                    </a:p>
                  </a:txBody>
                  <a:tcPr marL="91450" marR="91450" marT="45725" marB="45725"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Transformer-based model trained on code and natural language pairs.</a:t>
                      </a:r>
                      <a:endParaRPr/>
                    </a:p>
                  </a:txBody>
                  <a:tcPr marL="91450" marR="91450" marT="45725" marB="45725"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Performs well in code summarization and translation tasks.</a:t>
                      </a:r>
                      <a:endParaRPr/>
                    </a:p>
                  </a:txBody>
                  <a:tcPr marL="91450" marR="91450" marT="45725" marB="45725"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Limited to certain languages; requires fine-tuning for specific use cases.</a:t>
                      </a:r>
                      <a:endParaRPr lang="en-US"/>
                    </a:p>
                  </a:txBody>
                  <a:tcPr marL="91450" marR="91450" marT="45725" marB="45725" anchor="ctr"/>
                </a:tc>
                <a:extLst>
                  <a:ext uri="{0D108BD9-81ED-4DB2-BD59-A6C34878D82A}">
                    <a16:rowId xmlns:a16="http://schemas.microsoft.com/office/drawing/2014/main" val="10001"/>
                  </a:ext>
                </a:extLst>
              </a:tr>
              <a:tr h="784250">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CodeBERT: Pretrained Model for Programming + NL</a:t>
                      </a:r>
                      <a:endParaRPr/>
                    </a:p>
                  </a:txBody>
                  <a:tcPr marL="91450" marR="91450" marT="45725" marB="45725"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Feng et al., 2020</a:t>
                      </a:r>
                      <a:endParaRPr/>
                    </a:p>
                  </a:txBody>
                  <a:tcPr marL="91450" marR="91450" marT="45725" marB="45725"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Uses BERT-like architecture on bimodal data (code + text).</a:t>
                      </a:r>
                      <a:endParaRPr/>
                    </a:p>
                  </a:txBody>
                  <a:tcPr marL="91450" marR="91450" marT="45725" marB="45725"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Effective in code search and classification.</a:t>
                      </a:r>
                      <a:endParaRPr/>
                    </a:p>
                  </a:txBody>
                  <a:tcPr marL="91450" marR="91450" marT="45725" marB="45725"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Not optimized for bidirectional translation.</a:t>
                      </a:r>
                      <a:endParaRPr/>
                    </a:p>
                  </a:txBody>
                  <a:tcPr marL="91450" marR="91450" marT="45725" marB="45725" anchor="ctr"/>
                </a:tc>
                <a:extLst>
                  <a:ext uri="{0D108BD9-81ED-4DB2-BD59-A6C34878D82A}">
                    <a16:rowId xmlns:a16="http://schemas.microsoft.com/office/drawing/2014/main" val="10002"/>
                  </a:ext>
                </a:extLst>
              </a:tr>
              <a:tr h="784250">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CoNaLa Dataset for NL-Code Translation</a:t>
                      </a:r>
                      <a:endParaRPr/>
                    </a:p>
                  </a:txBody>
                  <a:tcPr marL="91450" marR="91450" marT="45725" marB="45725" anchor="ctr">
                    <a:lnB w="127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Gao et al., 2020</a:t>
                      </a:r>
                      <a:endParaRPr/>
                    </a:p>
                  </a:txBody>
                  <a:tcPr marL="91450" marR="91450" marT="45725" marB="45725" anchor="ctr">
                    <a:lnB w="127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Curated dataset of natural language and Python code pairs.</a:t>
                      </a:r>
                      <a:endParaRPr/>
                    </a:p>
                  </a:txBody>
                  <a:tcPr marL="91450" marR="91450" marT="45725" marB="45725" anchor="ctr">
                    <a:lnB w="127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Provides valuable training/evaluation dat</a:t>
                      </a:r>
                      <a:endParaRPr/>
                    </a:p>
                  </a:txBody>
                  <a:tcPr marL="91450" marR="91450" marT="45725" marB="45725" anchor="ctr">
                    <a:lnB w="127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Limited to Python; may lack real-world diversity.</a:t>
                      </a:r>
                      <a:endParaRPr/>
                    </a:p>
                  </a:txBody>
                  <a:tcPr marL="91450" marR="91450" marT="45725" marB="45725" anchor="ctr">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784250">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Neural Machine Translation for Code Generation</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Iyer et al., 2018</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Applies seq2seq models to generate code from English descriptions.</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Showed feasibility of NL2Code using NMT.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Lacks context awareness; older architecture than transformers.</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1153925">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spaCy: Industrial-Strength NLP Library</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rgbClr val="000000"/>
                        </a:buClr>
                        <a:buSzPts val="1200"/>
                        <a:buFont typeface="Arial"/>
                        <a:buNone/>
                      </a:pPr>
                      <a:r>
                        <a:rPr lang="en-US" sz="1200" u="none" strike="noStrike" cap="none"/>
                        <a:t>​</a:t>
                      </a:r>
                      <a:r>
                        <a:rPr lang="en-US" sz="1200" b="0" i="0" u="none" strike="noStrike" cap="none" noProof="0">
                          <a:latin typeface="Century Schoolbook"/>
                        </a:rPr>
                        <a:t>Explosion AI, 2015+</a:t>
                      </a:r>
                      <a:endParaRPr sz="1200" u="none" strike="noStrike" cap="none"/>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Provides fast and efficient tokenization and parsing.</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Ideal for pre-processing natural language input.</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Not specifically designed for programming language tasks.</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760412" y="381000"/>
            <a:ext cx="10820399" cy="838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LITERATURE REVIEW </a:t>
            </a:r>
            <a:endParaRPr/>
          </a:p>
        </p:txBody>
      </p:sp>
      <p:graphicFrame>
        <p:nvGraphicFramePr>
          <p:cNvPr id="169" name="Google Shape;169;p11"/>
          <p:cNvGraphicFramePr/>
          <p:nvPr>
            <p:extLst>
              <p:ext uri="{D42A27DB-BD31-4B8C-83A1-F6EECF244321}">
                <p14:modId xmlns:p14="http://schemas.microsoft.com/office/powerpoint/2010/main" val="1103828962"/>
              </p:ext>
            </p:extLst>
          </p:nvPr>
        </p:nvGraphicFramePr>
        <p:xfrm>
          <a:off x="12" y="1394000"/>
          <a:ext cx="11277575" cy="5570850"/>
        </p:xfrm>
        <a:graphic>
          <a:graphicData uri="http://schemas.openxmlformats.org/drawingml/2006/table">
            <a:tbl>
              <a:tblPr firstRow="1" bandRow="1">
                <a:noFill/>
                <a:tableStyleId>{3B4E12D7-F805-48DE-BE19-BA56A060AD80}</a:tableStyleId>
              </a:tblPr>
              <a:tblGrid>
                <a:gridCol w="2666825">
                  <a:extLst>
                    <a:ext uri="{9D8B030D-6E8A-4147-A177-3AD203B41FA5}">
                      <a16:colId xmlns:a16="http://schemas.microsoft.com/office/drawing/2014/main" val="20000"/>
                    </a:ext>
                  </a:extLst>
                </a:gridCol>
                <a:gridCol w="1797400">
                  <a:extLst>
                    <a:ext uri="{9D8B030D-6E8A-4147-A177-3AD203B41FA5}">
                      <a16:colId xmlns:a16="http://schemas.microsoft.com/office/drawing/2014/main" val="20001"/>
                    </a:ext>
                  </a:extLst>
                </a:gridCol>
                <a:gridCol w="2609625">
                  <a:extLst>
                    <a:ext uri="{9D8B030D-6E8A-4147-A177-3AD203B41FA5}">
                      <a16:colId xmlns:a16="http://schemas.microsoft.com/office/drawing/2014/main" val="20002"/>
                    </a:ext>
                  </a:extLst>
                </a:gridCol>
                <a:gridCol w="2130200">
                  <a:extLst>
                    <a:ext uri="{9D8B030D-6E8A-4147-A177-3AD203B41FA5}">
                      <a16:colId xmlns:a16="http://schemas.microsoft.com/office/drawing/2014/main" val="20003"/>
                    </a:ext>
                  </a:extLst>
                </a:gridCol>
                <a:gridCol w="2073525">
                  <a:extLst>
                    <a:ext uri="{9D8B030D-6E8A-4147-A177-3AD203B41FA5}">
                      <a16:colId xmlns:a16="http://schemas.microsoft.com/office/drawing/2014/main" val="20004"/>
                    </a:ext>
                  </a:extLst>
                </a:gridCol>
              </a:tblGrid>
              <a:tr h="1193125">
                <a:tc>
                  <a:txBody>
                    <a:bodyPr/>
                    <a:lstStyle/>
                    <a:p>
                      <a:pPr marL="0" marR="0" lvl="0" indent="0" algn="ctr" rtl="0">
                        <a:lnSpc>
                          <a:spcPct val="100000"/>
                        </a:lnSpc>
                        <a:spcBef>
                          <a:spcPts val="0"/>
                        </a:spcBef>
                        <a:spcAft>
                          <a:spcPts val="0"/>
                        </a:spcAft>
                        <a:buClr>
                          <a:srgbClr val="000000"/>
                        </a:buClr>
                        <a:buSzPts val="1799"/>
                        <a:buFont typeface="Arial"/>
                        <a:buNone/>
                      </a:pPr>
                      <a:r>
                        <a:rPr lang="en-US" sz="1799" u="none" strike="noStrike" cap="none">
                          <a:solidFill>
                            <a:schemeClr val="dk1"/>
                          </a:solidFill>
                          <a:latin typeface="Cambria"/>
                          <a:ea typeface="Cambria"/>
                          <a:cs typeface="Cambria"/>
                          <a:sym typeface="Cambria"/>
                        </a:rPr>
                        <a:t>Paper Title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799"/>
                        <a:buFont typeface="Arial"/>
                        <a:buNone/>
                      </a:pPr>
                      <a:r>
                        <a:rPr lang="en-US" sz="1799" u="none" strike="noStrike" cap="none">
                          <a:solidFill>
                            <a:schemeClr val="dk1"/>
                          </a:solidFill>
                          <a:latin typeface="Cambria"/>
                          <a:ea typeface="Cambria"/>
                          <a:cs typeface="Cambria"/>
                          <a:sym typeface="Cambria"/>
                        </a:rPr>
                        <a:t>Author &amp; year</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799"/>
                        <a:buFont typeface="Arial"/>
                        <a:buNone/>
                      </a:pPr>
                      <a:r>
                        <a:rPr lang="en-US" sz="1799" u="none" strike="noStrike" cap="none">
                          <a:solidFill>
                            <a:schemeClr val="dk1"/>
                          </a:solidFill>
                          <a:latin typeface="Cambria"/>
                          <a:ea typeface="Cambria"/>
                          <a:cs typeface="Cambria"/>
                          <a:sym typeface="Cambria"/>
                        </a:rPr>
                        <a:t>Methodology</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799"/>
                        <a:buFont typeface="Arial"/>
                        <a:buNone/>
                      </a:pPr>
                      <a:r>
                        <a:rPr lang="en-US" sz="1799" u="none" strike="noStrike" cap="none">
                          <a:solidFill>
                            <a:schemeClr val="dk1"/>
                          </a:solidFill>
                          <a:latin typeface="Cambria"/>
                          <a:ea typeface="Cambria"/>
                          <a:cs typeface="Cambria"/>
                          <a:sym typeface="Cambria"/>
                        </a:rPr>
                        <a:t>Inference</a:t>
                      </a:r>
                      <a:endParaRPr sz="1400" u="none" strike="noStrike" cap="none"/>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799"/>
                        <a:buFont typeface="Century Schoolbook"/>
                        <a:buNone/>
                      </a:pPr>
                      <a:endParaRPr sz="1799" u="none" strike="noStrike" cap="none">
                        <a:solidFill>
                          <a:schemeClr val="dk1"/>
                        </a:solidFill>
                        <a:latin typeface="Cambria"/>
                        <a:ea typeface="Cambria"/>
                        <a:cs typeface="Cambria"/>
                        <a:sym typeface="Cambria"/>
                      </a:endParaRPr>
                    </a:p>
                    <a:p>
                      <a:pPr marL="0" marR="0" lvl="0" indent="0" algn="ctr" rtl="0">
                        <a:lnSpc>
                          <a:spcPct val="100000"/>
                        </a:lnSpc>
                        <a:spcBef>
                          <a:spcPts val="0"/>
                        </a:spcBef>
                        <a:spcAft>
                          <a:spcPts val="0"/>
                        </a:spcAft>
                        <a:buClr>
                          <a:schemeClr val="dk1"/>
                        </a:buClr>
                        <a:buSzPts val="1799"/>
                        <a:buFont typeface="Cambria"/>
                        <a:buNone/>
                      </a:pPr>
                      <a:r>
                        <a:rPr lang="en-US" sz="1799" u="none" strike="noStrike" cap="none">
                          <a:solidFill>
                            <a:schemeClr val="dk1"/>
                          </a:solidFill>
                          <a:latin typeface="Cambria"/>
                          <a:ea typeface="Cambria"/>
                          <a:cs typeface="Cambria"/>
                          <a:sym typeface="Cambria"/>
                        </a:rPr>
                        <a:t>Limitations</a:t>
                      </a:r>
                      <a:endParaRPr sz="1400" u="none" strike="noStrike" cap="none"/>
                    </a:p>
                    <a:p>
                      <a:pPr marL="0" marR="0" lvl="0" indent="0" algn="ctr" rtl="0">
                        <a:lnSpc>
                          <a:spcPct val="100000"/>
                        </a:lnSpc>
                        <a:spcBef>
                          <a:spcPts val="0"/>
                        </a:spcBef>
                        <a:spcAft>
                          <a:spcPts val="0"/>
                        </a:spcAft>
                        <a:buClr>
                          <a:srgbClr val="000000"/>
                        </a:buClr>
                        <a:buSzPts val="1799"/>
                        <a:buFont typeface="Arial"/>
                        <a:buNone/>
                      </a:pPr>
                      <a:endParaRPr sz="1799" u="none" strike="noStrike" cap="none">
                        <a:solidFill>
                          <a:schemeClr val="dk1"/>
                        </a:solidFill>
                        <a:latin typeface="Cambria"/>
                        <a:ea typeface="Cambria"/>
                        <a:cs typeface="Cambria"/>
                        <a:sym typeface="Cambria"/>
                      </a:endParaRPr>
                    </a:p>
                  </a:txBody>
                  <a:tcPr marL="91450" marR="91450" marT="45725" marB="45725" anchor="ctr"/>
                </a:tc>
                <a:extLst>
                  <a:ext uri="{0D108BD9-81ED-4DB2-BD59-A6C34878D82A}">
                    <a16:rowId xmlns:a16="http://schemas.microsoft.com/office/drawing/2014/main" val="10000"/>
                  </a:ext>
                </a:extLst>
              </a:tr>
              <a:tr h="790900">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Streamlit: Fast Web App Framework for ML Tools</a:t>
                      </a:r>
                      <a:endParaRPr/>
                    </a:p>
                  </a:txBody>
                  <a:tcPr marL="91450" marR="91450" marT="45724" marB="45724" anchor="ctr">
                    <a:lnL w="12700">
                      <a:solidFill>
                        <a:schemeClr val="lt1"/>
                      </a:solidFill>
                    </a:lnL>
                    <a:lnR w="12700">
                      <a:solidFill>
                        <a:schemeClr val="lt1"/>
                      </a:solidFill>
                    </a:lnR>
                    <a:lnT w="12700">
                      <a:solidFill>
                        <a:schemeClr val="lt1"/>
                      </a:solidFill>
                    </a:lnT>
                    <a:lnB w="38099">
                      <a:solidFill>
                        <a:schemeClr val="lt1"/>
                      </a:solidFill>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Streamlit Inc., 2019</a:t>
                      </a:r>
                      <a:endParaRPr/>
                    </a:p>
                  </a:txBody>
                  <a:tcPr marL="91450" marR="91450" marT="45724" marB="45724" anchor="ctr">
                    <a:lnL w="12700">
                      <a:solidFill>
                        <a:schemeClr val="lt1"/>
                      </a:solidFill>
                    </a:lnL>
                    <a:lnR w="12700">
                      <a:solidFill>
                        <a:schemeClr val="lt1"/>
                      </a:solidFill>
                    </a:lnR>
                    <a:lnT w="12700">
                      <a:solidFill>
                        <a:schemeClr val="lt1"/>
                      </a:solidFill>
                    </a:lnT>
                    <a:lnB w="38099">
                      <a:solidFill>
                        <a:schemeClr val="lt1"/>
                      </a:solidFill>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Allows real-time, interactive model deployment in web apps.</a:t>
                      </a:r>
                      <a:endParaRPr/>
                    </a:p>
                  </a:txBody>
                  <a:tcPr marL="91450" marR="91450" marT="45724" marB="45724" anchor="ctr">
                    <a:lnL w="12700">
                      <a:solidFill>
                        <a:schemeClr val="lt1"/>
                      </a:solidFill>
                    </a:lnL>
                    <a:lnR w="12700">
                      <a:solidFill>
                        <a:schemeClr val="lt1"/>
                      </a:solidFill>
                    </a:lnR>
                    <a:lnT w="12700">
                      <a:solidFill>
                        <a:schemeClr val="lt1"/>
                      </a:solidFill>
                    </a:lnT>
                    <a:lnB w="38099">
                      <a:solidFill>
                        <a:schemeClr val="lt1"/>
                      </a:solidFill>
                    </a:lnB>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Enhances accessibility and usability of ML models.</a:t>
                      </a:r>
                      <a:endParaRPr/>
                    </a:p>
                  </a:txBody>
                  <a:tcPr marL="91450" marR="91450" marT="45724" marB="45724" anchor="ctr">
                    <a:lnL w="12700">
                      <a:solidFill>
                        <a:schemeClr val="lt1"/>
                      </a:solidFill>
                    </a:lnL>
                    <a:lnR w="12700">
                      <a:solidFill>
                        <a:schemeClr val="lt1"/>
                      </a:solidFill>
                    </a:lnR>
                    <a:lnT w="12700">
                      <a:solidFill>
                        <a:schemeClr val="lt1"/>
                      </a:solidFill>
                    </a:lnT>
                    <a:lnB w="38099">
                      <a:solidFill>
                        <a:schemeClr val="lt1"/>
                      </a:solidFill>
                    </a:lnB>
                  </a:tcPr>
                </a:tc>
                <a:tc>
                  <a:txBody>
                    <a:bodyPr/>
                    <a:lstStyle/>
                    <a:p>
                      <a:pPr marL="0" marR="0" lvl="0" indent="0" algn="just">
                        <a:lnSpc>
                          <a:spcPct val="100000"/>
                        </a:lnSpc>
                        <a:spcBef>
                          <a:spcPts val="0"/>
                        </a:spcBef>
                        <a:spcAft>
                          <a:spcPts val="0"/>
                        </a:spcAft>
                        <a:buNone/>
                      </a:pPr>
                      <a:r>
                        <a:rPr lang="en-US" sz="1200" b="0" i="0" u="none" strike="noStrike" cap="none" noProof="0"/>
                        <a:t>Limited UI flexibility; not tailored for large-scale deployment.</a:t>
                      </a:r>
                      <a:endParaRPr>
                        <a:sym typeface="Cambria"/>
                      </a:endParaRPr>
                    </a:p>
                  </a:txBody>
                  <a:tcPr marL="91450" marR="91450" marT="45724" marB="45724" anchor="ctr">
                    <a:lnL w="12700">
                      <a:solidFill>
                        <a:schemeClr val="lt1"/>
                      </a:solidFill>
                    </a:lnL>
                    <a:lnR w="12700">
                      <a:solidFill>
                        <a:schemeClr val="lt1"/>
                      </a:solidFill>
                    </a:lnR>
                    <a:lnT w="12700">
                      <a:solidFill>
                        <a:schemeClr val="lt1"/>
                      </a:solidFill>
                    </a:lnT>
                    <a:lnB w="38099">
                      <a:solidFill>
                        <a:schemeClr val="lt1"/>
                      </a:solidFill>
                    </a:lnB>
                  </a:tcPr>
                </a:tc>
                <a:extLst>
                  <a:ext uri="{0D108BD9-81ED-4DB2-BD59-A6C34878D82A}">
                    <a16:rowId xmlns:a16="http://schemas.microsoft.com/office/drawing/2014/main" val="10001"/>
                  </a:ext>
                </a:extLst>
              </a:tr>
              <a:tr h="839649">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PLBART: Unified Pre-training for Programming Tasks</a:t>
                      </a:r>
                      <a:endParaRPr lang="en-US"/>
                    </a:p>
                  </a:txBody>
                  <a:tcPr marL="91450" marR="91450" marT="45724" marB="45724" anchor="ctr">
                    <a:lnT w="38099">
                      <a:solidFill>
                        <a:schemeClr val="lt1"/>
                      </a:solidFill>
                    </a:lnT>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Ahmad et al., 2021</a:t>
                      </a:r>
                      <a:endParaRPr lang="en-US"/>
                    </a:p>
                  </a:txBody>
                  <a:tcPr marL="91450" marR="91450" marT="45724" marB="45724" anchor="ctr">
                    <a:lnT w="38099">
                      <a:solidFill>
                        <a:schemeClr val="lt1"/>
                      </a:solidFill>
                    </a:lnT>
                  </a:tcPr>
                </a:tc>
                <a:tc>
                  <a:txBody>
                    <a:bodyPr/>
                    <a:lstStyle/>
                    <a:p>
                      <a:pPr lvl="0" algn="l">
                        <a:lnSpc>
                          <a:spcPct val="100000"/>
                        </a:lnSpc>
                        <a:spcBef>
                          <a:spcPts val="0"/>
                        </a:spcBef>
                        <a:spcAft>
                          <a:spcPts val="0"/>
                        </a:spcAft>
                        <a:buNone/>
                      </a:pPr>
                      <a:r>
                        <a:rPr lang="en-US"/>
                        <a:t>Seq-to-seq transformer pre-trained on code and natural language.</a:t>
                      </a:r>
                    </a:p>
                    <a:p>
                      <a:pPr marL="0" marR="0" lvl="0" indent="0" algn="just">
                        <a:lnSpc>
                          <a:spcPct val="100000"/>
                        </a:lnSpc>
                        <a:spcBef>
                          <a:spcPts val="0"/>
                        </a:spcBef>
                        <a:spcAft>
                          <a:spcPts val="0"/>
                        </a:spcAft>
                        <a:buSzPts val="1200"/>
                        <a:buFont typeface="Arial"/>
                        <a:buNone/>
                      </a:pPr>
                      <a:endParaRPr lang="en-US" sz="1200" u="none" strike="noStrike" cap="none" dirty="0"/>
                    </a:p>
                  </a:txBody>
                  <a:tcPr marL="91450" marR="91450" marT="45724" marB="45724" anchor="ctr">
                    <a:lnT w="38099">
                      <a:solidFill>
                        <a:schemeClr val="lt1"/>
                      </a:solidFill>
                    </a:lnT>
                  </a:tcP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Achieves strong results in both code generation and summarization.</a:t>
                      </a:r>
                      <a:endParaRPr lang="en-US"/>
                    </a:p>
                  </a:txBody>
                  <a:tcPr marL="91450" marR="91450" marT="45724" marB="45724" anchor="ctr">
                    <a:lnT w="38099">
                      <a:solidFill>
                        <a:schemeClr val="lt1"/>
                      </a:solidFill>
                    </a:lnT>
                  </a:tcPr>
                </a:tc>
                <a:tc>
                  <a:txBody>
                    <a:bodyPr/>
                    <a:lstStyle/>
                    <a:p>
                      <a:pPr marL="0" marR="0" lvl="0" indent="0" algn="just">
                        <a:lnSpc>
                          <a:spcPct val="100000"/>
                        </a:lnSpc>
                        <a:spcBef>
                          <a:spcPts val="0"/>
                        </a:spcBef>
                        <a:spcAft>
                          <a:spcPts val="0"/>
                        </a:spcAft>
                        <a:buNone/>
                      </a:pPr>
                      <a:r>
                        <a:rPr lang="en-US" sz="1200" b="0" i="0" u="none" strike="noStrike" cap="none" noProof="0"/>
                        <a:t>High resource requirements; limited to seen programming languages.</a:t>
                      </a:r>
                      <a:endParaRPr lang="en-US">
                        <a:sym typeface="Cambria"/>
                      </a:endParaRPr>
                    </a:p>
                  </a:txBody>
                  <a:tcPr marL="91450" marR="91450" marT="45724" marB="45724" anchor="ctr">
                    <a:lnT w="38099">
                      <a:solidFill>
                        <a:schemeClr val="lt1"/>
                      </a:solidFill>
                    </a:lnT>
                  </a:tcPr>
                </a:tc>
                <a:extLst>
                  <a:ext uri="{0D108BD9-81ED-4DB2-BD59-A6C34878D82A}">
                    <a16:rowId xmlns:a16="http://schemas.microsoft.com/office/drawing/2014/main" val="10002"/>
                  </a:ext>
                </a:extLst>
              </a:tr>
              <a:tr h="790900">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AlphaCode: AI for Competitive Programming</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DeepMind, 2022</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Uses transformers with sampling and ranking to generate competitive cod</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Can solve complex problems from natural prompts.</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t>Requires heavy compute; not ideal for everyday coding task</a:t>
                      </a:r>
                      <a:endParaRPr>
                        <a:sym typeface="Cambria"/>
                      </a:endParaRPr>
                    </a:p>
                  </a:txBody>
                  <a:tcPr marL="91450" marR="91450" marT="45724" marB="45724" anchor="ctr"/>
                </a:tc>
                <a:extLst>
                  <a:ext uri="{0D108BD9-81ED-4DB2-BD59-A6C34878D82A}">
                    <a16:rowId xmlns:a16="http://schemas.microsoft.com/office/drawing/2014/main" val="10003"/>
                  </a:ext>
                </a:extLst>
              </a:tr>
              <a:tr h="790900">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NL2Code: Natural Language to Source Code via Transformers</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Wang et al., 2021</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Transformer trained specifically for converting user instructions to code.</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Improved fluency in generating working code from natural language queries.</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t>Struggles with vague or underspecified instructions.</a:t>
                      </a:r>
                      <a:endParaRPr>
                        <a:sym typeface="Cambria"/>
                      </a:endParaRPr>
                    </a:p>
                  </a:txBody>
                  <a:tcPr marL="91450" marR="91450" marT="45724" marB="45724" anchor="ctr"/>
                </a:tc>
                <a:extLst>
                  <a:ext uri="{0D108BD9-81ED-4DB2-BD59-A6C34878D82A}">
                    <a16:rowId xmlns:a16="http://schemas.microsoft.com/office/drawing/2014/main" val="10004"/>
                  </a:ext>
                </a:extLst>
              </a:tr>
              <a:tr h="1058549">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TransCoder: Unsupervised Translation of Programming Langs</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Lachaux et al., 2020</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Unsupervised transformer model for code-to-code translation (e.g., Java→Python)</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latin typeface="Century Schoolbook"/>
                        </a:rPr>
                        <a:t>Demonstrated strong cross-language code translation.</a:t>
                      </a:r>
                      <a:endParaRPr/>
                    </a:p>
                  </a:txBody>
                  <a:tcPr marL="91450" marR="91450" marT="45724" marB="45724" anchor="ctr"/>
                </a:tc>
                <a:tc>
                  <a:txBody>
                    <a:bodyPr/>
                    <a:lstStyle/>
                    <a:p>
                      <a:pPr marL="0" marR="0" lvl="0" indent="0" algn="just">
                        <a:lnSpc>
                          <a:spcPct val="100000"/>
                        </a:lnSpc>
                        <a:spcBef>
                          <a:spcPts val="0"/>
                        </a:spcBef>
                        <a:spcAft>
                          <a:spcPts val="0"/>
                        </a:spcAft>
                        <a:buNone/>
                      </a:pPr>
                      <a:r>
                        <a:rPr lang="en-US" sz="1200" b="0" i="0" u="none" strike="noStrike" cap="none" noProof="0"/>
                        <a:t>Not focused on natural language; limited NL support.</a:t>
                      </a:r>
                      <a:endParaRPr>
                        <a:sym typeface="Cambria"/>
                      </a:endParaRPr>
                    </a:p>
                  </a:txBody>
                  <a:tcPr marL="91450" marR="91450" marT="45724" marB="45724"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1522413" y="409775"/>
            <a:ext cx="9144001" cy="838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SUMMARY </a:t>
            </a:r>
            <a:endParaRPr/>
          </a:p>
        </p:txBody>
      </p:sp>
      <p:sp>
        <p:nvSpPr>
          <p:cNvPr id="175" name="Google Shape;175;p12"/>
          <p:cNvSpPr txBox="1">
            <a:spLocks noGrp="1"/>
          </p:cNvSpPr>
          <p:nvPr>
            <p:ph type="body" idx="1"/>
          </p:nvPr>
        </p:nvSpPr>
        <p:spPr>
          <a:xfrm>
            <a:off x="1798580" y="1713702"/>
            <a:ext cx="8593122" cy="4351337"/>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None/>
            </a:pPr>
            <a:r>
              <a:rPr lang="en-US" sz="2000">
                <a:ea typeface="Cambria"/>
              </a:rPr>
              <a:t>Transformer-based models like CodeT5, CodeBERT, and PLBART</a:t>
            </a:r>
            <a:r>
              <a:rPr lang="en-US" sz="2000" dirty="0">
                <a:ea typeface="Cambria"/>
              </a:rPr>
              <a:t> </a:t>
            </a:r>
            <a:r>
              <a:rPr lang="en-US" sz="2000">
                <a:ea typeface="Cambria"/>
              </a:rPr>
              <a:t>have advanced natural language to code translation, enabling accurate code generation and explanation. Tools like spaCy and Streamlit</a:t>
            </a:r>
            <a:r>
              <a:rPr lang="en-US" sz="2000" dirty="0">
                <a:ea typeface="Cambria"/>
              </a:rPr>
              <a:t> </a:t>
            </a:r>
            <a:r>
              <a:rPr lang="en-US" sz="2000">
                <a:ea typeface="Cambria"/>
              </a:rPr>
              <a:t>support preprocessing and user interaction. While these systems perform well, they face challenges with ambiguity, limited language support, and high computational needs. Overall, the literature shows strong potential for such models in education and practical coding tasks.</a:t>
            </a:r>
            <a:endParaRPr lang="en-US" sz="17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1522413" y="381000"/>
            <a:ext cx="9144001" cy="838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95549"/>
              <a:buFont typeface="Cambria"/>
              <a:buNone/>
            </a:pPr>
            <a:r>
              <a:rPr lang="en-US" b="1">
                <a:latin typeface="Cambria"/>
                <a:ea typeface="Cambria"/>
                <a:cs typeface="Cambria"/>
                <a:sym typeface="Cambria"/>
              </a:rPr>
              <a:t>PROPOSED SYSTEM AND ITS METHODOLOGY</a:t>
            </a:r>
            <a:endParaRPr/>
          </a:p>
        </p:txBody>
      </p:sp>
      <p:sp>
        <p:nvSpPr>
          <p:cNvPr id="181" name="Google Shape;181;p13"/>
          <p:cNvSpPr txBox="1">
            <a:spLocks noGrp="1"/>
          </p:cNvSpPr>
          <p:nvPr>
            <p:ph type="body" idx="1"/>
          </p:nvPr>
        </p:nvSpPr>
        <p:spPr>
          <a:xfrm>
            <a:off x="1522413" y="1515475"/>
            <a:ext cx="9134391" cy="4648200"/>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None/>
            </a:pPr>
            <a:r>
              <a:rPr lang="en-US" sz="2000">
                <a:ea typeface="Cambria"/>
              </a:rPr>
              <a:t>The proposed system, NL2Code &amp; Code2NL, is a bidirectional translation model using the CodeT5 transformer to convert between natural language and Python code. It is trained on paired datasets, with preprocessing handled by spaCy for effective tokenization. The model supports both NL-to-code and code-to-NL translation, enabling users to generate code from descriptions or explanations from code. A Streamlit-based interface provides an interactive platform for real-time usage, making the system accessible for learning, documentation, and development support.</a:t>
            </a:r>
            <a:endParaRPr lang="en-US" sz="17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1522413" y="-1724"/>
            <a:ext cx="9144001" cy="9144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ARCHITECTURE DIAGRAM</a:t>
            </a:r>
            <a:endParaRPr/>
          </a:p>
        </p:txBody>
      </p:sp>
      <p:pic>
        <p:nvPicPr>
          <p:cNvPr id="2" name="Picture 1">
            <a:extLst>
              <a:ext uri="{FF2B5EF4-FFF2-40B4-BE49-F238E27FC236}">
                <a16:creationId xmlns:a16="http://schemas.microsoft.com/office/drawing/2014/main" id="{1E290E55-3E79-5DD0-264B-D6CEAA4171B5}"/>
              </a:ext>
            </a:extLst>
          </p:cNvPr>
          <p:cNvPicPr>
            <a:picLocks noChangeAspect="1"/>
          </p:cNvPicPr>
          <p:nvPr/>
        </p:nvPicPr>
        <p:blipFill>
          <a:blip r:embed="rId3"/>
          <a:srcRect l="875" r="1827" b="-280"/>
          <a:stretch/>
        </p:blipFill>
        <p:spPr>
          <a:xfrm>
            <a:off x="3035348" y="910262"/>
            <a:ext cx="6059410" cy="59436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1243280" y="747863"/>
            <a:ext cx="9144001" cy="762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95549"/>
              <a:buFont typeface="Cambria"/>
              <a:buNone/>
            </a:pPr>
            <a:br>
              <a:rPr lang="en-US">
                <a:latin typeface="Cambria"/>
                <a:ea typeface="Cambria"/>
                <a:cs typeface="Cambria"/>
                <a:sym typeface="Cambria"/>
              </a:rPr>
            </a:br>
            <a:br>
              <a:rPr lang="en-US">
                <a:latin typeface="Cambria"/>
                <a:ea typeface="Cambria"/>
                <a:cs typeface="Cambria"/>
                <a:sym typeface="Cambria"/>
              </a:rPr>
            </a:br>
            <a:r>
              <a:rPr lang="en-US" b="1">
                <a:latin typeface="Cambria"/>
                <a:ea typeface="Cambria"/>
                <a:cs typeface="Cambria"/>
                <a:sym typeface="Cambria"/>
              </a:rPr>
              <a:t>LIST OF MODULES</a:t>
            </a:r>
            <a:br>
              <a:rPr lang="en-US" b="1"/>
            </a:br>
            <a:r>
              <a:rPr lang="en-US" b="1">
                <a:latin typeface="Cambria"/>
                <a:ea typeface="Cambria"/>
                <a:cs typeface="Cambria"/>
                <a:sym typeface="Cambria"/>
              </a:rPr>
              <a:t> </a:t>
            </a:r>
            <a:endParaRPr/>
          </a:p>
        </p:txBody>
      </p:sp>
      <p:sp>
        <p:nvSpPr>
          <p:cNvPr id="193" name="Google Shape;193;p15"/>
          <p:cNvSpPr txBox="1">
            <a:spLocks noGrp="1"/>
          </p:cNvSpPr>
          <p:nvPr>
            <p:ph type="body" idx="1"/>
          </p:nvPr>
        </p:nvSpPr>
        <p:spPr>
          <a:xfrm>
            <a:off x="1520000" y="1508140"/>
            <a:ext cx="8593122" cy="4351337"/>
          </a:xfrm>
          <a:prstGeom prst="rect">
            <a:avLst/>
          </a:prstGeom>
          <a:noFill/>
          <a:ln>
            <a:noFill/>
          </a:ln>
        </p:spPr>
        <p:txBody>
          <a:bodyPr spcFirstLastPara="1" wrap="square" lIns="91425" tIns="45700" rIns="91425" bIns="45700" anchor="t" anchorCtr="0">
            <a:noAutofit/>
          </a:bodyPr>
          <a:lstStyle/>
          <a:p>
            <a:pPr>
              <a:lnSpc>
                <a:spcPct val="150000"/>
              </a:lnSpc>
              <a:buSzPts val="2000"/>
              <a:buFont typeface="Arial"/>
              <a:buChar char="•"/>
            </a:pPr>
            <a:r>
              <a:rPr lang="en-US" sz="2000">
                <a:ea typeface="Cambria"/>
              </a:rPr>
              <a:t>Setup and Installation</a:t>
            </a:r>
          </a:p>
          <a:p>
            <a:pPr>
              <a:lnSpc>
                <a:spcPct val="150000"/>
              </a:lnSpc>
              <a:buSzPts val="2000"/>
              <a:buFont typeface="Arial"/>
              <a:buChar char="•"/>
            </a:pPr>
            <a:r>
              <a:rPr lang="en-US" sz="2000">
                <a:ea typeface="Cambria"/>
              </a:rPr>
              <a:t>Data Loading and Preprocessing </a:t>
            </a:r>
          </a:p>
          <a:p>
            <a:pPr>
              <a:lnSpc>
                <a:spcPct val="150000"/>
              </a:lnSpc>
              <a:buSzPts val="2000"/>
              <a:buFont typeface="Arial"/>
              <a:buChar char="•"/>
            </a:pPr>
            <a:r>
              <a:rPr lang="en-US" sz="2000">
                <a:ea typeface="Cambria"/>
              </a:rPr>
              <a:t>Tokenization </a:t>
            </a:r>
          </a:p>
          <a:p>
            <a:pPr>
              <a:lnSpc>
                <a:spcPct val="150000"/>
              </a:lnSpc>
              <a:buSzPts val="2000"/>
              <a:buFont typeface="Arial"/>
              <a:buChar char="•"/>
            </a:pPr>
            <a:r>
              <a:rPr lang="en-US" sz="2000">
                <a:ea typeface="Cambria"/>
              </a:rPr>
              <a:t>Vocabulary Creation </a:t>
            </a:r>
          </a:p>
          <a:p>
            <a:pPr>
              <a:lnSpc>
                <a:spcPct val="150000"/>
              </a:lnSpc>
              <a:buSzPts val="2000"/>
              <a:buFont typeface="Arial"/>
              <a:buChar char="•"/>
            </a:pPr>
            <a:r>
              <a:rPr lang="en-US" sz="2000">
                <a:ea typeface="Cambria"/>
              </a:rPr>
              <a:t>CodeT5 Fine-Tuning</a:t>
            </a:r>
          </a:p>
          <a:p>
            <a:pPr>
              <a:lnSpc>
                <a:spcPct val="150000"/>
              </a:lnSpc>
              <a:buSzPts val="2000"/>
              <a:buFont typeface="Arial"/>
              <a:buChar char="•"/>
            </a:pPr>
            <a:r>
              <a:rPr lang="en-US" sz="2000">
                <a:ea typeface="Cambria"/>
              </a:rPr>
              <a:t>Training and Evaluation</a:t>
            </a:r>
            <a:endParaRPr lang="en-US" sz="2000" dirty="0">
              <a:ea typeface="Cambria"/>
            </a:endParaRPr>
          </a:p>
          <a:p>
            <a:pPr>
              <a:lnSpc>
                <a:spcPct val="150000"/>
              </a:lnSpc>
              <a:buSzPts val="2000"/>
              <a:buFont typeface="Arial"/>
              <a:buChar char="•"/>
            </a:pPr>
            <a:r>
              <a:rPr lang="en-US" sz="2000">
                <a:ea typeface="Cambria"/>
              </a:rPr>
              <a:t>Web Interface </a:t>
            </a:r>
            <a:endParaRPr lang="en-US" sz="2000" dirty="0">
              <a:ea typeface="Cambria"/>
            </a:endParaRPr>
          </a:p>
          <a:p>
            <a:pPr marL="457200" lvl="0" indent="-355600" algn="l">
              <a:lnSpc>
                <a:spcPct val="150000"/>
              </a:lnSpc>
              <a:spcBef>
                <a:spcPts val="0"/>
              </a:spcBef>
              <a:spcAft>
                <a:spcPts val="0"/>
              </a:spcAft>
              <a:buSzPts val="2000"/>
              <a:buFont typeface="Cambria"/>
              <a:buChar char="•"/>
            </a:pPr>
            <a:endParaRPr lang="en-US" sz="2000" dirty="0">
              <a:latin typeface="Cambria"/>
              <a:ea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1522413" y="685800"/>
            <a:ext cx="9144001" cy="762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95549"/>
              <a:buFont typeface="Cambria"/>
              <a:buNone/>
            </a:pPr>
            <a:br>
              <a:rPr lang="en-US">
                <a:latin typeface="Cambria"/>
                <a:ea typeface="Cambria"/>
                <a:cs typeface="Cambria"/>
                <a:sym typeface="Cambria"/>
              </a:rPr>
            </a:br>
            <a:br>
              <a:rPr lang="en-US">
                <a:latin typeface="Cambria"/>
                <a:ea typeface="Cambria"/>
                <a:cs typeface="Cambria"/>
                <a:sym typeface="Cambria"/>
              </a:rPr>
            </a:br>
            <a:r>
              <a:rPr lang="en-US" b="1">
                <a:latin typeface="Cambria"/>
                <a:ea typeface="Cambria"/>
                <a:cs typeface="Cambria"/>
                <a:sym typeface="Cambria"/>
              </a:rPr>
              <a:t>MODULE DESCRIPTION</a:t>
            </a:r>
            <a:br>
              <a:rPr lang="en-US" b="1"/>
            </a:br>
            <a:r>
              <a:rPr lang="en-US" b="1">
                <a:latin typeface="Cambria"/>
                <a:ea typeface="Cambria"/>
                <a:cs typeface="Cambria"/>
                <a:sym typeface="Cambria"/>
              </a:rPr>
              <a:t> </a:t>
            </a:r>
            <a:endParaRPr/>
          </a:p>
        </p:txBody>
      </p:sp>
      <p:sp>
        <p:nvSpPr>
          <p:cNvPr id="199" name="Google Shape;199;p16"/>
          <p:cNvSpPr txBox="1">
            <a:spLocks noGrp="1"/>
          </p:cNvSpPr>
          <p:nvPr>
            <p:ph type="body" idx="1"/>
          </p:nvPr>
        </p:nvSpPr>
        <p:spPr>
          <a:xfrm>
            <a:off x="1797655" y="1072374"/>
            <a:ext cx="8593200" cy="5598000"/>
          </a:xfrm>
          <a:prstGeom prst="rect">
            <a:avLst/>
          </a:prstGeom>
          <a:noFill/>
          <a:ln>
            <a:noFill/>
          </a:ln>
        </p:spPr>
        <p:txBody>
          <a:bodyPr spcFirstLastPara="1" wrap="square" lIns="91425" tIns="45700" rIns="91425" bIns="45700" anchor="t" anchorCtr="0">
            <a:normAutofit fontScale="85000" lnSpcReduction="20000"/>
          </a:bodyPr>
          <a:lstStyle/>
          <a:p>
            <a:pPr marL="137160" indent="0">
              <a:lnSpc>
                <a:spcPct val="120000"/>
              </a:lnSpc>
              <a:buSzPts val="2000"/>
              <a:buNone/>
            </a:pPr>
            <a:r>
              <a:rPr lang="en-US" sz="2000" b="1">
                <a:solidFill>
                  <a:srgbClr val="000000"/>
                </a:solidFill>
                <a:ea typeface="Cambria"/>
              </a:rPr>
              <a:t>1 Setup and Installation</a:t>
            </a:r>
            <a:endParaRPr lang="en-US" sz="2000" dirty="0">
              <a:solidFill>
                <a:srgbClr val="000000"/>
              </a:solidFill>
              <a:latin typeface="Cambria"/>
              <a:ea typeface="Cambria"/>
            </a:endParaRPr>
          </a:p>
          <a:p>
            <a:pPr marL="137160" indent="0">
              <a:lnSpc>
                <a:spcPct val="120000"/>
              </a:lnSpc>
              <a:buSzPts val="2000"/>
              <a:buNone/>
            </a:pPr>
            <a:r>
              <a:rPr lang="en-US" sz="2000">
                <a:solidFill>
                  <a:srgbClr val="000000"/>
                </a:solidFill>
                <a:ea typeface="Cambria"/>
              </a:rPr>
              <a:t>Installing required packages (e.g., PyTorch, Transformers, spaCy, Streamlit)</a:t>
            </a:r>
            <a:endParaRPr lang="en-US"/>
          </a:p>
          <a:p>
            <a:pPr marL="137160" indent="0">
              <a:lnSpc>
                <a:spcPct val="120000"/>
              </a:lnSpc>
              <a:buSzPts val="2000"/>
              <a:buNone/>
            </a:pPr>
            <a:r>
              <a:rPr lang="en-US" sz="2000">
                <a:solidFill>
                  <a:srgbClr val="000000"/>
                </a:solidFill>
                <a:ea typeface="Cambria"/>
              </a:rPr>
              <a:t>Setting up environment and dependencies</a:t>
            </a:r>
            <a:endParaRPr lang="en-US"/>
          </a:p>
          <a:p>
            <a:pPr marL="137160" indent="0">
              <a:lnSpc>
                <a:spcPct val="120000"/>
              </a:lnSpc>
              <a:buSzPts val="2000"/>
              <a:buNone/>
            </a:pPr>
            <a:r>
              <a:rPr lang="en-US" sz="2000" b="1">
                <a:solidFill>
                  <a:srgbClr val="000000"/>
                </a:solidFill>
                <a:ea typeface="Cambria"/>
              </a:rPr>
              <a:t>2 Data Loading and Preprocessing</a:t>
            </a:r>
            <a:endParaRPr lang="en-US">
              <a:solidFill>
                <a:srgbClr val="000000"/>
              </a:solidFill>
              <a:ea typeface="Cambria"/>
            </a:endParaRPr>
          </a:p>
          <a:p>
            <a:pPr marL="137160" indent="0">
              <a:lnSpc>
                <a:spcPct val="120000"/>
              </a:lnSpc>
              <a:buSzPts val="2000"/>
              <a:buNone/>
            </a:pPr>
            <a:r>
              <a:rPr lang="en-US" sz="2000">
                <a:solidFill>
                  <a:srgbClr val="000000"/>
                </a:solidFill>
                <a:ea typeface="Cambria"/>
              </a:rPr>
              <a:t>Loading paired datasets of natural language and Python code</a:t>
            </a:r>
            <a:endParaRPr lang="en-US" sz="1750"/>
          </a:p>
          <a:p>
            <a:pPr marL="137160" indent="0">
              <a:lnSpc>
                <a:spcPct val="120000"/>
              </a:lnSpc>
              <a:buSzPts val="2000"/>
              <a:buNone/>
            </a:pPr>
            <a:r>
              <a:rPr lang="en-US" sz="2000">
                <a:solidFill>
                  <a:srgbClr val="000000"/>
                </a:solidFill>
                <a:ea typeface="Cambria"/>
              </a:rPr>
              <a:t>Cleaning and formatting text/code data for model input</a:t>
            </a:r>
            <a:endParaRPr lang="en-US"/>
          </a:p>
          <a:p>
            <a:pPr marL="137160" indent="0">
              <a:lnSpc>
                <a:spcPct val="120000"/>
              </a:lnSpc>
              <a:buSzPts val="2000"/>
              <a:buNone/>
            </a:pPr>
            <a:r>
              <a:rPr lang="en-US" sz="2000" b="1">
                <a:solidFill>
                  <a:srgbClr val="000000"/>
                </a:solidFill>
                <a:ea typeface="Cambria"/>
              </a:rPr>
              <a:t>3 Tokenization</a:t>
            </a:r>
            <a:endParaRPr lang="en-US"/>
          </a:p>
          <a:p>
            <a:pPr marL="137160" indent="0">
              <a:lnSpc>
                <a:spcPct val="120000"/>
              </a:lnSpc>
              <a:buSzPts val="2000"/>
              <a:buNone/>
            </a:pPr>
            <a:r>
              <a:rPr lang="en-US" sz="2000">
                <a:solidFill>
                  <a:srgbClr val="000000"/>
                </a:solidFill>
                <a:ea typeface="Cambria"/>
              </a:rPr>
              <a:t>Using </a:t>
            </a:r>
            <a:r>
              <a:rPr lang="en-US" sz="2000" b="1">
                <a:solidFill>
                  <a:srgbClr val="000000"/>
                </a:solidFill>
                <a:ea typeface="Cambria"/>
              </a:rPr>
              <a:t>spaCy</a:t>
            </a:r>
            <a:r>
              <a:rPr lang="en-US" sz="2000">
                <a:solidFill>
                  <a:srgbClr val="000000"/>
                </a:solidFill>
                <a:ea typeface="Cambria"/>
              </a:rPr>
              <a:t> for natural language tokenization</a:t>
            </a:r>
            <a:endParaRPr lang="en-US"/>
          </a:p>
          <a:p>
            <a:pPr marL="137160" indent="0">
              <a:lnSpc>
                <a:spcPct val="120000"/>
              </a:lnSpc>
              <a:buSzPts val="2000"/>
              <a:buNone/>
            </a:pPr>
            <a:r>
              <a:rPr lang="en-US" sz="2000">
                <a:solidFill>
                  <a:srgbClr val="000000"/>
                </a:solidFill>
                <a:ea typeface="Cambria"/>
              </a:rPr>
              <a:t>Tokenizing code and text for model compatibility</a:t>
            </a:r>
            <a:endParaRPr lang="en-US"/>
          </a:p>
          <a:p>
            <a:pPr>
              <a:lnSpc>
                <a:spcPct val="120000"/>
              </a:lnSpc>
              <a:buNone/>
            </a:pPr>
            <a:r>
              <a:rPr lang="en-US" sz="2000" b="1">
                <a:solidFill>
                  <a:srgbClr val="000000"/>
                </a:solidFill>
                <a:ea typeface="Cambria"/>
              </a:rPr>
              <a:t>4 Creating Vocabulary</a:t>
            </a:r>
            <a:endParaRPr lang="en-US"/>
          </a:p>
          <a:p>
            <a:pPr marL="0" indent="0">
              <a:lnSpc>
                <a:spcPct val="120000"/>
              </a:lnSpc>
              <a:buNone/>
            </a:pPr>
            <a:r>
              <a:rPr lang="en-US" sz="2000">
                <a:solidFill>
                  <a:srgbClr val="000000"/>
                </a:solidFill>
                <a:ea typeface="Cambria"/>
              </a:rPr>
              <a:t>   Building token vocabularies from datasets   </a:t>
            </a:r>
            <a:endParaRPr lang="en-US"/>
          </a:p>
          <a:p>
            <a:pPr marL="0" indent="0">
              <a:lnSpc>
                <a:spcPct val="120000"/>
              </a:lnSpc>
              <a:buNone/>
            </a:pPr>
            <a:r>
              <a:rPr lang="en-US" sz="2000">
                <a:solidFill>
                  <a:srgbClr val="000000"/>
                </a:solidFill>
                <a:ea typeface="Cambria"/>
              </a:rPr>
              <a:t>   Mapping tokens to IDs for model processing</a:t>
            </a:r>
            <a:endParaRPr lang="en-US"/>
          </a:p>
          <a:p>
            <a:pPr marL="137160" lvl="0" indent="0" algn="l">
              <a:lnSpc>
                <a:spcPct val="120000"/>
              </a:lnSpc>
              <a:spcAft>
                <a:spcPts val="0"/>
              </a:spcAft>
              <a:buSzPts val="2000"/>
              <a:buNone/>
            </a:pPr>
            <a:endParaRPr lang="en-US" sz="2000" dirty="0">
              <a:solidFill>
                <a:srgbClr val="000000"/>
              </a:solidFill>
              <a:ea typeface="Cambria"/>
              <a:cs typeface="Cambria"/>
            </a:endParaRPr>
          </a:p>
          <a:p>
            <a:pPr marL="101600" indent="0">
              <a:lnSpc>
                <a:spcPct val="120000"/>
              </a:lnSpc>
              <a:spcBef>
                <a:spcPts val="0"/>
              </a:spcBef>
              <a:buSzPts val="2000"/>
              <a:buNone/>
            </a:pPr>
            <a:endParaRPr lang="en-US" sz="2000" dirty="0">
              <a:solidFill>
                <a:srgbClr val="000000"/>
              </a:solidFill>
              <a:latin typeface="Cambria"/>
              <a:ea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7"/>
          <p:cNvSpPr txBox="1">
            <a:spLocks noGrp="1"/>
          </p:cNvSpPr>
          <p:nvPr>
            <p:ph type="title"/>
          </p:nvPr>
        </p:nvSpPr>
        <p:spPr>
          <a:xfrm>
            <a:off x="1522413" y="520298"/>
            <a:ext cx="9144001" cy="7620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95549"/>
              <a:buFont typeface="Cambria"/>
              <a:buNone/>
            </a:pPr>
            <a:br>
              <a:rPr lang="en-US">
                <a:latin typeface="Cambria"/>
                <a:ea typeface="Cambria"/>
                <a:cs typeface="Cambria"/>
                <a:sym typeface="Cambria"/>
              </a:rPr>
            </a:br>
            <a:br>
              <a:rPr lang="en-US">
                <a:latin typeface="Cambria"/>
                <a:ea typeface="Cambria"/>
                <a:cs typeface="Cambria"/>
                <a:sym typeface="Cambria"/>
              </a:rPr>
            </a:br>
            <a:r>
              <a:rPr lang="en-US" b="1">
                <a:latin typeface="Cambria"/>
                <a:ea typeface="Cambria"/>
                <a:cs typeface="Cambria"/>
                <a:sym typeface="Cambria"/>
              </a:rPr>
              <a:t>MODULE DESCRIPTION</a:t>
            </a:r>
            <a:br>
              <a:rPr lang="en-US" b="1"/>
            </a:br>
            <a:r>
              <a:rPr lang="en-US" b="1">
                <a:latin typeface="Cambria"/>
                <a:ea typeface="Cambria"/>
                <a:cs typeface="Cambria"/>
                <a:sym typeface="Cambria"/>
              </a:rPr>
              <a:t> </a:t>
            </a:r>
            <a:endParaRPr/>
          </a:p>
        </p:txBody>
      </p:sp>
      <p:sp>
        <p:nvSpPr>
          <p:cNvPr id="205" name="Google Shape;205;p17"/>
          <p:cNvSpPr txBox="1">
            <a:spLocks noGrp="1"/>
          </p:cNvSpPr>
          <p:nvPr>
            <p:ph type="body" idx="1"/>
          </p:nvPr>
        </p:nvSpPr>
        <p:spPr>
          <a:xfrm>
            <a:off x="1187672" y="906905"/>
            <a:ext cx="8593200" cy="5614200"/>
          </a:xfrm>
          <a:prstGeom prst="rect">
            <a:avLst/>
          </a:prstGeom>
          <a:noFill/>
          <a:ln>
            <a:noFill/>
          </a:ln>
        </p:spPr>
        <p:txBody>
          <a:bodyPr spcFirstLastPara="1" wrap="square" lIns="91425" tIns="45700" rIns="91425" bIns="45700" anchor="t" anchorCtr="0">
            <a:normAutofit fontScale="77500" lnSpcReduction="20000"/>
          </a:bodyPr>
          <a:lstStyle/>
          <a:p>
            <a:pPr marL="0" indent="0">
              <a:buNone/>
            </a:pPr>
            <a:r>
              <a:rPr lang="en-US" sz="2000" b="1">
                <a:ea typeface="Cambria"/>
              </a:rPr>
              <a:t>5 Custom Transformer Model </a:t>
            </a:r>
            <a:endParaRPr lang="en-US"/>
          </a:p>
          <a:p>
            <a:pPr marL="0" indent="0">
              <a:buNone/>
            </a:pPr>
            <a:r>
              <a:rPr lang="en-US" sz="2000">
                <a:ea typeface="Cambria"/>
              </a:rPr>
              <a:t>Defining a transformer-based architecture (if not using CodeT5 directly)</a:t>
            </a:r>
            <a:endParaRPr lang="en-US"/>
          </a:p>
          <a:p>
            <a:pPr marL="0" indent="0">
              <a:buNone/>
            </a:pPr>
            <a:r>
              <a:rPr lang="en-US" sz="2000">
                <a:ea typeface="Cambria"/>
              </a:rPr>
              <a:t>Configuring encoder-decoder settings</a:t>
            </a:r>
            <a:endParaRPr lang="en-US"/>
          </a:p>
          <a:p>
            <a:pPr marL="0" indent="0">
              <a:buNone/>
            </a:pPr>
            <a:r>
              <a:rPr lang="en-US" sz="2000" b="1">
                <a:ea typeface="Cambria"/>
              </a:rPr>
              <a:t>6 CodeT5 Integration</a:t>
            </a:r>
            <a:endParaRPr lang="en-US"/>
          </a:p>
          <a:p>
            <a:pPr marL="0" indent="0">
              <a:buNone/>
            </a:pPr>
            <a:r>
              <a:rPr lang="en-US" sz="2000">
                <a:ea typeface="Cambria"/>
              </a:rPr>
              <a:t>Loading the pre-trained </a:t>
            </a:r>
            <a:r>
              <a:rPr lang="en-US" sz="2000" b="1">
                <a:ea typeface="Cambria"/>
              </a:rPr>
              <a:t>CodeT5 model</a:t>
            </a:r>
            <a:endParaRPr lang="en-US"/>
          </a:p>
          <a:p>
            <a:pPr marL="0" indent="0">
              <a:buNone/>
            </a:pPr>
            <a:r>
              <a:rPr lang="en-US" sz="2000">
                <a:ea typeface="Cambria"/>
              </a:rPr>
              <a:t>Fine-tuning it on the custom dataset for NL↔Code tasks</a:t>
            </a:r>
            <a:endParaRPr lang="en-US"/>
          </a:p>
          <a:p>
            <a:pPr marL="0" indent="0">
              <a:buNone/>
            </a:pPr>
            <a:r>
              <a:rPr lang="en-US" sz="2000" b="1">
                <a:ea typeface="Cambria"/>
              </a:rPr>
              <a:t>7 Training Pipeline</a:t>
            </a:r>
            <a:endParaRPr lang="en-US"/>
          </a:p>
          <a:p>
            <a:pPr marL="0" indent="0">
              <a:buNone/>
            </a:pPr>
            <a:r>
              <a:rPr lang="en-US" sz="2000">
                <a:ea typeface="Cambria"/>
              </a:rPr>
              <a:t>Setting training parameters (batch size, epochs, learning rate)</a:t>
            </a:r>
            <a:endParaRPr lang="en-US"/>
          </a:p>
          <a:p>
            <a:pPr marL="0" indent="0">
              <a:buNone/>
            </a:pPr>
            <a:r>
              <a:rPr lang="en-US" sz="2000">
                <a:ea typeface="Cambria"/>
              </a:rPr>
              <a:t>Running training loops with loss computation and optimization</a:t>
            </a:r>
            <a:endParaRPr lang="en-US"/>
          </a:p>
          <a:p>
            <a:pPr marL="0" indent="0">
              <a:buNone/>
            </a:pPr>
            <a:r>
              <a:rPr lang="en-US" sz="2000" b="1">
                <a:ea typeface="Cambria"/>
              </a:rPr>
              <a:t>8 Evaluation Metrics</a:t>
            </a:r>
            <a:endParaRPr lang="en-US"/>
          </a:p>
          <a:p>
            <a:pPr marL="0" indent="0">
              <a:buNone/>
            </a:pPr>
            <a:r>
              <a:rPr lang="en-US" sz="2000">
                <a:ea typeface="Cambria"/>
              </a:rPr>
              <a:t>Measuring performance using BLEU, ROUGE, or accuracy</a:t>
            </a:r>
            <a:endParaRPr lang="en-US"/>
          </a:p>
          <a:p>
            <a:pPr marL="0" indent="0">
              <a:buNone/>
            </a:pPr>
            <a:r>
              <a:rPr lang="en-US" sz="2000">
                <a:ea typeface="Cambria"/>
              </a:rPr>
              <a:t>Comparing generated outputs with reference translations</a:t>
            </a:r>
            <a:endParaRPr lang="en-US"/>
          </a:p>
          <a:p>
            <a:pPr marL="0" indent="0">
              <a:buNone/>
            </a:pPr>
            <a:r>
              <a:rPr lang="en-US" sz="2000" b="1">
                <a:ea typeface="Cambria"/>
              </a:rPr>
              <a:t>9 Web Interface</a:t>
            </a:r>
            <a:endParaRPr lang="en-US"/>
          </a:p>
          <a:p>
            <a:pPr marL="0" indent="0">
              <a:buNone/>
            </a:pPr>
            <a:r>
              <a:rPr lang="en-US" sz="2000">
                <a:ea typeface="Cambria"/>
              </a:rPr>
              <a:t>Creating a user-friendly </a:t>
            </a:r>
            <a:r>
              <a:rPr lang="en-US" sz="2000" b="1">
                <a:ea typeface="Cambria"/>
              </a:rPr>
              <a:t>Streamlit</a:t>
            </a:r>
            <a:r>
              <a:rPr lang="en-US" sz="2000">
                <a:ea typeface="Cambria"/>
              </a:rPr>
              <a:t> interface</a:t>
            </a:r>
            <a:endParaRPr lang="en-US"/>
          </a:p>
          <a:p>
            <a:pPr marL="0" indent="0">
              <a:buNone/>
            </a:pPr>
            <a:r>
              <a:rPr lang="en-US" sz="2000">
                <a:ea typeface="Cambria"/>
              </a:rPr>
              <a:t>Allowing input/output for NL2Code and Code2NL in real time</a:t>
            </a:r>
            <a:endParaRPr lang="en-US"/>
          </a:p>
          <a:p>
            <a:pPr marL="342900" lvl="0" indent="-228600" algn="l">
              <a:lnSpc>
                <a:spcPct val="150000"/>
              </a:lnSpc>
              <a:spcBef>
                <a:spcPts val="0"/>
              </a:spcBef>
              <a:spcAft>
                <a:spcPts val="0"/>
              </a:spcAft>
              <a:buSzPts val="1440"/>
              <a:buNone/>
            </a:pPr>
            <a:endParaRPr lang="en-US" sz="2000" dirty="0">
              <a:latin typeface="Cambria"/>
              <a:ea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1251205" y="-461751"/>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OUTPUT AND SCREENSHOTS</a:t>
            </a:r>
            <a:endParaRPr/>
          </a:p>
        </p:txBody>
      </p:sp>
      <p:pic>
        <p:nvPicPr>
          <p:cNvPr id="3" name="Picture 2">
            <a:extLst>
              <a:ext uri="{FF2B5EF4-FFF2-40B4-BE49-F238E27FC236}">
                <a16:creationId xmlns:a16="http://schemas.microsoft.com/office/drawing/2014/main" id="{3E800E41-2415-9DDB-DB0E-BAF4FBB60585}"/>
              </a:ext>
            </a:extLst>
          </p:cNvPr>
          <p:cNvPicPr>
            <a:picLocks noChangeAspect="1"/>
          </p:cNvPicPr>
          <p:nvPr/>
        </p:nvPicPr>
        <p:blipFill>
          <a:blip r:embed="rId3"/>
          <a:stretch>
            <a:fillRect/>
          </a:stretch>
        </p:blipFill>
        <p:spPr>
          <a:xfrm>
            <a:off x="1840213" y="1233601"/>
            <a:ext cx="8505772" cy="4835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9"/>
          <p:cNvSpPr txBox="1">
            <a:spLocks noGrp="1"/>
          </p:cNvSpPr>
          <p:nvPr>
            <p:ph type="title"/>
          </p:nvPr>
        </p:nvSpPr>
        <p:spPr>
          <a:xfrm>
            <a:off x="1251205" y="-306593"/>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OUTPUT AND SCREENSHOTS</a:t>
            </a:r>
            <a:endParaRPr/>
          </a:p>
        </p:txBody>
      </p:sp>
      <p:pic>
        <p:nvPicPr>
          <p:cNvPr id="2" name="Picture 1">
            <a:extLst>
              <a:ext uri="{FF2B5EF4-FFF2-40B4-BE49-F238E27FC236}">
                <a16:creationId xmlns:a16="http://schemas.microsoft.com/office/drawing/2014/main" id="{2BFEFEF5-D75E-03C5-DB0A-3D2004CFCCC5}"/>
              </a:ext>
            </a:extLst>
          </p:cNvPr>
          <p:cNvPicPr>
            <a:picLocks noChangeAspect="1"/>
          </p:cNvPicPr>
          <p:nvPr/>
        </p:nvPicPr>
        <p:blipFill>
          <a:blip r:embed="rId3"/>
          <a:stretch>
            <a:fillRect/>
          </a:stretch>
        </p:blipFill>
        <p:spPr>
          <a:xfrm>
            <a:off x="1695477" y="1026723"/>
            <a:ext cx="8795244" cy="49597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522413" y="381000"/>
            <a:ext cx="9144001" cy="6858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95549"/>
              <a:buFont typeface="Cambria"/>
              <a:buNone/>
            </a:pPr>
            <a:r>
              <a:rPr lang="en-US" b="1">
                <a:latin typeface="Cambria"/>
                <a:ea typeface="Cambria"/>
                <a:cs typeface="Cambria"/>
                <a:sym typeface="Cambria"/>
              </a:rPr>
              <a:t>CONTENTS</a:t>
            </a:r>
            <a:endParaRPr/>
          </a:p>
        </p:txBody>
      </p:sp>
      <p:sp>
        <p:nvSpPr>
          <p:cNvPr id="115" name="Google Shape;115;p2"/>
          <p:cNvSpPr txBox="1">
            <a:spLocks noGrp="1"/>
          </p:cNvSpPr>
          <p:nvPr>
            <p:ph type="body" idx="1"/>
          </p:nvPr>
        </p:nvSpPr>
        <p:spPr>
          <a:xfrm>
            <a:off x="1178201" y="1064669"/>
            <a:ext cx="9829800" cy="5242500"/>
          </a:xfrm>
          <a:prstGeom prst="rect">
            <a:avLst/>
          </a:prstGeom>
          <a:noFill/>
          <a:ln>
            <a:noFill/>
          </a:ln>
        </p:spPr>
        <p:txBody>
          <a:bodyPr spcFirstLastPara="1" wrap="square" lIns="91425" tIns="45700" rIns="91425" bIns="45700" anchor="t" anchorCtr="0">
            <a:normAutofit fontScale="85000" lnSpcReduction="20000"/>
          </a:bodyPr>
          <a:lstStyle/>
          <a:p>
            <a:pPr marL="457200" lvl="0" indent="-325755" algn="l" rtl="0">
              <a:lnSpc>
                <a:spcPct val="150000"/>
              </a:lnSpc>
              <a:spcBef>
                <a:spcPts val="0"/>
              </a:spcBef>
              <a:spcAft>
                <a:spcPts val="0"/>
              </a:spcAft>
              <a:buSzPct val="100000"/>
              <a:buChar char="❖"/>
            </a:pPr>
            <a:r>
              <a:rPr lang="en-US" sz="1800"/>
              <a:t>PROBLEM STATEMENT</a:t>
            </a:r>
            <a:endParaRPr sz="1800"/>
          </a:p>
          <a:p>
            <a:pPr marL="457200" lvl="0" indent="-325755" algn="l" rtl="0">
              <a:lnSpc>
                <a:spcPct val="150000"/>
              </a:lnSpc>
              <a:spcBef>
                <a:spcPts val="0"/>
              </a:spcBef>
              <a:spcAft>
                <a:spcPts val="0"/>
              </a:spcAft>
              <a:buSzPct val="100000"/>
              <a:buChar char="❖"/>
            </a:pPr>
            <a:r>
              <a:rPr lang="en-US" sz="1800"/>
              <a:t>MOTIVATION</a:t>
            </a:r>
            <a:endParaRPr sz="1800"/>
          </a:p>
          <a:p>
            <a:pPr marL="457200" lvl="0" indent="-325755" algn="l" rtl="0">
              <a:lnSpc>
                <a:spcPct val="150000"/>
              </a:lnSpc>
              <a:spcBef>
                <a:spcPts val="0"/>
              </a:spcBef>
              <a:spcAft>
                <a:spcPts val="0"/>
              </a:spcAft>
              <a:buSzPct val="100000"/>
              <a:buChar char="❖"/>
            </a:pPr>
            <a:r>
              <a:rPr lang="en-US" sz="1800"/>
              <a:t>OBJECTIVES</a:t>
            </a:r>
            <a:endParaRPr sz="1800"/>
          </a:p>
          <a:p>
            <a:pPr marL="457200" lvl="0" indent="-325755" algn="l" rtl="0">
              <a:lnSpc>
                <a:spcPct val="150000"/>
              </a:lnSpc>
              <a:spcBef>
                <a:spcPts val="0"/>
              </a:spcBef>
              <a:spcAft>
                <a:spcPts val="0"/>
              </a:spcAft>
              <a:buSzPct val="100000"/>
              <a:buChar char="❖"/>
            </a:pPr>
            <a:r>
              <a:rPr lang="en-US" sz="1800"/>
              <a:t>ABSTRACT</a:t>
            </a:r>
            <a:endParaRPr sz="1800"/>
          </a:p>
          <a:p>
            <a:pPr marL="457200" lvl="0" indent="-325755" algn="l" rtl="0">
              <a:lnSpc>
                <a:spcPct val="150000"/>
              </a:lnSpc>
              <a:spcBef>
                <a:spcPts val="0"/>
              </a:spcBef>
              <a:spcAft>
                <a:spcPts val="0"/>
              </a:spcAft>
              <a:buSzPct val="100000"/>
              <a:buChar char="❖"/>
            </a:pPr>
            <a:r>
              <a:rPr lang="en-US" sz="1800"/>
              <a:t>PROBLEM ANALYSIS</a:t>
            </a:r>
            <a:endParaRPr sz="1800"/>
          </a:p>
          <a:p>
            <a:pPr marL="457200" lvl="0" indent="-325755" algn="l" rtl="0">
              <a:lnSpc>
                <a:spcPct val="150000"/>
              </a:lnSpc>
              <a:spcBef>
                <a:spcPts val="0"/>
              </a:spcBef>
              <a:spcAft>
                <a:spcPts val="0"/>
              </a:spcAft>
              <a:buSzPct val="100000"/>
              <a:buChar char="❖"/>
            </a:pPr>
            <a:r>
              <a:rPr lang="en-US" sz="1800"/>
              <a:t>EXISTING SYSTEM</a:t>
            </a:r>
            <a:endParaRPr sz="1800"/>
          </a:p>
          <a:p>
            <a:pPr marL="457200" lvl="0" indent="-325755" algn="l" rtl="0">
              <a:lnSpc>
                <a:spcPct val="150000"/>
              </a:lnSpc>
              <a:spcBef>
                <a:spcPts val="0"/>
              </a:spcBef>
              <a:spcAft>
                <a:spcPts val="0"/>
              </a:spcAft>
              <a:buSzPct val="100000"/>
              <a:buChar char="❖"/>
            </a:pPr>
            <a:r>
              <a:rPr lang="en-US" sz="1800"/>
              <a:t>SCOPE AND LIMITATIONS</a:t>
            </a:r>
            <a:endParaRPr sz="1800"/>
          </a:p>
          <a:p>
            <a:pPr marL="457200" lvl="0" indent="-325755" algn="l" rtl="0">
              <a:lnSpc>
                <a:spcPct val="150000"/>
              </a:lnSpc>
              <a:spcBef>
                <a:spcPts val="0"/>
              </a:spcBef>
              <a:spcAft>
                <a:spcPts val="0"/>
              </a:spcAft>
              <a:buSzPct val="100000"/>
              <a:buChar char="❖"/>
            </a:pPr>
            <a:r>
              <a:rPr lang="en-US" sz="1800"/>
              <a:t>LITERATURE REVIEW</a:t>
            </a:r>
            <a:endParaRPr sz="1800"/>
          </a:p>
          <a:p>
            <a:pPr marL="457200" lvl="0" indent="-325755" algn="l" rtl="0">
              <a:lnSpc>
                <a:spcPct val="150000"/>
              </a:lnSpc>
              <a:spcBef>
                <a:spcPts val="0"/>
              </a:spcBef>
              <a:spcAft>
                <a:spcPts val="0"/>
              </a:spcAft>
              <a:buSzPct val="100000"/>
              <a:buChar char="❖"/>
            </a:pPr>
            <a:r>
              <a:rPr lang="en-US" sz="1800"/>
              <a:t>SUMMARY</a:t>
            </a:r>
            <a:endParaRPr sz="1800"/>
          </a:p>
          <a:p>
            <a:pPr marL="457200" lvl="0" indent="-325755" algn="l" rtl="0">
              <a:lnSpc>
                <a:spcPct val="150000"/>
              </a:lnSpc>
              <a:spcBef>
                <a:spcPts val="0"/>
              </a:spcBef>
              <a:spcAft>
                <a:spcPts val="0"/>
              </a:spcAft>
              <a:buSzPct val="100000"/>
              <a:buChar char="❖"/>
            </a:pPr>
            <a:r>
              <a:rPr lang="en-US" sz="1800"/>
              <a:t>PROPOSED SYSTEM AND ITS METHODOLOGY</a:t>
            </a:r>
            <a:endParaRPr sz="1800"/>
          </a:p>
          <a:p>
            <a:pPr marL="457200" lvl="0" indent="-325755" algn="l" rtl="0">
              <a:lnSpc>
                <a:spcPct val="150000"/>
              </a:lnSpc>
              <a:spcBef>
                <a:spcPts val="0"/>
              </a:spcBef>
              <a:spcAft>
                <a:spcPts val="0"/>
              </a:spcAft>
              <a:buSzPct val="100000"/>
              <a:buChar char="❖"/>
            </a:pPr>
            <a:r>
              <a:rPr lang="en-US" sz="1800"/>
              <a:t>ARCHITECTURE DIAGRAM</a:t>
            </a:r>
            <a:endParaRPr sz="1800"/>
          </a:p>
          <a:p>
            <a:pPr marL="457200" lvl="0" indent="-325755" algn="l" rtl="0">
              <a:lnSpc>
                <a:spcPct val="150000"/>
              </a:lnSpc>
              <a:spcBef>
                <a:spcPts val="0"/>
              </a:spcBef>
              <a:spcAft>
                <a:spcPts val="0"/>
              </a:spcAft>
              <a:buSzPct val="100000"/>
              <a:buChar char="❖"/>
            </a:pPr>
            <a:r>
              <a:rPr lang="en-US" sz="1800"/>
              <a:t>LIST OF MODULES</a:t>
            </a:r>
            <a:endParaRPr sz="1800"/>
          </a:p>
          <a:p>
            <a:pPr marL="457200" lvl="0" indent="-325755" algn="l" rtl="0">
              <a:lnSpc>
                <a:spcPct val="150000"/>
              </a:lnSpc>
              <a:spcBef>
                <a:spcPts val="0"/>
              </a:spcBef>
              <a:spcAft>
                <a:spcPts val="0"/>
              </a:spcAft>
              <a:buSzPct val="100000"/>
              <a:buChar char="❖"/>
            </a:pPr>
            <a:r>
              <a:rPr lang="en-US" sz="1800"/>
              <a:t>MODULE DESCRIPTION</a:t>
            </a:r>
            <a:endParaRPr sz="1800"/>
          </a:p>
          <a:p>
            <a:pPr marL="457200" lvl="0" indent="-325755" algn="l" rtl="0">
              <a:lnSpc>
                <a:spcPct val="150000"/>
              </a:lnSpc>
              <a:spcBef>
                <a:spcPts val="0"/>
              </a:spcBef>
              <a:spcAft>
                <a:spcPts val="0"/>
              </a:spcAft>
              <a:buSzPct val="100000"/>
              <a:buChar char="❖"/>
            </a:pPr>
            <a:r>
              <a:rPr lang="en-US" sz="1800"/>
              <a:t>OUTPUT AND SCREENSHOTS</a:t>
            </a:r>
            <a:endParaRPr sz="1800"/>
          </a:p>
          <a:p>
            <a:pPr marL="457200" lvl="0" indent="-325755" algn="l" rtl="0">
              <a:lnSpc>
                <a:spcPct val="150000"/>
              </a:lnSpc>
              <a:spcBef>
                <a:spcPts val="0"/>
              </a:spcBef>
              <a:spcAft>
                <a:spcPts val="0"/>
              </a:spcAft>
              <a:buSzPct val="100000"/>
              <a:buChar char="❖"/>
            </a:pPr>
            <a:r>
              <a:rPr lang="en-US" sz="1800"/>
              <a:t>COMPARATIVE ANALYSIS</a:t>
            </a:r>
            <a:endParaRPr sz="1800"/>
          </a:p>
          <a:p>
            <a:pPr marL="457200" lvl="0" indent="-325755" algn="l" rtl="0">
              <a:lnSpc>
                <a:spcPct val="150000"/>
              </a:lnSpc>
              <a:spcBef>
                <a:spcPts val="0"/>
              </a:spcBef>
              <a:spcAft>
                <a:spcPts val="0"/>
              </a:spcAft>
              <a:buSzPct val="100000"/>
              <a:buChar char="❖"/>
            </a:pPr>
            <a:r>
              <a:rPr lang="en-US" sz="1800"/>
              <a:t>CONCLUSION</a:t>
            </a:r>
            <a:endParaRPr sz="1800"/>
          </a:p>
          <a:p>
            <a:pPr marL="457200" lvl="0" indent="-325755" algn="l" rtl="0">
              <a:lnSpc>
                <a:spcPct val="150000"/>
              </a:lnSpc>
              <a:spcBef>
                <a:spcPts val="0"/>
              </a:spcBef>
              <a:spcAft>
                <a:spcPts val="0"/>
              </a:spcAft>
              <a:buSzPct val="100000"/>
              <a:buChar char="❖"/>
            </a:pPr>
            <a:r>
              <a:rPr lang="en-US" sz="1800"/>
              <a:t>REFERENCES</a:t>
            </a:r>
            <a:endParaRPr sz="1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0"/>
          <p:cNvSpPr txBox="1">
            <a:spLocks noGrp="1"/>
          </p:cNvSpPr>
          <p:nvPr>
            <p:ph type="title"/>
          </p:nvPr>
        </p:nvSpPr>
        <p:spPr>
          <a:xfrm>
            <a:off x="734291" y="-410032"/>
            <a:ext cx="9690000" cy="1325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OUTPUT AND SCREENSHOTS</a:t>
            </a:r>
            <a:endParaRPr/>
          </a:p>
        </p:txBody>
      </p:sp>
      <p:pic>
        <p:nvPicPr>
          <p:cNvPr id="2" name="Picture 1">
            <a:extLst>
              <a:ext uri="{FF2B5EF4-FFF2-40B4-BE49-F238E27FC236}">
                <a16:creationId xmlns:a16="http://schemas.microsoft.com/office/drawing/2014/main" id="{26AEAAF8-42BB-F310-8E0B-BEF80360F943}"/>
              </a:ext>
            </a:extLst>
          </p:cNvPr>
          <p:cNvPicPr>
            <a:picLocks noChangeAspect="1"/>
          </p:cNvPicPr>
          <p:nvPr/>
        </p:nvPicPr>
        <p:blipFill>
          <a:blip r:embed="rId3"/>
          <a:stretch>
            <a:fillRect/>
          </a:stretch>
        </p:blipFill>
        <p:spPr>
          <a:xfrm>
            <a:off x="2292254" y="1266093"/>
            <a:ext cx="6578201" cy="5029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1251205" y="-347969"/>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COMPARATIVE ANALYSIS</a:t>
            </a:r>
            <a:endParaRPr/>
          </a:p>
        </p:txBody>
      </p:sp>
      <p:graphicFrame>
        <p:nvGraphicFramePr>
          <p:cNvPr id="5" name="Table 4">
            <a:extLst>
              <a:ext uri="{FF2B5EF4-FFF2-40B4-BE49-F238E27FC236}">
                <a16:creationId xmlns:a16="http://schemas.microsoft.com/office/drawing/2014/main" id="{CB2F6C10-C9DA-C0F5-BDC4-047BA06785C0}"/>
              </a:ext>
            </a:extLst>
          </p:cNvPr>
          <p:cNvGraphicFramePr>
            <a:graphicFrameLocks noGrp="1"/>
          </p:cNvGraphicFramePr>
          <p:nvPr>
            <p:extLst>
              <p:ext uri="{D42A27DB-BD31-4B8C-83A1-F6EECF244321}">
                <p14:modId xmlns:p14="http://schemas.microsoft.com/office/powerpoint/2010/main" val="3796721639"/>
              </p:ext>
            </p:extLst>
          </p:nvPr>
        </p:nvGraphicFramePr>
        <p:xfrm>
          <a:off x="1457696" y="1567583"/>
          <a:ext cx="9285129" cy="4267200"/>
        </p:xfrm>
        <a:graphic>
          <a:graphicData uri="http://schemas.openxmlformats.org/drawingml/2006/table">
            <a:tbl>
              <a:tblPr bandRow="1">
                <a:tableStyleId>{3B4E12D7-F805-48DE-BE19-BA56A060AD80}</a:tableStyleId>
              </a:tblPr>
              <a:tblGrid>
                <a:gridCol w="3095043">
                  <a:extLst>
                    <a:ext uri="{9D8B030D-6E8A-4147-A177-3AD203B41FA5}">
                      <a16:colId xmlns:a16="http://schemas.microsoft.com/office/drawing/2014/main" val="284354398"/>
                    </a:ext>
                  </a:extLst>
                </a:gridCol>
                <a:gridCol w="3095043">
                  <a:extLst>
                    <a:ext uri="{9D8B030D-6E8A-4147-A177-3AD203B41FA5}">
                      <a16:colId xmlns:a16="http://schemas.microsoft.com/office/drawing/2014/main" val="3146786880"/>
                    </a:ext>
                  </a:extLst>
                </a:gridCol>
                <a:gridCol w="3095043">
                  <a:extLst>
                    <a:ext uri="{9D8B030D-6E8A-4147-A177-3AD203B41FA5}">
                      <a16:colId xmlns:a16="http://schemas.microsoft.com/office/drawing/2014/main" val="16987461"/>
                    </a:ext>
                  </a:extLst>
                </a:gridCol>
              </a:tblGrid>
              <a:tr h="0">
                <a:tc>
                  <a:txBody>
                    <a:bodyPr/>
                    <a:lstStyle/>
                    <a:p>
                      <a:r>
                        <a:rPr lang="en-US" b="1"/>
                        <a:t>Aspect</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Traditional Methods (TF-IDF, BERT)</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Proposed System (CodeT5 + </a:t>
                      </a:r>
                      <a:r>
                        <a:rPr lang="en-US" b="1" dirty="0"/>
                        <a:t>spaCy + Streamlit)</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034620197"/>
                  </a:ext>
                </a:extLst>
              </a:tr>
              <a:tr h="0">
                <a:tc>
                  <a:txBody>
                    <a:bodyPr/>
                    <a:lstStyle/>
                    <a:p>
                      <a:r>
                        <a:rPr lang="en-US" b="1"/>
                        <a:t>Semantic Understanding</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Limited to word-level or shallow sentence similarity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Deep semantic understanding for code generation and explanation using CodeT5</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85006628"/>
                  </a:ext>
                </a:extLst>
              </a:tr>
              <a:tr h="0">
                <a:tc>
                  <a:txBody>
                    <a:bodyPr/>
                    <a:lstStyle/>
                    <a:p>
                      <a:r>
                        <a:rPr lang="en-US" b="1"/>
                        <a:t>Recommendation Diversity</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Low diversity, repetitive results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High diversity in translations (NL→Code, Code→NL) with accurate code generation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29386737"/>
                  </a:ext>
                </a:extLst>
              </a:tr>
              <a:tr h="0">
                <a:tc>
                  <a:txBody>
                    <a:bodyPr/>
                    <a:lstStyle/>
                    <a:p>
                      <a:r>
                        <a:rPr lang="en-US" b="1"/>
                        <a:t>Emotional Matching</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Minimal emotional tone detection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Not applicable </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76582381"/>
                  </a:ext>
                </a:extLst>
              </a:tr>
              <a:tr h="0">
                <a:tc>
                  <a:txBody>
                    <a:bodyPr/>
                    <a:lstStyle/>
                    <a:p>
                      <a:r>
                        <a:rPr lang="en-US" b="1"/>
                        <a:t>Response Time</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Higher due to heavy keyword matching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Real-time (&lt;250ms) code translation with Streamlit interface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015451227"/>
                  </a:ext>
                </a:extLst>
              </a:tr>
              <a:tr h="0">
                <a:tc>
                  <a:txBody>
                    <a:bodyPr/>
                    <a:lstStyle/>
                    <a:p>
                      <a:r>
                        <a:rPr lang="en-US" b="1"/>
                        <a:t>Cross-Medium Recommendation</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Not supported</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Supports NL-to-Code and Code-to-NL transformations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968421824"/>
                  </a:ext>
                </a:extLst>
              </a:tr>
              <a:tr h="0">
                <a:tc>
                  <a:txBody>
                    <a:bodyPr/>
                    <a:lstStyle/>
                    <a:p>
                      <a:r>
                        <a:rPr lang="en-US" b="1"/>
                        <a:t>User Personalization</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Basic filters (genre only)</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a:t>Customizable interface for interactive user input, supporting personalized tasks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3124118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2"/>
          <p:cNvSpPr txBox="1">
            <a:spLocks noGrp="1"/>
          </p:cNvSpPr>
          <p:nvPr>
            <p:ph type="title"/>
          </p:nvPr>
        </p:nvSpPr>
        <p:spPr>
          <a:xfrm>
            <a:off x="1251205" y="210602"/>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CONCLUSION</a:t>
            </a:r>
            <a:endParaRPr/>
          </a:p>
        </p:txBody>
      </p:sp>
      <p:sp>
        <p:nvSpPr>
          <p:cNvPr id="236" name="Google Shape;236;p22"/>
          <p:cNvSpPr txBox="1">
            <a:spLocks noGrp="1"/>
          </p:cNvSpPr>
          <p:nvPr>
            <p:ph type="body" idx="1"/>
          </p:nvPr>
        </p:nvSpPr>
        <p:spPr>
          <a:xfrm>
            <a:off x="1799133" y="2139118"/>
            <a:ext cx="8593122" cy="4351337"/>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None/>
            </a:pPr>
            <a:r>
              <a:rPr lang="en-US" sz="2000"/>
              <a:t>The proposed NL2Code &amp; Code2NL system, using CodeT5, offers significant improvements over traditional methods like TF-IDF and basic BERT by enabling real-time, bidirectional translation between natural language and Python code. It provides deeper semantic understanding, greater translation diversity, and a user-friendly interface, making it ideal for tasks such as code generation, explanation, and educational support.</a:t>
            </a:r>
            <a:endParaRPr lang="en-US" sz="17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title"/>
          </p:nvPr>
        </p:nvSpPr>
        <p:spPr>
          <a:xfrm>
            <a:off x="1251205" y="158882"/>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REFERENCES</a:t>
            </a:r>
            <a:endParaRPr/>
          </a:p>
        </p:txBody>
      </p:sp>
      <p:sp>
        <p:nvSpPr>
          <p:cNvPr id="242" name="Google Shape;242;p23"/>
          <p:cNvSpPr txBox="1">
            <a:spLocks noGrp="1"/>
          </p:cNvSpPr>
          <p:nvPr>
            <p:ph type="body" idx="1"/>
          </p:nvPr>
        </p:nvSpPr>
        <p:spPr>
          <a:xfrm>
            <a:off x="1540676" y="1870176"/>
            <a:ext cx="9099697" cy="4351337"/>
          </a:xfrm>
          <a:prstGeom prst="rect">
            <a:avLst/>
          </a:prstGeom>
          <a:noFill/>
          <a:ln>
            <a:noFill/>
          </a:ln>
        </p:spPr>
        <p:txBody>
          <a:bodyPr spcFirstLastPara="1" wrap="square" lIns="91425" tIns="45700" rIns="91425" bIns="45700" anchor="t" anchorCtr="0">
            <a:normAutofit/>
          </a:bodyPr>
          <a:lstStyle/>
          <a:p>
            <a:pPr marL="0" indent="0">
              <a:lnSpc>
                <a:spcPct val="150000"/>
              </a:lnSpc>
              <a:spcBef>
                <a:spcPts val="0"/>
              </a:spcBef>
              <a:buNone/>
            </a:pPr>
            <a:r>
              <a:rPr lang="en-US" sz="1800"/>
              <a:t>[1] Wang, Y., Zhu, H., &amp; Xie, J. (2021). CodeT5: Identifier-aware Pre-trained Encoder Decoder for Code Understanding and Generation. EMNLP, pp. 8690–8705.</a:t>
            </a:r>
            <a:endParaRPr lang="en-US"/>
          </a:p>
          <a:p>
            <a:pPr marL="0" indent="0">
              <a:lnSpc>
                <a:spcPct val="150000"/>
              </a:lnSpc>
              <a:spcBef>
                <a:spcPts val="0"/>
              </a:spcBef>
              <a:buNone/>
            </a:pPr>
            <a:r>
              <a:rPr lang="en-US" sz="1800" dirty="0"/>
              <a:t>[2] Ahmad, W. U., Chakraborty, S., Ray, B., &amp; Chang, K. W. (2021). Unified Pre </a:t>
            </a:r>
            <a:r>
              <a:rPr lang="en-US" sz="1800"/>
              <a:t>training for Program Understanding and Generation. NAACL, pp. 2655–2668</a:t>
            </a:r>
            <a:endParaRPr lang="en-US" sz="1750" dirty="0"/>
          </a:p>
          <a:p>
            <a:pPr marL="0" indent="0">
              <a:lnSpc>
                <a:spcPct val="150000"/>
              </a:lnSpc>
              <a:spcBef>
                <a:spcPts val="0"/>
              </a:spcBef>
              <a:buNone/>
            </a:pPr>
            <a:r>
              <a:rPr lang="en-US" sz="1800"/>
              <a:t>[3] Vaswani, A. et al. (2017). Attention is All You Need. NeurIPS, pp. 5998–</a:t>
            </a:r>
            <a:r>
              <a:rPr lang="en-US" sz="1800" dirty="0"/>
              <a:t>6008. </a:t>
            </a:r>
            <a:endParaRPr lang="en-US" sz="1750"/>
          </a:p>
          <a:p>
            <a:pPr marL="0" indent="0">
              <a:lnSpc>
                <a:spcPct val="150000"/>
              </a:lnSpc>
              <a:spcBef>
                <a:spcPts val="0"/>
              </a:spcBef>
              <a:buNone/>
            </a:pPr>
            <a:r>
              <a:rPr lang="en-US" sz="1800"/>
              <a:t>[4] Devlin, J. et al. (2019). BERT: Pre-training of Deep Bidirectional Transformers for Language Understanding. NAACL-HLT, pp. 4171–4186. </a:t>
            </a:r>
            <a:endParaRPr lang="en-US" sz="1750"/>
          </a:p>
          <a:p>
            <a:pPr marL="0" indent="0">
              <a:lnSpc>
                <a:spcPct val="150000"/>
              </a:lnSpc>
              <a:spcBef>
                <a:spcPts val="0"/>
              </a:spcBef>
              <a:buNone/>
            </a:pPr>
            <a:r>
              <a:rPr lang="en-US" sz="1800"/>
              <a:t>[5] Wolf, T. et al. (2020). Transformers: State-of-the-Art Natural Language Processing. EMNLP (System Demonstrations), pp. 38–45.</a:t>
            </a:r>
            <a:endParaRPr lang="en-US" sz="17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1251205" y="-172122"/>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REFERENCES </a:t>
            </a:r>
            <a:endParaRPr/>
          </a:p>
        </p:txBody>
      </p:sp>
      <p:sp>
        <p:nvSpPr>
          <p:cNvPr id="248" name="Google Shape;248;p24"/>
          <p:cNvSpPr txBox="1">
            <a:spLocks noGrp="1"/>
          </p:cNvSpPr>
          <p:nvPr>
            <p:ph type="body" idx="1"/>
          </p:nvPr>
        </p:nvSpPr>
        <p:spPr>
          <a:xfrm>
            <a:off x="1726766" y="1715018"/>
            <a:ext cx="8727519" cy="4351337"/>
          </a:xfrm>
          <a:prstGeom prst="rect">
            <a:avLst/>
          </a:prstGeom>
          <a:noFill/>
          <a:ln>
            <a:noFill/>
          </a:ln>
        </p:spPr>
        <p:txBody>
          <a:bodyPr spcFirstLastPara="1" wrap="square" lIns="91425" tIns="45700" rIns="91425" bIns="45700" anchor="t" anchorCtr="0">
            <a:normAutofit fontScale="92500" lnSpcReduction="10000"/>
          </a:bodyPr>
          <a:lstStyle/>
          <a:p>
            <a:pPr marL="0" indent="0">
              <a:lnSpc>
                <a:spcPct val="150000"/>
              </a:lnSpc>
              <a:spcBef>
                <a:spcPts val="0"/>
              </a:spcBef>
              <a:buNone/>
            </a:pPr>
            <a:r>
              <a:rPr lang="en-US" sz="2000"/>
              <a:t>[6] Honnibal, M. et al. (2020). spaCy: Industrial-strength NLP in Python. Zenodo. </a:t>
            </a:r>
            <a:endParaRPr lang="en-US"/>
          </a:p>
          <a:p>
            <a:pPr marL="0" indent="0">
              <a:lnSpc>
                <a:spcPct val="150000"/>
              </a:lnSpc>
              <a:spcBef>
                <a:spcPts val="0"/>
              </a:spcBef>
              <a:buNone/>
            </a:pPr>
            <a:r>
              <a:rPr lang="en-US" sz="2000"/>
              <a:t>[7]Abid, A., Abdalla, M., &amp; Zou, J. (2020). Gradio: Hassle-Free Sharing and Testing of ML Models in the Wild. ICML Demo Track. </a:t>
            </a:r>
            <a:endParaRPr lang="en-US" sz="1750"/>
          </a:p>
          <a:p>
            <a:pPr marL="0" indent="0">
              <a:lnSpc>
                <a:spcPct val="150000"/>
              </a:lnSpc>
              <a:spcBef>
                <a:spcPts val="0"/>
              </a:spcBef>
              <a:buNone/>
            </a:pPr>
            <a:r>
              <a:rPr lang="en-US" sz="2000"/>
              <a:t>[8] Barone, A. V. M., &amp; Sennrich, R. (2017). A Parallel Corpus for Discourse-Based Machine Translation. WMT Proceedings. </a:t>
            </a:r>
            <a:endParaRPr lang="en-US" sz="1750"/>
          </a:p>
          <a:p>
            <a:pPr marL="0" indent="0">
              <a:lnSpc>
                <a:spcPct val="150000"/>
              </a:lnSpc>
              <a:spcBef>
                <a:spcPts val="0"/>
              </a:spcBef>
              <a:buNone/>
            </a:pPr>
            <a:r>
              <a:rPr lang="en-US" sz="2000"/>
              <a:t>[9] Kingma, D. P., &amp; Ba, J. (2015). Adam: A Method for Stochastic Optimization. ICLR. </a:t>
            </a:r>
            <a:endParaRPr lang="en-US" sz="1750"/>
          </a:p>
          <a:p>
            <a:pPr marL="0" indent="0">
              <a:lnSpc>
                <a:spcPct val="150000"/>
              </a:lnSpc>
              <a:spcBef>
                <a:spcPts val="0"/>
              </a:spcBef>
              <a:buNone/>
            </a:pPr>
            <a:r>
              <a:rPr lang="en-US" sz="2000"/>
              <a:t>[10] Howard, J., &amp; Gugger, S. (2018). ULMFiT: Fine-tuning Language Models for Text Classification. ACL, pp. 328–339</a:t>
            </a:r>
            <a:endParaRPr lang="en-US" sz="175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txBox="1">
            <a:spLocks noGrp="1"/>
          </p:cNvSpPr>
          <p:nvPr>
            <p:ph type="title"/>
          </p:nvPr>
        </p:nvSpPr>
        <p:spPr>
          <a:xfrm>
            <a:off x="1251953" y="1279"/>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PROBLEM STATEMENT</a:t>
            </a:r>
            <a:endParaRPr b="1">
              <a:latin typeface="Cambria"/>
              <a:ea typeface="Cambria"/>
              <a:cs typeface="Cambria"/>
              <a:sym typeface="Cambria"/>
            </a:endParaRPr>
          </a:p>
        </p:txBody>
      </p:sp>
      <p:sp>
        <p:nvSpPr>
          <p:cNvPr id="121" name="Google Shape;121;p3"/>
          <p:cNvSpPr txBox="1">
            <a:spLocks noGrp="1"/>
          </p:cNvSpPr>
          <p:nvPr>
            <p:ph type="body" idx="1"/>
          </p:nvPr>
        </p:nvSpPr>
        <p:spPr>
          <a:xfrm>
            <a:off x="1808170" y="1713702"/>
            <a:ext cx="8593122" cy="4351337"/>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None/>
            </a:pPr>
            <a:r>
              <a:rPr lang="en-US" sz="2000" dirty="0"/>
              <a:t>Many people find it difficult to write code based on natural language instructions or to explain code in simple, understandable terms. Most existing tools are limited and cannot perform both tasks accurately or efficiently. There is a clear need for a smart system that can understand and convert between code and natural language. This project addresses that need by using CodeT5, a powerful model trained to translate in both directions.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1251953" y="1279"/>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MOTIVATION</a:t>
            </a:r>
            <a:endParaRPr b="1">
              <a:latin typeface="Cambria"/>
              <a:ea typeface="Cambria"/>
              <a:cs typeface="Cambria"/>
              <a:sym typeface="Cambria"/>
            </a:endParaRPr>
          </a:p>
        </p:txBody>
      </p:sp>
      <p:sp>
        <p:nvSpPr>
          <p:cNvPr id="127" name="Google Shape;127;p4"/>
          <p:cNvSpPr txBox="1">
            <a:spLocks noGrp="1"/>
          </p:cNvSpPr>
          <p:nvPr>
            <p:ph type="body" idx="1"/>
          </p:nvPr>
        </p:nvSpPr>
        <p:spPr>
          <a:xfrm>
            <a:off x="1251953" y="1713702"/>
            <a:ext cx="9686376" cy="4351337"/>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None/>
            </a:pPr>
            <a:r>
              <a:rPr lang="en-US" sz="2000" dirty="0"/>
              <a:t>The ability to translate between natural language and programming code has the potential to make coding more accessible, especially for beginners, educators, and non-programmers. As software development becomes more widespread, there's a growing need for tools that bridge the gap between human intent and machine-executable logic. Existing systems often require technical expertise and do not support seamless two-way translation. This project is motivated by the idea of simplifying the coding process using CodeT5, making it easier for users to understand, write, and explain code using plain language.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705326" y="1279"/>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OBJECTIVES</a:t>
            </a:r>
            <a:endParaRPr b="1" i="1">
              <a:latin typeface="Cambria"/>
              <a:ea typeface="Cambria"/>
              <a:cs typeface="Cambria"/>
              <a:sym typeface="Cambria"/>
            </a:endParaRPr>
          </a:p>
        </p:txBody>
      </p:sp>
      <p:sp>
        <p:nvSpPr>
          <p:cNvPr id="133" name="Google Shape;133;p5"/>
          <p:cNvSpPr txBox="1">
            <a:spLocks noGrp="1"/>
          </p:cNvSpPr>
          <p:nvPr>
            <p:ph type="body" idx="1"/>
          </p:nvPr>
        </p:nvSpPr>
        <p:spPr>
          <a:xfrm>
            <a:off x="2489056" y="2298790"/>
            <a:ext cx="8593122" cy="4351337"/>
          </a:xfrm>
          <a:prstGeom prst="rect">
            <a:avLst/>
          </a:prstGeom>
          <a:noFill/>
          <a:ln>
            <a:noFill/>
          </a:ln>
        </p:spPr>
        <p:txBody>
          <a:bodyPr spcFirstLastPara="1" wrap="square" lIns="91425" tIns="45700" rIns="91425" bIns="45700" anchor="t" anchorCtr="0">
            <a:normAutofit/>
          </a:bodyPr>
          <a:lstStyle/>
          <a:p>
            <a:pPr>
              <a:buSzPts val="2000"/>
            </a:pPr>
            <a:r>
              <a:rPr lang="en-US" sz="2000" dirty="0"/>
              <a:t>To turn English sentences into Python code.</a:t>
            </a:r>
          </a:p>
          <a:p>
            <a:pPr>
              <a:buSzPts val="2000"/>
            </a:pPr>
            <a:r>
              <a:rPr lang="en-US" sz="2000" dirty="0"/>
              <a:t>To explain Python code in simple English.</a:t>
            </a:r>
            <a:endParaRPr/>
          </a:p>
          <a:p>
            <a:pPr indent="-320040">
              <a:buSzPts val="2000"/>
            </a:pPr>
            <a:r>
              <a:rPr lang="en-US" sz="2000" dirty="0">
                <a:solidFill>
                  <a:srgbClr val="000000"/>
                </a:solidFill>
              </a:rPr>
              <a:t>To use the CodeT5 model for both tasks.</a:t>
            </a:r>
            <a:endParaRPr sz="2000">
              <a:solidFill>
                <a:srgbClr val="000000"/>
              </a:solidFill>
            </a:endParaRPr>
          </a:p>
          <a:p>
            <a:pPr>
              <a:buSzPts val="2000"/>
            </a:pPr>
            <a:r>
              <a:rPr lang="en-US" sz="2000" dirty="0"/>
              <a:t>To check how well the model works.</a:t>
            </a:r>
            <a:endParaRPr/>
          </a:p>
          <a:p>
            <a:pPr>
              <a:buSzPts val="2000"/>
            </a:pPr>
            <a:r>
              <a:rPr lang="en-US" sz="2000" dirty="0"/>
              <a:t>To make a website where users can try it</a:t>
            </a:r>
            <a:endParaRPr lang="en-US"/>
          </a:p>
          <a:p>
            <a:pPr marL="457200" lvl="0" indent="-355600" algn="l">
              <a:lnSpc>
                <a:spcPct val="150000"/>
              </a:lnSpc>
              <a:spcBef>
                <a:spcPts val="0"/>
              </a:spcBef>
              <a:spcAft>
                <a:spcPts val="0"/>
              </a:spcAft>
              <a:buSzPts val="2000"/>
              <a:buAutoNum type="arabicPeriod"/>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204003" y="1279"/>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ABSTRACT</a:t>
            </a:r>
            <a:endParaRPr b="1" i="1">
              <a:latin typeface="Cambria"/>
              <a:ea typeface="Cambria"/>
              <a:cs typeface="Cambria"/>
              <a:sym typeface="Cambria"/>
            </a:endParaRPr>
          </a:p>
        </p:txBody>
      </p:sp>
      <p:sp>
        <p:nvSpPr>
          <p:cNvPr id="139" name="Google Shape;139;p6"/>
          <p:cNvSpPr txBox="1">
            <a:spLocks noGrp="1"/>
          </p:cNvSpPr>
          <p:nvPr>
            <p:ph type="body" idx="1"/>
          </p:nvPr>
        </p:nvSpPr>
        <p:spPr>
          <a:xfrm>
            <a:off x="1261550" y="1943899"/>
            <a:ext cx="9561600" cy="4915500"/>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None/>
            </a:pPr>
            <a:r>
              <a:rPr lang="en-US" sz="2000" dirty="0"/>
              <a:t>This project focuses on building a system that can translate between natural language and Python code. Using the CodeT5 model, the system learns to understand instructions written in English and convert them into code, and also explain code in plain English. The model is trained on pairs of code and text, and its performance is tested using BLEU and METEOR scores. A web interface is also created so users can try the system by entering text or code and seeing the result instantly. This project helps make coding easier to understand and more accessible to everyone.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1251953" y="1279"/>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PROBLEM ANALYSIS</a:t>
            </a:r>
            <a:endParaRPr b="1" i="1">
              <a:latin typeface="Cambria"/>
              <a:ea typeface="Cambria"/>
              <a:cs typeface="Cambria"/>
              <a:sym typeface="Cambria"/>
            </a:endParaRPr>
          </a:p>
        </p:txBody>
      </p:sp>
      <p:sp>
        <p:nvSpPr>
          <p:cNvPr id="145" name="Google Shape;145;p7"/>
          <p:cNvSpPr txBox="1">
            <a:spLocks noGrp="1"/>
          </p:cNvSpPr>
          <p:nvPr>
            <p:ph type="body" idx="1"/>
          </p:nvPr>
        </p:nvSpPr>
        <p:spPr>
          <a:xfrm>
            <a:off x="1798580" y="908007"/>
            <a:ext cx="8593122" cy="4351337"/>
          </a:xfrm>
          <a:prstGeom prst="rect">
            <a:avLst/>
          </a:prstGeom>
          <a:noFill/>
          <a:ln>
            <a:noFill/>
          </a:ln>
        </p:spPr>
        <p:txBody>
          <a:bodyPr spcFirstLastPara="1" wrap="square" lIns="91425" tIns="45700" rIns="91425" bIns="45700" anchor="t" anchorCtr="0">
            <a:noAutofit/>
          </a:bodyPr>
          <a:lstStyle/>
          <a:p>
            <a:pPr indent="-320040" algn="just">
              <a:buSzPts val="2000"/>
              <a:buFont typeface="Arial"/>
              <a:buChar char="●"/>
            </a:pPr>
            <a:endParaRPr lang="en-US" sz="2000" dirty="0">
              <a:solidFill>
                <a:srgbClr val="000000"/>
              </a:solidFill>
            </a:endParaRPr>
          </a:p>
          <a:p>
            <a:pPr indent="-320040" algn="just">
              <a:buSzPts val="2000"/>
              <a:buFont typeface="Arial"/>
              <a:buChar char="●"/>
            </a:pPr>
            <a:endParaRPr lang="en-US" sz="2000" dirty="0">
              <a:solidFill>
                <a:srgbClr val="000000"/>
              </a:solidFill>
            </a:endParaRPr>
          </a:p>
          <a:p>
            <a:pPr indent="-320040" algn="just">
              <a:buSzPts val="2000"/>
              <a:buFont typeface="Arial"/>
              <a:buChar char="●"/>
            </a:pPr>
            <a:endParaRPr lang="en-US" sz="2000" dirty="0">
              <a:solidFill>
                <a:srgbClr val="000000"/>
              </a:solidFill>
            </a:endParaRPr>
          </a:p>
          <a:p>
            <a:pPr marL="137160" indent="-342900" algn="just">
              <a:lnSpc>
                <a:spcPct val="150000"/>
              </a:lnSpc>
              <a:buSzPts val="2000"/>
              <a:buNone/>
            </a:pPr>
            <a:r>
              <a:rPr lang="en-US" sz="2000">
                <a:solidFill>
                  <a:srgbClr val="000000"/>
                </a:solidFill>
              </a:rPr>
              <a:t> Many people find it hard to write code from instructions or explain </a:t>
            </a:r>
            <a:r>
              <a:rPr lang="en-US" sz="2000" dirty="0">
                <a:solidFill>
                  <a:srgbClr val="000000"/>
                </a:solidFill>
              </a:rPr>
              <a:t>what code does. Existing tools often do only one of these tasks and make mistakes with meaning or </a:t>
            </a:r>
            <a:r>
              <a:rPr lang="en-US" sz="2000" err="1">
                <a:solidFill>
                  <a:srgbClr val="000000"/>
                </a:solidFill>
              </a:rPr>
              <a:t>structure.This</a:t>
            </a:r>
            <a:r>
              <a:rPr lang="en-US" sz="2000" dirty="0">
                <a:solidFill>
                  <a:srgbClr val="000000"/>
                </a:solidFill>
              </a:rPr>
              <a:t> project analyzes these gaps and aims to solve them using the CodeT5 model This project solves that problem by using CodeT5 a model that learns both tasks together. It helps users better understand and work with code.</a:t>
            </a:r>
            <a:endParaRPr lang="en-US" sz="1750">
              <a:solidFill>
                <a:srgbClr val="000000"/>
              </a:solidFill>
            </a:endParaRPr>
          </a:p>
          <a:p>
            <a:pPr indent="-355600" algn="just">
              <a:lnSpc>
                <a:spcPct val="150000"/>
              </a:lnSpc>
              <a:spcBef>
                <a:spcPts val="1600"/>
              </a:spcBef>
              <a:buSzPts val="2000"/>
              <a:buFont typeface="Arial"/>
              <a:buChar char="●"/>
            </a:pPr>
            <a:endParaRPr lang="en-US" sz="20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1251953" y="1279"/>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EXISTING SYSTEM </a:t>
            </a:r>
            <a:endParaRPr b="1" i="1">
              <a:latin typeface="Cambria"/>
              <a:ea typeface="Cambria"/>
              <a:cs typeface="Cambria"/>
              <a:sym typeface="Cambria"/>
            </a:endParaRPr>
          </a:p>
        </p:txBody>
      </p:sp>
      <p:sp>
        <p:nvSpPr>
          <p:cNvPr id="151" name="Google Shape;151;p8"/>
          <p:cNvSpPr txBox="1">
            <a:spLocks noGrp="1"/>
          </p:cNvSpPr>
          <p:nvPr>
            <p:ph type="body" idx="1"/>
          </p:nvPr>
        </p:nvSpPr>
        <p:spPr>
          <a:xfrm>
            <a:off x="1798580" y="1713702"/>
            <a:ext cx="8593122" cy="4351337"/>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None/>
            </a:pPr>
            <a:r>
              <a:rPr lang="en-US" sz="2000"/>
              <a:t>Several AI-driven systems have attempted satire generation with mixed results. </a:t>
            </a:r>
            <a:r>
              <a:rPr lang="en-US" sz="2000" b="1"/>
              <a:t>AIrony News (2024)</a:t>
            </a:r>
            <a:r>
              <a:rPr lang="en-US" sz="2000"/>
              <a:t> creates humorous articles but lacks contextual depth. </a:t>
            </a:r>
            <a:r>
              <a:rPr lang="en-US" sz="2000" b="1"/>
              <a:t>The FittEst (2023)</a:t>
            </a:r>
            <a:r>
              <a:rPr lang="en-US" sz="2000"/>
              <a:t> showcases creative potential, yet struggles with nuance and coherence. </a:t>
            </a:r>
            <a:r>
              <a:rPr lang="en-US" sz="2000" b="1"/>
              <a:t>Horvitz et al. (2020)</a:t>
            </a:r>
            <a:r>
              <a:rPr lang="en-US" sz="2000"/>
              <a:t> used a transformer-based model emphasizing context, but it too falls short in capturing cultural awareness and subtle humor. Overall, existing systems often miss the sophistication needed for truly effective satire.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1251953" y="1279"/>
            <a:ext cx="9690116" cy="13255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300"/>
              <a:buFont typeface="Cambria"/>
              <a:buNone/>
            </a:pPr>
            <a:r>
              <a:rPr lang="en-US" b="1">
                <a:latin typeface="Cambria"/>
                <a:ea typeface="Cambria"/>
                <a:cs typeface="Cambria"/>
                <a:sym typeface="Cambria"/>
              </a:rPr>
              <a:t>SCOPE AND LIMITATIONS</a:t>
            </a:r>
            <a:endParaRPr b="1" i="1">
              <a:latin typeface="Cambria"/>
              <a:ea typeface="Cambria"/>
              <a:cs typeface="Cambria"/>
              <a:sym typeface="Cambria"/>
            </a:endParaRPr>
          </a:p>
        </p:txBody>
      </p:sp>
      <p:sp>
        <p:nvSpPr>
          <p:cNvPr id="157" name="Google Shape;157;p9"/>
          <p:cNvSpPr txBox="1">
            <a:spLocks noGrp="1"/>
          </p:cNvSpPr>
          <p:nvPr>
            <p:ph type="body" idx="1"/>
          </p:nvPr>
        </p:nvSpPr>
        <p:spPr>
          <a:xfrm>
            <a:off x="1798580" y="1713702"/>
            <a:ext cx="8593122" cy="4351337"/>
          </a:xfrm>
          <a:prstGeom prst="rect">
            <a:avLst/>
          </a:prstGeom>
          <a:noFill/>
          <a:ln>
            <a:noFill/>
          </a:ln>
        </p:spPr>
        <p:txBody>
          <a:bodyPr spcFirstLastPara="1" wrap="square" lIns="91425" tIns="45700" rIns="91425" bIns="45700" anchor="t" anchorCtr="0">
            <a:normAutofit/>
          </a:bodyPr>
          <a:lstStyle/>
          <a:p>
            <a:pPr algn="just">
              <a:buSzPts val="2000"/>
            </a:pPr>
            <a:r>
              <a:rPr lang="en-US" sz="2000">
                <a:cs typeface="Times New Roman"/>
              </a:rPr>
              <a:t>Enables bidirectional translation between natural language and Python code using a fine-tuned CodeT5 model.</a:t>
            </a:r>
            <a:endParaRPr lang="en-US" sz="2000" dirty="0">
              <a:latin typeface="Times New Roman"/>
              <a:cs typeface="Times New Roman"/>
            </a:endParaRPr>
          </a:p>
          <a:p>
            <a:pPr algn="just">
              <a:buSzPts val="2000"/>
            </a:pPr>
            <a:r>
              <a:rPr lang="en-US" sz="2000">
                <a:cs typeface="Times New Roman"/>
              </a:rPr>
              <a:t>Offers a user-friendly web interface for real-time translation, aiding education and code documentation.</a:t>
            </a:r>
            <a:endParaRPr lang="en-US"/>
          </a:p>
          <a:p>
            <a:pPr algn="just">
              <a:buSzPts val="2000"/>
            </a:pPr>
            <a:r>
              <a:rPr lang="en-US" sz="2000">
                <a:cs typeface="Times New Roman"/>
              </a:rPr>
              <a:t>Model performance may decline with very complex or ambiguous inputs.</a:t>
            </a:r>
            <a:endParaRPr lang="en-US" sz="2000" dirty="0">
              <a:latin typeface="Times New Roman"/>
              <a:cs typeface="Times New Roman"/>
            </a:endParaRPr>
          </a:p>
          <a:p>
            <a:pPr algn="just">
              <a:buSzPts val="2000"/>
            </a:pPr>
            <a:r>
              <a:rPr lang="en-US" sz="2000">
                <a:cs typeface="Times New Roman"/>
              </a:rPr>
              <a:t>Limited to Python language; does not support other programming languages.</a:t>
            </a:r>
            <a:endParaRPr lang="en-US"/>
          </a:p>
          <a:p>
            <a:pPr marL="457200" lvl="0" indent="-355600" algn="just">
              <a:lnSpc>
                <a:spcPct val="150000"/>
              </a:lnSpc>
              <a:spcBef>
                <a:spcPts val="360"/>
              </a:spcBef>
              <a:spcAft>
                <a:spcPts val="0"/>
              </a:spcAft>
              <a:buSzPts val="2000"/>
              <a:buFont typeface="Times New Roman"/>
              <a:buChar char="●"/>
            </a:pPr>
            <a:endParaRPr lang="en-US" sz="20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View">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iew">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24</Slides>
  <Notes>24</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View</vt:lpstr>
      <vt:lpstr>View</vt:lpstr>
      <vt:lpstr>NL2Code &amp; Code2NL: Transformer Based Bidirectional NLP Model using CodeT5</vt:lpstr>
      <vt:lpstr>CONTENTS</vt:lpstr>
      <vt:lpstr>PROBLEM STATEMENT</vt:lpstr>
      <vt:lpstr>MOTIVATION</vt:lpstr>
      <vt:lpstr>OBJECTIVES</vt:lpstr>
      <vt:lpstr>ABSTRACT</vt:lpstr>
      <vt:lpstr>PROBLEM ANALYSIS</vt:lpstr>
      <vt:lpstr>EXISTING SYSTEM </vt:lpstr>
      <vt:lpstr>SCOPE AND LIMITATIONS</vt:lpstr>
      <vt:lpstr>LITERATURE REVIEW </vt:lpstr>
      <vt:lpstr>LITERATURE REVIEW </vt:lpstr>
      <vt:lpstr>SUMMARY </vt:lpstr>
      <vt:lpstr>PROPOSED SYSTEM AND ITS METHODOLOGY</vt:lpstr>
      <vt:lpstr>ARCHITECTURE DIAGRAM</vt:lpstr>
      <vt:lpstr>  LIST OF MODULES  </vt:lpstr>
      <vt:lpstr>  MODULE DESCRIPTION  </vt:lpstr>
      <vt:lpstr>  MODULE DESCRIPTION  </vt:lpstr>
      <vt:lpstr>OUTPUT AND SCREENSHOTS</vt:lpstr>
      <vt:lpstr>OUTPUT AND SCREENSHOTS</vt:lpstr>
      <vt:lpstr>OUTPUT AND SCREENSHOTS</vt:lpstr>
      <vt:lpstr>COMPARATIVE ANALYSIS</vt:lpstr>
      <vt:lpstr>CONCLUSION</vt:lpstr>
      <vt:lpstr>REFERENCES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391</cp:revision>
  <dcterms:modified xsi:type="dcterms:W3CDTF">2025-05-12T19:22:17Z</dcterms:modified>
</cp:coreProperties>
</file>