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2"/>
  </p:notesMasterIdLst>
  <p:sldIdLst>
    <p:sldId id="256" r:id="rId4"/>
    <p:sldId id="257" r:id="rId5"/>
    <p:sldId id="282" r:id="rId6"/>
    <p:sldId id="258" r:id="rId7"/>
    <p:sldId id="259" r:id="rId8"/>
    <p:sldId id="260" r:id="rId9"/>
    <p:sldId id="283" r:id="rId10"/>
    <p:sldId id="284"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7"/>
    <p:restoredTop sz="94694"/>
  </p:normalViewPr>
  <p:slideViewPr>
    <p:cSldViewPr snapToGrid="0" snapToObjects="1">
      <p:cViewPr varScale="1">
        <p:scale>
          <a:sx n="121" d="100"/>
          <a:sy n="121"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124" name="PlaceHolder 2"/>
          <p:cNvSpPr>
            <a:spLocks noGrp="1"/>
          </p:cNvSpPr>
          <p:nvPr>
            <p:ph type="body"/>
          </p:nvPr>
        </p:nvSpPr>
        <p:spPr>
          <a:xfrm>
            <a:off x="777240" y="4777560"/>
            <a:ext cx="6217560" cy="4525920"/>
          </a:xfrm>
          <a:prstGeom prst="rect">
            <a:avLst/>
          </a:prstGeom>
        </p:spPr>
        <p:txBody>
          <a:bodyPr lIns="0" tIns="0" rIns="0" bIns="0"/>
          <a:lstStyle/>
          <a:p>
            <a:r>
              <a:rPr lang="en-CA" sz="2000" b="0" strike="noStrike" spc="-1">
                <a:latin typeface="Arial"/>
              </a:rPr>
              <a:t>Click to edit the notes format</a:t>
            </a:r>
          </a:p>
        </p:txBody>
      </p:sp>
      <p:sp>
        <p:nvSpPr>
          <p:cNvPr id="125" name="PlaceHolder 3"/>
          <p:cNvSpPr>
            <a:spLocks noGrp="1"/>
          </p:cNvSpPr>
          <p:nvPr>
            <p:ph type="hdr"/>
          </p:nvPr>
        </p:nvSpPr>
        <p:spPr>
          <a:xfrm>
            <a:off x="0" y="0"/>
            <a:ext cx="3372840" cy="502560"/>
          </a:xfrm>
          <a:prstGeom prst="rect">
            <a:avLst/>
          </a:prstGeom>
        </p:spPr>
        <p:txBody>
          <a:bodyPr lIns="0" tIns="0" rIns="0" bIns="0"/>
          <a:lstStyle/>
          <a:p>
            <a:r>
              <a:rPr lang="en-CA" sz="1400" b="0" strike="noStrike" spc="-1">
                <a:latin typeface="Times New Roman"/>
              </a:rPr>
              <a:t>&lt;header&gt;</a:t>
            </a:r>
          </a:p>
        </p:txBody>
      </p:sp>
      <p:sp>
        <p:nvSpPr>
          <p:cNvPr id="126" name="PlaceHolder 4"/>
          <p:cNvSpPr>
            <a:spLocks noGrp="1"/>
          </p:cNvSpPr>
          <p:nvPr>
            <p:ph type="dt"/>
          </p:nvPr>
        </p:nvSpPr>
        <p:spPr>
          <a:xfrm>
            <a:off x="4399200" y="0"/>
            <a:ext cx="3372840" cy="502560"/>
          </a:xfrm>
          <a:prstGeom prst="rect">
            <a:avLst/>
          </a:prstGeom>
        </p:spPr>
        <p:txBody>
          <a:bodyPr lIns="0" tIns="0" rIns="0" bIns="0"/>
          <a:lstStyle/>
          <a:p>
            <a:pPr algn="r"/>
            <a:r>
              <a:rPr lang="en-CA" sz="1400" b="0" strike="noStrike" spc="-1">
                <a:latin typeface="Times New Roman"/>
              </a:rPr>
              <a:t>&lt;date/time&gt;</a:t>
            </a:r>
          </a:p>
        </p:txBody>
      </p:sp>
      <p:sp>
        <p:nvSpPr>
          <p:cNvPr id="127" name="PlaceHolder 5"/>
          <p:cNvSpPr>
            <a:spLocks noGrp="1"/>
          </p:cNvSpPr>
          <p:nvPr>
            <p:ph type="ftr"/>
          </p:nvPr>
        </p:nvSpPr>
        <p:spPr>
          <a:xfrm>
            <a:off x="0" y="9555480"/>
            <a:ext cx="3372840" cy="502560"/>
          </a:xfrm>
          <a:prstGeom prst="rect">
            <a:avLst/>
          </a:prstGeom>
        </p:spPr>
        <p:txBody>
          <a:bodyPr lIns="0" tIns="0" rIns="0" bIns="0" anchor="b"/>
          <a:lstStyle/>
          <a:p>
            <a:r>
              <a:rPr lang="en-CA" sz="1400" b="0" strike="noStrike" spc="-1">
                <a:latin typeface="Times New Roman"/>
              </a:rPr>
              <a:t>&lt;footer&gt;</a:t>
            </a:r>
          </a:p>
        </p:txBody>
      </p:sp>
      <p:sp>
        <p:nvSpPr>
          <p:cNvPr id="128" name="PlaceHolder 6"/>
          <p:cNvSpPr>
            <a:spLocks noGrp="1"/>
          </p:cNvSpPr>
          <p:nvPr>
            <p:ph type="sldNum"/>
          </p:nvPr>
        </p:nvSpPr>
        <p:spPr>
          <a:xfrm>
            <a:off x="4399200" y="9555480"/>
            <a:ext cx="3372840" cy="502560"/>
          </a:xfrm>
          <a:prstGeom prst="rect">
            <a:avLst/>
          </a:prstGeom>
        </p:spPr>
        <p:txBody>
          <a:bodyPr lIns="0" tIns="0" rIns="0" bIns="0" anchor="b"/>
          <a:lstStyle/>
          <a:p>
            <a:pPr algn="r"/>
            <a:fld id="{44BC508F-D259-42A8-923D-9D351845FC08}" type="slidenum">
              <a:rPr lang="en-CA" sz="1400" b="0" strike="noStrike" spc="-1">
                <a:latin typeface="Times New Roman"/>
              </a:rPr>
              <a:t>‹#›</a:t>
            </a:fld>
            <a:endParaRPr lang="en-CA"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noRot="1" noChangeAspect="1"/>
          </p:cNvSpPr>
          <p:nvPr>
            <p:ph type="sldImg"/>
          </p:nvPr>
        </p:nvSpPr>
        <p:spPr>
          <a:xfrm>
            <a:off x="685800" y="1143000"/>
            <a:ext cx="5486400" cy="3086100"/>
          </a:xfrm>
          <a:prstGeom prst="rect">
            <a:avLst/>
          </a:prstGeom>
        </p:spPr>
      </p:sp>
      <p:sp>
        <p:nvSpPr>
          <p:cNvPr id="226"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CA" sz="2000" b="0" strike="noStrike" spc="-1">
                <a:latin typeface="Arial"/>
              </a:rPr>
              <a:t>The class slides as they are currently provided are mainly meant to serve as a script/guide for a professor’s own rendition of them.</a:t>
            </a:r>
          </a:p>
          <a:p>
            <a:pPr marL="216000" indent="-216000">
              <a:lnSpc>
                <a:spcPct val="100000"/>
              </a:lnSpc>
            </a:pPr>
            <a:endParaRPr lang="en-CA" sz="2000" b="0" strike="noStrike" spc="-1">
              <a:latin typeface="Arial"/>
            </a:endParaRPr>
          </a:p>
          <a:p>
            <a:pPr marL="216000" indent="-216000">
              <a:lnSpc>
                <a:spcPct val="100000"/>
              </a:lnSpc>
            </a:pPr>
            <a:r>
              <a:rPr lang="en-CA" sz="2000" b="0" strike="noStrike" spc="-1">
                <a:latin typeface="Arial"/>
              </a:rPr>
              <a:t>While editing keep in mind to preserve emphasis on the student’s completion of the encodeLEB128 function. While it is stated in the index.html that it is not necessary to complete the function in order to be graded, it should be noted that many of the tests run during grading require a successful implementation of the function in order to pass.</a:t>
            </a:r>
          </a:p>
        </p:txBody>
      </p:sp>
      <p:sp>
        <p:nvSpPr>
          <p:cNvPr id="227" name="TextShape 3"/>
          <p:cNvSpPr txBox="1"/>
          <p:nvPr/>
        </p:nvSpPr>
        <p:spPr>
          <a:xfrm>
            <a:off x="3884760" y="8685360"/>
            <a:ext cx="2971440" cy="458280"/>
          </a:xfrm>
          <a:prstGeom prst="rect">
            <a:avLst/>
          </a:prstGeom>
          <a:noFill/>
          <a:ln>
            <a:noFill/>
          </a:ln>
        </p:spPr>
        <p:txBody>
          <a:bodyPr anchor="b"/>
          <a:lstStyle/>
          <a:p>
            <a:pPr algn="r">
              <a:lnSpc>
                <a:spcPct val="100000"/>
              </a:lnSpc>
            </a:pPr>
            <a:fld id="{CD5B41E3-F1CD-45A8-8C46-EE2EF6CC302F}" type="slidenum">
              <a:rPr lang="en-CA" sz="1200" b="0" strike="noStrike" spc="-1">
                <a:solidFill>
                  <a:srgbClr val="000000"/>
                </a:solidFill>
                <a:latin typeface="+mn-lt"/>
                <a:ea typeface="+mn-ea"/>
              </a:rPr>
              <a:t>1</a:t>
            </a:fld>
            <a:endParaRPr lang="en-CA"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1248C921-C053-46C4-A74F-0B1B9E0392FA}" type="datetime">
              <a:rPr lang="en-CA" sz="1200" b="0" strike="noStrike" spc="-1">
                <a:solidFill>
                  <a:srgbClr val="8B8B8B"/>
                </a:solidFill>
                <a:latin typeface="Calibri"/>
              </a:rPr>
              <a:t>2020-11-23</a:t>
            </a:fld>
            <a:endParaRPr lang="en-CA"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CA"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C344F04-C1D7-4560-8E21-3504756DF140}" type="slidenum">
              <a:rPr lang="en-CA" sz="1200" b="0" strike="noStrike" spc="-1">
                <a:solidFill>
                  <a:srgbClr val="8B8B8B"/>
                </a:solidFill>
                <a:latin typeface="Calibri"/>
              </a:rPr>
              <a:t>‹#›</a:t>
            </a:fld>
            <a:endParaRPr lang="en-CA"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C49C6F48-B47A-41D1-8FBA-EC673022DC34}" type="datetime">
              <a:rPr lang="en-CA" sz="1200" b="0" strike="noStrike" spc="-1">
                <a:solidFill>
                  <a:srgbClr val="8B8B8B"/>
                </a:solidFill>
                <a:latin typeface="Calibri"/>
              </a:rPr>
              <a:t>2020-11-23</a:t>
            </a:fld>
            <a:endParaRPr lang="en-CA"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n-CA"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7A6A8664-4137-457F-9962-8F1D2BF08FC6}" type="slidenum">
              <a:rPr lang="en-CA" sz="1200" b="0" strike="noStrike" spc="-1">
                <a:solidFill>
                  <a:srgbClr val="8B8B8B"/>
                </a:solidFill>
                <a:latin typeface="Calibri"/>
              </a:rPr>
              <a:t>‹#›</a:t>
            </a:fld>
            <a:endParaRPr lang="en-CA"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83" name="PlaceHolder 2"/>
          <p:cNvSpPr>
            <a:spLocks noGrp="1"/>
          </p:cNvSpPr>
          <p:nvPr>
            <p:ph type="dt"/>
          </p:nvPr>
        </p:nvSpPr>
        <p:spPr>
          <a:xfrm>
            <a:off x="838080" y="6356520"/>
            <a:ext cx="2742840" cy="364680"/>
          </a:xfrm>
          <a:prstGeom prst="rect">
            <a:avLst/>
          </a:prstGeom>
        </p:spPr>
        <p:txBody>
          <a:bodyPr anchor="ctr"/>
          <a:lstStyle/>
          <a:p>
            <a:pPr>
              <a:lnSpc>
                <a:spcPct val="100000"/>
              </a:lnSpc>
            </a:pPr>
            <a:fld id="{1E09423B-D434-42EB-A04E-C3270D3BE20F}" type="datetime">
              <a:rPr lang="en-CA" sz="1200" b="0" strike="noStrike" spc="-1">
                <a:solidFill>
                  <a:srgbClr val="8B8B8B"/>
                </a:solidFill>
                <a:latin typeface="Calibri"/>
              </a:rPr>
              <a:t>2020-11-23</a:t>
            </a:fld>
            <a:endParaRPr lang="en-CA" sz="1200" b="0" strike="noStrike" spc="-1">
              <a:latin typeface="Times New Roman"/>
            </a:endParaRPr>
          </a:p>
        </p:txBody>
      </p:sp>
      <p:sp>
        <p:nvSpPr>
          <p:cNvPr id="84" name="PlaceHolder 3"/>
          <p:cNvSpPr>
            <a:spLocks noGrp="1"/>
          </p:cNvSpPr>
          <p:nvPr>
            <p:ph type="ftr"/>
          </p:nvPr>
        </p:nvSpPr>
        <p:spPr>
          <a:xfrm>
            <a:off x="4038480" y="6356520"/>
            <a:ext cx="4114440" cy="364680"/>
          </a:xfrm>
          <a:prstGeom prst="rect">
            <a:avLst/>
          </a:prstGeom>
        </p:spPr>
        <p:txBody>
          <a:bodyPr anchor="ctr"/>
          <a:lstStyle/>
          <a:p>
            <a:endParaRPr lang="en-CA" sz="2400" b="0" strike="noStrike" spc="-1">
              <a:latin typeface="Times New Roman"/>
            </a:endParaRPr>
          </a:p>
        </p:txBody>
      </p:sp>
      <p:sp>
        <p:nvSpPr>
          <p:cNvPr id="85"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7E876250-CE6A-4389-A4E0-28F2989365A9}" type="slidenum">
              <a:rPr lang="en-CA" sz="1200" b="0" strike="noStrike" spc="-1">
                <a:solidFill>
                  <a:srgbClr val="8B8B8B"/>
                </a:solidFill>
                <a:latin typeface="Calibri"/>
              </a:rPr>
              <a:t>‹#›</a:t>
            </a:fld>
            <a:endParaRPr lang="en-CA" sz="1200" b="0" strike="noStrike" spc="-1">
              <a:latin typeface="Times New Roman"/>
            </a:endParaRPr>
          </a:p>
        </p:txBody>
      </p:sp>
      <p:sp>
        <p:nvSpPr>
          <p:cNvPr id="8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43160" y="1122480"/>
            <a:ext cx="9143640" cy="2387160"/>
          </a:xfrm>
          <a:prstGeom prst="rect">
            <a:avLst/>
          </a:prstGeom>
          <a:noFill/>
          <a:ln>
            <a:noFill/>
          </a:ln>
        </p:spPr>
        <p:txBody>
          <a:bodyPr anchor="b"/>
          <a:lstStyle/>
          <a:p>
            <a:pPr>
              <a:lnSpc>
                <a:spcPct val="90000"/>
              </a:lnSpc>
            </a:pPr>
            <a:r>
              <a:rPr lang="en-US" sz="6000" strike="noStrike" spc="-1" dirty="0">
                <a:solidFill>
                  <a:srgbClr val="000000"/>
                </a:solidFill>
                <a:latin typeface="Calibri Light" panose="020F0302020204030204" pitchFamily="34" charset="0"/>
                <a:cs typeface="Calibri Light" panose="020F0302020204030204" pitchFamily="34" charset="0"/>
              </a:rPr>
              <a:t>Lab RISC-V to WASM</a:t>
            </a:r>
          </a:p>
        </p:txBody>
      </p:sp>
      <p:sp>
        <p:nvSpPr>
          <p:cNvPr id="130" name="TextShape 2"/>
          <p:cNvSpPr txBox="1"/>
          <p:nvPr/>
        </p:nvSpPr>
        <p:spPr>
          <a:xfrm>
            <a:off x="843160" y="3602160"/>
            <a:ext cx="9143640" cy="1655280"/>
          </a:xfrm>
          <a:prstGeom prst="rect">
            <a:avLst/>
          </a:prstGeom>
          <a:noFill/>
          <a:ln>
            <a:noFill/>
          </a:ln>
        </p:spPr>
        <p:txBody>
          <a:bodyPr/>
          <a:lstStyle/>
          <a:p>
            <a:pPr>
              <a:lnSpc>
                <a:spcPct val="90000"/>
              </a:lnSpc>
              <a:spcBef>
                <a:spcPts val="1001"/>
              </a:spcBef>
            </a:pPr>
            <a:r>
              <a:rPr lang="en-CA" sz="2400" b="0" strike="noStrike" spc="-1" dirty="0">
                <a:solidFill>
                  <a:srgbClr val="000000"/>
                </a:solidFill>
                <a:latin typeface="Calibri"/>
              </a:rPr>
              <a:t>CMPUT 229</a:t>
            </a:r>
            <a:endParaRPr lang="en-CA"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2529360" y="1123200"/>
            <a:ext cx="7005960" cy="4525560"/>
          </a:xfrm>
          <a:prstGeom prst="rect">
            <a:avLst/>
          </a:prstGeom>
          <a:noFill/>
          <a:ln>
            <a:noFill/>
          </a:ln>
        </p:spPr>
        <p:txBody>
          <a:bodyPr>
            <a:normAutofit lnSpcReduction="10000"/>
          </a:bodyPr>
          <a:lstStyle/>
          <a:p>
            <a:pPr>
              <a:lnSpc>
                <a:spcPct val="90000"/>
              </a:lnSpc>
              <a:spcBef>
                <a:spcPts val="1001"/>
              </a:spcBef>
            </a:pPr>
            <a:r>
              <a:rPr lang="en-US" sz="3600" b="0" strike="noStrike" spc="-1" dirty="0">
                <a:solidFill>
                  <a:srgbClr val="000000"/>
                </a:solidFill>
                <a:latin typeface="Consolas"/>
              </a:rPr>
              <a:t>add x10, x11, x12</a:t>
            </a:r>
            <a:endParaRPr lang="en-US" sz="3600" b="0" strike="noStrike" spc="-1" dirty="0">
              <a:solidFill>
                <a:srgbClr val="000000"/>
              </a:solidFill>
              <a:latin typeface="Calibri"/>
            </a:endParaRPr>
          </a:p>
          <a:p>
            <a:pPr>
              <a:lnSpc>
                <a:spcPct val="90000"/>
              </a:lnSpc>
              <a:spcBef>
                <a:spcPts val="1001"/>
              </a:spcBef>
            </a:pPr>
            <a:endParaRPr lang="en-US" sz="3600" b="0" strike="noStrike" spc="-1" dirty="0">
              <a:solidFill>
                <a:srgbClr val="000000"/>
              </a:solidFill>
              <a:latin typeface="Calibri"/>
            </a:endParaRPr>
          </a:p>
          <a:p>
            <a:pPr>
              <a:lnSpc>
                <a:spcPct val="90000"/>
              </a:lnSpc>
              <a:spcBef>
                <a:spcPts val="1001"/>
              </a:spcBef>
            </a:pPr>
            <a:r>
              <a:rPr lang="en-US" sz="3600" b="0" strike="noStrike" spc="-1" dirty="0">
                <a:solidFill>
                  <a:srgbClr val="000000"/>
                </a:solidFill>
                <a:latin typeface="Consolas"/>
              </a:rPr>
              <a:t>(</a:t>
            </a:r>
            <a:r>
              <a:rPr lang="en-US" sz="3600" b="0" strike="noStrike" spc="-1" dirty="0" err="1">
                <a:solidFill>
                  <a:srgbClr val="000000"/>
                </a:solidFill>
                <a:latin typeface="Consolas"/>
              </a:rPr>
              <a:t>set_local</a:t>
            </a:r>
            <a:r>
              <a:rPr lang="en-US" sz="3600" b="0" strike="noStrike" spc="-1" dirty="0">
                <a:solidFill>
                  <a:srgbClr val="000000"/>
                </a:solidFill>
                <a:latin typeface="Consolas"/>
              </a:rPr>
              <a:t> 0</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(i32.add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a:t>
            </a:r>
            <a:r>
              <a:rPr lang="en-US" sz="3600" b="0" strike="noStrike" spc="-1" dirty="0" err="1">
                <a:solidFill>
                  <a:srgbClr val="000000"/>
                </a:solidFill>
                <a:latin typeface="Consolas"/>
              </a:rPr>
              <a:t>get_local</a:t>
            </a:r>
            <a:r>
              <a:rPr lang="en-US" sz="3600" b="0" strike="noStrike" spc="-1" dirty="0">
                <a:solidFill>
                  <a:srgbClr val="000000"/>
                </a:solidFill>
                <a:latin typeface="Consolas"/>
              </a:rPr>
              <a:t> 1)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a:t>
            </a:r>
            <a:r>
              <a:rPr lang="en-US" sz="3600" b="0" strike="noStrike" spc="-1" dirty="0" err="1">
                <a:solidFill>
                  <a:srgbClr val="000000"/>
                </a:solidFill>
                <a:latin typeface="Consolas"/>
              </a:rPr>
              <a:t>get_local</a:t>
            </a:r>
            <a:r>
              <a:rPr lang="en-US" sz="3600" b="0" strike="noStrike" spc="-1" dirty="0">
                <a:solidFill>
                  <a:srgbClr val="000000"/>
                </a:solidFill>
                <a:latin typeface="Consolas"/>
              </a:rPr>
              <a:t> 2)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a:t>
            </a:r>
            <a:endParaRPr lang="en-US" sz="3600" b="0" strike="noStrike" spc="-1" dirty="0">
              <a:solidFill>
                <a:srgbClr val="000000"/>
              </a:solidFill>
              <a:latin typeface="Calibri"/>
            </a:endParaRPr>
          </a:p>
          <a:p>
            <a:pPr>
              <a:lnSpc>
                <a:spcPct val="90000"/>
              </a:lnSpc>
              <a:spcBef>
                <a:spcPts val="1001"/>
              </a:spcBef>
            </a:pPr>
            <a:endParaRPr lang="en-US" sz="36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42">
                                            <p:txEl>
                                              <p:pRg st="7" end="7"/>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4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2529360" y="1123200"/>
            <a:ext cx="7005960" cy="4525560"/>
          </a:xfrm>
          <a:prstGeom prst="rect">
            <a:avLst/>
          </a:prstGeom>
          <a:noFill/>
          <a:ln>
            <a:noFill/>
          </a:ln>
        </p:spPr>
        <p:txBody>
          <a:bodyPr>
            <a:normAutofit lnSpcReduction="10000"/>
          </a:bodyPr>
          <a:lstStyle/>
          <a:p>
            <a:pPr>
              <a:lnSpc>
                <a:spcPct val="90000"/>
              </a:lnSpc>
              <a:spcBef>
                <a:spcPts val="1001"/>
              </a:spcBef>
            </a:pPr>
            <a:r>
              <a:rPr lang="en-US" sz="3600" b="0" strike="noStrike" spc="-1" dirty="0">
                <a:solidFill>
                  <a:srgbClr val="000000"/>
                </a:solidFill>
                <a:latin typeface="Consolas"/>
              </a:rPr>
              <a:t>add x10 x11 x0</a:t>
            </a:r>
            <a:endParaRPr lang="en-US" sz="3600" b="0" strike="noStrike" spc="-1" dirty="0">
              <a:solidFill>
                <a:srgbClr val="000000"/>
              </a:solidFill>
              <a:latin typeface="Calibri"/>
            </a:endParaRPr>
          </a:p>
          <a:p>
            <a:pPr>
              <a:lnSpc>
                <a:spcPct val="90000"/>
              </a:lnSpc>
              <a:spcBef>
                <a:spcPts val="1001"/>
              </a:spcBef>
            </a:pPr>
            <a:endParaRPr lang="en-US" sz="3600" b="0" strike="noStrike" spc="-1" dirty="0">
              <a:solidFill>
                <a:srgbClr val="000000"/>
              </a:solidFill>
              <a:latin typeface="Calibri"/>
            </a:endParaRPr>
          </a:p>
          <a:p>
            <a:pPr>
              <a:lnSpc>
                <a:spcPct val="90000"/>
              </a:lnSpc>
              <a:spcBef>
                <a:spcPts val="1001"/>
              </a:spcBef>
            </a:pPr>
            <a:r>
              <a:rPr lang="en-US" sz="3600" b="0" strike="noStrike" spc="-1" dirty="0">
                <a:solidFill>
                  <a:srgbClr val="000000"/>
                </a:solidFill>
                <a:latin typeface="Consolas"/>
              </a:rPr>
              <a:t>(</a:t>
            </a:r>
            <a:r>
              <a:rPr lang="en-US" sz="3600" b="0" strike="noStrike" spc="-1" dirty="0" err="1">
                <a:solidFill>
                  <a:srgbClr val="000000"/>
                </a:solidFill>
                <a:latin typeface="Consolas"/>
              </a:rPr>
              <a:t>set_local</a:t>
            </a:r>
            <a:r>
              <a:rPr lang="en-US" sz="3600" b="0" strike="noStrike" spc="-1" dirty="0">
                <a:solidFill>
                  <a:srgbClr val="000000"/>
                </a:solidFill>
                <a:latin typeface="Consolas"/>
              </a:rPr>
              <a:t> 0</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(i32.add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a:t>
            </a:r>
            <a:r>
              <a:rPr lang="en-US" sz="3600" b="0" strike="noStrike" spc="-1" dirty="0" err="1">
                <a:solidFill>
                  <a:srgbClr val="000000"/>
                </a:solidFill>
                <a:latin typeface="Consolas"/>
              </a:rPr>
              <a:t>get_local</a:t>
            </a:r>
            <a:r>
              <a:rPr lang="en-US" sz="3600" b="0" strike="noStrike" spc="-1" dirty="0">
                <a:solidFill>
                  <a:srgbClr val="000000"/>
                </a:solidFill>
                <a:latin typeface="Consolas"/>
              </a:rPr>
              <a:t> 1)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(i32.const 0)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a:t>
            </a:r>
            <a:endParaRPr lang="en-US" sz="3600" b="0" strike="noStrike" spc="-1" dirty="0">
              <a:solidFill>
                <a:srgbClr val="000000"/>
              </a:solidFill>
              <a:latin typeface="Calibri"/>
            </a:endParaRPr>
          </a:p>
          <a:p>
            <a:pPr>
              <a:lnSpc>
                <a:spcPct val="90000"/>
              </a:lnSpc>
              <a:spcBef>
                <a:spcPts val="1001"/>
              </a:spcBef>
            </a:pPr>
            <a:endParaRPr lang="en-US" sz="3600" b="0" strike="noStrike" spc="-1" dirty="0">
              <a:solidFill>
                <a:srgbClr val="000000"/>
              </a:solidFill>
              <a:latin typeface="Calibri"/>
            </a:endParaRPr>
          </a:p>
        </p:txBody>
      </p:sp>
      <p:sp>
        <p:nvSpPr>
          <p:cNvPr id="144" name="CustomShape 2"/>
          <p:cNvSpPr/>
          <p:nvPr/>
        </p:nvSpPr>
        <p:spPr>
          <a:xfrm>
            <a:off x="8449200" y="2031480"/>
            <a:ext cx="344988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1800" b="0" strike="noStrike" spc="-1" dirty="0">
                <a:solidFill>
                  <a:srgbClr val="FF0000"/>
                </a:solidFill>
                <a:latin typeface="Calibri"/>
              </a:rPr>
              <a:t>When encountering the </a:t>
            </a:r>
            <a:r>
              <a:rPr lang="en-CA" sz="1800" b="0" strike="noStrike" spc="-1" dirty="0">
                <a:solidFill>
                  <a:srgbClr val="FF0000"/>
                </a:solidFill>
                <a:latin typeface="Consolas"/>
              </a:rPr>
              <a:t>zero</a:t>
            </a:r>
            <a:r>
              <a:rPr lang="en-CA" sz="1800" b="0" strike="noStrike" spc="-1" dirty="0">
                <a:solidFill>
                  <a:srgbClr val="FF0000"/>
                </a:solidFill>
                <a:latin typeface="Calibri"/>
              </a:rPr>
              <a:t> register you must change it to a constant of zero </a:t>
            </a:r>
            <a:endParaRPr lang="en-CA" sz="1800" b="0" strike="noStrike" spc="-1" dirty="0">
              <a:latin typeface="Arial"/>
            </a:endParaRPr>
          </a:p>
        </p:txBody>
      </p:sp>
      <p:sp>
        <p:nvSpPr>
          <p:cNvPr id="145" name="CustomShape 3"/>
          <p:cNvSpPr/>
          <p:nvPr/>
        </p:nvSpPr>
        <p:spPr>
          <a:xfrm>
            <a:off x="6199920" y="1444680"/>
            <a:ext cx="2248560" cy="676440"/>
          </a:xfrm>
          <a:custGeom>
            <a:avLst/>
            <a:gdLst/>
            <a:ahLst/>
            <a:cxnLst/>
            <a:rect l="l" t="t" r="r" b="b"/>
            <a:pathLst>
              <a:path w="21600" h="21600">
                <a:moveTo>
                  <a:pt x="0" y="0"/>
                </a:moveTo>
                <a:lnTo>
                  <a:pt x="21600" y="21600"/>
                </a:lnTo>
              </a:path>
            </a:pathLst>
          </a:custGeom>
          <a:ln>
            <a:solidFill>
              <a:srgbClr val="FF0000"/>
            </a:solidFill>
          </a:ln>
        </p:spPr>
        <p:style>
          <a:lnRef idx="1">
            <a:schemeClr val="dk1"/>
          </a:lnRef>
          <a:fillRef idx="0">
            <a:schemeClr val="dk1"/>
          </a:fillRef>
          <a:effectRef idx="0">
            <a:schemeClr val="dk1"/>
          </a:effectRef>
          <a:fontRef idx="minor">
            <a:schemeClr val="tx1"/>
          </a:fontRef>
        </p:style>
      </p:sp>
      <p:sp>
        <p:nvSpPr>
          <p:cNvPr id="146" name="CustomShape 4"/>
          <p:cNvSpPr/>
          <p:nvPr/>
        </p:nvSpPr>
        <p:spPr>
          <a:xfrm flipV="1">
            <a:off x="7324560" y="2954160"/>
            <a:ext cx="1245960" cy="1080360"/>
          </a:xfrm>
          <a:custGeom>
            <a:avLst/>
            <a:gdLst/>
            <a:ahLst/>
            <a:cxnLst/>
            <a:rect l="l" t="t" r="r" b="b"/>
            <a:pathLst>
              <a:path w="21600" h="21600">
                <a:moveTo>
                  <a:pt x="0" y="0"/>
                </a:moveTo>
                <a:lnTo>
                  <a:pt x="21600" y="21600"/>
                </a:lnTo>
              </a:path>
            </a:pathLst>
          </a:custGeom>
          <a:ln>
            <a:solidFill>
              <a:srgbClr val="FF0000"/>
            </a:solidFill>
          </a:ln>
        </p:spPr>
        <p:style>
          <a:lnRef idx="1">
            <a:schemeClr val="dk1"/>
          </a:lnRef>
          <a:fillRef idx="0">
            <a:schemeClr val="dk1"/>
          </a:fillRef>
          <a:effectRef idx="0">
            <a:schemeClr val="dk1"/>
          </a:effectRef>
          <a:fontRef idx="minor">
            <a:schemeClr val="tx1"/>
          </a:fontRef>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uiExpand="1" build="p"/>
      <p:bldP spid="1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523880" y="0"/>
            <a:ext cx="4478760" cy="4502880"/>
          </a:xfrm>
          <a:prstGeom prst="rect">
            <a:avLst/>
          </a:prstGeom>
          <a:noFill/>
          <a:ln>
            <a:noFill/>
          </a:ln>
        </p:spPr>
        <p:txBody>
          <a:bodyPr>
            <a:normAutofit/>
          </a:bodyPr>
          <a:lstStyle/>
          <a:p>
            <a:pPr>
              <a:lnSpc>
                <a:spcPct val="90000"/>
              </a:lnSpc>
              <a:spcBef>
                <a:spcPts val="1001"/>
              </a:spcBef>
            </a:pPr>
            <a:r>
              <a:rPr lang="en-US" sz="2800" b="0" strike="noStrike" spc="-1">
                <a:solidFill>
                  <a:srgbClr val="000000"/>
                </a:solidFill>
                <a:latin typeface="Consolas"/>
              </a:rPr>
              <a:t>	</a:t>
            </a:r>
            <a:r>
              <a:rPr lang="en-US" sz="2400" b="0" strike="noStrike" spc="-1">
                <a:solidFill>
                  <a:srgbClr val="000000"/>
                </a:solidFill>
                <a:latin typeface="Consolas"/>
              </a:rPr>
              <a:t>…</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	beq x10 x11 label</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	add x11 x21 x20</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	add x10 x11 x12</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label:</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	add x10 x11 x12</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	…</a:t>
            </a:r>
            <a:endParaRPr lang="en-US" sz="2400" b="0" strike="noStrike" spc="-1">
              <a:solidFill>
                <a:srgbClr val="000000"/>
              </a:solidFill>
              <a:latin typeface="Calibri"/>
            </a:endParaRPr>
          </a:p>
          <a:p>
            <a:pPr marL="399960">
              <a:lnSpc>
                <a:spcPct val="90000"/>
              </a:lnSpc>
              <a:spcBef>
                <a:spcPts val="499"/>
              </a:spcBef>
            </a:pPr>
            <a:endParaRPr lang="en-US" sz="2400" b="0" strike="noStrike" spc="-1">
              <a:solidFill>
                <a:srgbClr val="000000"/>
              </a:solidFill>
              <a:latin typeface="Calibri"/>
            </a:endParaRPr>
          </a:p>
        </p:txBody>
      </p:sp>
      <p:sp>
        <p:nvSpPr>
          <p:cNvPr id="148" name="CustomShape 2"/>
          <p:cNvSpPr/>
          <p:nvPr/>
        </p:nvSpPr>
        <p:spPr>
          <a:xfrm>
            <a:off x="2945160" y="3764880"/>
            <a:ext cx="8838720" cy="335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2800" b="0" strike="noStrike" spc="-1" dirty="0">
                <a:solidFill>
                  <a:srgbClr val="000000"/>
                </a:solidFill>
                <a:latin typeface="Consolas"/>
              </a:rPr>
              <a:t>(block</a:t>
            </a:r>
            <a:endParaRPr lang="en-CA" sz="2800" b="0" strike="noStrike" spc="-1" dirty="0">
              <a:latin typeface="Arial"/>
            </a:endParaRPr>
          </a:p>
          <a:p>
            <a:pPr>
              <a:lnSpc>
                <a:spcPct val="100000"/>
              </a:lnSpc>
            </a:pPr>
            <a:r>
              <a:rPr lang="en-CA" sz="2800" b="0" strike="noStrike" spc="-1" dirty="0">
                <a:solidFill>
                  <a:srgbClr val="000000"/>
                </a:solidFill>
                <a:latin typeface="Consolas"/>
              </a:rPr>
              <a:t>	(i32.eq (</a:t>
            </a:r>
            <a:r>
              <a:rPr lang="en-CA" sz="2800" b="0" strike="noStrike" spc="-1" dirty="0" err="1">
                <a:solidFill>
                  <a:srgbClr val="000000"/>
                </a:solidFill>
                <a:latin typeface="Consolas"/>
              </a:rPr>
              <a:t>get_local</a:t>
            </a:r>
            <a:r>
              <a:rPr lang="en-CA" sz="2800" b="0" strike="noStrike" spc="-1" dirty="0">
                <a:solidFill>
                  <a:srgbClr val="000000"/>
                </a:solidFill>
                <a:latin typeface="Consolas"/>
              </a:rPr>
              <a:t> 0) (</a:t>
            </a:r>
            <a:r>
              <a:rPr lang="en-CA" sz="2800" b="0" strike="noStrike" spc="-1" dirty="0" err="1">
                <a:solidFill>
                  <a:srgbClr val="000000"/>
                </a:solidFill>
                <a:latin typeface="Consolas"/>
              </a:rPr>
              <a:t>get_local</a:t>
            </a:r>
            <a:r>
              <a:rPr lang="en-CA" sz="2800" b="0" strike="noStrike" spc="-1" dirty="0">
                <a:solidFill>
                  <a:srgbClr val="000000"/>
                </a:solidFill>
                <a:latin typeface="Consolas"/>
              </a:rPr>
              <a:t> 1) ) </a:t>
            </a:r>
            <a:endParaRPr lang="en-CA" sz="2800" b="0" strike="noStrike" spc="-1" dirty="0">
              <a:latin typeface="Arial"/>
            </a:endParaRPr>
          </a:p>
          <a:p>
            <a:pPr>
              <a:lnSpc>
                <a:spcPct val="100000"/>
              </a:lnSpc>
            </a:pPr>
            <a:r>
              <a:rPr lang="en-CA" sz="2800" b="0" strike="noStrike" spc="-1" dirty="0">
                <a:solidFill>
                  <a:srgbClr val="000000"/>
                </a:solidFill>
                <a:latin typeface="Consolas"/>
              </a:rPr>
              <a:t>	</a:t>
            </a:r>
            <a:r>
              <a:rPr lang="en-CA" sz="2800" b="0" strike="noStrike" spc="-1" dirty="0" err="1">
                <a:solidFill>
                  <a:srgbClr val="000000"/>
                </a:solidFill>
                <a:latin typeface="Consolas"/>
              </a:rPr>
              <a:t>br_if</a:t>
            </a:r>
            <a:r>
              <a:rPr lang="en-CA" sz="2800" b="0" strike="noStrike" spc="-1" dirty="0">
                <a:solidFill>
                  <a:srgbClr val="000000"/>
                </a:solidFill>
                <a:latin typeface="Consolas"/>
              </a:rPr>
              <a:t> 0 </a:t>
            </a:r>
            <a:endParaRPr lang="en-CA" sz="2800" b="0" strike="noStrike" spc="-1" dirty="0">
              <a:latin typeface="Arial"/>
            </a:endParaRPr>
          </a:p>
          <a:p>
            <a:pPr>
              <a:lnSpc>
                <a:spcPct val="100000"/>
              </a:lnSpc>
            </a:pPr>
            <a:r>
              <a:rPr lang="en-CA" sz="2800" b="0" strike="noStrike" spc="-1" dirty="0">
                <a:solidFill>
                  <a:srgbClr val="000000"/>
                </a:solidFill>
                <a:latin typeface="Consolas"/>
              </a:rPr>
              <a:t>	(</a:t>
            </a:r>
            <a:r>
              <a:rPr lang="en-CA" sz="2800" b="0" strike="noStrike" spc="-1" dirty="0">
                <a:solidFill>
                  <a:schemeClr val="bg1">
                    <a:lumMod val="50000"/>
                  </a:schemeClr>
                </a:solidFill>
                <a:latin typeface="Consolas"/>
              </a:rPr>
              <a:t>⟨instructions in A⟩</a:t>
            </a:r>
            <a:r>
              <a:rPr lang="en-CA" sz="2800" b="0" strike="noStrike" spc="-1" dirty="0">
                <a:solidFill>
                  <a:srgbClr val="000000"/>
                </a:solidFill>
                <a:latin typeface="Consolas"/>
              </a:rPr>
              <a:t>)</a:t>
            </a:r>
            <a:endParaRPr lang="en-CA" sz="2800" b="0" strike="noStrike" spc="-1" dirty="0">
              <a:latin typeface="Arial"/>
            </a:endParaRPr>
          </a:p>
          <a:p>
            <a:pPr>
              <a:lnSpc>
                <a:spcPct val="100000"/>
              </a:lnSpc>
            </a:pPr>
            <a:r>
              <a:rPr lang="en-CA" sz="2800" b="0" strike="noStrike" spc="-1" dirty="0">
                <a:solidFill>
                  <a:srgbClr val="000000"/>
                </a:solidFill>
                <a:latin typeface="Consolas"/>
              </a:rPr>
              <a:t>end)</a:t>
            </a:r>
            <a:endParaRPr lang="en-CA" sz="2800" b="0" strike="noStrike" spc="-1" dirty="0">
              <a:latin typeface="Arial"/>
            </a:endParaRPr>
          </a:p>
          <a:p>
            <a:pPr>
              <a:lnSpc>
                <a:spcPct val="100000"/>
              </a:lnSpc>
            </a:pPr>
            <a:r>
              <a:rPr lang="en-CA" sz="2800" b="0" strike="noStrike" spc="-1" dirty="0">
                <a:solidFill>
                  <a:srgbClr val="000000"/>
                </a:solidFill>
                <a:latin typeface="Consolas"/>
              </a:rPr>
              <a:t>(</a:t>
            </a:r>
            <a:r>
              <a:rPr lang="en-CA" sz="2800" b="0" strike="noStrike" spc="-1" dirty="0">
                <a:solidFill>
                  <a:schemeClr val="bg1">
                    <a:lumMod val="50000"/>
                  </a:schemeClr>
                </a:solidFill>
                <a:latin typeface="Consolas"/>
              </a:rPr>
              <a:t>⟨instructions in B⟩</a:t>
            </a:r>
            <a:r>
              <a:rPr lang="en-CA" sz="2800" b="0" strike="noStrike" spc="-1" dirty="0">
                <a:solidFill>
                  <a:srgbClr val="000000"/>
                </a:solidFill>
                <a:latin typeface="Consolas"/>
              </a:rPr>
              <a:t>)</a:t>
            </a:r>
            <a:endParaRPr lang="en-CA" sz="2800" b="0" strike="noStrike" spc="-1" dirty="0">
              <a:latin typeface="Arial"/>
            </a:endParaRPr>
          </a:p>
          <a:p>
            <a:pPr>
              <a:lnSpc>
                <a:spcPct val="100000"/>
              </a:lnSpc>
            </a:pPr>
            <a:endParaRPr lang="en-CA" sz="2800" b="0" strike="noStrike" spc="-1" dirty="0">
              <a:latin typeface="Arial"/>
            </a:endParaRPr>
          </a:p>
        </p:txBody>
      </p:sp>
      <p:sp>
        <p:nvSpPr>
          <p:cNvPr id="149" name="CustomShape 3"/>
          <p:cNvSpPr/>
          <p:nvPr/>
        </p:nvSpPr>
        <p:spPr>
          <a:xfrm>
            <a:off x="2374920" y="926280"/>
            <a:ext cx="2778840" cy="951840"/>
          </a:xfrm>
          <a:prstGeom prst="rect">
            <a:avLst/>
          </a:prstGeom>
          <a:noFill/>
          <a:ln>
            <a:solidFill>
              <a:srgbClr val="0000FF"/>
            </a:solidFill>
          </a:ln>
        </p:spPr>
        <p:style>
          <a:lnRef idx="1">
            <a:schemeClr val="accent1"/>
          </a:lnRef>
          <a:fillRef idx="3">
            <a:schemeClr val="accent1"/>
          </a:fillRef>
          <a:effectRef idx="2">
            <a:schemeClr val="accent1"/>
          </a:effectRef>
          <a:fontRef idx="minor"/>
        </p:style>
      </p:sp>
      <p:sp>
        <p:nvSpPr>
          <p:cNvPr id="150" name="CustomShape 4"/>
          <p:cNvSpPr/>
          <p:nvPr/>
        </p:nvSpPr>
        <p:spPr>
          <a:xfrm>
            <a:off x="2374920" y="2280960"/>
            <a:ext cx="2778840" cy="559080"/>
          </a:xfrm>
          <a:prstGeom prst="rect">
            <a:avLst/>
          </a:prstGeom>
          <a:noFill/>
          <a:ln>
            <a:solidFill>
              <a:srgbClr val="0000FF"/>
            </a:solidFill>
          </a:ln>
        </p:spPr>
        <p:style>
          <a:lnRef idx="1">
            <a:schemeClr val="accent1"/>
          </a:lnRef>
          <a:fillRef idx="3">
            <a:schemeClr val="accent1"/>
          </a:fillRef>
          <a:effectRef idx="2">
            <a:schemeClr val="accent1"/>
          </a:effectRef>
          <a:fontRef idx="minor"/>
        </p:style>
      </p:sp>
      <p:sp>
        <p:nvSpPr>
          <p:cNvPr id="151" name="CustomShape 5"/>
          <p:cNvSpPr/>
          <p:nvPr/>
        </p:nvSpPr>
        <p:spPr>
          <a:xfrm>
            <a:off x="5205600" y="1355400"/>
            <a:ext cx="393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2800" b="0" strike="noStrike" spc="-1">
                <a:solidFill>
                  <a:srgbClr val="000000"/>
                </a:solidFill>
                <a:latin typeface="Consolas"/>
              </a:rPr>
              <a:t>A</a:t>
            </a:r>
            <a:endParaRPr lang="en-CA" sz="2800" b="0" strike="noStrike" spc="-1">
              <a:latin typeface="Arial"/>
            </a:endParaRPr>
          </a:p>
        </p:txBody>
      </p:sp>
      <p:sp>
        <p:nvSpPr>
          <p:cNvPr id="152" name="CustomShape 6"/>
          <p:cNvSpPr/>
          <p:nvPr/>
        </p:nvSpPr>
        <p:spPr>
          <a:xfrm>
            <a:off x="5211720" y="2374200"/>
            <a:ext cx="393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2800" b="0" strike="noStrike" spc="-1">
                <a:solidFill>
                  <a:srgbClr val="000000"/>
                </a:solidFill>
                <a:latin typeface="Consolas"/>
              </a:rPr>
              <a:t>B</a:t>
            </a:r>
            <a:endParaRPr lang="en-CA"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523880" y="0"/>
            <a:ext cx="4478760" cy="4502880"/>
          </a:xfrm>
          <a:prstGeom prst="rect">
            <a:avLst/>
          </a:prstGeom>
          <a:noFill/>
          <a:ln>
            <a:noFill/>
          </a:ln>
        </p:spPr>
        <p:txBody>
          <a:bodyPr>
            <a:normAutofit/>
          </a:bodyPr>
          <a:lstStyle/>
          <a:p>
            <a:pPr>
              <a:lnSpc>
                <a:spcPct val="90000"/>
              </a:lnSpc>
              <a:spcBef>
                <a:spcPts val="1001"/>
              </a:spcBef>
            </a:pPr>
            <a:r>
              <a:rPr lang="en-US" sz="2800" b="0" strike="noStrike" spc="-1">
                <a:solidFill>
                  <a:srgbClr val="000000"/>
                </a:solidFill>
                <a:latin typeface="Consolas"/>
              </a:rPr>
              <a:t>	</a:t>
            </a:r>
            <a:r>
              <a:rPr lang="en-US" sz="2400" b="0" strike="noStrike" spc="-1">
                <a:solidFill>
                  <a:srgbClr val="000000"/>
                </a:solidFill>
                <a:latin typeface="Consolas"/>
              </a:rPr>
              <a:t>…</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label:</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	add x11 x21 x20</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	add x10 x11 x12</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	beq x10 x11 label</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	add x10 x11 x12</a:t>
            </a:r>
            <a:endParaRPr lang="en-US" sz="2400" b="0" strike="noStrike" spc="-1">
              <a:solidFill>
                <a:srgbClr val="000000"/>
              </a:solidFill>
              <a:latin typeface="Calibri"/>
            </a:endParaRPr>
          </a:p>
          <a:p>
            <a:pPr>
              <a:lnSpc>
                <a:spcPct val="90000"/>
              </a:lnSpc>
              <a:spcBef>
                <a:spcPts val="1001"/>
              </a:spcBef>
            </a:pPr>
            <a:r>
              <a:rPr lang="en-US" sz="2400" b="0" strike="noStrike" spc="-1">
                <a:solidFill>
                  <a:srgbClr val="000000"/>
                </a:solidFill>
                <a:latin typeface="Consolas"/>
              </a:rPr>
              <a:t>	…</a:t>
            </a:r>
            <a:endParaRPr lang="en-US" sz="2400" b="0" strike="noStrike" spc="-1">
              <a:solidFill>
                <a:srgbClr val="000000"/>
              </a:solidFill>
              <a:latin typeface="Calibri"/>
            </a:endParaRPr>
          </a:p>
          <a:p>
            <a:pPr marL="399960">
              <a:lnSpc>
                <a:spcPct val="90000"/>
              </a:lnSpc>
              <a:spcBef>
                <a:spcPts val="499"/>
              </a:spcBef>
            </a:pPr>
            <a:endParaRPr lang="en-US" sz="2400" b="0" strike="noStrike" spc="-1">
              <a:solidFill>
                <a:srgbClr val="000000"/>
              </a:solidFill>
              <a:latin typeface="Calibri"/>
            </a:endParaRPr>
          </a:p>
        </p:txBody>
      </p:sp>
      <p:sp>
        <p:nvSpPr>
          <p:cNvPr id="154" name="CustomShape 2"/>
          <p:cNvSpPr/>
          <p:nvPr/>
        </p:nvSpPr>
        <p:spPr>
          <a:xfrm>
            <a:off x="4151010" y="3429000"/>
            <a:ext cx="6653623" cy="22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2800" b="0" strike="noStrike" spc="-1" dirty="0">
                <a:solidFill>
                  <a:srgbClr val="000000"/>
                </a:solidFill>
                <a:latin typeface="Calibri"/>
              </a:rPr>
              <a:t>(loop </a:t>
            </a:r>
            <a:endParaRPr lang="en-CA" sz="2800" b="0" strike="noStrike" spc="-1" dirty="0">
              <a:latin typeface="Arial"/>
            </a:endParaRPr>
          </a:p>
          <a:p>
            <a:pPr>
              <a:lnSpc>
                <a:spcPct val="100000"/>
              </a:lnSpc>
            </a:pPr>
            <a:r>
              <a:rPr lang="en-CA" sz="2800" b="0" strike="noStrike" spc="-1" dirty="0">
                <a:solidFill>
                  <a:srgbClr val="000000"/>
                </a:solidFill>
                <a:latin typeface="Calibri"/>
              </a:rPr>
              <a:t>      (</a:t>
            </a:r>
            <a:r>
              <a:rPr lang="en-CA" sz="2800" b="0" strike="noStrike" spc="-1" dirty="0">
                <a:solidFill>
                  <a:schemeClr val="bg1">
                    <a:lumMod val="50000"/>
                  </a:schemeClr>
                </a:solidFill>
                <a:latin typeface="Calibri"/>
              </a:rPr>
              <a:t>⟨instructions in A⟩</a:t>
            </a:r>
            <a:r>
              <a:rPr lang="en-CA" sz="2800" b="0" strike="noStrike" spc="-1" dirty="0">
                <a:solidFill>
                  <a:srgbClr val="000000"/>
                </a:solidFill>
                <a:latin typeface="Calibri"/>
              </a:rPr>
              <a:t>) </a:t>
            </a:r>
            <a:endParaRPr lang="en-CA" sz="2800" b="0" strike="noStrike" spc="-1" dirty="0">
              <a:latin typeface="Arial"/>
            </a:endParaRPr>
          </a:p>
          <a:p>
            <a:pPr>
              <a:lnSpc>
                <a:spcPct val="100000"/>
              </a:lnSpc>
            </a:pPr>
            <a:r>
              <a:rPr lang="en-CA" sz="2800" b="0" strike="noStrike" spc="-1" dirty="0">
                <a:solidFill>
                  <a:srgbClr val="000000"/>
                </a:solidFill>
                <a:latin typeface="Calibri"/>
              </a:rPr>
              <a:t>      (i32.eq (</a:t>
            </a:r>
            <a:r>
              <a:rPr lang="en-CA" sz="2800" b="0" strike="noStrike" spc="-1" dirty="0" err="1">
                <a:solidFill>
                  <a:srgbClr val="000000"/>
                </a:solidFill>
                <a:latin typeface="Calibri"/>
              </a:rPr>
              <a:t>get_local</a:t>
            </a:r>
            <a:r>
              <a:rPr lang="en-CA" sz="2800" b="0" strike="noStrike" spc="-1" dirty="0">
                <a:solidFill>
                  <a:srgbClr val="000000"/>
                </a:solidFill>
                <a:latin typeface="Calibri"/>
              </a:rPr>
              <a:t> 0) (</a:t>
            </a:r>
            <a:r>
              <a:rPr lang="en-CA" sz="2800" b="0" strike="noStrike" spc="-1" dirty="0" err="1">
                <a:solidFill>
                  <a:srgbClr val="000000"/>
                </a:solidFill>
                <a:latin typeface="Calibri"/>
              </a:rPr>
              <a:t>get_local</a:t>
            </a:r>
            <a:r>
              <a:rPr lang="en-CA" sz="2800" b="0" strike="noStrike" spc="-1" dirty="0">
                <a:solidFill>
                  <a:srgbClr val="000000"/>
                </a:solidFill>
                <a:latin typeface="Calibri"/>
              </a:rPr>
              <a:t> 1))  </a:t>
            </a:r>
          </a:p>
          <a:p>
            <a:pPr>
              <a:lnSpc>
                <a:spcPct val="100000"/>
              </a:lnSpc>
            </a:pPr>
            <a:r>
              <a:rPr lang="en-CA" sz="2800" b="0" strike="noStrike" spc="-1" dirty="0">
                <a:solidFill>
                  <a:srgbClr val="000000"/>
                </a:solidFill>
                <a:latin typeface="Calibri"/>
              </a:rPr>
              <a:t>      </a:t>
            </a:r>
            <a:r>
              <a:rPr lang="en-CA" sz="2800" b="0" strike="noStrike" spc="-1" dirty="0" err="1">
                <a:solidFill>
                  <a:srgbClr val="000000"/>
                </a:solidFill>
                <a:latin typeface="Calibri"/>
              </a:rPr>
              <a:t>br_if</a:t>
            </a:r>
            <a:r>
              <a:rPr lang="en-CA" sz="2800" b="0" strike="noStrike" spc="-1" dirty="0">
                <a:solidFill>
                  <a:srgbClr val="000000"/>
                </a:solidFill>
                <a:latin typeface="Calibri"/>
              </a:rPr>
              <a:t> 0</a:t>
            </a:r>
            <a:endParaRPr lang="en-CA" sz="2800" b="0" strike="noStrike" spc="-1" dirty="0">
              <a:latin typeface="Arial"/>
            </a:endParaRPr>
          </a:p>
          <a:p>
            <a:pPr>
              <a:lnSpc>
                <a:spcPct val="100000"/>
              </a:lnSpc>
            </a:pPr>
            <a:r>
              <a:rPr lang="en-CA" sz="2800" b="0" strike="noStrike" spc="-1" dirty="0">
                <a:solidFill>
                  <a:srgbClr val="000000"/>
                </a:solidFill>
                <a:latin typeface="Calibri"/>
              </a:rPr>
              <a:t>end)</a:t>
            </a:r>
            <a:endParaRPr lang="en-CA" sz="2800" b="0" strike="noStrike" spc="-1" dirty="0">
              <a:latin typeface="Arial"/>
            </a:endParaRPr>
          </a:p>
        </p:txBody>
      </p:sp>
      <p:sp>
        <p:nvSpPr>
          <p:cNvPr id="155" name="CustomShape 3"/>
          <p:cNvSpPr/>
          <p:nvPr/>
        </p:nvSpPr>
        <p:spPr>
          <a:xfrm>
            <a:off x="2386800" y="926280"/>
            <a:ext cx="2818440" cy="954000"/>
          </a:xfrm>
          <a:prstGeom prst="rect">
            <a:avLst/>
          </a:prstGeom>
          <a:noFill/>
          <a:ln>
            <a:solidFill>
              <a:srgbClr val="0000FF"/>
            </a:solidFill>
          </a:ln>
        </p:spPr>
        <p:style>
          <a:lnRef idx="1">
            <a:schemeClr val="accent1"/>
          </a:lnRef>
          <a:fillRef idx="3">
            <a:schemeClr val="accent1"/>
          </a:fillRef>
          <a:effectRef idx="2">
            <a:schemeClr val="accent1"/>
          </a:effectRef>
          <a:fontRef idx="minor"/>
        </p:style>
      </p:sp>
      <p:sp>
        <p:nvSpPr>
          <p:cNvPr id="156" name="CustomShape 4"/>
          <p:cNvSpPr/>
          <p:nvPr/>
        </p:nvSpPr>
        <p:spPr>
          <a:xfrm>
            <a:off x="5191200" y="1357560"/>
            <a:ext cx="4219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2800" b="0" strike="noStrike" spc="-1">
                <a:solidFill>
                  <a:srgbClr val="000000"/>
                </a:solidFill>
                <a:latin typeface="Calibri"/>
              </a:rPr>
              <a:t>A</a:t>
            </a:r>
            <a:endParaRPr lang="en-CA"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838080" y="9936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S-expression to Bytecode</a:t>
            </a:r>
            <a:endParaRPr lang="en-US" sz="4400" b="0" strike="noStrike" spc="-1">
              <a:solidFill>
                <a:srgbClr val="000000"/>
              </a:solidFill>
              <a:latin typeface="Calibri"/>
            </a:endParaRPr>
          </a:p>
        </p:txBody>
      </p:sp>
      <p:sp>
        <p:nvSpPr>
          <p:cNvPr id="158" name="TextShape 2"/>
          <p:cNvSpPr txBox="1"/>
          <p:nvPr/>
        </p:nvSpPr>
        <p:spPr>
          <a:xfrm>
            <a:off x="380160" y="1424880"/>
            <a:ext cx="11435400" cy="479124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When determining the bytecode ordering in the module one cannot simply transcribe components of the S-expression representation:</a:t>
            </a:r>
          </a:p>
          <a:p>
            <a:pPr>
              <a:lnSpc>
                <a:spcPct val="90000"/>
              </a:lnSpc>
              <a:spcBef>
                <a:spcPts val="1001"/>
              </a:spcBef>
            </a:pPr>
            <a:endParaRPr lang="en-US"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Incorrect translation:</a:t>
            </a:r>
          </a:p>
          <a:p>
            <a:pPr>
              <a:lnSpc>
                <a:spcPct val="90000"/>
              </a:lnSpc>
              <a:spcBef>
                <a:spcPts val="1001"/>
              </a:spcBef>
            </a:pP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alibri"/>
              </a:rPr>
              <a:t>  </a:t>
            </a:r>
            <a:r>
              <a:rPr lang="en-US" sz="2800" b="0" strike="noStrike" spc="-1" dirty="0">
                <a:solidFill>
                  <a:srgbClr val="000000"/>
                </a:solidFill>
                <a:latin typeface="Consolas"/>
              </a:rPr>
              <a:t>(</a:t>
            </a:r>
            <a:r>
              <a:rPr lang="en-US" sz="2800" b="0" strike="noStrike" spc="-1" dirty="0" err="1">
                <a:solidFill>
                  <a:srgbClr val="000000"/>
                </a:solidFill>
                <a:latin typeface="Consolas"/>
              </a:rPr>
              <a:t>set_local</a:t>
            </a:r>
            <a:r>
              <a:rPr lang="en-US" sz="2800" b="0" strike="noStrike" spc="-1" dirty="0">
                <a:solidFill>
                  <a:srgbClr val="000000"/>
                </a:solidFill>
                <a:latin typeface="Consolas"/>
              </a:rPr>
              <a:t> x0 (i32.const 1))	-&gt;	22	;</a:t>
            </a:r>
            <a:r>
              <a:rPr lang="en-US" sz="2800" b="0" strike="noStrike" spc="-1" dirty="0" err="1">
                <a:solidFill>
                  <a:srgbClr val="000000"/>
                </a:solidFill>
                <a:latin typeface="Consolas"/>
              </a:rPr>
              <a:t>set_local</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00 	;variable index </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41	;i32.const</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01	;literal value </a:t>
            </a:r>
            <a:endParaRPr lang="en-US" sz="2800" b="0" strike="noStrike" spc="-1" dirty="0">
              <a:solidFill>
                <a:srgbClr val="000000"/>
              </a:solidFill>
              <a:latin typeface="Calibri"/>
            </a:endParaRPr>
          </a:p>
        </p:txBody>
      </p:sp>
      <p:sp>
        <p:nvSpPr>
          <p:cNvPr id="159" name="CustomShape 3"/>
          <p:cNvSpPr/>
          <p:nvPr/>
        </p:nvSpPr>
        <p:spPr>
          <a:xfrm>
            <a:off x="6427080" y="3538800"/>
            <a:ext cx="1266480" cy="1317960"/>
          </a:xfrm>
          <a:prstGeom prst="mathMultiply">
            <a:avLst>
              <a:gd name="adj1" fmla="val 3195"/>
            </a:avLst>
          </a:prstGeom>
          <a:solidFill>
            <a:srgbClr val="FF0000"/>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WASM module </a:t>
            </a:r>
            <a:r>
              <a:rPr lang="en-US" sz="2800" spc="-1" dirty="0">
                <a:solidFill>
                  <a:srgbClr val="000000"/>
                </a:solidFill>
                <a:latin typeface="Calibri"/>
              </a:rPr>
              <a:t>uses</a:t>
            </a:r>
            <a:r>
              <a:rPr lang="en-US" sz="2800" b="0" strike="noStrike" spc="-1" dirty="0">
                <a:solidFill>
                  <a:srgbClr val="000000"/>
                </a:solidFill>
                <a:latin typeface="Calibri"/>
              </a:rPr>
              <a:t> postfix notation. </a:t>
            </a:r>
          </a:p>
          <a:p>
            <a:pPr marL="685800" lvl="1" indent="-228240">
              <a:lnSpc>
                <a:spcPct val="90000"/>
              </a:lnSpc>
              <a:spcBef>
                <a:spcPts val="1001"/>
              </a:spcBef>
              <a:buClr>
                <a:srgbClr val="000000"/>
              </a:buClr>
              <a:buFont typeface="Arial"/>
              <a:buChar char="•"/>
            </a:pPr>
            <a:r>
              <a:rPr lang="en-US" sz="2800" b="0" strike="noStrike" spc="-1" dirty="0">
                <a:solidFill>
                  <a:srgbClr val="000000"/>
                </a:solidFill>
                <a:latin typeface="Calibri"/>
              </a:rPr>
              <a:t>operators follow the operands in an expression. </a:t>
            </a:r>
          </a:p>
          <a:p>
            <a:pPr marL="685800" lvl="1" indent="-228240">
              <a:lnSpc>
                <a:spcPct val="90000"/>
              </a:lnSpc>
              <a:spcBef>
                <a:spcPts val="1001"/>
              </a:spcBef>
              <a:buClr>
                <a:srgbClr val="000000"/>
              </a:buClr>
              <a:buFont typeface="Arial"/>
              <a:buChar char="•"/>
            </a:pPr>
            <a:endParaRPr lang="en-US" sz="2800"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Examples of WAST on the web are often shown in prefix notation. </a:t>
            </a:r>
          </a:p>
        </p:txBody>
      </p:sp>
      <p:sp>
        <p:nvSpPr>
          <p:cNvPr id="161" name="TextShape 2"/>
          <p:cNvSpPr txBox="1"/>
          <p:nvPr/>
        </p:nvSpPr>
        <p:spPr>
          <a:xfrm>
            <a:off x="838080" y="9936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Bytecode ordering</a:t>
            </a:r>
            <a:endParaRPr lang="en-US" sz="44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261360" y="1540800"/>
            <a:ext cx="11673000" cy="45255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Correct translation:</a:t>
            </a:r>
          </a:p>
          <a:p>
            <a:pPr>
              <a:lnSpc>
                <a:spcPct val="90000"/>
              </a:lnSpc>
              <a:spcBef>
                <a:spcPts val="1001"/>
              </a:spcBef>
            </a:pP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alibri"/>
              </a:rPr>
              <a:t> </a:t>
            </a:r>
            <a:r>
              <a:rPr lang="en-US" sz="2800" b="0" strike="noStrike" spc="-1" dirty="0">
                <a:solidFill>
                  <a:srgbClr val="000000"/>
                </a:solidFill>
                <a:latin typeface="Consolas"/>
              </a:rPr>
              <a:t>(</a:t>
            </a:r>
            <a:r>
              <a:rPr lang="en-US" sz="2800" b="0" strike="noStrike" spc="-1" dirty="0" err="1">
                <a:solidFill>
                  <a:srgbClr val="000000"/>
                </a:solidFill>
                <a:latin typeface="Consolas"/>
              </a:rPr>
              <a:t>set_local</a:t>
            </a:r>
            <a:r>
              <a:rPr lang="en-US" sz="2800" b="0" strike="noStrike" spc="-1" dirty="0">
                <a:solidFill>
                  <a:srgbClr val="000000"/>
                </a:solidFill>
                <a:latin typeface="Consolas"/>
              </a:rPr>
              <a:t> x0 (i32.const 1))	-&gt;	41	;i32.const</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01 	;literal value</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22	;</a:t>
            </a:r>
            <a:r>
              <a:rPr lang="en-US" sz="2800" b="0" strike="noStrike" spc="-1" dirty="0" err="1">
                <a:solidFill>
                  <a:srgbClr val="000000"/>
                </a:solidFill>
                <a:latin typeface="Consolas"/>
              </a:rPr>
              <a:t>set_local</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00	;variable index</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a:solidFill>
                  <a:srgbClr val="000000"/>
                </a:solidFill>
                <a:latin typeface="Calibri"/>
              </a:rPr>
              <a:t> </a:t>
            </a:r>
          </a:p>
          <a:p>
            <a:pPr marL="228600" indent="-228240">
              <a:lnSpc>
                <a:spcPct val="90000"/>
              </a:lnSpc>
              <a:spcBef>
                <a:spcPts val="1001"/>
              </a:spcBef>
              <a:buClr>
                <a:srgbClr val="000000"/>
              </a:buClr>
              <a:buFont typeface="Arial"/>
              <a:buChar char="•"/>
            </a:pPr>
            <a:r>
              <a:rPr lang="en-US" sz="2800" spc="-1" dirty="0">
                <a:solidFill>
                  <a:srgbClr val="000000"/>
                </a:solidFill>
                <a:latin typeface="Calibri"/>
              </a:rPr>
              <a:t>B</a:t>
            </a:r>
            <a:r>
              <a:rPr lang="en-US" sz="2800" b="0" strike="noStrike" spc="-1" dirty="0">
                <a:solidFill>
                  <a:srgbClr val="000000"/>
                </a:solidFill>
                <a:latin typeface="Calibri"/>
              </a:rPr>
              <a:t>ytecode for the </a:t>
            </a:r>
            <a:r>
              <a:rPr lang="en-US" sz="2800" b="0" strike="noStrike" spc="-1" dirty="0">
                <a:solidFill>
                  <a:srgbClr val="000000"/>
                </a:solidFill>
                <a:latin typeface="Monaco" pitchFamily="2" charset="77"/>
              </a:rPr>
              <a:t>x0</a:t>
            </a:r>
            <a:r>
              <a:rPr lang="en-US" sz="2800" b="0" strike="noStrike" spc="-1" dirty="0">
                <a:solidFill>
                  <a:srgbClr val="000000"/>
                </a:solidFill>
                <a:latin typeface="Calibri"/>
              </a:rPr>
              <a:t> the constant (i32.const 1) operands appear before the </a:t>
            </a:r>
            <a:r>
              <a:rPr lang="en-US" sz="2800" b="0" strike="noStrike" spc="-1" dirty="0" err="1">
                <a:solidFill>
                  <a:srgbClr val="000000"/>
                </a:solidFill>
                <a:latin typeface="Calibri"/>
              </a:rPr>
              <a:t>set_local</a:t>
            </a:r>
            <a:r>
              <a:rPr lang="en-US" sz="2800" b="0" strike="noStrike" spc="-1" dirty="0">
                <a:solidFill>
                  <a:srgbClr val="000000"/>
                </a:solidFill>
                <a:latin typeface="Calibri"/>
              </a:rPr>
              <a:t> operator.</a:t>
            </a:r>
          </a:p>
        </p:txBody>
      </p:sp>
      <p:sp>
        <p:nvSpPr>
          <p:cNvPr id="163" name="TextShape 2"/>
          <p:cNvSpPr txBox="1"/>
          <p:nvPr/>
        </p:nvSpPr>
        <p:spPr>
          <a:xfrm>
            <a:off x="838080" y="9936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S-expression to Bytecode</a:t>
            </a:r>
            <a:endParaRPr lang="en-US" sz="44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Control Flow</a:t>
            </a:r>
            <a:endParaRPr lang="en-US" sz="4400" b="0" strike="noStrike" spc="-1">
              <a:solidFill>
                <a:srgbClr val="000000"/>
              </a:solidFill>
              <a:latin typeface="Calibri"/>
            </a:endParaRPr>
          </a:p>
        </p:txBody>
      </p:sp>
      <p:sp>
        <p:nvSpPr>
          <p:cNvPr id="165" name="TextShape 2"/>
          <p:cNvSpPr txBox="1"/>
          <p:nvPr/>
        </p:nvSpPr>
        <p:spPr>
          <a:xfrm>
            <a:off x="838080" y="1825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WASM enforces structured control flow in a program. In RISC-V however it is possible to have unstructured control flow.</a:t>
            </a:r>
          </a:p>
          <a:p>
            <a:pPr>
              <a:lnSpc>
                <a:spcPct val="90000"/>
              </a:lnSpc>
              <a:spcBef>
                <a:spcPts val="1001"/>
              </a:spcBef>
            </a:pPr>
            <a:endParaRPr lang="en-US"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spc="-1" dirty="0">
                <a:solidFill>
                  <a:srgbClr val="000000"/>
                </a:solidFill>
                <a:latin typeface="Calibri"/>
              </a:rPr>
              <a:t>T</a:t>
            </a:r>
            <a:r>
              <a:rPr lang="en-US" sz="2800" b="0" strike="noStrike" spc="-1" dirty="0">
                <a:solidFill>
                  <a:srgbClr val="000000"/>
                </a:solidFill>
                <a:latin typeface="Calibri"/>
              </a:rPr>
              <a:t>ranslation a RISC-V unstructured program results in either invalid or nonsense WASM code</a:t>
            </a:r>
            <a:endParaRPr lang="en-US" sz="2800" spc="-1" dirty="0">
              <a:solidFill>
                <a:srgbClr val="000000"/>
              </a:solidFill>
              <a:latin typeface="Calibri"/>
            </a:endParaRPr>
          </a:p>
          <a:p>
            <a:pPr marL="685800" lvl="1" indent="-228240">
              <a:lnSpc>
                <a:spcPct val="90000"/>
              </a:lnSpc>
              <a:spcBef>
                <a:spcPts val="1001"/>
              </a:spcBef>
              <a:buClr>
                <a:srgbClr val="000000"/>
              </a:buClr>
              <a:buFont typeface="Arial"/>
              <a:buChar char="•"/>
            </a:pPr>
            <a:r>
              <a:rPr lang="en-US" sz="2800" b="0" strike="noStrike" spc="-1" dirty="0">
                <a:solidFill>
                  <a:srgbClr val="000000"/>
                </a:solidFill>
                <a:latin typeface="Calibri"/>
              </a:rPr>
              <a:t>All testcases must be structured code.</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Unstructured Example</a:t>
            </a:r>
            <a:endParaRPr lang="en-US" sz="4400" b="0" strike="noStrike" spc="-1">
              <a:solidFill>
                <a:srgbClr val="000000"/>
              </a:solidFill>
              <a:latin typeface="Calibri"/>
            </a:endParaRPr>
          </a:p>
        </p:txBody>
      </p:sp>
      <p:sp>
        <p:nvSpPr>
          <p:cNvPr id="167" name="TextShape 2"/>
          <p:cNvSpPr txBox="1"/>
          <p:nvPr/>
        </p:nvSpPr>
        <p:spPr>
          <a:xfrm>
            <a:off x="838080" y="1825560"/>
            <a:ext cx="10515240" cy="435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Multiple exits/entry points out of a loop is unstructured control flow</a:t>
            </a:r>
          </a:p>
          <a:p>
            <a:pPr>
              <a:lnSpc>
                <a:spcPct val="90000"/>
              </a:lnSpc>
              <a:spcBef>
                <a:spcPts val="1001"/>
              </a:spcBef>
            </a:pPr>
            <a:r>
              <a:rPr lang="en-US" sz="2800" b="0" strike="noStrike" spc="-1" dirty="0">
                <a:solidFill>
                  <a:srgbClr val="000000"/>
                </a:solidFill>
                <a:latin typeface="Consolas"/>
              </a:rPr>
              <a:t>Loop:</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addi</a:t>
            </a:r>
            <a:r>
              <a:rPr lang="en-US" sz="2800" b="0" strike="noStrike" spc="-1" dirty="0">
                <a:solidFill>
                  <a:srgbClr val="000000"/>
                </a:solidFill>
                <a:latin typeface="Consolas"/>
              </a:rPr>
              <a:t>	xt0 xt0 -1</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beq</a:t>
            </a:r>
            <a:r>
              <a:rPr lang="en-US" sz="2800" b="0" strike="noStrike" spc="-1" dirty="0">
                <a:solidFill>
                  <a:srgbClr val="000000"/>
                </a:solidFill>
                <a:latin typeface="Consolas"/>
              </a:rPr>
              <a:t>	xt0 xt7 </a:t>
            </a:r>
            <a:r>
              <a:rPr lang="en-US" sz="2800" b="0" strike="noStrike" spc="-1" dirty="0" err="1">
                <a:solidFill>
                  <a:srgbClr val="000000"/>
                </a:solidFill>
                <a:latin typeface="Consolas"/>
              </a:rPr>
              <a:t>breakLoop</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bne</a:t>
            </a:r>
            <a:r>
              <a:rPr lang="en-US" sz="2800" b="0" strike="noStrike" spc="-1" dirty="0">
                <a:solidFill>
                  <a:srgbClr val="000000"/>
                </a:solidFill>
                <a:latin typeface="Consolas"/>
              </a:rPr>
              <a:t>	xt0 xt1 Loop</a:t>
            </a:r>
            <a:endParaRPr lang="en-US" sz="2800" b="0" strike="noStrike" spc="-1" dirty="0">
              <a:solidFill>
                <a:srgbClr val="000000"/>
              </a:solidFill>
              <a:latin typeface="Calibri"/>
            </a:endParaRPr>
          </a:p>
          <a:p>
            <a:pPr>
              <a:lnSpc>
                <a:spcPct val="90000"/>
              </a:lnSpc>
              <a:spcBef>
                <a:spcPts val="1001"/>
              </a:spcBef>
            </a:pPr>
            <a:r>
              <a:rPr lang="en-US" sz="2800" b="0" strike="noStrike" spc="-1" dirty="0" err="1">
                <a:solidFill>
                  <a:srgbClr val="000000"/>
                </a:solidFill>
                <a:latin typeface="Consolas"/>
              </a:rPr>
              <a:t>breakLoop</a:t>
            </a:r>
            <a:r>
              <a:rPr lang="en-US" sz="2800" b="0" strike="noStrike" spc="-1" dirty="0">
                <a:solidFill>
                  <a:srgbClr val="000000"/>
                </a:solidFill>
                <a:latin typeface="Consolas"/>
              </a:rPr>
              <a:t>:</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endParaRPr lang="en-US" sz="2800" b="0" strike="noStrike" spc="-1" dirty="0">
              <a:solidFill>
                <a:srgbClr val="000000"/>
              </a:solidFill>
              <a:latin typeface="Calibri"/>
            </a:endParaRPr>
          </a:p>
        </p:txBody>
      </p:sp>
      <p:sp>
        <p:nvSpPr>
          <p:cNvPr id="2" name="Freeform 1">
            <a:extLst>
              <a:ext uri="{FF2B5EF4-FFF2-40B4-BE49-F238E27FC236}">
                <a16:creationId xmlns:a16="http://schemas.microsoft.com/office/drawing/2014/main" id="{5EBB793C-6063-B445-98BB-47E13E5647C2}"/>
              </a:ext>
            </a:extLst>
          </p:cNvPr>
          <p:cNvSpPr/>
          <p:nvPr/>
        </p:nvSpPr>
        <p:spPr>
          <a:xfrm>
            <a:off x="595342" y="2575034"/>
            <a:ext cx="1246594" cy="1523999"/>
          </a:xfrm>
          <a:custGeom>
            <a:avLst/>
            <a:gdLst>
              <a:gd name="connsiteX0" fmla="*/ 1149375 w 1149375"/>
              <a:gd name="connsiteY0" fmla="*/ 1408386 h 1408386"/>
              <a:gd name="connsiteX1" fmla="*/ 56299 w 1149375"/>
              <a:gd name="connsiteY1" fmla="*/ 662151 h 1408386"/>
              <a:gd name="connsiteX2" fmla="*/ 255996 w 1149375"/>
              <a:gd name="connsiteY2" fmla="*/ 0 h 1408386"/>
            </a:gdLst>
            <a:ahLst/>
            <a:cxnLst>
              <a:cxn ang="0">
                <a:pos x="connsiteX0" y="connsiteY0"/>
              </a:cxn>
              <a:cxn ang="0">
                <a:pos x="connsiteX1" y="connsiteY1"/>
              </a:cxn>
              <a:cxn ang="0">
                <a:pos x="connsiteX2" y="connsiteY2"/>
              </a:cxn>
            </a:cxnLst>
            <a:rect l="l" t="t" r="r" b="b"/>
            <a:pathLst>
              <a:path w="1149375" h="1408386">
                <a:moveTo>
                  <a:pt x="1149375" y="1408386"/>
                </a:moveTo>
                <a:cubicBezTo>
                  <a:pt x="677285" y="1152634"/>
                  <a:pt x="205196" y="896882"/>
                  <a:pt x="56299" y="662151"/>
                </a:cubicBezTo>
                <a:cubicBezTo>
                  <a:pt x="-92598" y="427420"/>
                  <a:pt x="81699" y="213710"/>
                  <a:pt x="255996"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9DB72067-423E-BC48-98D4-8ABAF204298B}"/>
              </a:ext>
            </a:extLst>
          </p:cNvPr>
          <p:cNvSpPr/>
          <p:nvPr/>
        </p:nvSpPr>
        <p:spPr>
          <a:xfrm flipV="1">
            <a:off x="595341" y="3636555"/>
            <a:ext cx="1246595" cy="983297"/>
          </a:xfrm>
          <a:custGeom>
            <a:avLst/>
            <a:gdLst>
              <a:gd name="connsiteX0" fmla="*/ 1149375 w 1149375"/>
              <a:gd name="connsiteY0" fmla="*/ 1408386 h 1408386"/>
              <a:gd name="connsiteX1" fmla="*/ 56299 w 1149375"/>
              <a:gd name="connsiteY1" fmla="*/ 662151 h 1408386"/>
              <a:gd name="connsiteX2" fmla="*/ 255996 w 1149375"/>
              <a:gd name="connsiteY2" fmla="*/ 0 h 1408386"/>
            </a:gdLst>
            <a:ahLst/>
            <a:cxnLst>
              <a:cxn ang="0">
                <a:pos x="connsiteX0" y="connsiteY0"/>
              </a:cxn>
              <a:cxn ang="0">
                <a:pos x="connsiteX1" y="connsiteY1"/>
              </a:cxn>
              <a:cxn ang="0">
                <a:pos x="connsiteX2" y="connsiteY2"/>
              </a:cxn>
            </a:cxnLst>
            <a:rect l="l" t="t" r="r" b="b"/>
            <a:pathLst>
              <a:path w="1149375" h="1408386">
                <a:moveTo>
                  <a:pt x="1149375" y="1408386"/>
                </a:moveTo>
                <a:cubicBezTo>
                  <a:pt x="677285" y="1152634"/>
                  <a:pt x="205196" y="896882"/>
                  <a:pt x="56299" y="662151"/>
                </a:cubicBezTo>
                <a:cubicBezTo>
                  <a:pt x="-92598" y="427420"/>
                  <a:pt x="81699" y="213710"/>
                  <a:pt x="255996"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Unstructured Example</a:t>
            </a:r>
            <a:endParaRPr lang="en-US" sz="4400" b="0" strike="noStrike" spc="-1">
              <a:solidFill>
                <a:srgbClr val="000000"/>
              </a:solidFill>
              <a:latin typeface="Calibri"/>
            </a:endParaRPr>
          </a:p>
        </p:txBody>
      </p:sp>
      <p:sp>
        <p:nvSpPr>
          <p:cNvPr id="169" name="TextShape 2"/>
          <p:cNvSpPr txBox="1"/>
          <p:nvPr/>
        </p:nvSpPr>
        <p:spPr>
          <a:xfrm>
            <a:off x="838080" y="1690200"/>
            <a:ext cx="10515240" cy="4350960"/>
          </a:xfrm>
          <a:prstGeom prst="rect">
            <a:avLst/>
          </a:prstGeom>
          <a:noFill/>
          <a:ln>
            <a:noFill/>
          </a:ln>
        </p:spPr>
        <p:txBody>
          <a:bodyPr>
            <a:normAutofit fontScale="92500" lnSpcReduction="20000"/>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Branching to the instruction immediately after another branch creates unstructured code</a:t>
            </a:r>
          </a:p>
          <a:p>
            <a:pPr>
              <a:lnSpc>
                <a:spcPct val="90000"/>
              </a:lnSpc>
              <a:spcBef>
                <a:spcPts val="1001"/>
              </a:spcBef>
            </a:pPr>
            <a:r>
              <a:rPr lang="en-US" sz="2800" b="0" strike="noStrike" spc="-1" dirty="0">
                <a:solidFill>
                  <a:srgbClr val="000000"/>
                </a:solidFill>
                <a:latin typeface="Calibri"/>
              </a:rPr>
              <a:t>	</a:t>
            </a:r>
          </a:p>
          <a:p>
            <a:pPr>
              <a:lnSpc>
                <a:spcPct val="90000"/>
              </a:lnSpc>
              <a:spcBef>
                <a:spcPts val="1001"/>
              </a:spcBef>
            </a:pPr>
            <a:r>
              <a:rPr lang="en-US" sz="2800" b="0" strike="noStrike" spc="-1" dirty="0">
                <a:solidFill>
                  <a:srgbClr val="000000"/>
                </a:solidFill>
                <a:latin typeface="Calibri"/>
              </a:rPr>
              <a:t>	</a:t>
            </a:r>
            <a:r>
              <a:rPr lang="en-US" sz="2800" b="0" strike="noStrike" spc="-1" dirty="0" err="1">
                <a:solidFill>
                  <a:srgbClr val="000000"/>
                </a:solidFill>
                <a:latin typeface="Consolas"/>
              </a:rPr>
              <a:t>bne</a:t>
            </a:r>
            <a:r>
              <a:rPr lang="en-US" sz="2800" b="0" strike="noStrike" spc="-1" dirty="0">
                <a:solidFill>
                  <a:srgbClr val="000000"/>
                </a:solidFill>
                <a:latin typeface="Consolas"/>
              </a:rPr>
              <a:t>	xt0 xt1 Label1</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addi</a:t>
            </a:r>
            <a:r>
              <a:rPr lang="en-US" sz="2800" b="0" strike="noStrike" spc="-1" dirty="0">
                <a:solidFill>
                  <a:srgbClr val="000000"/>
                </a:solidFill>
                <a:latin typeface="Consolas"/>
              </a:rPr>
              <a:t>	xt0 xt0 -1</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beq</a:t>
            </a:r>
            <a:r>
              <a:rPr lang="en-US" sz="2800" b="0" strike="noStrike" spc="-1" dirty="0">
                <a:solidFill>
                  <a:srgbClr val="000000"/>
                </a:solidFill>
                <a:latin typeface="Consolas"/>
              </a:rPr>
              <a:t>	xt7 xt8 Label2</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Label1:</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andi</a:t>
            </a:r>
            <a:r>
              <a:rPr lang="en-US" sz="2800" b="0" strike="noStrike" spc="-1" dirty="0">
                <a:solidFill>
                  <a:srgbClr val="000000"/>
                </a:solidFill>
                <a:latin typeface="Consolas"/>
              </a:rPr>
              <a:t>	xt0 xt0 -1</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addi</a:t>
            </a:r>
            <a:r>
              <a:rPr lang="en-US" sz="2800" b="0" strike="noStrike" spc="-1" dirty="0">
                <a:solidFill>
                  <a:srgbClr val="000000"/>
                </a:solidFill>
                <a:latin typeface="Consolas"/>
              </a:rPr>
              <a:t>	xt0 xt0 -1</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Label2:</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endParaRPr lang="en-US" sz="2800" b="0" strike="noStrike" spc="-1" dirty="0">
              <a:solidFill>
                <a:srgbClr val="000000"/>
              </a:solidFill>
              <a:latin typeface="Calibri"/>
            </a:endParaRPr>
          </a:p>
          <a:p>
            <a:pPr>
              <a:lnSpc>
                <a:spcPct val="90000"/>
              </a:lnSpc>
              <a:spcBef>
                <a:spcPts val="1001"/>
              </a:spcBef>
            </a:pPr>
            <a:endParaRPr lang="en-US" sz="2800" b="0" strike="noStrike" spc="-1" dirty="0">
              <a:solidFill>
                <a:srgbClr val="000000"/>
              </a:solidFill>
              <a:latin typeface="Calibri"/>
            </a:endParaRPr>
          </a:p>
        </p:txBody>
      </p:sp>
      <p:sp>
        <p:nvSpPr>
          <p:cNvPr id="3" name="Rectangle 2">
            <a:extLst>
              <a:ext uri="{FF2B5EF4-FFF2-40B4-BE49-F238E27FC236}">
                <a16:creationId xmlns:a16="http://schemas.microsoft.com/office/drawing/2014/main" id="{65020481-ADFF-014E-BC95-57F84C4A6935}"/>
              </a:ext>
            </a:extLst>
          </p:cNvPr>
          <p:cNvSpPr/>
          <p:nvPr/>
        </p:nvSpPr>
        <p:spPr>
          <a:xfrm>
            <a:off x="7220964" y="2436930"/>
            <a:ext cx="1971309" cy="307777"/>
          </a:xfrm>
          <a:prstGeom prst="rect">
            <a:avLst/>
          </a:prstGeom>
          <a:ln>
            <a:solidFill>
              <a:schemeClr val="tx1"/>
            </a:solidFill>
          </a:ln>
        </p:spPr>
        <p:txBody>
          <a:bodyPr wrap="none">
            <a:spAutoFit/>
          </a:bodyPr>
          <a:lstStyle/>
          <a:p>
            <a:r>
              <a:rPr lang="en-US" sz="1400" spc="-1" dirty="0" err="1">
                <a:solidFill>
                  <a:srgbClr val="000000"/>
                </a:solidFill>
                <a:latin typeface="Consolas"/>
              </a:rPr>
              <a:t>bne</a:t>
            </a:r>
            <a:r>
              <a:rPr lang="en-US" sz="1400" spc="-1" dirty="0">
                <a:solidFill>
                  <a:srgbClr val="000000"/>
                </a:solidFill>
                <a:latin typeface="Consolas"/>
              </a:rPr>
              <a:t> xt0 xt1 Label1</a:t>
            </a:r>
            <a:endParaRPr lang="en-US" sz="1400" dirty="0"/>
          </a:p>
        </p:txBody>
      </p:sp>
      <p:sp>
        <p:nvSpPr>
          <p:cNvPr id="4" name="Rectangle 3">
            <a:extLst>
              <a:ext uri="{FF2B5EF4-FFF2-40B4-BE49-F238E27FC236}">
                <a16:creationId xmlns:a16="http://schemas.microsoft.com/office/drawing/2014/main" id="{C8FBD6C7-EC78-FA4C-8F70-180EDFD2E087}"/>
              </a:ext>
            </a:extLst>
          </p:cNvPr>
          <p:cNvSpPr/>
          <p:nvPr/>
        </p:nvSpPr>
        <p:spPr>
          <a:xfrm>
            <a:off x="6322648" y="3303524"/>
            <a:ext cx="2285323" cy="608372"/>
          </a:xfrm>
          <a:prstGeom prst="rect">
            <a:avLst/>
          </a:prstGeom>
          <a:ln>
            <a:solidFill>
              <a:schemeClr val="tx1"/>
            </a:solidFill>
          </a:ln>
        </p:spPr>
        <p:txBody>
          <a:bodyPr wrap="square">
            <a:spAutoFit/>
          </a:bodyPr>
          <a:lstStyle/>
          <a:p>
            <a:pPr>
              <a:lnSpc>
                <a:spcPct val="90000"/>
              </a:lnSpc>
              <a:spcBef>
                <a:spcPts val="1001"/>
              </a:spcBef>
            </a:pPr>
            <a:r>
              <a:rPr lang="en-US" sz="1400" spc="-1" dirty="0" err="1">
                <a:solidFill>
                  <a:srgbClr val="000000"/>
                </a:solidFill>
                <a:latin typeface="Consolas"/>
              </a:rPr>
              <a:t>addi</a:t>
            </a:r>
            <a:r>
              <a:rPr lang="en-US" sz="1400" spc="-1" dirty="0">
                <a:solidFill>
                  <a:srgbClr val="000000"/>
                </a:solidFill>
                <a:latin typeface="Consolas"/>
              </a:rPr>
              <a:t>  xt0 xt0 -1</a:t>
            </a:r>
            <a:endParaRPr lang="en-US" sz="1400" spc="-1" dirty="0">
              <a:solidFill>
                <a:srgbClr val="000000"/>
              </a:solidFill>
              <a:latin typeface="Calibri"/>
            </a:endParaRPr>
          </a:p>
          <a:p>
            <a:pPr>
              <a:lnSpc>
                <a:spcPct val="90000"/>
              </a:lnSpc>
              <a:spcBef>
                <a:spcPts val="1001"/>
              </a:spcBef>
            </a:pPr>
            <a:r>
              <a:rPr lang="en-US" sz="1400" spc="-1" dirty="0" err="1">
                <a:solidFill>
                  <a:srgbClr val="000000"/>
                </a:solidFill>
                <a:latin typeface="Consolas"/>
              </a:rPr>
              <a:t>beq</a:t>
            </a:r>
            <a:r>
              <a:rPr lang="en-US" sz="1400" spc="-1" dirty="0">
                <a:solidFill>
                  <a:srgbClr val="000000"/>
                </a:solidFill>
                <a:latin typeface="Consolas"/>
              </a:rPr>
              <a:t>   xt7 xt8 Label2</a:t>
            </a:r>
            <a:endParaRPr lang="en-US" sz="1400" spc="-1" dirty="0">
              <a:solidFill>
                <a:srgbClr val="000000"/>
              </a:solidFill>
              <a:latin typeface="Calibri"/>
            </a:endParaRPr>
          </a:p>
        </p:txBody>
      </p:sp>
      <p:sp>
        <p:nvSpPr>
          <p:cNvPr id="5" name="Rectangle 4">
            <a:extLst>
              <a:ext uri="{FF2B5EF4-FFF2-40B4-BE49-F238E27FC236}">
                <a16:creationId xmlns:a16="http://schemas.microsoft.com/office/drawing/2014/main" id="{CE8DE7B4-61E8-5148-9C0E-F93439D696F2}"/>
              </a:ext>
            </a:extLst>
          </p:cNvPr>
          <p:cNvSpPr/>
          <p:nvPr/>
        </p:nvSpPr>
        <p:spPr>
          <a:xfrm>
            <a:off x="8431445" y="4470713"/>
            <a:ext cx="2720032" cy="930511"/>
          </a:xfrm>
          <a:prstGeom prst="rect">
            <a:avLst/>
          </a:prstGeom>
          <a:ln>
            <a:solidFill>
              <a:schemeClr val="tx1"/>
            </a:solidFill>
          </a:ln>
        </p:spPr>
        <p:txBody>
          <a:bodyPr wrap="square">
            <a:spAutoFit/>
          </a:bodyPr>
          <a:lstStyle/>
          <a:p>
            <a:pPr>
              <a:lnSpc>
                <a:spcPct val="90000"/>
              </a:lnSpc>
              <a:spcBef>
                <a:spcPts val="1001"/>
              </a:spcBef>
            </a:pPr>
            <a:r>
              <a:rPr lang="en-US" sz="1400" spc="-1" dirty="0">
                <a:solidFill>
                  <a:srgbClr val="000000"/>
                </a:solidFill>
                <a:latin typeface="Consolas"/>
              </a:rPr>
              <a:t>Label1:</a:t>
            </a:r>
            <a:endParaRPr lang="en-US" sz="1400" spc="-1" dirty="0">
              <a:solidFill>
                <a:srgbClr val="000000"/>
              </a:solidFill>
              <a:latin typeface="Calibri"/>
            </a:endParaRPr>
          </a:p>
          <a:p>
            <a:pPr>
              <a:lnSpc>
                <a:spcPct val="90000"/>
              </a:lnSpc>
              <a:spcBef>
                <a:spcPts val="1001"/>
              </a:spcBef>
            </a:pPr>
            <a:r>
              <a:rPr lang="en-US" sz="1400" spc="-1" dirty="0">
                <a:solidFill>
                  <a:srgbClr val="000000"/>
                </a:solidFill>
                <a:latin typeface="Consolas"/>
              </a:rPr>
              <a:t>	</a:t>
            </a:r>
            <a:r>
              <a:rPr lang="en-US" sz="1400" spc="-1" dirty="0" err="1">
                <a:solidFill>
                  <a:srgbClr val="000000"/>
                </a:solidFill>
                <a:latin typeface="Consolas"/>
              </a:rPr>
              <a:t>andi</a:t>
            </a:r>
            <a:r>
              <a:rPr lang="en-US" sz="1400" spc="-1" dirty="0">
                <a:solidFill>
                  <a:srgbClr val="000000"/>
                </a:solidFill>
                <a:latin typeface="Consolas"/>
              </a:rPr>
              <a:t>  xt0 xt0 -1</a:t>
            </a:r>
            <a:endParaRPr lang="en-US" sz="1400" spc="-1" dirty="0">
              <a:solidFill>
                <a:srgbClr val="000000"/>
              </a:solidFill>
              <a:latin typeface="Calibri"/>
            </a:endParaRPr>
          </a:p>
          <a:p>
            <a:pPr>
              <a:lnSpc>
                <a:spcPct val="90000"/>
              </a:lnSpc>
              <a:spcBef>
                <a:spcPts val="1001"/>
              </a:spcBef>
            </a:pPr>
            <a:r>
              <a:rPr lang="en-US" sz="1400" spc="-1" dirty="0">
                <a:solidFill>
                  <a:srgbClr val="000000"/>
                </a:solidFill>
                <a:latin typeface="Consolas"/>
              </a:rPr>
              <a:t>	</a:t>
            </a:r>
            <a:r>
              <a:rPr lang="en-US" sz="1400" spc="-1" dirty="0" err="1">
                <a:solidFill>
                  <a:srgbClr val="000000"/>
                </a:solidFill>
                <a:latin typeface="Consolas"/>
              </a:rPr>
              <a:t>addi</a:t>
            </a:r>
            <a:r>
              <a:rPr lang="en-US" sz="1400" spc="-1" dirty="0">
                <a:solidFill>
                  <a:srgbClr val="000000"/>
                </a:solidFill>
                <a:latin typeface="Consolas"/>
              </a:rPr>
              <a:t>  xt0 xt0 -1</a:t>
            </a:r>
            <a:endParaRPr lang="en-US" sz="1400" dirty="0"/>
          </a:p>
        </p:txBody>
      </p:sp>
      <p:sp>
        <p:nvSpPr>
          <p:cNvPr id="7" name="Rectangle 6">
            <a:extLst>
              <a:ext uri="{FF2B5EF4-FFF2-40B4-BE49-F238E27FC236}">
                <a16:creationId xmlns:a16="http://schemas.microsoft.com/office/drawing/2014/main" id="{21A46372-936D-164A-936F-F8EA8876535B}"/>
              </a:ext>
            </a:extLst>
          </p:cNvPr>
          <p:cNvSpPr/>
          <p:nvPr/>
        </p:nvSpPr>
        <p:spPr>
          <a:xfrm>
            <a:off x="6645503" y="5960042"/>
            <a:ext cx="1639614" cy="608372"/>
          </a:xfrm>
          <a:prstGeom prst="rect">
            <a:avLst/>
          </a:prstGeom>
          <a:ln>
            <a:solidFill>
              <a:schemeClr val="tx1"/>
            </a:solidFill>
          </a:ln>
        </p:spPr>
        <p:txBody>
          <a:bodyPr wrap="square">
            <a:spAutoFit/>
          </a:bodyPr>
          <a:lstStyle/>
          <a:p>
            <a:pPr>
              <a:lnSpc>
                <a:spcPct val="90000"/>
              </a:lnSpc>
              <a:spcBef>
                <a:spcPts val="1001"/>
              </a:spcBef>
            </a:pPr>
            <a:r>
              <a:rPr lang="en-US" sz="1400" spc="-1" dirty="0">
                <a:solidFill>
                  <a:srgbClr val="000000"/>
                </a:solidFill>
                <a:latin typeface="Consolas"/>
              </a:rPr>
              <a:t>Label2:</a:t>
            </a:r>
            <a:endParaRPr lang="en-US" sz="1400" spc="-1" dirty="0">
              <a:solidFill>
                <a:srgbClr val="000000"/>
              </a:solidFill>
              <a:latin typeface="Calibri"/>
            </a:endParaRPr>
          </a:p>
          <a:p>
            <a:pPr>
              <a:lnSpc>
                <a:spcPct val="90000"/>
              </a:lnSpc>
              <a:spcBef>
                <a:spcPts val="1001"/>
              </a:spcBef>
            </a:pPr>
            <a:r>
              <a:rPr lang="en-US" sz="1400" spc="-1" dirty="0">
                <a:solidFill>
                  <a:srgbClr val="000000"/>
                </a:solidFill>
                <a:latin typeface="Consolas"/>
              </a:rPr>
              <a:t>	…</a:t>
            </a:r>
            <a:endParaRPr lang="en-US" sz="1400" spc="-1" dirty="0">
              <a:solidFill>
                <a:srgbClr val="000000"/>
              </a:solidFill>
              <a:latin typeface="Calibri"/>
            </a:endParaRPr>
          </a:p>
        </p:txBody>
      </p:sp>
      <p:cxnSp>
        <p:nvCxnSpPr>
          <p:cNvPr id="9" name="Straight Arrow Connector 8">
            <a:extLst>
              <a:ext uri="{FF2B5EF4-FFF2-40B4-BE49-F238E27FC236}">
                <a16:creationId xmlns:a16="http://schemas.microsoft.com/office/drawing/2014/main" id="{1C4CAA9C-72BD-7740-ACC2-FC4F1DA8F8C6}"/>
              </a:ext>
            </a:extLst>
          </p:cNvPr>
          <p:cNvCxnSpPr/>
          <p:nvPr/>
        </p:nvCxnSpPr>
        <p:spPr>
          <a:xfrm>
            <a:off x="8206618" y="2744707"/>
            <a:ext cx="1584843" cy="1726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82CF0C-B061-9E4F-A5BB-ADC68310D4F1}"/>
              </a:ext>
            </a:extLst>
          </p:cNvPr>
          <p:cNvCxnSpPr>
            <a:cxnSpLocks/>
          </p:cNvCxnSpPr>
          <p:nvPr/>
        </p:nvCxnSpPr>
        <p:spPr>
          <a:xfrm flipH="1">
            <a:off x="7461902" y="2744707"/>
            <a:ext cx="767700" cy="558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62155D-8382-3D45-92E3-1589BC6F5C79}"/>
              </a:ext>
            </a:extLst>
          </p:cNvPr>
          <p:cNvCxnSpPr>
            <a:cxnSpLocks/>
            <a:stCxn id="4" idx="2"/>
            <a:endCxn id="5" idx="0"/>
          </p:cNvCxnSpPr>
          <p:nvPr/>
        </p:nvCxnSpPr>
        <p:spPr>
          <a:xfrm>
            <a:off x="7465310" y="3911896"/>
            <a:ext cx="2326151" cy="558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F6780D0-42B8-324F-8A82-46F07A646D53}"/>
              </a:ext>
            </a:extLst>
          </p:cNvPr>
          <p:cNvCxnSpPr>
            <a:cxnSpLocks/>
            <a:endCxn id="7" idx="0"/>
          </p:cNvCxnSpPr>
          <p:nvPr/>
        </p:nvCxnSpPr>
        <p:spPr>
          <a:xfrm>
            <a:off x="7465310" y="3911896"/>
            <a:ext cx="0" cy="2048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1157F87-2A19-294B-ADE5-3140410CA16F}"/>
              </a:ext>
            </a:extLst>
          </p:cNvPr>
          <p:cNvCxnSpPr>
            <a:cxnSpLocks/>
          </p:cNvCxnSpPr>
          <p:nvPr/>
        </p:nvCxnSpPr>
        <p:spPr>
          <a:xfrm flipH="1">
            <a:off x="7461902" y="5401224"/>
            <a:ext cx="2329560" cy="547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4D96377-B06A-3348-AEC1-3E66FBC4AEED}"/>
              </a:ext>
            </a:extLst>
          </p:cNvPr>
          <p:cNvSpPr txBox="1"/>
          <p:nvPr/>
        </p:nvSpPr>
        <p:spPr>
          <a:xfrm>
            <a:off x="10229325" y="3118858"/>
            <a:ext cx="1313180" cy="369332"/>
          </a:xfrm>
          <a:prstGeom prst="rect">
            <a:avLst/>
          </a:prstGeom>
          <a:noFill/>
        </p:spPr>
        <p:txBody>
          <a:bodyPr wrap="none" rtlCol="0">
            <a:spAutoFit/>
          </a:bodyPr>
          <a:lstStyle/>
          <a:p>
            <a:r>
              <a:rPr lang="en-US" dirty="0">
                <a:solidFill>
                  <a:srgbClr val="FF0000"/>
                </a:solidFill>
              </a:rPr>
              <a:t>Split points</a:t>
            </a:r>
          </a:p>
        </p:txBody>
      </p:sp>
      <p:cxnSp>
        <p:nvCxnSpPr>
          <p:cNvPr id="25" name="Straight Arrow Connector 24">
            <a:extLst>
              <a:ext uri="{FF2B5EF4-FFF2-40B4-BE49-F238E27FC236}">
                <a16:creationId xmlns:a16="http://schemas.microsoft.com/office/drawing/2014/main" id="{5DFDF39D-0621-2B4E-A4E3-4D94D3E52CD1}"/>
              </a:ext>
            </a:extLst>
          </p:cNvPr>
          <p:cNvCxnSpPr>
            <a:cxnSpLocks/>
            <a:stCxn id="22" idx="1"/>
          </p:cNvCxnSpPr>
          <p:nvPr/>
        </p:nvCxnSpPr>
        <p:spPr>
          <a:xfrm flipH="1" flipV="1">
            <a:off x="8305802" y="2744707"/>
            <a:ext cx="1923523" cy="5588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8F78AE-49A7-7343-BE8E-1C334FD166B9}"/>
              </a:ext>
            </a:extLst>
          </p:cNvPr>
          <p:cNvCxnSpPr>
            <a:cxnSpLocks/>
            <a:stCxn id="22" idx="1"/>
          </p:cNvCxnSpPr>
          <p:nvPr/>
        </p:nvCxnSpPr>
        <p:spPr>
          <a:xfrm flipH="1">
            <a:off x="7768755" y="3303524"/>
            <a:ext cx="2460570" cy="6489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E0B0408-BCD3-6247-8202-34E494BF67A4}"/>
              </a:ext>
            </a:extLst>
          </p:cNvPr>
          <p:cNvCxnSpPr>
            <a:cxnSpLocks/>
            <a:stCxn id="37" idx="3"/>
          </p:cNvCxnSpPr>
          <p:nvPr/>
        </p:nvCxnSpPr>
        <p:spPr>
          <a:xfrm flipV="1">
            <a:off x="6234909" y="4470714"/>
            <a:ext cx="3266443" cy="5124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C43FE75-3BFC-1149-904A-207D27D7E4C2}"/>
              </a:ext>
            </a:extLst>
          </p:cNvPr>
          <p:cNvCxnSpPr>
            <a:cxnSpLocks/>
            <a:stCxn id="37" idx="3"/>
          </p:cNvCxnSpPr>
          <p:nvPr/>
        </p:nvCxnSpPr>
        <p:spPr>
          <a:xfrm>
            <a:off x="6234909" y="4983134"/>
            <a:ext cx="1122332" cy="920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8A28033-F659-2346-A40A-10AFDB5FA88C}"/>
              </a:ext>
            </a:extLst>
          </p:cNvPr>
          <p:cNvSpPr txBox="1"/>
          <p:nvPr/>
        </p:nvSpPr>
        <p:spPr>
          <a:xfrm>
            <a:off x="4947377" y="4798468"/>
            <a:ext cx="1287532" cy="369332"/>
          </a:xfrm>
          <a:prstGeom prst="rect">
            <a:avLst/>
          </a:prstGeom>
          <a:noFill/>
        </p:spPr>
        <p:txBody>
          <a:bodyPr wrap="none" rtlCol="0">
            <a:spAutoFit/>
          </a:bodyPr>
          <a:lstStyle/>
          <a:p>
            <a:r>
              <a:rPr lang="en-US" dirty="0">
                <a:solidFill>
                  <a:srgbClr val="FF0000"/>
                </a:solidFill>
              </a:rPr>
              <a:t>Join points</a:t>
            </a:r>
          </a:p>
        </p:txBody>
      </p:sp>
      <p:sp>
        <p:nvSpPr>
          <p:cNvPr id="46" name="TextBox 45">
            <a:extLst>
              <a:ext uri="{FF2B5EF4-FFF2-40B4-BE49-F238E27FC236}">
                <a16:creationId xmlns:a16="http://schemas.microsoft.com/office/drawing/2014/main" id="{9C793197-01A3-BE4C-9897-2754E9CDB5E1}"/>
              </a:ext>
            </a:extLst>
          </p:cNvPr>
          <p:cNvSpPr txBox="1"/>
          <p:nvPr/>
        </p:nvSpPr>
        <p:spPr>
          <a:xfrm>
            <a:off x="10523207" y="3657794"/>
            <a:ext cx="1582484" cy="369332"/>
          </a:xfrm>
          <a:prstGeom prst="rect">
            <a:avLst/>
          </a:prstGeom>
          <a:noFill/>
        </p:spPr>
        <p:txBody>
          <a:bodyPr wrap="none" rtlCol="0">
            <a:spAutoFit/>
          </a:bodyPr>
          <a:lstStyle/>
          <a:p>
            <a:r>
              <a:rPr lang="en-US" dirty="0">
                <a:solidFill>
                  <a:srgbClr val="FF0000"/>
                </a:solidFill>
              </a:rPr>
              <a:t>Critical edges</a:t>
            </a:r>
          </a:p>
        </p:txBody>
      </p:sp>
      <p:cxnSp>
        <p:nvCxnSpPr>
          <p:cNvPr id="50" name="Straight Arrow Connector 49">
            <a:extLst>
              <a:ext uri="{FF2B5EF4-FFF2-40B4-BE49-F238E27FC236}">
                <a16:creationId xmlns:a16="http://schemas.microsoft.com/office/drawing/2014/main" id="{D2270303-9EA1-B643-869E-7CB9CD2F112B}"/>
              </a:ext>
            </a:extLst>
          </p:cNvPr>
          <p:cNvCxnSpPr/>
          <p:nvPr/>
        </p:nvCxnSpPr>
        <p:spPr>
          <a:xfrm>
            <a:off x="8207311" y="2739275"/>
            <a:ext cx="1584843" cy="172600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5793ECE-6256-5E44-B996-E92479ADF8A0}"/>
              </a:ext>
            </a:extLst>
          </p:cNvPr>
          <p:cNvCxnSpPr>
            <a:cxnSpLocks/>
          </p:cNvCxnSpPr>
          <p:nvPr/>
        </p:nvCxnSpPr>
        <p:spPr>
          <a:xfrm>
            <a:off x="7464673" y="3911895"/>
            <a:ext cx="10200" cy="203728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rgbClr val="DADADA"/>
                                      </p:to>
                                    </p:animClr>
                                  </p:sub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subTnLst>
                                    <p:animClr clrSpc="rgb" dir="cw">
                                      <p:cBhvr override="childStyle">
                                        <p:cTn dur="1" fill="hold" display="0" masterRel="nextClick" afterEffect="1"/>
                                        <p:tgtEl>
                                          <p:spTgt spid="28"/>
                                        </p:tgtEl>
                                        <p:attrNameLst>
                                          <p:attrName>ppt_c</p:attrName>
                                        </p:attrNameLst>
                                      </p:cBhvr>
                                      <p:to>
                                        <a:srgbClr val="DADADA"/>
                                      </p:to>
                                    </p:animClr>
                                  </p:sub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subTnLst>
                                    <p:animClr clrSpc="rgb" dir="cw">
                                      <p:cBhvr override="childStyle">
                                        <p:cTn dur="1" fill="hold" display="0" masterRel="nextClick" afterEffect="1"/>
                                        <p:tgtEl>
                                          <p:spTgt spid="25"/>
                                        </p:tgtEl>
                                        <p:attrNameLst>
                                          <p:attrName>ppt_c</p:attrName>
                                        </p:attrNameLst>
                                      </p:cBhvr>
                                      <p:to>
                                        <a:srgbClr val="DADADA"/>
                                      </p:to>
                                    </p:animClr>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subTnLst>
                                    <p:animClr clrSpc="rgb" dir="cw">
                                      <p:cBhvr override="childStyle">
                                        <p:cTn dur="1" fill="hold" display="0" masterRel="nextClick" afterEffect="1"/>
                                        <p:tgtEl>
                                          <p:spTgt spid="31"/>
                                        </p:tgtEl>
                                        <p:attrNameLst>
                                          <p:attrName>ppt_c</p:attrName>
                                        </p:attrNameLst>
                                      </p:cBhvr>
                                      <p:to>
                                        <a:srgbClr val="DADADA"/>
                                      </p:to>
                                    </p:animClr>
                                  </p:sub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subTnLst>
                                    <p:animClr clrSpc="rgb" dir="cw">
                                      <p:cBhvr override="childStyle">
                                        <p:cTn dur="1" fill="hold" display="0" masterRel="nextClick" afterEffect="1"/>
                                        <p:tgtEl>
                                          <p:spTgt spid="32"/>
                                        </p:tgtEl>
                                        <p:attrNameLst>
                                          <p:attrName>ppt_c</p:attrName>
                                        </p:attrNameLst>
                                      </p:cBhvr>
                                      <p:to>
                                        <a:srgbClr val="DADADA"/>
                                      </p:to>
                                    </p:animClr>
                                  </p:sub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subTnLst>
                                    <p:animClr clrSpc="rgb" dir="cw">
                                      <p:cBhvr override="childStyle">
                                        <p:cTn dur="1" fill="hold" display="0" masterRel="nextClick" afterEffect="1"/>
                                        <p:tgtEl>
                                          <p:spTgt spid="37"/>
                                        </p:tgtEl>
                                        <p:attrNameLst>
                                          <p:attrName>ppt_c</p:attrName>
                                        </p:attrNameLst>
                                      </p:cBhvr>
                                      <p:to>
                                        <a:srgbClr val="DADADA"/>
                                      </p:to>
                                    </p:animClr>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childTnLst>
                          </p:cTn>
                        </p:par>
                        <p:par>
                          <p:cTn id="61" fill="hold">
                            <p:stCondLst>
                              <p:cond delay="0"/>
                            </p:stCondLst>
                            <p:childTnLst>
                              <p:par>
                                <p:cTn id="62" presetID="22" presetClass="entr" presetSubtype="1"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up)">
                                      <p:cBhvr>
                                        <p:cTn id="64" dur="500"/>
                                        <p:tgtEl>
                                          <p:spTgt spid="50"/>
                                        </p:tgtEl>
                                      </p:cBhvr>
                                    </p:animEffect>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up)">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22" grpId="0"/>
      <p:bldP spid="37"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pc="-1" dirty="0">
                <a:solidFill>
                  <a:srgbClr val="000000"/>
                </a:solidFill>
                <a:latin typeface="Calibri Light"/>
              </a:rPr>
              <a:t>Your</a:t>
            </a:r>
            <a:r>
              <a:rPr lang="en-US" sz="4400" b="0" strike="noStrike" spc="-1" dirty="0">
                <a:solidFill>
                  <a:srgbClr val="000000"/>
                </a:solidFill>
                <a:latin typeface="Calibri Light"/>
              </a:rPr>
              <a:t> task in this lab</a:t>
            </a:r>
            <a:endParaRPr lang="en-US" sz="4400" b="0" strike="noStrike" spc="-1" dirty="0">
              <a:solidFill>
                <a:srgbClr val="000000"/>
              </a:solidFill>
              <a:latin typeface="Calibri"/>
            </a:endParaRPr>
          </a:p>
        </p:txBody>
      </p:sp>
      <p:sp>
        <p:nvSpPr>
          <p:cNvPr id="132" name="TextShape 2"/>
          <p:cNvSpPr txBox="1"/>
          <p:nvPr/>
        </p:nvSpPr>
        <p:spPr>
          <a:xfrm>
            <a:off x="838080" y="1825560"/>
            <a:ext cx="625360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en-US" sz="2800" spc="-1" dirty="0">
                <a:solidFill>
                  <a:srgbClr val="000000"/>
                </a:solidFill>
                <a:latin typeface="Calibri"/>
              </a:rPr>
              <a:t>T</a:t>
            </a:r>
            <a:r>
              <a:rPr lang="en-US" sz="2800" b="0" strike="noStrike" spc="-1" dirty="0">
                <a:solidFill>
                  <a:srgbClr val="000000"/>
                </a:solidFill>
                <a:latin typeface="Calibri"/>
              </a:rPr>
              <a:t>o generate the function body of a WASM module from a RISC-V function.</a:t>
            </a:r>
          </a:p>
          <a:p>
            <a:pPr>
              <a:lnSpc>
                <a:spcPct val="90000"/>
              </a:lnSpc>
              <a:spcBef>
                <a:spcPts val="1001"/>
              </a:spcBef>
            </a:pPr>
            <a:endParaRPr lang="en-US"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a:t>
            </a:r>
            <a:r>
              <a:rPr lang="en-US" sz="2800" spc="-1" dirty="0">
                <a:solidFill>
                  <a:srgbClr val="000000"/>
                </a:solidFill>
                <a:latin typeface="Calibri"/>
              </a:rPr>
              <a:t>are</a:t>
            </a:r>
            <a:r>
              <a:rPr lang="en-US" sz="2800" b="0" strike="noStrike" spc="-1" dirty="0">
                <a:solidFill>
                  <a:srgbClr val="000000"/>
                </a:solidFill>
                <a:latin typeface="Calibri"/>
              </a:rPr>
              <a:t> provided with some components of the WASM module so that the </a:t>
            </a:r>
            <a:r>
              <a:rPr lang="en-US" sz="2800" spc="-1" dirty="0">
                <a:solidFill>
                  <a:srgbClr val="000000"/>
                </a:solidFill>
                <a:latin typeface="Calibri"/>
              </a:rPr>
              <a:t>WASM code that you generate can</a:t>
            </a:r>
            <a:r>
              <a:rPr lang="en-US" sz="2800" b="0" strike="noStrike" spc="-1" dirty="0">
                <a:solidFill>
                  <a:srgbClr val="000000"/>
                </a:solidFill>
                <a:latin typeface="Calibri"/>
              </a:rPr>
              <a:t> run in a browser.</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Structured Example</a:t>
            </a:r>
            <a:endParaRPr lang="en-US" sz="4400" b="0" strike="noStrike" spc="-1">
              <a:solidFill>
                <a:srgbClr val="000000"/>
              </a:solidFill>
              <a:latin typeface="Calibri"/>
            </a:endParaRPr>
          </a:p>
        </p:txBody>
      </p:sp>
      <p:sp>
        <p:nvSpPr>
          <p:cNvPr id="171" name="TextShape 2"/>
          <p:cNvSpPr txBox="1"/>
          <p:nvPr/>
        </p:nvSpPr>
        <p:spPr>
          <a:xfrm>
            <a:off x="740860" y="1459721"/>
            <a:ext cx="8229240" cy="4525560"/>
          </a:xfrm>
          <a:prstGeom prst="rect">
            <a:avLst/>
          </a:prstGeom>
          <a:noFill/>
          <a:ln>
            <a:noFill/>
          </a:ln>
        </p:spPr>
        <p:txBody>
          <a:bodyPr>
            <a:normAutofit lnSpcReduction="10000"/>
          </a:bodyPr>
          <a:lstStyle/>
          <a:p>
            <a:pPr marL="228600" indent="-228240">
              <a:lnSpc>
                <a:spcPct val="90000"/>
              </a:lnSpc>
              <a:spcBef>
                <a:spcPts val="1001"/>
              </a:spcBef>
              <a:buClr>
                <a:srgbClr val="000000"/>
              </a:buClr>
              <a:buFont typeface="Arial"/>
              <a:buChar char="•"/>
            </a:pPr>
            <a:r>
              <a:rPr lang="en-US" sz="2800" spc="-1" dirty="0">
                <a:solidFill>
                  <a:srgbClr val="000000"/>
                </a:solidFill>
                <a:latin typeface="Calibri"/>
              </a:rPr>
              <a:t>T</a:t>
            </a:r>
            <a:r>
              <a:rPr lang="en-US" sz="2800" b="0" strike="noStrike" spc="-1" dirty="0">
                <a:solidFill>
                  <a:srgbClr val="000000"/>
                </a:solidFill>
                <a:latin typeface="Calibri"/>
              </a:rPr>
              <a:t>he control flow of the program can be modeled </a:t>
            </a:r>
            <a:r>
              <a:rPr lang="en-US" sz="2800" spc="-1" dirty="0">
                <a:solidFill>
                  <a:srgbClr val="000000"/>
                </a:solidFill>
                <a:latin typeface="Calibri"/>
              </a:rPr>
              <a:t>with</a:t>
            </a:r>
            <a:r>
              <a:rPr lang="en-US" sz="2800" b="0" strike="noStrike" spc="-1" dirty="0">
                <a:solidFill>
                  <a:srgbClr val="000000"/>
                </a:solidFill>
                <a:latin typeface="Calibri"/>
              </a:rPr>
              <a:t> fully nested blocks with no target specified within another construct’s block.</a:t>
            </a:r>
          </a:p>
          <a:p>
            <a:pPr>
              <a:lnSpc>
                <a:spcPct val="90000"/>
              </a:lnSpc>
              <a:spcBef>
                <a:spcPts val="1001"/>
              </a:spcBef>
            </a:pPr>
            <a:r>
              <a:rPr lang="en-US" sz="2800" b="0" strike="noStrike" spc="-1" dirty="0" err="1">
                <a:solidFill>
                  <a:srgbClr val="000000"/>
                </a:solidFill>
                <a:latin typeface="Consolas"/>
              </a:rPr>
              <a:t>outerLoop</a:t>
            </a:r>
            <a:r>
              <a:rPr lang="en-US" sz="2800" b="0" strike="noStrike" spc="-1" dirty="0">
                <a:solidFill>
                  <a:srgbClr val="000000"/>
                </a:solidFill>
                <a:latin typeface="Consolas"/>
              </a:rPr>
              <a:t>:</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addi</a:t>
            </a:r>
            <a:r>
              <a:rPr lang="en-US" sz="2800" b="0" strike="noStrike" spc="-1" dirty="0">
                <a:solidFill>
                  <a:srgbClr val="000000"/>
                </a:solidFill>
                <a:latin typeface="Consolas"/>
              </a:rPr>
              <a:t>	xt0 xt0 -1</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beq</a:t>
            </a:r>
            <a:r>
              <a:rPr lang="en-US" sz="2800" b="0" strike="noStrike" spc="-1" dirty="0">
                <a:solidFill>
                  <a:srgbClr val="000000"/>
                </a:solidFill>
                <a:latin typeface="Consolas"/>
              </a:rPr>
              <a:t>	xt0 xt2 </a:t>
            </a:r>
            <a:r>
              <a:rPr lang="en-US" sz="2800" b="0" strike="noStrike" spc="-1" dirty="0" err="1">
                <a:solidFill>
                  <a:srgbClr val="000000"/>
                </a:solidFill>
                <a:latin typeface="Consolas"/>
              </a:rPr>
              <a:t>skipAdd</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addi</a:t>
            </a:r>
            <a:r>
              <a:rPr lang="en-US" sz="2800" b="0" strike="noStrike" spc="-1" dirty="0">
                <a:solidFill>
                  <a:srgbClr val="000000"/>
                </a:solidFill>
                <a:latin typeface="Consolas"/>
              </a:rPr>
              <a:t>	xt0 xt0 10</a:t>
            </a:r>
            <a:endParaRPr lang="en-US" sz="2800" b="0" strike="noStrike" spc="-1" dirty="0">
              <a:solidFill>
                <a:srgbClr val="000000"/>
              </a:solidFill>
              <a:latin typeface="Calibri"/>
            </a:endParaRPr>
          </a:p>
          <a:p>
            <a:pPr>
              <a:lnSpc>
                <a:spcPct val="90000"/>
              </a:lnSpc>
              <a:spcBef>
                <a:spcPts val="1001"/>
              </a:spcBef>
            </a:pPr>
            <a:r>
              <a:rPr lang="en-US" sz="2800" b="0" strike="noStrike" spc="-1" dirty="0" err="1">
                <a:solidFill>
                  <a:srgbClr val="000000"/>
                </a:solidFill>
                <a:latin typeface="Consolas"/>
              </a:rPr>
              <a:t>skipAdd</a:t>
            </a:r>
            <a:r>
              <a:rPr lang="en-US" sz="2800" b="0" strike="noStrike" spc="-1" dirty="0">
                <a:solidFill>
                  <a:srgbClr val="000000"/>
                </a:solidFill>
                <a:latin typeface="Consolas"/>
              </a:rPr>
              <a:t>:</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addi</a:t>
            </a:r>
            <a:r>
              <a:rPr lang="en-US" sz="2800" b="0" strike="noStrike" spc="-1" dirty="0">
                <a:solidFill>
                  <a:srgbClr val="000000"/>
                </a:solidFill>
                <a:latin typeface="Consolas"/>
              </a:rPr>
              <a:t>	xt0 xt0 1</a:t>
            </a: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onsolas"/>
              </a:rPr>
              <a:t>	</a:t>
            </a:r>
            <a:r>
              <a:rPr lang="en-US" sz="2800" b="0" strike="noStrike" spc="-1" dirty="0" err="1">
                <a:solidFill>
                  <a:srgbClr val="000000"/>
                </a:solidFill>
                <a:latin typeface="Consolas"/>
              </a:rPr>
              <a:t>bne</a:t>
            </a:r>
            <a:r>
              <a:rPr lang="en-US" sz="2800" b="0" strike="noStrike" spc="-1" dirty="0">
                <a:solidFill>
                  <a:srgbClr val="000000"/>
                </a:solidFill>
                <a:latin typeface="Consolas"/>
              </a:rPr>
              <a:t>	xt0 xt1 </a:t>
            </a:r>
            <a:r>
              <a:rPr lang="en-US" sz="2800" b="0" strike="noStrike" spc="-1" dirty="0" err="1">
                <a:solidFill>
                  <a:srgbClr val="000000"/>
                </a:solidFill>
                <a:latin typeface="Consolas"/>
              </a:rPr>
              <a:t>outerLoop</a:t>
            </a:r>
            <a:endParaRPr lang="en-US" sz="2800" b="0" strike="noStrike" spc="-1" dirty="0">
              <a:solidFill>
                <a:srgbClr val="000000"/>
              </a:solidFill>
              <a:latin typeface="Calibri"/>
            </a:endParaRPr>
          </a:p>
          <a:p>
            <a:pPr>
              <a:lnSpc>
                <a:spcPct val="90000"/>
              </a:lnSpc>
              <a:spcBef>
                <a:spcPts val="1001"/>
              </a:spcBef>
            </a:pPr>
            <a:endParaRPr lang="en-US" sz="2800" b="0" strike="noStrike" spc="-1" dirty="0">
              <a:solidFill>
                <a:srgbClr val="000000"/>
              </a:solidFill>
              <a:latin typeface="Calibri"/>
            </a:endParaRPr>
          </a:p>
        </p:txBody>
      </p:sp>
      <p:grpSp>
        <p:nvGrpSpPr>
          <p:cNvPr id="23" name="Group 22">
            <a:extLst>
              <a:ext uri="{FF2B5EF4-FFF2-40B4-BE49-F238E27FC236}">
                <a16:creationId xmlns:a16="http://schemas.microsoft.com/office/drawing/2014/main" id="{C95873C1-A162-B647-8D5E-A858AD428EC7}"/>
              </a:ext>
            </a:extLst>
          </p:cNvPr>
          <p:cNvGrpSpPr/>
          <p:nvPr/>
        </p:nvGrpSpPr>
        <p:grpSpPr>
          <a:xfrm>
            <a:off x="6340845" y="2319625"/>
            <a:ext cx="4484810" cy="3550259"/>
            <a:chOff x="6340845" y="2319625"/>
            <a:chExt cx="4484810" cy="3550259"/>
          </a:xfrm>
        </p:grpSpPr>
        <p:sp>
          <p:nvSpPr>
            <p:cNvPr id="3" name="Rectangle 2">
              <a:extLst>
                <a:ext uri="{FF2B5EF4-FFF2-40B4-BE49-F238E27FC236}">
                  <a16:creationId xmlns:a16="http://schemas.microsoft.com/office/drawing/2014/main" id="{BC144F0B-672B-0F44-AA09-FDE3BB36580D}"/>
                </a:ext>
              </a:extLst>
            </p:cNvPr>
            <p:cNvSpPr/>
            <p:nvPr/>
          </p:nvSpPr>
          <p:spPr>
            <a:xfrm>
              <a:off x="7984070" y="2319625"/>
              <a:ext cx="2761114" cy="930511"/>
            </a:xfrm>
            <a:prstGeom prst="rect">
              <a:avLst/>
            </a:prstGeom>
            <a:ln>
              <a:solidFill>
                <a:schemeClr val="tx1"/>
              </a:solidFill>
            </a:ln>
          </p:spPr>
          <p:txBody>
            <a:bodyPr wrap="square">
              <a:spAutoFit/>
            </a:bodyPr>
            <a:lstStyle/>
            <a:p>
              <a:pPr>
                <a:lnSpc>
                  <a:spcPct val="90000"/>
                </a:lnSpc>
                <a:spcBef>
                  <a:spcPts val="1001"/>
                </a:spcBef>
              </a:pPr>
              <a:r>
                <a:rPr lang="en-US" sz="1400" spc="-1" dirty="0" err="1">
                  <a:solidFill>
                    <a:srgbClr val="000000"/>
                  </a:solidFill>
                  <a:latin typeface="Consolas"/>
                </a:rPr>
                <a:t>outerLoop</a:t>
              </a:r>
              <a:r>
                <a:rPr lang="en-US" sz="1400" spc="-1" dirty="0">
                  <a:solidFill>
                    <a:srgbClr val="000000"/>
                  </a:solidFill>
                  <a:latin typeface="Consolas"/>
                </a:rPr>
                <a:t>:</a:t>
              </a:r>
              <a:endParaRPr lang="en-US" sz="1400" spc="-1" dirty="0">
                <a:solidFill>
                  <a:srgbClr val="000000"/>
                </a:solidFill>
                <a:latin typeface="Calibri"/>
              </a:endParaRPr>
            </a:p>
            <a:p>
              <a:pPr>
                <a:lnSpc>
                  <a:spcPct val="90000"/>
                </a:lnSpc>
                <a:spcBef>
                  <a:spcPts val="1001"/>
                </a:spcBef>
              </a:pPr>
              <a:r>
                <a:rPr lang="en-US" sz="1400" spc="-1" dirty="0">
                  <a:solidFill>
                    <a:srgbClr val="000000"/>
                  </a:solidFill>
                  <a:latin typeface="Consolas"/>
                </a:rPr>
                <a:t>   </a:t>
              </a:r>
              <a:r>
                <a:rPr lang="en-US" sz="1400" spc="-1" dirty="0" err="1">
                  <a:solidFill>
                    <a:srgbClr val="000000"/>
                  </a:solidFill>
                  <a:latin typeface="Consolas"/>
                </a:rPr>
                <a:t>addi</a:t>
              </a:r>
              <a:r>
                <a:rPr lang="en-US" sz="1400" spc="-1" dirty="0">
                  <a:solidFill>
                    <a:srgbClr val="000000"/>
                  </a:solidFill>
                  <a:latin typeface="Consolas"/>
                </a:rPr>
                <a:t>	xt0 xt0 -1</a:t>
              </a:r>
              <a:endParaRPr lang="en-US" sz="1400" spc="-1" dirty="0">
                <a:solidFill>
                  <a:srgbClr val="000000"/>
                </a:solidFill>
                <a:latin typeface="Calibri"/>
              </a:endParaRPr>
            </a:p>
            <a:p>
              <a:pPr>
                <a:lnSpc>
                  <a:spcPct val="90000"/>
                </a:lnSpc>
                <a:spcBef>
                  <a:spcPts val="1001"/>
                </a:spcBef>
              </a:pPr>
              <a:r>
                <a:rPr lang="en-US" sz="1400" spc="-1" dirty="0">
                  <a:solidFill>
                    <a:srgbClr val="000000"/>
                  </a:solidFill>
                  <a:latin typeface="Consolas"/>
                </a:rPr>
                <a:t>   </a:t>
              </a:r>
              <a:r>
                <a:rPr lang="en-US" sz="1400" spc="-1" dirty="0" err="1">
                  <a:solidFill>
                    <a:srgbClr val="000000"/>
                  </a:solidFill>
                  <a:latin typeface="Consolas"/>
                </a:rPr>
                <a:t>beq</a:t>
              </a:r>
              <a:r>
                <a:rPr lang="en-US" sz="1400" spc="-1" dirty="0">
                  <a:solidFill>
                    <a:srgbClr val="000000"/>
                  </a:solidFill>
                  <a:latin typeface="Consolas"/>
                </a:rPr>
                <a:t>	xt0 xt2 </a:t>
              </a:r>
              <a:r>
                <a:rPr lang="en-US" sz="1400" spc="-1" dirty="0" err="1">
                  <a:solidFill>
                    <a:srgbClr val="000000"/>
                  </a:solidFill>
                  <a:latin typeface="Consolas"/>
                </a:rPr>
                <a:t>skipAdd</a:t>
              </a:r>
              <a:endParaRPr lang="en-US" sz="1400" spc="-1" dirty="0">
                <a:solidFill>
                  <a:srgbClr val="000000"/>
                </a:solidFill>
                <a:latin typeface="Calibri"/>
              </a:endParaRPr>
            </a:p>
          </p:txBody>
        </p:sp>
        <p:sp>
          <p:nvSpPr>
            <p:cNvPr id="4" name="Rectangle 3">
              <a:extLst>
                <a:ext uri="{FF2B5EF4-FFF2-40B4-BE49-F238E27FC236}">
                  <a16:creationId xmlns:a16="http://schemas.microsoft.com/office/drawing/2014/main" id="{C291FA69-21DC-554B-8B35-4C0C29F33BB0}"/>
                </a:ext>
              </a:extLst>
            </p:cNvPr>
            <p:cNvSpPr/>
            <p:nvPr/>
          </p:nvSpPr>
          <p:spPr>
            <a:xfrm>
              <a:off x="6340845" y="3956335"/>
              <a:ext cx="2228193" cy="286232"/>
            </a:xfrm>
            <a:prstGeom prst="rect">
              <a:avLst/>
            </a:prstGeom>
            <a:ln>
              <a:solidFill>
                <a:schemeClr val="tx1"/>
              </a:solidFill>
            </a:ln>
          </p:spPr>
          <p:txBody>
            <a:bodyPr wrap="square">
              <a:spAutoFit/>
            </a:bodyPr>
            <a:lstStyle/>
            <a:p>
              <a:pPr>
                <a:lnSpc>
                  <a:spcPct val="90000"/>
                </a:lnSpc>
                <a:spcBef>
                  <a:spcPts val="1001"/>
                </a:spcBef>
              </a:pPr>
              <a:r>
                <a:rPr lang="en-US" sz="1400" spc="-1" dirty="0" err="1">
                  <a:solidFill>
                    <a:srgbClr val="000000"/>
                  </a:solidFill>
                  <a:latin typeface="Consolas"/>
                </a:rPr>
                <a:t>addi</a:t>
              </a:r>
              <a:r>
                <a:rPr lang="en-US" sz="1400" spc="-1" dirty="0">
                  <a:solidFill>
                    <a:srgbClr val="000000"/>
                  </a:solidFill>
                  <a:latin typeface="Consolas"/>
                </a:rPr>
                <a:t>	xt0 xt0 10</a:t>
              </a:r>
              <a:endParaRPr lang="en-US" sz="1400" spc="-1" dirty="0">
                <a:solidFill>
                  <a:srgbClr val="000000"/>
                </a:solidFill>
                <a:latin typeface="Calibri"/>
              </a:endParaRPr>
            </a:p>
          </p:txBody>
        </p:sp>
        <p:sp>
          <p:nvSpPr>
            <p:cNvPr id="5" name="Rectangle 4">
              <a:extLst>
                <a:ext uri="{FF2B5EF4-FFF2-40B4-BE49-F238E27FC236}">
                  <a16:creationId xmlns:a16="http://schemas.microsoft.com/office/drawing/2014/main" id="{E718A2B9-5C10-A94B-9395-10082417304B}"/>
                </a:ext>
              </a:extLst>
            </p:cNvPr>
            <p:cNvSpPr/>
            <p:nvPr/>
          </p:nvSpPr>
          <p:spPr>
            <a:xfrm>
              <a:off x="7903599" y="4933023"/>
              <a:ext cx="2922056" cy="930511"/>
            </a:xfrm>
            <a:prstGeom prst="rect">
              <a:avLst/>
            </a:prstGeom>
            <a:ln>
              <a:solidFill>
                <a:schemeClr val="tx1"/>
              </a:solidFill>
            </a:ln>
          </p:spPr>
          <p:txBody>
            <a:bodyPr wrap="square">
              <a:spAutoFit/>
            </a:bodyPr>
            <a:lstStyle/>
            <a:p>
              <a:pPr>
                <a:lnSpc>
                  <a:spcPct val="90000"/>
                </a:lnSpc>
                <a:spcBef>
                  <a:spcPts val="1001"/>
                </a:spcBef>
              </a:pPr>
              <a:r>
                <a:rPr lang="en-US" sz="1400" spc="-1" dirty="0" err="1">
                  <a:solidFill>
                    <a:srgbClr val="000000"/>
                  </a:solidFill>
                  <a:latin typeface="Consolas"/>
                </a:rPr>
                <a:t>skipAdd</a:t>
              </a:r>
              <a:r>
                <a:rPr lang="en-US" sz="1400" spc="-1" dirty="0">
                  <a:solidFill>
                    <a:srgbClr val="000000"/>
                  </a:solidFill>
                  <a:latin typeface="Consolas"/>
                </a:rPr>
                <a:t>:</a:t>
              </a:r>
              <a:endParaRPr lang="en-US" sz="1400" spc="-1" dirty="0">
                <a:solidFill>
                  <a:srgbClr val="000000"/>
                </a:solidFill>
                <a:latin typeface="Calibri"/>
              </a:endParaRPr>
            </a:p>
            <a:p>
              <a:pPr>
                <a:lnSpc>
                  <a:spcPct val="90000"/>
                </a:lnSpc>
                <a:spcBef>
                  <a:spcPts val="1001"/>
                </a:spcBef>
              </a:pPr>
              <a:r>
                <a:rPr lang="en-US" sz="1400" spc="-1" dirty="0">
                  <a:solidFill>
                    <a:srgbClr val="000000"/>
                  </a:solidFill>
                  <a:latin typeface="Consolas"/>
                </a:rPr>
                <a:t>   </a:t>
              </a:r>
              <a:r>
                <a:rPr lang="en-US" sz="1400" spc="-1" dirty="0" err="1">
                  <a:solidFill>
                    <a:srgbClr val="000000"/>
                  </a:solidFill>
                  <a:latin typeface="Consolas"/>
                </a:rPr>
                <a:t>addi</a:t>
              </a:r>
              <a:r>
                <a:rPr lang="en-US" sz="1400" spc="-1" dirty="0">
                  <a:solidFill>
                    <a:srgbClr val="000000"/>
                  </a:solidFill>
                  <a:latin typeface="Consolas"/>
                </a:rPr>
                <a:t>	xt0 xt0 1</a:t>
              </a:r>
              <a:endParaRPr lang="en-US" sz="1400" spc="-1" dirty="0">
                <a:solidFill>
                  <a:srgbClr val="000000"/>
                </a:solidFill>
                <a:latin typeface="Calibri"/>
              </a:endParaRPr>
            </a:p>
            <a:p>
              <a:pPr>
                <a:lnSpc>
                  <a:spcPct val="90000"/>
                </a:lnSpc>
                <a:spcBef>
                  <a:spcPts val="1001"/>
                </a:spcBef>
              </a:pPr>
              <a:r>
                <a:rPr lang="en-US" sz="1400" spc="-1" dirty="0">
                  <a:solidFill>
                    <a:srgbClr val="000000"/>
                  </a:solidFill>
                  <a:latin typeface="Consolas"/>
                </a:rPr>
                <a:t>   </a:t>
              </a:r>
              <a:r>
                <a:rPr lang="en-US" sz="1400" spc="-1" dirty="0" err="1">
                  <a:solidFill>
                    <a:srgbClr val="000000"/>
                  </a:solidFill>
                  <a:latin typeface="Consolas"/>
                </a:rPr>
                <a:t>bne</a:t>
              </a:r>
              <a:r>
                <a:rPr lang="en-US" sz="1400" spc="-1" dirty="0">
                  <a:solidFill>
                    <a:srgbClr val="000000"/>
                  </a:solidFill>
                  <a:latin typeface="Consolas"/>
                </a:rPr>
                <a:t>	xt0 xt1 </a:t>
              </a:r>
              <a:r>
                <a:rPr lang="en-US" sz="1400" spc="-1" dirty="0" err="1">
                  <a:solidFill>
                    <a:srgbClr val="000000"/>
                  </a:solidFill>
                  <a:latin typeface="Consolas"/>
                </a:rPr>
                <a:t>outerLoop</a:t>
              </a:r>
              <a:endParaRPr lang="en-US" sz="1400" spc="-1" dirty="0">
                <a:solidFill>
                  <a:srgbClr val="000000"/>
                </a:solidFill>
                <a:latin typeface="Calibri"/>
              </a:endParaRPr>
            </a:p>
          </p:txBody>
        </p:sp>
        <p:cxnSp>
          <p:nvCxnSpPr>
            <p:cNvPr id="7" name="Straight Arrow Connector 6">
              <a:extLst>
                <a:ext uri="{FF2B5EF4-FFF2-40B4-BE49-F238E27FC236}">
                  <a16:creationId xmlns:a16="http://schemas.microsoft.com/office/drawing/2014/main" id="{5AC02200-27CD-784A-9E21-60866B0FE4BB}"/>
                </a:ext>
              </a:extLst>
            </p:cNvPr>
            <p:cNvCxnSpPr>
              <a:stCxn id="3" idx="2"/>
              <a:endCxn id="4" idx="0"/>
            </p:cNvCxnSpPr>
            <p:nvPr/>
          </p:nvCxnSpPr>
          <p:spPr>
            <a:xfrm flipH="1">
              <a:off x="7454942" y="3250136"/>
              <a:ext cx="1909685" cy="706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7F1BD66-8C17-314A-BF21-086DF914A6D8}"/>
                </a:ext>
              </a:extLst>
            </p:cNvPr>
            <p:cNvCxnSpPr>
              <a:cxnSpLocks/>
              <a:endCxn id="5" idx="0"/>
            </p:cNvCxnSpPr>
            <p:nvPr/>
          </p:nvCxnSpPr>
          <p:spPr>
            <a:xfrm>
              <a:off x="7454941" y="4242567"/>
              <a:ext cx="1909686" cy="690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C3EAE20-A846-2247-A5C8-B63476F49A1C}"/>
                </a:ext>
              </a:extLst>
            </p:cNvPr>
            <p:cNvCxnSpPr>
              <a:cxnSpLocks/>
              <a:stCxn id="3" idx="2"/>
              <a:endCxn id="5" idx="0"/>
            </p:cNvCxnSpPr>
            <p:nvPr/>
          </p:nvCxnSpPr>
          <p:spPr>
            <a:xfrm>
              <a:off x="9364627" y="3250136"/>
              <a:ext cx="0" cy="1682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1AA6403C-029C-424A-8485-50BEE4B62659}"/>
                </a:ext>
              </a:extLst>
            </p:cNvPr>
            <p:cNvCxnSpPr>
              <a:cxnSpLocks/>
              <a:stCxn id="5" idx="2"/>
              <a:endCxn id="3" idx="0"/>
            </p:cNvCxnSpPr>
            <p:nvPr/>
          </p:nvCxnSpPr>
          <p:spPr>
            <a:xfrm rot="5400000" flipH="1">
              <a:off x="7592672" y="4091580"/>
              <a:ext cx="3543909" cy="12700"/>
            </a:xfrm>
            <a:prstGeom prst="curvedConnector5">
              <a:avLst>
                <a:gd name="adj1" fmla="val -6451"/>
                <a:gd name="adj2" fmla="val -17647583"/>
                <a:gd name="adj3" fmla="val 106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LEB128 encoding</a:t>
            </a:r>
            <a:endParaRPr lang="en-US" sz="4400" b="0" strike="noStrike" spc="-1">
              <a:solidFill>
                <a:srgbClr val="000000"/>
              </a:solidFill>
              <a:latin typeface="Calibri"/>
            </a:endParaRPr>
          </a:p>
        </p:txBody>
      </p:sp>
      <p:sp>
        <p:nvSpPr>
          <p:cNvPr id="173" name="TextShape 2"/>
          <p:cNvSpPr txBox="1"/>
          <p:nvPr/>
        </p:nvSpPr>
        <p:spPr>
          <a:xfrm>
            <a:off x="838080" y="1825560"/>
            <a:ext cx="10515240" cy="435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LEB128 encoding compresses a binary representation to use as few bytes as possible</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The number of bytes needed to represent a certain value depends on the value</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For example: 1 can be represented in 1 byte, but 128 needs 2 bytes</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1981380" y="147240"/>
            <a:ext cx="8229240" cy="1142640"/>
          </a:xfrm>
          <a:prstGeom prst="rect">
            <a:avLst/>
          </a:prstGeom>
          <a:noFill/>
          <a:ln>
            <a:noFill/>
          </a:ln>
        </p:spPr>
        <p:txBody>
          <a:bodyPr anchor="ctr"/>
          <a:lstStyle/>
          <a:p>
            <a:pPr>
              <a:lnSpc>
                <a:spcPct val="90000"/>
              </a:lnSpc>
            </a:pPr>
            <a:r>
              <a:rPr lang="en-US" sz="4400" b="0" strike="noStrike" spc="-1">
                <a:solidFill>
                  <a:srgbClr val="000000"/>
                </a:solidFill>
                <a:latin typeface="Calibri Light"/>
              </a:rPr>
              <a:t>LEB128 Example</a:t>
            </a:r>
            <a:endParaRPr lang="en-US" sz="4400" b="0" strike="noStrike" spc="-1">
              <a:solidFill>
                <a:srgbClr val="000000"/>
              </a:solidFill>
              <a:latin typeface="Calibri"/>
            </a:endParaRPr>
          </a:p>
        </p:txBody>
      </p:sp>
      <p:sp>
        <p:nvSpPr>
          <p:cNvPr id="175" name="TextShape 2"/>
          <p:cNvSpPr txBox="1"/>
          <p:nvPr/>
        </p:nvSpPr>
        <p:spPr>
          <a:xfrm>
            <a:off x="1981080" y="1150920"/>
            <a:ext cx="8229240" cy="5559840"/>
          </a:xfrm>
          <a:prstGeom prst="rect">
            <a:avLst/>
          </a:prstGeom>
          <a:noFill/>
          <a:ln>
            <a:noFill/>
          </a:ln>
        </p:spPr>
        <p:txBody>
          <a:bodyPr>
            <a:normAutofit/>
          </a:bodyPr>
          <a:lstStyle/>
          <a:p>
            <a:pPr marL="360">
              <a:lnSpc>
                <a:spcPct val="90000"/>
              </a:lnSpc>
              <a:spcBef>
                <a:spcPts val="1001"/>
              </a:spcBef>
              <a:buClr>
                <a:srgbClr val="000000"/>
              </a:buClr>
            </a:pPr>
            <a:r>
              <a:rPr lang="en-US" sz="2400" b="0" strike="noStrike" spc="-1" dirty="0">
                <a:solidFill>
                  <a:srgbClr val="000000"/>
                </a:solidFill>
                <a:latin typeface="Calibri"/>
              </a:rPr>
              <a:t>What is the into </a:t>
            </a:r>
            <a:r>
              <a:rPr lang="en-US" sz="2400" b="0" strike="noStrike" spc="-1" dirty="0">
                <a:solidFill>
                  <a:srgbClr val="000000"/>
                </a:solidFill>
                <a:latin typeface="Consolas"/>
              </a:rPr>
              <a:t>LEB128</a:t>
            </a:r>
            <a:r>
              <a:rPr lang="en-US" sz="2400" b="0" strike="noStrike" spc="-1" dirty="0">
                <a:solidFill>
                  <a:srgbClr val="000000"/>
                </a:solidFill>
                <a:latin typeface="Calibri"/>
              </a:rPr>
              <a:t> format for </a:t>
            </a:r>
            <a:r>
              <a:rPr lang="en-US" sz="2400" spc="-1" dirty="0">
                <a:solidFill>
                  <a:srgbClr val="000000"/>
                </a:solidFill>
                <a:latin typeface="Consolas"/>
              </a:rPr>
              <a:t>321345?</a:t>
            </a:r>
            <a:endParaRPr lang="en-US" sz="2400" b="0" strike="noStrike" spc="-1" dirty="0">
              <a:solidFill>
                <a:srgbClr val="000000"/>
              </a:solidFill>
              <a:latin typeface="Calibri"/>
            </a:endParaRPr>
          </a:p>
          <a:p>
            <a:pPr marL="360">
              <a:lnSpc>
                <a:spcPct val="90000"/>
              </a:lnSpc>
              <a:spcBef>
                <a:spcPts val="1001"/>
              </a:spcBef>
              <a:buClr>
                <a:srgbClr val="000000"/>
              </a:buClr>
            </a:pPr>
            <a:endParaRPr lang="en-US" sz="2400" spc="-1" dirty="0">
              <a:solidFill>
                <a:srgbClr val="000000"/>
              </a:solidFill>
              <a:latin typeface="Consolas"/>
            </a:endParaRPr>
          </a:p>
          <a:p>
            <a:pPr marL="360">
              <a:lnSpc>
                <a:spcPct val="90000"/>
              </a:lnSpc>
              <a:spcBef>
                <a:spcPts val="1001"/>
              </a:spcBef>
              <a:buClr>
                <a:srgbClr val="000000"/>
              </a:buClr>
            </a:pPr>
            <a:r>
              <a:rPr lang="en-US" sz="2400" spc="-1" dirty="0">
                <a:solidFill>
                  <a:srgbClr val="000000"/>
                </a:solidFill>
                <a:latin typeface="Consolas"/>
              </a:rPr>
              <a:t>     321345 = </a:t>
            </a:r>
            <a:r>
              <a:rPr lang="en-US" sz="2400" b="0" strike="noStrike" spc="-1" dirty="0">
                <a:solidFill>
                  <a:srgbClr val="000000"/>
                </a:solidFill>
                <a:latin typeface="Consolas"/>
              </a:rPr>
              <a:t>1001110011101000001</a:t>
            </a:r>
            <a:r>
              <a:rPr lang="en-US" sz="2400" b="0" strike="noStrike" spc="-1" dirty="0">
                <a:solidFill>
                  <a:srgbClr val="000000"/>
                </a:solidFill>
                <a:latin typeface="Calibri"/>
              </a:rPr>
              <a:t>  (</a:t>
            </a:r>
            <a:r>
              <a:rPr lang="en-US" sz="2400" b="0" strike="noStrike" spc="-1" dirty="0">
                <a:solidFill>
                  <a:srgbClr val="000000"/>
                </a:solidFill>
                <a:latin typeface="Consolas"/>
              </a:rPr>
              <a:t>19</a:t>
            </a:r>
            <a:r>
              <a:rPr lang="en-US" sz="2400" b="0" strike="noStrike" spc="-1" dirty="0">
                <a:solidFill>
                  <a:srgbClr val="000000"/>
                </a:solidFill>
                <a:latin typeface="Calibri"/>
              </a:rPr>
              <a:t>  bits)</a:t>
            </a:r>
          </a:p>
          <a:p>
            <a:pPr marL="360">
              <a:lnSpc>
                <a:spcPct val="90000"/>
              </a:lnSpc>
              <a:spcBef>
                <a:spcPts val="1001"/>
              </a:spcBef>
              <a:buClr>
                <a:srgbClr val="000000"/>
              </a:buClr>
            </a:pPr>
            <a:endParaRPr lang="en-US" sz="2400" b="0" strike="noStrike" spc="-1" dirty="0">
              <a:solidFill>
                <a:srgbClr val="000000"/>
              </a:solidFill>
              <a:latin typeface="Calibri"/>
            </a:endParaRPr>
          </a:p>
          <a:p>
            <a:pPr marL="360">
              <a:lnSpc>
                <a:spcPct val="90000"/>
              </a:lnSpc>
              <a:spcBef>
                <a:spcPts val="1001"/>
              </a:spcBef>
              <a:buClr>
                <a:srgbClr val="000000"/>
              </a:buClr>
            </a:pPr>
            <a:r>
              <a:rPr lang="en-US" spc="-1" dirty="0">
                <a:solidFill>
                  <a:srgbClr val="000000"/>
                </a:solidFill>
                <a:latin typeface="Calibri"/>
              </a:rPr>
              <a:t>S</a:t>
            </a:r>
            <a:r>
              <a:rPr lang="en-US" b="0" strike="noStrike" spc="-1" dirty="0">
                <a:solidFill>
                  <a:srgbClr val="000000"/>
                </a:solidFill>
                <a:latin typeface="Calibri"/>
              </a:rPr>
              <a:t>ign extend to a multiple of 7 bits</a:t>
            </a:r>
          </a:p>
          <a:p>
            <a:pPr>
              <a:lnSpc>
                <a:spcPct val="90000"/>
              </a:lnSpc>
              <a:spcBef>
                <a:spcPts val="1001"/>
              </a:spcBef>
            </a:pPr>
            <a:r>
              <a:rPr lang="en-US" sz="2400" b="0" strike="noStrike" spc="-1" dirty="0">
                <a:solidFill>
                  <a:srgbClr val="000000"/>
                </a:solidFill>
                <a:latin typeface="Calibri"/>
              </a:rPr>
              <a:t>            </a:t>
            </a:r>
            <a:r>
              <a:rPr lang="en-US" sz="2400" b="0" strike="noStrike" spc="-1" dirty="0">
                <a:solidFill>
                  <a:srgbClr val="000000"/>
                </a:solidFill>
                <a:latin typeface="Consolas" panose="020B0609020204030204" pitchFamily="49" charset="0"/>
                <a:cs typeface="Consolas" panose="020B0609020204030204" pitchFamily="49" charset="0"/>
              </a:rPr>
              <a:t>321345 = </a:t>
            </a:r>
            <a:r>
              <a:rPr lang="en-US" sz="2400" spc="-1" dirty="0">
                <a:solidFill>
                  <a:srgbClr val="000000"/>
                </a:solidFill>
                <a:latin typeface="Consolas" panose="020B0609020204030204" pitchFamily="49" charset="0"/>
                <a:cs typeface="Consolas" panose="020B0609020204030204" pitchFamily="49" charset="0"/>
              </a:rPr>
              <a:t>00</a:t>
            </a:r>
            <a:r>
              <a:rPr lang="en-US" sz="2400" b="0" strike="noStrike" spc="-1" dirty="0">
                <a:solidFill>
                  <a:srgbClr val="000000"/>
                </a:solidFill>
                <a:latin typeface="Consolas" panose="020B0609020204030204" pitchFamily="49" charset="0"/>
                <a:cs typeface="Consolas" panose="020B0609020204030204" pitchFamily="49" charset="0"/>
              </a:rPr>
              <a:t>1001110011101000001 </a:t>
            </a:r>
            <a:r>
              <a:rPr lang="en-US" sz="2400" b="0" strike="noStrike" spc="-1" dirty="0">
                <a:solidFill>
                  <a:srgbClr val="000000"/>
                </a:solidFill>
                <a:latin typeface="Calibri"/>
              </a:rPr>
              <a:t>(now </a:t>
            </a:r>
            <a:r>
              <a:rPr lang="en-US" sz="2400" b="0" strike="noStrike" spc="-1" dirty="0">
                <a:solidFill>
                  <a:srgbClr val="000000"/>
                </a:solidFill>
                <a:latin typeface="Consolas"/>
              </a:rPr>
              <a:t>21</a:t>
            </a:r>
            <a:r>
              <a:rPr lang="en-US" sz="2400" b="0" strike="noStrike" spc="-1" dirty="0">
                <a:solidFill>
                  <a:srgbClr val="000000"/>
                </a:solidFill>
                <a:latin typeface="Calibri"/>
              </a:rPr>
              <a:t> bits)</a:t>
            </a:r>
          </a:p>
          <a:p>
            <a:pPr>
              <a:lnSpc>
                <a:spcPct val="90000"/>
              </a:lnSpc>
              <a:spcBef>
                <a:spcPts val="1001"/>
              </a:spcBef>
            </a:pPr>
            <a:endParaRPr lang="en-US" sz="2400" b="0" strike="noStrike" spc="-1" dirty="0">
              <a:solidFill>
                <a:srgbClr val="000000"/>
              </a:solidFill>
              <a:latin typeface="Calibri"/>
            </a:endParaRPr>
          </a:p>
          <a:p>
            <a:pPr marL="360">
              <a:lnSpc>
                <a:spcPct val="90000"/>
              </a:lnSpc>
              <a:spcBef>
                <a:spcPts val="1001"/>
              </a:spcBef>
              <a:buClr>
                <a:srgbClr val="000000"/>
              </a:buClr>
            </a:pPr>
            <a:r>
              <a:rPr lang="en-US" sz="2400" b="0" strike="noStrike" spc="-1" dirty="0">
                <a:solidFill>
                  <a:srgbClr val="000000"/>
                </a:solidFill>
                <a:latin typeface="Consolas"/>
              </a:rPr>
              <a:t>        </a:t>
            </a:r>
            <a:r>
              <a:rPr lang="en-US" sz="2400" spc="-1" dirty="0">
                <a:solidFill>
                  <a:srgbClr val="000000"/>
                </a:solidFill>
                <a:latin typeface="Consolas"/>
              </a:rPr>
              <a:t>00</a:t>
            </a:r>
            <a:r>
              <a:rPr lang="en-US" sz="2400" b="0" strike="noStrike" spc="-1" dirty="0">
                <a:solidFill>
                  <a:srgbClr val="000000"/>
                </a:solidFill>
                <a:latin typeface="Consolas"/>
              </a:rPr>
              <a:t>10011		1001110		1000001 </a:t>
            </a:r>
          </a:p>
          <a:p>
            <a:pPr>
              <a:lnSpc>
                <a:spcPct val="90000"/>
              </a:lnSpc>
              <a:spcBef>
                <a:spcPts val="1001"/>
              </a:spcBef>
            </a:pPr>
            <a:endParaRPr lang="en-US" sz="2400" b="0" strike="noStrike" spc="-1" dirty="0">
              <a:solidFill>
                <a:srgbClr val="000000"/>
              </a:solidFill>
              <a:latin typeface="Calibri"/>
            </a:endParaRPr>
          </a:p>
          <a:p>
            <a:pPr marL="360">
              <a:lnSpc>
                <a:spcPct val="90000"/>
              </a:lnSpc>
              <a:spcBef>
                <a:spcPts val="1001"/>
              </a:spcBef>
              <a:buClr>
                <a:srgbClr val="000000"/>
              </a:buClr>
            </a:pPr>
            <a:r>
              <a:rPr lang="en-US" spc="-1" dirty="0">
                <a:solidFill>
                  <a:srgbClr val="000000"/>
                </a:solidFill>
                <a:latin typeface="Calibri"/>
              </a:rPr>
              <a:t>S</a:t>
            </a:r>
            <a:r>
              <a:rPr lang="en-US" b="0" strike="noStrike" spc="-1" dirty="0">
                <a:solidFill>
                  <a:srgbClr val="000000"/>
                </a:solidFill>
                <a:latin typeface="Calibri"/>
              </a:rPr>
              <a:t>et the highest bit on each byte to </a:t>
            </a:r>
            <a:r>
              <a:rPr lang="en-US" b="0" strike="noStrike" spc="-1" dirty="0">
                <a:solidFill>
                  <a:srgbClr val="000000"/>
                </a:solidFill>
                <a:latin typeface="Monaco" pitchFamily="2" charset="77"/>
              </a:rPr>
              <a:t>1</a:t>
            </a:r>
            <a:r>
              <a:rPr lang="en-US" b="0" strike="noStrike" spc="-1" dirty="0">
                <a:solidFill>
                  <a:srgbClr val="000000"/>
                </a:solidFill>
                <a:latin typeface="Calibri"/>
              </a:rPr>
              <a:t>, except for most significant.</a:t>
            </a:r>
          </a:p>
          <a:p>
            <a:pPr marL="360">
              <a:lnSpc>
                <a:spcPct val="90000"/>
              </a:lnSpc>
              <a:spcBef>
                <a:spcPts val="1001"/>
              </a:spcBef>
              <a:buClr>
                <a:srgbClr val="000000"/>
              </a:buClr>
            </a:pPr>
            <a:r>
              <a:rPr lang="en-US" sz="2400" b="0" strike="noStrike" spc="-1" dirty="0">
                <a:solidFill>
                  <a:srgbClr val="000000"/>
                </a:solidFill>
                <a:latin typeface="Consolas"/>
              </a:rPr>
              <a:t>       00010011  11001110  11000001</a:t>
            </a:r>
            <a:endParaRPr lang="en-US" sz="2400" b="0" strike="noStrike" spc="-1" dirty="0">
              <a:solidFill>
                <a:srgbClr val="000000"/>
              </a:solidFill>
              <a:latin typeface="Calibri"/>
            </a:endParaRPr>
          </a:p>
          <a:p>
            <a:pPr marL="360">
              <a:lnSpc>
                <a:spcPct val="90000"/>
              </a:lnSpc>
              <a:spcBef>
                <a:spcPts val="1001"/>
              </a:spcBef>
              <a:buClr>
                <a:srgbClr val="000000"/>
              </a:buClr>
            </a:pPr>
            <a:r>
              <a:rPr lang="en-US" sz="2400" b="0" strike="noStrike" spc="-1">
                <a:solidFill>
                  <a:srgbClr val="000000"/>
                </a:solidFill>
                <a:latin typeface="Consolas"/>
              </a:rPr>
              <a:t>       0x13</a:t>
            </a:r>
            <a:r>
              <a:rPr lang="en-US" sz="2400" b="0" strike="noStrike" spc="-1" dirty="0">
                <a:solidFill>
                  <a:srgbClr val="000000"/>
                </a:solidFill>
                <a:latin typeface="Consolas"/>
              </a:rPr>
              <a:t>	 0xce 	0xc1</a:t>
            </a:r>
            <a:endParaRPr lang="en-US" sz="2400" b="0" strike="noStrike" spc="-1" dirty="0">
              <a:solidFill>
                <a:srgbClr val="000000"/>
              </a:solidFill>
              <a:latin typeface="Calibri"/>
            </a:endParaRPr>
          </a:p>
        </p:txBody>
      </p:sp>
      <p:sp>
        <p:nvSpPr>
          <p:cNvPr id="2" name="Rectangle 1">
            <a:extLst>
              <a:ext uri="{FF2B5EF4-FFF2-40B4-BE49-F238E27FC236}">
                <a16:creationId xmlns:a16="http://schemas.microsoft.com/office/drawing/2014/main" id="{6BFBD344-3567-444D-BBB5-6FBFDF30A94D}"/>
              </a:ext>
            </a:extLst>
          </p:cNvPr>
          <p:cNvSpPr/>
          <p:nvPr/>
        </p:nvSpPr>
        <p:spPr>
          <a:xfrm>
            <a:off x="0" y="3829504"/>
            <a:ext cx="2647841" cy="341632"/>
          </a:xfrm>
          <a:prstGeom prst="rect">
            <a:avLst/>
          </a:prstGeom>
        </p:spPr>
        <p:txBody>
          <a:bodyPr wrap="none">
            <a:spAutoFit/>
          </a:bodyPr>
          <a:lstStyle/>
          <a:p>
            <a:pPr marL="360">
              <a:lnSpc>
                <a:spcPct val="90000"/>
              </a:lnSpc>
              <a:spcBef>
                <a:spcPts val="1001"/>
              </a:spcBef>
              <a:buClr>
                <a:srgbClr val="000000"/>
              </a:buClr>
            </a:pPr>
            <a:r>
              <a:rPr lang="en-US" spc="-1" dirty="0">
                <a:solidFill>
                  <a:srgbClr val="000000"/>
                </a:solidFill>
                <a:latin typeface="Calibri"/>
              </a:rPr>
              <a:t>Break into groups of </a:t>
            </a:r>
            <a:r>
              <a:rPr lang="en-US" spc="-1" dirty="0">
                <a:solidFill>
                  <a:srgbClr val="000000"/>
                </a:solidFill>
                <a:latin typeface="Consolas"/>
              </a:rPr>
              <a:t>7</a:t>
            </a:r>
            <a:r>
              <a:rPr lang="en-US" spc="-1" dirty="0">
                <a:solidFill>
                  <a:srgbClr val="000000"/>
                </a:solidFill>
                <a:latin typeface="Calibri"/>
              </a:rPr>
              <a:t> bits</a:t>
            </a:r>
          </a:p>
        </p:txBody>
      </p:sp>
      <p:grpSp>
        <p:nvGrpSpPr>
          <p:cNvPr id="21" name="Group 20">
            <a:extLst>
              <a:ext uri="{FF2B5EF4-FFF2-40B4-BE49-F238E27FC236}">
                <a16:creationId xmlns:a16="http://schemas.microsoft.com/office/drawing/2014/main" id="{6C3DAF25-D825-914A-84CC-512680C83FAC}"/>
              </a:ext>
            </a:extLst>
          </p:cNvPr>
          <p:cNvGrpSpPr/>
          <p:nvPr/>
        </p:nvGrpSpPr>
        <p:grpSpPr>
          <a:xfrm>
            <a:off x="3478624" y="3667059"/>
            <a:ext cx="6138339" cy="672661"/>
            <a:chOff x="3478624" y="3636579"/>
            <a:chExt cx="6138339" cy="672661"/>
          </a:xfrm>
        </p:grpSpPr>
        <p:sp>
          <p:nvSpPr>
            <p:cNvPr id="20" name="Parallelogram 19">
              <a:extLst>
                <a:ext uri="{FF2B5EF4-FFF2-40B4-BE49-F238E27FC236}">
                  <a16:creationId xmlns:a16="http://schemas.microsoft.com/office/drawing/2014/main" id="{490075A1-37D5-4940-A87F-582C5042C02B}"/>
                </a:ext>
              </a:extLst>
            </p:cNvPr>
            <p:cNvSpPr/>
            <p:nvPr/>
          </p:nvSpPr>
          <p:spPr>
            <a:xfrm>
              <a:off x="3478624" y="3636579"/>
              <a:ext cx="2086424" cy="672661"/>
            </a:xfrm>
            <a:prstGeom prst="parallelogram">
              <a:avLst>
                <a:gd name="adj" fmla="val 14549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arallelogram 22">
              <a:extLst>
                <a:ext uri="{FF2B5EF4-FFF2-40B4-BE49-F238E27FC236}">
                  <a16:creationId xmlns:a16="http://schemas.microsoft.com/office/drawing/2014/main" id="{E2334AD5-141B-2641-8D80-4775C3874021}"/>
                </a:ext>
              </a:extLst>
            </p:cNvPr>
            <p:cNvSpPr/>
            <p:nvPr/>
          </p:nvSpPr>
          <p:spPr>
            <a:xfrm flipH="1">
              <a:off x="5565048" y="3636579"/>
              <a:ext cx="1271722" cy="672661"/>
            </a:xfrm>
            <a:prstGeom prst="parallelogram">
              <a:avLst>
                <a:gd name="adj" fmla="val 2206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arallelogram 23">
              <a:extLst>
                <a:ext uri="{FF2B5EF4-FFF2-40B4-BE49-F238E27FC236}">
                  <a16:creationId xmlns:a16="http://schemas.microsoft.com/office/drawing/2014/main" id="{2BA6BA36-0AD8-A44F-BD87-83F7D40D0397}"/>
                </a:ext>
              </a:extLst>
            </p:cNvPr>
            <p:cNvSpPr/>
            <p:nvPr/>
          </p:nvSpPr>
          <p:spPr>
            <a:xfrm flipH="1">
              <a:off x="6785808" y="3636579"/>
              <a:ext cx="2831155" cy="672661"/>
            </a:xfrm>
            <a:prstGeom prst="parallelogram">
              <a:avLst>
                <a:gd name="adj" fmla="val 2453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uiExpand="1"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1658520" y="288000"/>
            <a:ext cx="9789480" cy="792000"/>
          </a:xfrm>
          <a:prstGeom prst="rect">
            <a:avLst/>
          </a:prstGeom>
          <a:noFill/>
          <a:ln>
            <a:noFill/>
          </a:ln>
        </p:spPr>
        <p:txBody>
          <a:bodyPr anchor="ctr">
            <a:normAutofit/>
          </a:bodyPr>
          <a:lstStyle/>
          <a:p>
            <a:pPr>
              <a:lnSpc>
                <a:spcPct val="90000"/>
              </a:lnSpc>
            </a:pPr>
            <a:r>
              <a:rPr lang="en-US" sz="4400" b="0" strike="noStrike" spc="-1">
                <a:solidFill>
                  <a:srgbClr val="000000"/>
                </a:solidFill>
                <a:latin typeface="Calibri Light"/>
              </a:rPr>
              <a:t>The Assignment ( RISCVtoWASM input)</a:t>
            </a:r>
            <a:endParaRPr lang="en-US" sz="4400" b="0" strike="noStrike" spc="-1">
              <a:solidFill>
                <a:srgbClr val="000000"/>
              </a:solidFill>
              <a:latin typeface="Calibri"/>
            </a:endParaRPr>
          </a:p>
        </p:txBody>
      </p:sp>
      <p:pic>
        <p:nvPicPr>
          <p:cNvPr id="177" name="Picture 2"/>
          <p:cNvPicPr/>
          <p:nvPr/>
        </p:nvPicPr>
        <p:blipFill>
          <a:blip r:embed="rId2"/>
          <a:stretch/>
        </p:blipFill>
        <p:spPr>
          <a:xfrm>
            <a:off x="7532280" y="1569960"/>
            <a:ext cx="1854000" cy="5003280"/>
          </a:xfrm>
          <a:prstGeom prst="rect">
            <a:avLst/>
          </a:prstGeom>
          <a:ln>
            <a:noFill/>
          </a:ln>
        </p:spPr>
      </p:pic>
      <p:sp>
        <p:nvSpPr>
          <p:cNvPr id="178" name="Line 2"/>
          <p:cNvSpPr/>
          <p:nvPr/>
        </p:nvSpPr>
        <p:spPr>
          <a:xfrm flipV="1">
            <a:off x="9386280" y="960120"/>
            <a:ext cx="360" cy="5897880"/>
          </a:xfrm>
          <a:prstGeom prst="line">
            <a:avLst/>
          </a:prstGeom>
          <a:ln>
            <a:solidFill>
              <a:schemeClr val="tx1"/>
            </a:solidFill>
          </a:ln>
        </p:spPr>
        <p:style>
          <a:lnRef idx="2">
            <a:schemeClr val="accent1"/>
          </a:lnRef>
          <a:fillRef idx="0">
            <a:schemeClr val="accent1"/>
          </a:fillRef>
          <a:effectRef idx="1">
            <a:schemeClr val="accent1"/>
          </a:effectRef>
          <a:fontRef idx="minor"/>
        </p:style>
      </p:sp>
      <p:sp>
        <p:nvSpPr>
          <p:cNvPr id="179" name="Line 3"/>
          <p:cNvSpPr/>
          <p:nvPr/>
        </p:nvSpPr>
        <p:spPr>
          <a:xfrm flipV="1">
            <a:off x="7532280" y="960120"/>
            <a:ext cx="360" cy="5897880"/>
          </a:xfrm>
          <a:prstGeom prst="line">
            <a:avLst/>
          </a:prstGeom>
          <a:ln>
            <a:solidFill>
              <a:schemeClr val="tx1"/>
            </a:solidFill>
          </a:ln>
        </p:spPr>
        <p:style>
          <a:lnRef idx="2">
            <a:schemeClr val="accent1"/>
          </a:lnRef>
          <a:fillRef idx="0">
            <a:schemeClr val="accent1"/>
          </a:fillRef>
          <a:effectRef idx="1">
            <a:schemeClr val="accent1"/>
          </a:effectRef>
          <a:fontRef idx="minor"/>
        </p:style>
      </p:sp>
      <p:sp>
        <p:nvSpPr>
          <p:cNvPr id="180" name="CustomShape 4"/>
          <p:cNvSpPr/>
          <p:nvPr/>
        </p:nvSpPr>
        <p:spPr>
          <a:xfrm>
            <a:off x="7532280" y="1614600"/>
            <a:ext cx="1854000" cy="398160"/>
          </a:xfrm>
          <a:prstGeom prst="rect">
            <a:avLst/>
          </a:prstGeom>
          <a:noFill/>
          <a:ln>
            <a:solidFill>
              <a:srgbClr val="000000"/>
            </a:solidFill>
          </a:ln>
        </p:spPr>
        <p:style>
          <a:lnRef idx="1">
            <a:schemeClr val="accent1"/>
          </a:lnRef>
          <a:fillRef idx="3">
            <a:schemeClr val="accent1"/>
          </a:fillRef>
          <a:effectRef idx="2">
            <a:schemeClr val="accent1"/>
          </a:effectRef>
          <a:fontRef idx="minor"/>
        </p:style>
      </p:sp>
      <p:sp>
        <p:nvSpPr>
          <p:cNvPr id="181" name="CustomShape 5"/>
          <p:cNvSpPr/>
          <p:nvPr/>
        </p:nvSpPr>
        <p:spPr>
          <a:xfrm>
            <a:off x="7532280" y="6218280"/>
            <a:ext cx="1854000" cy="382320"/>
          </a:xfrm>
          <a:prstGeom prst="rect">
            <a:avLst/>
          </a:prstGeom>
          <a:noFill/>
          <a:ln>
            <a:solidFill>
              <a:srgbClr val="000000"/>
            </a:solidFill>
          </a:ln>
        </p:spPr>
        <p:style>
          <a:lnRef idx="1">
            <a:schemeClr val="accent1"/>
          </a:lnRef>
          <a:fillRef idx="3">
            <a:schemeClr val="accent1"/>
          </a:fillRef>
          <a:effectRef idx="2">
            <a:schemeClr val="accent1"/>
          </a:effectRef>
          <a:fontRef idx="minor"/>
        </p:style>
      </p:sp>
      <p:sp>
        <p:nvSpPr>
          <p:cNvPr id="182" name="CustomShape 6"/>
          <p:cNvSpPr/>
          <p:nvPr/>
        </p:nvSpPr>
        <p:spPr>
          <a:xfrm>
            <a:off x="2338200" y="3275640"/>
            <a:ext cx="2107800" cy="583920"/>
          </a:xfrm>
          <a:prstGeom prst="rect">
            <a:avLst/>
          </a:prstGeom>
          <a:noFill/>
          <a:ln>
            <a:solidFill>
              <a:srgbClr val="000000"/>
            </a:solidFill>
          </a:ln>
        </p:spPr>
        <p:style>
          <a:lnRef idx="1">
            <a:schemeClr val="accent1"/>
          </a:lnRef>
          <a:fillRef idx="3">
            <a:schemeClr val="accent1"/>
          </a:fillRef>
          <a:effectRef idx="2">
            <a:schemeClr val="accent1"/>
          </a:effectRef>
          <a:fontRef idx="minor"/>
        </p:style>
      </p:sp>
      <p:sp>
        <p:nvSpPr>
          <p:cNvPr id="183" name="CustomShape 7"/>
          <p:cNvSpPr/>
          <p:nvPr/>
        </p:nvSpPr>
        <p:spPr>
          <a:xfrm>
            <a:off x="2376000" y="3299040"/>
            <a:ext cx="60624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2800" b="0" strike="noStrike" spc="-1">
                <a:solidFill>
                  <a:srgbClr val="000000"/>
                </a:solidFill>
                <a:latin typeface="Consolas"/>
              </a:rPr>
              <a:t>a0</a:t>
            </a:r>
            <a:endParaRPr lang="en-CA" sz="2800" b="0" strike="noStrike" spc="-1">
              <a:latin typeface="Arial"/>
            </a:endParaRPr>
          </a:p>
        </p:txBody>
      </p:sp>
      <p:sp>
        <p:nvSpPr>
          <p:cNvPr id="184" name="CustomShape 8"/>
          <p:cNvSpPr/>
          <p:nvPr/>
        </p:nvSpPr>
        <p:spPr>
          <a:xfrm>
            <a:off x="4446000" y="3545840"/>
            <a:ext cx="3086280" cy="2863240"/>
          </a:xfrm>
          <a:prstGeom prst="curvedConnector3">
            <a:avLst>
              <a:gd name="adj1" fmla="val 50000"/>
            </a:avLst>
          </a:prstGeom>
          <a:ln>
            <a:tailEnd type="triangle" w="med" len="med"/>
          </a:ln>
        </p:spPr>
        <p:style>
          <a:lnRef idx="1">
            <a:schemeClr val="dk1"/>
          </a:lnRef>
          <a:fillRef idx="0">
            <a:schemeClr val="dk1"/>
          </a:fillRef>
          <a:effectRef idx="0">
            <a:schemeClr val="dk1"/>
          </a:effectRef>
          <a:fontRef idx="minor">
            <a:schemeClr val="tx1"/>
          </a:fontRef>
        </p:style>
      </p:sp>
      <p:sp>
        <p:nvSpPr>
          <p:cNvPr id="185" name="CustomShape 9"/>
          <p:cNvSpPr/>
          <p:nvPr/>
        </p:nvSpPr>
        <p:spPr>
          <a:xfrm>
            <a:off x="7656840" y="795240"/>
            <a:ext cx="16243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2800" b="0" strike="noStrike" spc="-1">
                <a:solidFill>
                  <a:srgbClr val="000000"/>
                </a:solidFill>
                <a:latin typeface="Calibri"/>
              </a:rPr>
              <a:t>Memory</a:t>
            </a:r>
            <a:endParaRPr lang="en-CA" sz="2800" b="0" strike="noStrike" spc="-1">
              <a:latin typeface="Arial"/>
            </a:endParaRPr>
          </a:p>
        </p:txBody>
      </p:sp>
      <p:sp>
        <p:nvSpPr>
          <p:cNvPr id="186" name="CustomShape 10"/>
          <p:cNvSpPr/>
          <p:nvPr/>
        </p:nvSpPr>
        <p:spPr>
          <a:xfrm>
            <a:off x="1563840" y="4167360"/>
            <a:ext cx="281016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CA" sz="1800" b="0" strike="noStrike" spc="-1">
                <a:solidFill>
                  <a:srgbClr val="FF0000"/>
                </a:solidFill>
                <a:latin typeface="Consolas"/>
              </a:rPr>
              <a:t>a0</a:t>
            </a:r>
            <a:r>
              <a:rPr lang="en-CA" sz="1800" b="0" strike="noStrike" spc="-1">
                <a:solidFill>
                  <a:srgbClr val="FF0000"/>
                </a:solidFill>
                <a:latin typeface="Calibri"/>
              </a:rPr>
              <a:t> contains a memory </a:t>
            </a:r>
            <a:endParaRPr lang="en-CA" sz="1800" b="0" strike="noStrike" spc="-1">
              <a:latin typeface="Arial"/>
            </a:endParaRPr>
          </a:p>
          <a:p>
            <a:pPr algn="ctr">
              <a:lnSpc>
                <a:spcPct val="100000"/>
              </a:lnSpc>
            </a:pPr>
            <a:r>
              <a:rPr lang="en-CA" sz="1800" b="0" strike="noStrike" spc="-1">
                <a:solidFill>
                  <a:srgbClr val="FF0000"/>
                </a:solidFill>
                <a:latin typeface="Calibri"/>
              </a:rPr>
              <a:t>address</a:t>
            </a:r>
            <a:endParaRPr lang="en-CA" sz="1800" b="0" strike="noStrike" spc="-1">
              <a:latin typeface="Arial"/>
            </a:endParaRPr>
          </a:p>
        </p:txBody>
      </p:sp>
      <p:grpSp>
        <p:nvGrpSpPr>
          <p:cNvPr id="187" name="Group 11"/>
          <p:cNvGrpSpPr/>
          <p:nvPr/>
        </p:nvGrpSpPr>
        <p:grpSpPr>
          <a:xfrm>
            <a:off x="2032920" y="5756400"/>
            <a:ext cx="5487120" cy="913320"/>
            <a:chOff x="2032920" y="5756400"/>
            <a:chExt cx="5487120" cy="913320"/>
          </a:xfrm>
        </p:grpSpPr>
        <p:sp>
          <p:nvSpPr>
            <p:cNvPr id="188" name="CustomShape 12"/>
            <p:cNvSpPr/>
            <p:nvPr/>
          </p:nvSpPr>
          <p:spPr>
            <a:xfrm>
              <a:off x="2032920" y="5756400"/>
              <a:ext cx="343044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CA" sz="1800" b="0" strike="noStrike" spc="-1">
                  <a:solidFill>
                    <a:srgbClr val="FF0000"/>
                  </a:solidFill>
                  <a:latin typeface="Calibri"/>
                </a:rPr>
                <a:t>At that address is the binary</a:t>
              </a:r>
              <a:endParaRPr lang="en-CA" sz="1800" b="0" strike="noStrike" spc="-1">
                <a:latin typeface="Arial"/>
              </a:endParaRPr>
            </a:p>
            <a:p>
              <a:pPr algn="ctr">
                <a:lnSpc>
                  <a:spcPct val="100000"/>
                </a:lnSpc>
              </a:pPr>
              <a:r>
                <a:rPr lang="en-CA" sz="1800" b="0" strike="noStrike" spc="-1">
                  <a:solidFill>
                    <a:srgbClr val="FF0000"/>
                  </a:solidFill>
                  <a:latin typeface="Calibri"/>
                </a:rPr>
                <a:t>representation of the first</a:t>
              </a:r>
              <a:endParaRPr lang="en-CA" sz="1800" b="0" strike="noStrike" spc="-1">
                <a:latin typeface="Arial"/>
              </a:endParaRPr>
            </a:p>
            <a:p>
              <a:pPr algn="ctr">
                <a:lnSpc>
                  <a:spcPct val="100000"/>
                </a:lnSpc>
              </a:pPr>
              <a:r>
                <a:rPr lang="en-CA" sz="1800" b="0" strike="noStrike" spc="-1">
                  <a:solidFill>
                    <a:srgbClr val="FF0000"/>
                  </a:solidFill>
                  <a:latin typeface="Calibri"/>
                </a:rPr>
                <a:t>instruction</a:t>
              </a:r>
              <a:endParaRPr lang="en-CA" sz="1800" b="0" strike="noStrike" spc="-1">
                <a:latin typeface="Arial"/>
              </a:endParaRPr>
            </a:p>
          </p:txBody>
        </p:sp>
        <p:sp>
          <p:nvSpPr>
            <p:cNvPr id="189" name="CustomShape 13"/>
            <p:cNvSpPr/>
            <p:nvPr/>
          </p:nvSpPr>
          <p:spPr>
            <a:xfrm>
              <a:off x="5157720" y="6218280"/>
              <a:ext cx="2362320" cy="190800"/>
            </a:xfrm>
            <a:custGeom>
              <a:avLst/>
              <a:gdLst/>
              <a:ahLst/>
              <a:cxnLst/>
              <a:rect l="l" t="t" r="r" b="b"/>
              <a:pathLst>
                <a:path w="21600" h="21600">
                  <a:moveTo>
                    <a:pt x="0" y="0"/>
                  </a:moveTo>
                  <a:lnTo>
                    <a:pt x="21600" y="21600"/>
                  </a:lnTo>
                </a:path>
              </a:pathLst>
            </a:custGeom>
            <a:ln>
              <a:solidFill>
                <a:srgbClr val="FF0000"/>
              </a:solidFill>
            </a:ln>
          </p:spPr>
          <p:style>
            <a:lnRef idx="1">
              <a:schemeClr val="dk1"/>
            </a:lnRef>
            <a:fillRef idx="0">
              <a:schemeClr val="dk1"/>
            </a:fillRef>
            <a:effectRef idx="0">
              <a:schemeClr val="dk1"/>
            </a:effectRef>
            <a:fontRef idx="minor">
              <a:schemeClr val="tx1"/>
            </a:fontRef>
          </p:style>
        </p:sp>
      </p:grpSp>
      <p:grpSp>
        <p:nvGrpSpPr>
          <p:cNvPr id="190" name="Group 14"/>
          <p:cNvGrpSpPr/>
          <p:nvPr/>
        </p:nvGrpSpPr>
        <p:grpSpPr>
          <a:xfrm>
            <a:off x="3623760" y="982800"/>
            <a:ext cx="3896280" cy="913320"/>
            <a:chOff x="3623760" y="982800"/>
            <a:chExt cx="3896280" cy="913320"/>
          </a:xfrm>
        </p:grpSpPr>
        <p:sp>
          <p:nvSpPr>
            <p:cNvPr id="191" name="CustomShape 15"/>
            <p:cNvSpPr/>
            <p:nvPr/>
          </p:nvSpPr>
          <p:spPr>
            <a:xfrm>
              <a:off x="3623760" y="982800"/>
              <a:ext cx="233136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CA" sz="1800" b="0" strike="noStrike" spc="-1">
                  <a:solidFill>
                    <a:srgbClr val="FF0000"/>
                  </a:solidFill>
                  <a:latin typeface="Calibri"/>
                </a:rPr>
                <a:t>This is the sentinel</a:t>
              </a:r>
              <a:endParaRPr lang="en-CA" sz="1800" b="0" strike="noStrike" spc="-1">
                <a:latin typeface="Arial"/>
              </a:endParaRPr>
            </a:p>
            <a:p>
              <a:pPr algn="ctr">
                <a:lnSpc>
                  <a:spcPct val="100000"/>
                </a:lnSpc>
              </a:pPr>
              <a:r>
                <a:rPr lang="en-CA" sz="1800" b="0" strike="noStrike" spc="-1">
                  <a:solidFill>
                    <a:srgbClr val="FF0000"/>
                  </a:solidFill>
                  <a:latin typeface="Calibri"/>
                </a:rPr>
                <a:t>indicating the end</a:t>
              </a:r>
              <a:endParaRPr lang="en-CA" sz="1800" b="0" strike="noStrike" spc="-1">
                <a:latin typeface="Arial"/>
              </a:endParaRPr>
            </a:p>
            <a:p>
              <a:pPr algn="ctr">
                <a:lnSpc>
                  <a:spcPct val="100000"/>
                </a:lnSpc>
              </a:pPr>
              <a:r>
                <a:rPr lang="en-CA" sz="1800" b="0" strike="noStrike" spc="-1">
                  <a:solidFill>
                    <a:srgbClr val="FF0000"/>
                  </a:solidFill>
                  <a:latin typeface="Calibri"/>
                </a:rPr>
                <a:t>of the program.</a:t>
              </a:r>
              <a:endParaRPr lang="en-CA" sz="1800" b="0" strike="noStrike" spc="-1">
                <a:latin typeface="Arial"/>
              </a:endParaRPr>
            </a:p>
          </p:txBody>
        </p:sp>
        <p:sp>
          <p:nvSpPr>
            <p:cNvPr id="192" name="CustomShape 16"/>
            <p:cNvSpPr/>
            <p:nvPr/>
          </p:nvSpPr>
          <p:spPr>
            <a:xfrm>
              <a:off x="5748840" y="1444680"/>
              <a:ext cx="1771200" cy="368640"/>
            </a:xfrm>
            <a:custGeom>
              <a:avLst/>
              <a:gdLst/>
              <a:ahLst/>
              <a:cxnLst/>
              <a:rect l="l" t="t" r="r" b="b"/>
              <a:pathLst>
                <a:path w="21600" h="21600">
                  <a:moveTo>
                    <a:pt x="0" y="0"/>
                  </a:moveTo>
                  <a:lnTo>
                    <a:pt x="21600" y="21600"/>
                  </a:lnTo>
                </a:path>
              </a:pathLst>
            </a:custGeom>
            <a:ln>
              <a:solidFill>
                <a:srgbClr val="FF0000"/>
              </a:solidFill>
            </a:ln>
          </p:spPr>
          <p:style>
            <a:lnRef idx="1">
              <a:schemeClr val="dk1"/>
            </a:lnRef>
            <a:fillRef idx="0">
              <a:schemeClr val="dk1"/>
            </a:fillRef>
            <a:effectRef idx="0">
              <a:schemeClr val="dk1"/>
            </a:effectRef>
            <a:fontRef idx="minor">
              <a:schemeClr val="tx1"/>
            </a:fontRef>
          </p:style>
        </p:sp>
      </p:grpSp>
      <p:sp>
        <p:nvSpPr>
          <p:cNvPr id="193" name="CustomShape 17"/>
          <p:cNvSpPr/>
          <p:nvPr/>
        </p:nvSpPr>
        <p:spPr>
          <a:xfrm>
            <a:off x="7405560" y="2013120"/>
            <a:ext cx="2107800" cy="4587480"/>
          </a:xfrm>
          <a:prstGeom prst="roundRect">
            <a:avLst>
              <a:gd name="adj" fmla="val 16667"/>
            </a:avLst>
          </a:prstGeom>
          <a:noFill/>
          <a:ln>
            <a:solidFill>
              <a:srgbClr val="FF0000"/>
            </a:solidFill>
          </a:ln>
        </p:spPr>
        <p:style>
          <a:lnRef idx="1">
            <a:schemeClr val="accent1"/>
          </a:lnRef>
          <a:fillRef idx="3">
            <a:schemeClr val="accent1"/>
          </a:fillRef>
          <a:effectRef idx="2">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wipe(left)">
                                      <p:cBhvr additive="repl">
                                        <p:cTn id="7" dur="500"/>
                                        <p:tgtEl>
                                          <p:spTgt spid="18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fill="hold" nodeType="clickEffect">
                                  <p:stCondLst>
                                    <p:cond delay="0"/>
                                  </p:stCondLst>
                                  <p:childTnLst>
                                    <p:set>
                                      <p:cBhvr>
                                        <p:cTn id="15"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Line 1"/>
          <p:cNvSpPr/>
          <p:nvPr/>
        </p:nvSpPr>
        <p:spPr>
          <a:xfrm flipV="1">
            <a:off x="9386280" y="960120"/>
            <a:ext cx="360" cy="5897880"/>
          </a:xfrm>
          <a:prstGeom prst="line">
            <a:avLst/>
          </a:prstGeom>
          <a:ln>
            <a:solidFill>
              <a:schemeClr val="tx1"/>
            </a:solidFill>
          </a:ln>
        </p:spPr>
        <p:style>
          <a:lnRef idx="2">
            <a:schemeClr val="accent1"/>
          </a:lnRef>
          <a:fillRef idx="0">
            <a:schemeClr val="accent1"/>
          </a:fillRef>
          <a:effectRef idx="1">
            <a:schemeClr val="accent1"/>
          </a:effectRef>
          <a:fontRef idx="minor"/>
        </p:style>
      </p:sp>
      <p:sp>
        <p:nvSpPr>
          <p:cNvPr id="195" name="Line 2"/>
          <p:cNvSpPr/>
          <p:nvPr/>
        </p:nvSpPr>
        <p:spPr>
          <a:xfrm flipV="1">
            <a:off x="7532280" y="960120"/>
            <a:ext cx="360" cy="5897880"/>
          </a:xfrm>
          <a:prstGeom prst="line">
            <a:avLst/>
          </a:prstGeom>
          <a:ln>
            <a:solidFill>
              <a:schemeClr val="tx1"/>
            </a:solidFill>
          </a:ln>
        </p:spPr>
        <p:style>
          <a:lnRef idx="2">
            <a:schemeClr val="accent1"/>
          </a:lnRef>
          <a:fillRef idx="0">
            <a:schemeClr val="accent1"/>
          </a:fillRef>
          <a:effectRef idx="1">
            <a:schemeClr val="accent1"/>
          </a:effectRef>
          <a:fontRef idx="minor"/>
        </p:style>
      </p:sp>
      <p:sp>
        <p:nvSpPr>
          <p:cNvPr id="196" name="CustomShape 3"/>
          <p:cNvSpPr/>
          <p:nvPr/>
        </p:nvSpPr>
        <p:spPr>
          <a:xfrm>
            <a:off x="7532280" y="1614600"/>
            <a:ext cx="1854000" cy="1515600"/>
          </a:xfrm>
          <a:prstGeom prst="rect">
            <a:avLst/>
          </a:prstGeom>
          <a:noFill/>
          <a:ln>
            <a:solidFill>
              <a:srgbClr val="000000"/>
            </a:solidFill>
          </a:ln>
        </p:spPr>
        <p:style>
          <a:lnRef idx="1">
            <a:schemeClr val="accent1"/>
          </a:lnRef>
          <a:fillRef idx="3">
            <a:schemeClr val="accent1"/>
          </a:fillRef>
          <a:effectRef idx="2">
            <a:schemeClr val="accent1"/>
          </a:effectRef>
          <a:fontRef idx="minor"/>
        </p:style>
      </p:sp>
      <p:sp>
        <p:nvSpPr>
          <p:cNvPr id="197" name="CustomShape 4"/>
          <p:cNvSpPr/>
          <p:nvPr/>
        </p:nvSpPr>
        <p:spPr>
          <a:xfrm>
            <a:off x="7532280" y="6218280"/>
            <a:ext cx="1854000" cy="382320"/>
          </a:xfrm>
          <a:prstGeom prst="rect">
            <a:avLst/>
          </a:prstGeom>
          <a:noFill/>
          <a:ln>
            <a:solidFill>
              <a:srgbClr val="000000"/>
            </a:solidFill>
          </a:ln>
        </p:spPr>
        <p:style>
          <a:lnRef idx="1">
            <a:schemeClr val="accent1"/>
          </a:lnRef>
          <a:fillRef idx="3">
            <a:schemeClr val="accent1"/>
          </a:fillRef>
          <a:effectRef idx="2">
            <a:schemeClr val="accent1"/>
          </a:effectRef>
          <a:fontRef idx="minor"/>
        </p:style>
      </p:sp>
      <p:sp>
        <p:nvSpPr>
          <p:cNvPr id="198" name="CustomShape 5"/>
          <p:cNvSpPr/>
          <p:nvPr/>
        </p:nvSpPr>
        <p:spPr>
          <a:xfrm>
            <a:off x="2338200" y="3275640"/>
            <a:ext cx="2107800" cy="583920"/>
          </a:xfrm>
          <a:prstGeom prst="rect">
            <a:avLst/>
          </a:prstGeom>
          <a:noFill/>
          <a:ln>
            <a:solidFill>
              <a:srgbClr val="000000"/>
            </a:solidFill>
          </a:ln>
        </p:spPr>
        <p:style>
          <a:lnRef idx="1">
            <a:schemeClr val="accent1"/>
          </a:lnRef>
          <a:fillRef idx="3">
            <a:schemeClr val="accent1"/>
          </a:fillRef>
          <a:effectRef idx="2">
            <a:schemeClr val="accent1"/>
          </a:effectRef>
          <a:fontRef idx="minor"/>
        </p:style>
      </p:sp>
      <p:sp>
        <p:nvSpPr>
          <p:cNvPr id="199" name="CustomShape 6"/>
          <p:cNvSpPr/>
          <p:nvPr/>
        </p:nvSpPr>
        <p:spPr>
          <a:xfrm>
            <a:off x="3096000" y="3342600"/>
            <a:ext cx="60624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2800" b="0" strike="noStrike" spc="-1">
                <a:solidFill>
                  <a:srgbClr val="000000"/>
                </a:solidFill>
                <a:latin typeface="Consolas"/>
              </a:rPr>
              <a:t>a1</a:t>
            </a:r>
            <a:endParaRPr lang="en-CA" sz="2800" b="0" strike="noStrike" spc="-1">
              <a:latin typeface="Arial"/>
            </a:endParaRPr>
          </a:p>
        </p:txBody>
      </p:sp>
      <p:sp>
        <p:nvSpPr>
          <p:cNvPr id="200" name="CustomShape 7"/>
          <p:cNvSpPr/>
          <p:nvPr/>
        </p:nvSpPr>
        <p:spPr>
          <a:xfrm>
            <a:off x="4446000" y="3531600"/>
            <a:ext cx="3086280" cy="2877480"/>
          </a:xfrm>
          <a:prstGeom prst="curvedConnector3">
            <a:avLst>
              <a:gd name="adj1" fmla="val 50000"/>
            </a:avLst>
          </a:prstGeom>
          <a:ln>
            <a:tailEnd type="triangle" w="med" len="med"/>
          </a:ln>
        </p:spPr>
        <p:style>
          <a:lnRef idx="1">
            <a:schemeClr val="dk1"/>
          </a:lnRef>
          <a:fillRef idx="0">
            <a:schemeClr val="dk1"/>
          </a:fillRef>
          <a:effectRef idx="0">
            <a:schemeClr val="dk1"/>
          </a:effectRef>
          <a:fontRef idx="minor">
            <a:schemeClr val="tx1"/>
          </a:fontRef>
        </p:style>
      </p:sp>
      <p:sp>
        <p:nvSpPr>
          <p:cNvPr id="201" name="CustomShape 8"/>
          <p:cNvSpPr/>
          <p:nvPr/>
        </p:nvSpPr>
        <p:spPr>
          <a:xfrm>
            <a:off x="7656840" y="795240"/>
            <a:ext cx="16243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2800" b="0" strike="noStrike" spc="-1">
                <a:solidFill>
                  <a:srgbClr val="000000"/>
                </a:solidFill>
                <a:latin typeface="Calibri"/>
              </a:rPr>
              <a:t>Memory</a:t>
            </a:r>
            <a:endParaRPr lang="en-CA" sz="2800" b="0" strike="noStrike" spc="-1">
              <a:latin typeface="Arial"/>
            </a:endParaRPr>
          </a:p>
        </p:txBody>
      </p:sp>
      <p:sp>
        <p:nvSpPr>
          <p:cNvPr id="202" name="CustomShape 9"/>
          <p:cNvSpPr/>
          <p:nvPr/>
        </p:nvSpPr>
        <p:spPr>
          <a:xfrm>
            <a:off x="1563840" y="4167360"/>
            <a:ext cx="281016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CA" sz="1800" b="0" strike="noStrike" spc="-1">
                <a:solidFill>
                  <a:srgbClr val="FF0000"/>
                </a:solidFill>
                <a:latin typeface="Consolas"/>
              </a:rPr>
              <a:t>a1</a:t>
            </a:r>
            <a:r>
              <a:rPr lang="en-CA" sz="1800" b="0" strike="noStrike" spc="-1">
                <a:solidFill>
                  <a:srgbClr val="FF0000"/>
                </a:solidFill>
                <a:latin typeface="Calibri"/>
              </a:rPr>
              <a:t> contains a memory </a:t>
            </a:r>
            <a:endParaRPr lang="en-CA" sz="1800" b="0" strike="noStrike" spc="-1">
              <a:latin typeface="Arial"/>
            </a:endParaRPr>
          </a:p>
          <a:p>
            <a:pPr algn="ctr">
              <a:lnSpc>
                <a:spcPct val="100000"/>
              </a:lnSpc>
            </a:pPr>
            <a:r>
              <a:rPr lang="en-CA" sz="1800" b="0" strike="noStrike" spc="-1">
                <a:solidFill>
                  <a:srgbClr val="FF0000"/>
                </a:solidFill>
                <a:latin typeface="Calibri"/>
              </a:rPr>
              <a:t>address</a:t>
            </a:r>
            <a:endParaRPr lang="en-CA" sz="1800" b="0" strike="noStrike" spc="-1">
              <a:latin typeface="Arial"/>
            </a:endParaRPr>
          </a:p>
        </p:txBody>
      </p:sp>
      <p:grpSp>
        <p:nvGrpSpPr>
          <p:cNvPr id="203" name="Group 10"/>
          <p:cNvGrpSpPr/>
          <p:nvPr/>
        </p:nvGrpSpPr>
        <p:grpSpPr>
          <a:xfrm>
            <a:off x="2198160" y="5756400"/>
            <a:ext cx="5321880" cy="912600"/>
            <a:chOff x="2198160" y="5756400"/>
            <a:chExt cx="5321880" cy="912600"/>
          </a:xfrm>
        </p:grpSpPr>
        <p:sp>
          <p:nvSpPr>
            <p:cNvPr id="204" name="CustomShape 11"/>
            <p:cNvSpPr/>
            <p:nvPr/>
          </p:nvSpPr>
          <p:spPr>
            <a:xfrm>
              <a:off x="2198160" y="5756400"/>
              <a:ext cx="4042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CA" sz="1800" b="0" strike="noStrike" spc="-1">
                  <a:solidFill>
                    <a:srgbClr val="FF0000"/>
                  </a:solidFill>
                  <a:latin typeface="Calibri"/>
                </a:rPr>
                <a:t>At that address you should begin to store the binary representation of the program</a:t>
              </a:r>
              <a:endParaRPr lang="en-CA" sz="1800" b="0" strike="noStrike" spc="-1">
                <a:latin typeface="Arial"/>
              </a:endParaRPr>
            </a:p>
          </p:txBody>
        </p:sp>
        <p:sp>
          <p:nvSpPr>
            <p:cNvPr id="205" name="CustomShape 12"/>
            <p:cNvSpPr/>
            <p:nvPr/>
          </p:nvSpPr>
          <p:spPr>
            <a:xfrm>
              <a:off x="6240600" y="6079680"/>
              <a:ext cx="1279440" cy="329400"/>
            </a:xfrm>
            <a:custGeom>
              <a:avLst/>
              <a:gdLst/>
              <a:ahLst/>
              <a:cxnLst/>
              <a:rect l="l" t="t" r="r" b="b"/>
              <a:pathLst>
                <a:path w="21600" h="21600">
                  <a:moveTo>
                    <a:pt x="0" y="0"/>
                  </a:moveTo>
                  <a:lnTo>
                    <a:pt x="21600" y="21600"/>
                  </a:lnTo>
                </a:path>
              </a:pathLst>
            </a:custGeom>
            <a:ln>
              <a:solidFill>
                <a:srgbClr val="FF0000"/>
              </a:solidFill>
            </a:ln>
          </p:spPr>
          <p:style>
            <a:lnRef idx="1">
              <a:schemeClr val="dk1"/>
            </a:lnRef>
            <a:fillRef idx="0">
              <a:schemeClr val="dk1"/>
            </a:fillRef>
            <a:effectRef idx="0">
              <a:schemeClr val="dk1"/>
            </a:effectRef>
            <a:fontRef idx="minor">
              <a:schemeClr val="tx1"/>
            </a:fontRef>
          </p:style>
        </p:sp>
      </p:grpSp>
      <p:grpSp>
        <p:nvGrpSpPr>
          <p:cNvPr id="206" name="Group 13"/>
          <p:cNvGrpSpPr/>
          <p:nvPr/>
        </p:nvGrpSpPr>
        <p:grpSpPr>
          <a:xfrm>
            <a:off x="1973880" y="982800"/>
            <a:ext cx="5589360" cy="1461240"/>
            <a:chOff x="1973880" y="982800"/>
            <a:chExt cx="5589360" cy="1461240"/>
          </a:xfrm>
        </p:grpSpPr>
        <p:sp>
          <p:nvSpPr>
            <p:cNvPr id="207" name="CustomShape 14"/>
            <p:cNvSpPr/>
            <p:nvPr/>
          </p:nvSpPr>
          <p:spPr>
            <a:xfrm>
              <a:off x="1973880" y="982800"/>
              <a:ext cx="50529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CA" sz="1800" b="0" strike="noStrike" spc="-1">
                  <a:solidFill>
                    <a:srgbClr val="FF0000"/>
                  </a:solidFill>
                  <a:latin typeface="Calibri"/>
                </a:rPr>
                <a:t>The return opcode is the sentinel indicating the end of the program to the provided WASMDisassembler.</a:t>
              </a:r>
              <a:endParaRPr lang="en-CA" sz="1800" b="0" strike="noStrike" spc="-1">
                <a:latin typeface="Arial"/>
              </a:endParaRPr>
            </a:p>
            <a:p>
              <a:pPr algn="ctr">
                <a:lnSpc>
                  <a:spcPct val="100000"/>
                </a:lnSpc>
              </a:pPr>
              <a:r>
                <a:rPr lang="en-CA" sz="1800" b="0" strike="noStrike" spc="-1">
                  <a:solidFill>
                    <a:srgbClr val="FF0000"/>
                  </a:solidFill>
                  <a:latin typeface="Calibri"/>
                </a:rPr>
                <a:t>You should still include the very last end opcode however.</a:t>
              </a:r>
              <a:endParaRPr lang="en-CA" sz="1800" b="0" strike="noStrike" spc="-1">
                <a:latin typeface="Arial"/>
              </a:endParaRPr>
            </a:p>
          </p:txBody>
        </p:sp>
        <p:sp>
          <p:nvSpPr>
            <p:cNvPr id="208" name="CustomShape 15"/>
            <p:cNvSpPr/>
            <p:nvPr/>
          </p:nvSpPr>
          <p:spPr>
            <a:xfrm>
              <a:off x="6792840" y="1318680"/>
              <a:ext cx="770400" cy="881280"/>
            </a:xfrm>
            <a:custGeom>
              <a:avLst/>
              <a:gdLst/>
              <a:ahLst/>
              <a:cxnLst/>
              <a:rect l="l" t="t" r="r" b="b"/>
              <a:pathLst>
                <a:path w="21600" h="21600">
                  <a:moveTo>
                    <a:pt x="0" y="0"/>
                  </a:moveTo>
                  <a:lnTo>
                    <a:pt x="21600" y="21600"/>
                  </a:lnTo>
                </a:path>
              </a:pathLst>
            </a:custGeom>
            <a:ln>
              <a:solidFill>
                <a:srgbClr val="FF0000"/>
              </a:solidFill>
            </a:ln>
          </p:spPr>
          <p:style>
            <a:lnRef idx="1">
              <a:schemeClr val="dk1"/>
            </a:lnRef>
            <a:fillRef idx="0">
              <a:schemeClr val="dk1"/>
            </a:fillRef>
            <a:effectRef idx="0">
              <a:schemeClr val="dk1"/>
            </a:effectRef>
            <a:fontRef idx="minor">
              <a:schemeClr val="tx1"/>
            </a:fontRef>
          </p:style>
        </p:sp>
      </p:grpSp>
      <p:sp>
        <p:nvSpPr>
          <p:cNvPr id="209" name="CustomShape 16"/>
          <p:cNvSpPr/>
          <p:nvPr/>
        </p:nvSpPr>
        <p:spPr>
          <a:xfrm>
            <a:off x="7405560" y="1614600"/>
            <a:ext cx="2107800" cy="4986000"/>
          </a:xfrm>
          <a:prstGeom prst="roundRect">
            <a:avLst>
              <a:gd name="adj" fmla="val 16667"/>
            </a:avLst>
          </a:prstGeom>
          <a:noFill/>
          <a:ln>
            <a:solidFill>
              <a:srgbClr val="FF0000"/>
            </a:solidFill>
          </a:ln>
        </p:spPr>
        <p:style>
          <a:lnRef idx="1">
            <a:schemeClr val="accent1"/>
          </a:lnRef>
          <a:fillRef idx="3">
            <a:schemeClr val="accent1"/>
          </a:fillRef>
          <a:effectRef idx="2">
            <a:schemeClr val="accent1"/>
          </a:effectRef>
          <a:fontRef idx="minor"/>
        </p:style>
      </p:sp>
      <p:sp>
        <p:nvSpPr>
          <p:cNvPr id="210" name="CustomShape 17"/>
          <p:cNvSpPr/>
          <p:nvPr/>
        </p:nvSpPr>
        <p:spPr>
          <a:xfrm>
            <a:off x="7532280" y="1560960"/>
            <a:ext cx="1822680" cy="15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2400" b="0" strike="noStrike" spc="-1">
                <a:solidFill>
                  <a:srgbClr val="000000"/>
                </a:solidFill>
                <a:latin typeface="Consolas"/>
              </a:rPr>
              <a:t>0x0b</a:t>
            </a:r>
            <a:endParaRPr lang="en-CA" sz="2400" b="0" strike="noStrike" spc="-1">
              <a:latin typeface="Arial"/>
            </a:endParaRPr>
          </a:p>
          <a:p>
            <a:pPr>
              <a:lnSpc>
                <a:spcPct val="100000"/>
              </a:lnSpc>
            </a:pPr>
            <a:r>
              <a:rPr lang="en-CA" sz="2400" b="0" strike="noStrike" spc="-1">
                <a:solidFill>
                  <a:srgbClr val="000000"/>
                </a:solidFill>
                <a:latin typeface="Consolas"/>
              </a:rPr>
              <a:t>0x0f </a:t>
            </a:r>
            <a:endParaRPr lang="en-CA" sz="2400" b="0" strike="noStrike" spc="-1">
              <a:latin typeface="Arial"/>
            </a:endParaRPr>
          </a:p>
          <a:p>
            <a:pPr>
              <a:lnSpc>
                <a:spcPct val="100000"/>
              </a:lnSpc>
            </a:pPr>
            <a:r>
              <a:rPr lang="en-CA" sz="2400" b="0" strike="noStrike" spc="-1">
                <a:solidFill>
                  <a:srgbClr val="000000"/>
                </a:solidFill>
                <a:latin typeface="Consolas"/>
              </a:rPr>
              <a:t>0x00</a:t>
            </a:r>
            <a:endParaRPr lang="en-CA" sz="2400" b="0" strike="noStrike" spc="-1">
              <a:latin typeface="Arial"/>
            </a:endParaRPr>
          </a:p>
          <a:p>
            <a:pPr>
              <a:lnSpc>
                <a:spcPct val="100000"/>
              </a:lnSpc>
            </a:pPr>
            <a:r>
              <a:rPr lang="en-CA" sz="2400" b="0" strike="noStrike" spc="-1">
                <a:solidFill>
                  <a:srgbClr val="000000"/>
                </a:solidFill>
                <a:latin typeface="Consolas"/>
              </a:rPr>
              <a:t>0x20</a:t>
            </a:r>
            <a:endParaRPr lang="en-CA" sz="2400" b="0" strike="noStrike" spc="-1">
              <a:latin typeface="Arial"/>
            </a:endParaRPr>
          </a:p>
        </p:txBody>
      </p:sp>
      <p:sp>
        <p:nvSpPr>
          <p:cNvPr id="211" name="CustomShape 18"/>
          <p:cNvSpPr/>
          <p:nvPr/>
        </p:nvSpPr>
        <p:spPr>
          <a:xfrm flipV="1">
            <a:off x="4971960" y="1828080"/>
            <a:ext cx="2560320" cy="214920"/>
          </a:xfrm>
          <a:custGeom>
            <a:avLst/>
            <a:gdLst/>
            <a:ahLst/>
            <a:cxnLst/>
            <a:rect l="l" t="t" r="r" b="b"/>
            <a:pathLst>
              <a:path w="21600" h="21600">
                <a:moveTo>
                  <a:pt x="0" y="0"/>
                </a:moveTo>
                <a:lnTo>
                  <a:pt x="21600" y="21600"/>
                </a:lnTo>
              </a:path>
            </a:pathLst>
          </a:custGeom>
          <a:ln>
            <a:solidFill>
              <a:srgbClr val="FF0000"/>
            </a:solidFill>
          </a:ln>
        </p:spPr>
        <p:style>
          <a:lnRef idx="1">
            <a:schemeClr val="dk1"/>
          </a:lnRef>
          <a:fillRef idx="0">
            <a:schemeClr val="dk1"/>
          </a:fillRef>
          <a:effectRef idx="0">
            <a:schemeClr val="dk1"/>
          </a:effectRef>
          <a:fontRef idx="minor">
            <a:schemeClr val="tx1"/>
          </a:fontRef>
        </p:style>
      </p:sp>
      <p:sp>
        <p:nvSpPr>
          <p:cNvPr id="212" name="TextShape 19"/>
          <p:cNvSpPr txBox="1"/>
          <p:nvPr/>
        </p:nvSpPr>
        <p:spPr>
          <a:xfrm>
            <a:off x="722520" y="144000"/>
            <a:ext cx="10221480" cy="792000"/>
          </a:xfrm>
          <a:prstGeom prst="rect">
            <a:avLst/>
          </a:prstGeom>
          <a:noFill/>
          <a:ln>
            <a:noFill/>
          </a:ln>
        </p:spPr>
        <p:txBody>
          <a:bodyPr anchor="ctr">
            <a:normAutofit/>
          </a:bodyPr>
          <a:lstStyle/>
          <a:p>
            <a:pPr>
              <a:lnSpc>
                <a:spcPct val="90000"/>
              </a:lnSpc>
            </a:pPr>
            <a:r>
              <a:rPr lang="en-US" sz="4400" b="0" strike="noStrike" spc="-1">
                <a:solidFill>
                  <a:srgbClr val="000000"/>
                </a:solidFill>
                <a:latin typeface="Calibri Light"/>
              </a:rPr>
              <a:t>The Assignment ( RISCVtoWASM input)</a:t>
            </a:r>
            <a:endParaRPr lang="en-US" sz="4400" b="0" strike="noStrike" spc="-1">
              <a:solidFill>
                <a:srgbClr val="000000"/>
              </a:solidFill>
              <a:latin typeface="Calibri"/>
            </a:endParaRPr>
          </a:p>
        </p:txBody>
      </p:sp>
      <p:sp>
        <p:nvSpPr>
          <p:cNvPr id="213" name="CustomShape 20"/>
          <p:cNvSpPr/>
          <p:nvPr/>
        </p:nvSpPr>
        <p:spPr>
          <a:xfrm>
            <a:off x="9521280" y="1583280"/>
            <a:ext cx="2301120" cy="15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2400" b="0" strike="noStrike" spc="-1">
                <a:solidFill>
                  <a:srgbClr val="000000"/>
                </a:solidFill>
                <a:latin typeface="Consolas"/>
              </a:rPr>
              <a:t>; end</a:t>
            </a:r>
            <a:endParaRPr lang="en-CA" sz="2400" b="0" strike="noStrike" spc="-1">
              <a:latin typeface="Arial"/>
            </a:endParaRPr>
          </a:p>
          <a:p>
            <a:pPr>
              <a:lnSpc>
                <a:spcPct val="100000"/>
              </a:lnSpc>
            </a:pPr>
            <a:r>
              <a:rPr lang="en-CA" sz="2400" b="0" strike="noStrike" spc="-1">
                <a:solidFill>
                  <a:srgbClr val="000000"/>
                </a:solidFill>
                <a:latin typeface="Consolas"/>
              </a:rPr>
              <a:t>; return</a:t>
            </a:r>
            <a:endParaRPr lang="en-CA" sz="2400" b="0" strike="noStrike" spc="-1">
              <a:latin typeface="Arial"/>
            </a:endParaRPr>
          </a:p>
          <a:p>
            <a:pPr>
              <a:lnSpc>
                <a:spcPct val="100000"/>
              </a:lnSpc>
            </a:pPr>
            <a:r>
              <a:rPr lang="en-CA" sz="2400" b="0" strike="noStrike" spc="-1">
                <a:solidFill>
                  <a:srgbClr val="000000"/>
                </a:solidFill>
                <a:latin typeface="Consolas"/>
              </a:rPr>
              <a:t>; 0 (a0)</a:t>
            </a:r>
            <a:endParaRPr lang="en-CA" sz="2400" b="0" strike="noStrike" spc="-1">
              <a:latin typeface="Arial"/>
            </a:endParaRPr>
          </a:p>
          <a:p>
            <a:pPr>
              <a:lnSpc>
                <a:spcPct val="100000"/>
              </a:lnSpc>
            </a:pPr>
            <a:r>
              <a:rPr lang="en-CA" sz="2400" b="0" strike="noStrike" spc="-1">
                <a:solidFill>
                  <a:srgbClr val="000000"/>
                </a:solidFill>
                <a:latin typeface="Consolas"/>
              </a:rPr>
              <a:t>; get_local</a:t>
            </a:r>
            <a:endParaRPr lang="en-CA" sz="2400" b="0" strike="noStrike" spc="-1">
              <a:latin typeface="Arial"/>
            </a:endParaRPr>
          </a:p>
        </p:txBody>
      </p:sp>
      <p:graphicFrame>
        <p:nvGraphicFramePr>
          <p:cNvPr id="214" name="Table 21"/>
          <p:cNvGraphicFramePr/>
          <p:nvPr/>
        </p:nvGraphicFramePr>
        <p:xfrm>
          <a:off x="9746640" y="3531600"/>
          <a:ext cx="2217600" cy="2471040"/>
        </p:xfrm>
        <a:graphic>
          <a:graphicData uri="http://schemas.openxmlformats.org/drawingml/2006/table">
            <a:tbl>
              <a:tblPr/>
              <a:tblGrid>
                <a:gridCol w="12024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tblGrid>
              <a:tr h="640440">
                <a:tc>
                  <a:txBody>
                    <a:bodyPr/>
                    <a:lstStyle/>
                    <a:p>
                      <a:pPr>
                        <a:lnSpc>
                          <a:spcPct val="100000"/>
                        </a:lnSpc>
                      </a:pPr>
                      <a:r>
                        <a:rPr lang="en-CA" sz="1800" b="1" strike="noStrike" spc="-1">
                          <a:solidFill>
                            <a:srgbClr val="FFFFFF"/>
                          </a:solidFill>
                          <a:latin typeface="Calibri"/>
                        </a:rPr>
                        <a:t>RISC-V</a:t>
                      </a:r>
                      <a:endParaRPr lang="en-CA" sz="1800" b="0" strike="noStrike" spc="-1">
                        <a:latin typeface="Arial"/>
                      </a:endParaRPr>
                    </a:p>
                  </a:txBody>
                  <a:tcPr>
                    <a:lnT w="25200">
                      <a:noFill/>
                    </a:lnT>
                    <a:lnB w="25200">
                      <a:noFill/>
                    </a:lnB>
                    <a:solidFill>
                      <a:srgbClr val="808080"/>
                    </a:solidFill>
                  </a:tcPr>
                </a:tc>
                <a:tc>
                  <a:txBody>
                    <a:bodyPr/>
                    <a:lstStyle/>
                    <a:p>
                      <a:pPr>
                        <a:lnSpc>
                          <a:spcPct val="100000"/>
                        </a:lnSpc>
                      </a:pPr>
                      <a:r>
                        <a:rPr lang="en-CA" sz="1800" b="1" strike="noStrike" spc="-1">
                          <a:solidFill>
                            <a:srgbClr val="FFFFFF"/>
                          </a:solidFill>
                          <a:latin typeface="Calibri"/>
                        </a:rPr>
                        <a:t>WASM</a:t>
                      </a:r>
                      <a:endParaRPr lang="en-CA" sz="1800" b="0" strike="noStrike" spc="-1">
                        <a:latin typeface="Arial"/>
                      </a:endParaRPr>
                    </a:p>
                  </a:txBody>
                  <a:tcPr>
                    <a:lnT w="25200">
                      <a:noFill/>
                    </a:lnT>
                    <a:lnB w="25200">
                      <a:noFill/>
                    </a:lnB>
                    <a:solidFill>
                      <a:srgbClr val="808080"/>
                    </a:solidFill>
                  </a:tcPr>
                </a:tc>
                <a:extLst>
                  <a:ext uri="{0D108BD9-81ED-4DB2-BD59-A6C34878D82A}">
                    <a16:rowId xmlns:a16="http://schemas.microsoft.com/office/drawing/2014/main" val="10000"/>
                  </a:ext>
                </a:extLst>
              </a:tr>
              <a:tr h="366120">
                <a:tc gridSpan="2">
                  <a:txBody>
                    <a:bodyPr/>
                    <a:lstStyle/>
                    <a:p>
                      <a:pPr algn="ctr">
                        <a:lnSpc>
                          <a:spcPct val="100000"/>
                        </a:lnSpc>
                      </a:pPr>
                      <a:r>
                        <a:rPr lang="en-CA" sz="1800" b="0" strike="noStrike" spc="-1">
                          <a:solidFill>
                            <a:srgbClr val="000000"/>
                          </a:solidFill>
                          <a:latin typeface="Calibri"/>
                        </a:rPr>
                        <a:t>…</a:t>
                      </a:r>
                      <a:endParaRPr lang="en-CA" sz="1800" b="0" strike="noStrike" spc="-1">
                        <a:latin typeface="Arial"/>
                      </a:endParaRPr>
                    </a:p>
                  </a:txBody>
                  <a:tcPr>
                    <a:lnT w="25200">
                      <a:noFill/>
                    </a:lnT>
                    <a:lnB w="25200">
                      <a:noFill/>
                    </a:lnB>
                    <a:noFill/>
                  </a:tcPr>
                </a:tc>
                <a:tc hMerge="1">
                  <a:txBody>
                    <a:bodyPr/>
                    <a:lstStyle/>
                    <a:p>
                      <a:endParaRPr lang="en-US"/>
                    </a:p>
                  </a:txBody>
                  <a:tcPr>
                    <a:solidFill>
                      <a:srgbClr val="729FCF"/>
                    </a:solidFill>
                  </a:tcPr>
                </a:tc>
                <a:extLst>
                  <a:ext uri="{0D108BD9-81ED-4DB2-BD59-A6C34878D82A}">
                    <a16:rowId xmlns:a16="http://schemas.microsoft.com/office/drawing/2014/main" val="10001"/>
                  </a:ext>
                </a:extLst>
              </a:tr>
              <a:tr h="366120">
                <a:tc>
                  <a:txBody>
                    <a:bodyPr/>
                    <a:lstStyle/>
                    <a:p>
                      <a:pPr algn="ctr">
                        <a:lnSpc>
                          <a:spcPct val="100000"/>
                        </a:lnSpc>
                      </a:pPr>
                      <a:r>
                        <a:rPr lang="en-CA" sz="1800" b="0" strike="noStrike" spc="-1">
                          <a:solidFill>
                            <a:srgbClr val="000000"/>
                          </a:solidFill>
                          <a:latin typeface="Consolas"/>
                        </a:rPr>
                        <a:t>s1 (x9)</a:t>
                      </a:r>
                      <a:endParaRPr lang="en-CA" sz="1800" b="0" strike="noStrike" spc="-1">
                        <a:latin typeface="Arial"/>
                      </a:endParaRPr>
                    </a:p>
                  </a:txBody>
                  <a:tcPr>
                    <a:lnT w="25200">
                      <a:noFill/>
                    </a:lnT>
                    <a:lnB w="25200">
                      <a:noFill/>
                    </a:lnB>
                    <a:noFill/>
                  </a:tcPr>
                </a:tc>
                <a:tc>
                  <a:txBody>
                    <a:bodyPr/>
                    <a:lstStyle/>
                    <a:p>
                      <a:pPr algn="ctr">
                        <a:lnSpc>
                          <a:spcPct val="100000"/>
                        </a:lnSpc>
                      </a:pPr>
                      <a:r>
                        <a:rPr lang="en-CA" sz="1800" b="0" strike="noStrike" spc="-1">
                          <a:solidFill>
                            <a:srgbClr val="000000"/>
                          </a:solidFill>
                          <a:latin typeface="Consolas"/>
                        </a:rPr>
                        <a:t>26</a:t>
                      </a:r>
                      <a:endParaRPr lang="en-CA" sz="1800" b="0" strike="noStrike" spc="-1">
                        <a:latin typeface="Arial"/>
                      </a:endParaRPr>
                    </a:p>
                  </a:txBody>
                  <a:tcPr>
                    <a:lnT w="25200">
                      <a:noFill/>
                    </a:lnT>
                    <a:lnB w="25200">
                      <a:noFill/>
                    </a:lnB>
                    <a:noFill/>
                  </a:tcPr>
                </a:tc>
                <a:extLst>
                  <a:ext uri="{0D108BD9-81ED-4DB2-BD59-A6C34878D82A}">
                    <a16:rowId xmlns:a16="http://schemas.microsoft.com/office/drawing/2014/main" val="10002"/>
                  </a:ext>
                </a:extLst>
              </a:tr>
              <a:tr h="366120">
                <a:tc>
                  <a:txBody>
                    <a:bodyPr/>
                    <a:lstStyle/>
                    <a:p>
                      <a:pPr algn="ctr">
                        <a:lnSpc>
                          <a:spcPct val="100000"/>
                        </a:lnSpc>
                      </a:pPr>
                      <a:r>
                        <a:rPr lang="en-CA" sz="1800" b="0" strike="noStrike" spc="-1">
                          <a:solidFill>
                            <a:srgbClr val="000000"/>
                          </a:solidFill>
                          <a:latin typeface="Consolas"/>
                        </a:rPr>
                        <a:t>a0(x10)</a:t>
                      </a:r>
                      <a:endParaRPr lang="en-CA" sz="1800" b="0" strike="noStrike" spc="-1">
                        <a:latin typeface="Arial"/>
                      </a:endParaRPr>
                    </a:p>
                  </a:txBody>
                  <a:tcPr>
                    <a:lnT w="25200">
                      <a:noFill/>
                    </a:lnT>
                    <a:lnB w="25200">
                      <a:noFill/>
                    </a:lnB>
                    <a:noFill/>
                  </a:tcPr>
                </a:tc>
                <a:tc>
                  <a:txBody>
                    <a:bodyPr/>
                    <a:lstStyle/>
                    <a:p>
                      <a:pPr algn="ctr">
                        <a:lnSpc>
                          <a:spcPct val="100000"/>
                        </a:lnSpc>
                      </a:pPr>
                      <a:r>
                        <a:rPr lang="en-CA" sz="1800" b="0" strike="noStrike" spc="-1">
                          <a:solidFill>
                            <a:srgbClr val="000000"/>
                          </a:solidFill>
                          <a:latin typeface="Consolas"/>
                        </a:rPr>
                        <a:t>0</a:t>
                      </a:r>
                      <a:endParaRPr lang="en-CA" sz="1800" b="0" strike="noStrike" spc="-1">
                        <a:latin typeface="Arial"/>
                      </a:endParaRPr>
                    </a:p>
                  </a:txBody>
                  <a:tcPr>
                    <a:lnT w="25200">
                      <a:noFill/>
                    </a:lnT>
                    <a:lnB w="25200">
                      <a:noFill/>
                    </a:lnB>
                    <a:noFill/>
                  </a:tcPr>
                </a:tc>
                <a:extLst>
                  <a:ext uri="{0D108BD9-81ED-4DB2-BD59-A6C34878D82A}">
                    <a16:rowId xmlns:a16="http://schemas.microsoft.com/office/drawing/2014/main" val="10003"/>
                  </a:ext>
                </a:extLst>
              </a:tr>
              <a:tr h="366120">
                <a:tc>
                  <a:txBody>
                    <a:bodyPr/>
                    <a:lstStyle/>
                    <a:p>
                      <a:pPr algn="ctr">
                        <a:lnSpc>
                          <a:spcPct val="100000"/>
                        </a:lnSpc>
                      </a:pPr>
                      <a:r>
                        <a:rPr lang="en-CA" sz="1800" b="0" strike="noStrike" spc="-1">
                          <a:solidFill>
                            <a:srgbClr val="000000"/>
                          </a:solidFill>
                          <a:latin typeface="Consolas"/>
                        </a:rPr>
                        <a:t>a1(x11)</a:t>
                      </a:r>
                      <a:endParaRPr lang="en-CA" sz="1800" b="0" strike="noStrike" spc="-1">
                        <a:latin typeface="Arial"/>
                      </a:endParaRPr>
                    </a:p>
                  </a:txBody>
                  <a:tcPr>
                    <a:lnT w="25200">
                      <a:noFill/>
                    </a:lnT>
                    <a:lnB w="25200">
                      <a:noFill/>
                    </a:lnB>
                    <a:noFill/>
                  </a:tcPr>
                </a:tc>
                <a:tc>
                  <a:txBody>
                    <a:bodyPr/>
                    <a:lstStyle/>
                    <a:p>
                      <a:pPr algn="ctr">
                        <a:lnSpc>
                          <a:spcPct val="100000"/>
                        </a:lnSpc>
                      </a:pPr>
                      <a:r>
                        <a:rPr lang="en-CA" sz="1800" b="0" strike="noStrike" spc="-1">
                          <a:solidFill>
                            <a:srgbClr val="000000"/>
                          </a:solidFill>
                          <a:latin typeface="Consolas"/>
                        </a:rPr>
                        <a:t>1</a:t>
                      </a:r>
                      <a:endParaRPr lang="en-CA" sz="1800" b="0" strike="noStrike" spc="-1">
                        <a:latin typeface="Arial"/>
                      </a:endParaRPr>
                    </a:p>
                  </a:txBody>
                  <a:tcPr>
                    <a:lnT w="25200">
                      <a:noFill/>
                    </a:lnT>
                    <a:lnB w="25200">
                      <a:noFill/>
                    </a:lnB>
                    <a:noFill/>
                  </a:tcPr>
                </a:tc>
                <a:extLst>
                  <a:ext uri="{0D108BD9-81ED-4DB2-BD59-A6C34878D82A}">
                    <a16:rowId xmlns:a16="http://schemas.microsoft.com/office/drawing/2014/main" val="10004"/>
                  </a:ext>
                </a:extLst>
              </a:tr>
              <a:tr h="366120">
                <a:tc gridSpan="2">
                  <a:txBody>
                    <a:bodyPr/>
                    <a:lstStyle/>
                    <a:p>
                      <a:pPr algn="ctr">
                        <a:lnSpc>
                          <a:spcPct val="100000"/>
                        </a:lnSpc>
                      </a:pPr>
                      <a:r>
                        <a:rPr lang="en-CA" sz="1800" b="1" strike="noStrike" spc="-1">
                          <a:solidFill>
                            <a:srgbClr val="000000"/>
                          </a:solidFill>
                          <a:latin typeface="Calibri"/>
                        </a:rPr>
                        <a:t>…</a:t>
                      </a:r>
                      <a:endParaRPr lang="en-CA" sz="1800" b="0" strike="noStrike" spc="-1">
                        <a:latin typeface="Arial"/>
                      </a:endParaRPr>
                    </a:p>
                  </a:txBody>
                  <a:tcPr>
                    <a:lnT w="25200">
                      <a:noFill/>
                    </a:lnT>
                    <a:lnB w="12240">
                      <a:solidFill>
                        <a:srgbClr val="000000"/>
                      </a:solidFill>
                    </a:lnB>
                    <a:noFill/>
                  </a:tcPr>
                </a:tc>
                <a:tc hMerge="1">
                  <a:txBody>
                    <a:bodyPr/>
                    <a:lstStyle/>
                    <a:p>
                      <a:endParaRPr lang="en-US"/>
                    </a:p>
                  </a:txBody>
                  <a:tcPr>
                    <a:solidFill>
                      <a:srgbClr val="729FCF"/>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wipe(left)">
                                      <p:cBhvr additive="repl">
                                        <p:cTn id="7" dur="5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p:cTn id="11" dur="1" fill="hold">
                                          <p:stCondLst>
                                            <p:cond delay="0"/>
                                          </p:stCondLst>
                                        </p:cTn>
                                        <p:tgtEl>
                                          <p:spTgt spid="20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fill="hold" nodeType="clickEffect">
                                  <p:stCondLst>
                                    <p:cond delay="0"/>
                                  </p:stCondLst>
                                  <p:childTnLst>
                                    <p:set>
                                      <p:cBhvr>
                                        <p:cTn id="15" dur="1" fill="hold">
                                          <p:stCondLst>
                                            <p:cond delay="0"/>
                                          </p:stCondLst>
                                        </p:cTn>
                                        <p:tgtEl>
                                          <p:spTgt spid="206"/>
                                        </p:tgtEl>
                                        <p:attrNameLst>
                                          <p:attrName>style.visibility</p:attrName>
                                        </p:attrNameLst>
                                      </p:cBhvr>
                                      <p:to>
                                        <p:strVal val="visible"/>
                                      </p:to>
                                    </p:set>
                                  </p:childTnLst>
                                </p:cTn>
                              </p:par>
                              <p:par>
                                <p:cTn id="16" presetID="1" presetClass="entr" fill="hold" nodeType="withEffect">
                                  <p:stCondLst>
                                    <p:cond delay="0"/>
                                  </p:stCondLst>
                                  <p:childTnLst>
                                    <p:set>
                                      <p:cBhvr>
                                        <p:cTn id="17"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573120" y="1617120"/>
            <a:ext cx="10948680" cy="59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3200" b="0" strike="noStrike" spc="-1" dirty="0">
                <a:solidFill>
                  <a:srgbClr val="000000"/>
                </a:solidFill>
                <a:latin typeface="Consolas"/>
              </a:rPr>
              <a:t>a0</a:t>
            </a:r>
            <a:r>
              <a:rPr lang="en-CA" sz="3200" b="0" strike="noStrike" spc="-1" dirty="0">
                <a:solidFill>
                  <a:srgbClr val="000000"/>
                </a:solidFill>
                <a:latin typeface="Calibri"/>
              </a:rPr>
              <a:t> – number of bytes that have been generated to represent the generated WASM program. </a:t>
            </a:r>
            <a:endParaRPr lang="en-CA" sz="3200" b="0" strike="noStrike" spc="-1" dirty="0">
              <a:latin typeface="Arial"/>
            </a:endParaRPr>
          </a:p>
          <a:p>
            <a:pPr>
              <a:lnSpc>
                <a:spcPct val="100000"/>
              </a:lnSpc>
            </a:pPr>
            <a:endParaRPr lang="en-CA" sz="3200" b="0" strike="noStrike" spc="-1" dirty="0">
              <a:latin typeface="Arial"/>
            </a:endParaRPr>
          </a:p>
          <a:p>
            <a:pPr>
              <a:lnSpc>
                <a:spcPct val="100000"/>
              </a:lnSpc>
            </a:pPr>
            <a:r>
              <a:rPr lang="en-CA" sz="3200" strike="noStrike" spc="-1" dirty="0" err="1">
                <a:solidFill>
                  <a:srgbClr val="000000"/>
                </a:solidFill>
                <a:latin typeface="Calibri Light" panose="020F0302020204030204" pitchFamily="34" charset="0"/>
                <a:cs typeface="Calibri Light" panose="020F0302020204030204" pitchFamily="34" charset="0"/>
              </a:rPr>
              <a:t>RISCVtoWASM</a:t>
            </a:r>
            <a:r>
              <a:rPr lang="en-CA" sz="3200" b="0" strike="noStrike" spc="-1" dirty="0">
                <a:solidFill>
                  <a:srgbClr val="000000"/>
                </a:solidFill>
                <a:latin typeface="Calibri"/>
              </a:rPr>
              <a:t> Effect:</a:t>
            </a:r>
            <a:endParaRPr lang="en-CA" sz="3200" b="0" strike="noStrike" spc="-1" dirty="0">
              <a:latin typeface="Arial"/>
            </a:endParaRPr>
          </a:p>
          <a:p>
            <a:pPr>
              <a:lnSpc>
                <a:spcPct val="100000"/>
              </a:lnSpc>
            </a:pPr>
            <a:r>
              <a:rPr lang="en-CA" sz="3200" b="0" strike="noStrike" spc="-1" dirty="0">
                <a:solidFill>
                  <a:srgbClr val="000000"/>
                </a:solidFill>
                <a:latin typeface="Calibri"/>
              </a:rPr>
              <a:t>The address provided to you in </a:t>
            </a:r>
            <a:r>
              <a:rPr lang="en-CA" sz="3200" b="0" strike="noStrike" spc="-1" dirty="0">
                <a:solidFill>
                  <a:srgbClr val="000000"/>
                </a:solidFill>
                <a:latin typeface="Consolas"/>
              </a:rPr>
              <a:t>a1</a:t>
            </a:r>
            <a:r>
              <a:rPr lang="en-CA" sz="3200" b="0" strike="noStrike" spc="-1" dirty="0">
                <a:solidFill>
                  <a:srgbClr val="000000"/>
                </a:solidFill>
                <a:latin typeface="Calibri"/>
              </a:rPr>
              <a:t> will point to the space that should now contain your generated WASM code. </a:t>
            </a:r>
            <a:endParaRPr lang="en-CA" sz="3200" b="0" strike="noStrike" spc="-1" dirty="0">
              <a:latin typeface="Arial"/>
            </a:endParaRPr>
          </a:p>
          <a:p>
            <a:pPr>
              <a:lnSpc>
                <a:spcPct val="100000"/>
              </a:lnSpc>
            </a:pPr>
            <a:endParaRPr lang="en-CA" sz="3200" b="0" strike="noStrike" spc="-1" dirty="0">
              <a:latin typeface="Arial"/>
            </a:endParaRPr>
          </a:p>
          <a:p>
            <a:pPr>
              <a:lnSpc>
                <a:spcPct val="100000"/>
              </a:lnSpc>
            </a:pPr>
            <a:endParaRPr lang="en-CA" sz="3200" b="0" strike="noStrike" spc="-1" dirty="0">
              <a:latin typeface="Arial"/>
            </a:endParaRPr>
          </a:p>
          <a:p>
            <a:pPr>
              <a:lnSpc>
                <a:spcPct val="100000"/>
              </a:lnSpc>
            </a:pPr>
            <a:endParaRPr lang="en-CA" sz="3200" b="0" strike="noStrike" spc="-1" dirty="0">
              <a:latin typeface="Arial"/>
            </a:endParaRPr>
          </a:p>
          <a:p>
            <a:pPr>
              <a:lnSpc>
                <a:spcPct val="100000"/>
              </a:lnSpc>
            </a:pPr>
            <a:endParaRPr lang="en-CA" sz="3200" b="0" strike="noStrike" spc="-1" dirty="0">
              <a:latin typeface="Arial"/>
            </a:endParaRPr>
          </a:p>
          <a:p>
            <a:pPr>
              <a:lnSpc>
                <a:spcPct val="100000"/>
              </a:lnSpc>
            </a:pPr>
            <a:endParaRPr lang="en-CA" sz="3200" b="0" strike="noStrike" spc="-1" dirty="0">
              <a:latin typeface="Arial"/>
            </a:endParaRPr>
          </a:p>
        </p:txBody>
      </p:sp>
      <p:sp>
        <p:nvSpPr>
          <p:cNvPr id="216" name="TextShape 2"/>
          <p:cNvSpPr txBox="1"/>
          <p:nvPr/>
        </p:nvSpPr>
        <p:spPr>
          <a:xfrm>
            <a:off x="1224000" y="72000"/>
            <a:ext cx="9720000" cy="1142640"/>
          </a:xfrm>
          <a:prstGeom prst="rect">
            <a:avLst/>
          </a:prstGeom>
          <a:noFill/>
          <a:ln>
            <a:noFill/>
          </a:ln>
        </p:spPr>
        <p:txBody>
          <a:bodyPr anchor="ctr">
            <a:normAutofit/>
          </a:bodyPr>
          <a:lstStyle/>
          <a:p>
            <a:pPr>
              <a:lnSpc>
                <a:spcPct val="90000"/>
              </a:lnSpc>
            </a:pPr>
            <a:r>
              <a:rPr lang="en-US" sz="4400" b="0" strike="noStrike" spc="-1">
                <a:solidFill>
                  <a:srgbClr val="000000"/>
                </a:solidFill>
                <a:latin typeface="Calibri Light"/>
              </a:rPr>
              <a:t>The Assignment ( RISCVtoWASM input)</a:t>
            </a:r>
            <a:endParaRPr lang="en-US" sz="44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Testing</a:t>
            </a:r>
            <a:endParaRPr lang="en-US" sz="4400" b="0" strike="noStrike" spc="-1">
              <a:solidFill>
                <a:srgbClr val="000000"/>
              </a:solidFill>
              <a:latin typeface="Calibri"/>
            </a:endParaRPr>
          </a:p>
        </p:txBody>
      </p:sp>
      <p:sp>
        <p:nvSpPr>
          <p:cNvPr id="218" name="TextShape 2"/>
          <p:cNvSpPr txBox="1"/>
          <p:nvPr/>
        </p:nvSpPr>
        <p:spPr>
          <a:xfrm>
            <a:off x="838080" y="1825560"/>
            <a:ext cx="10515240" cy="435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Test Cases</a:t>
            </a: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Calibri"/>
              </a:rPr>
              <a:t>One test case is provided, under the link in the assignment specification</a:t>
            </a: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Calibri"/>
              </a:rPr>
              <a:t>The </a:t>
            </a:r>
            <a:r>
              <a:rPr lang="en-US" sz="2400" b="0" strike="noStrike" spc="-1" dirty="0" err="1">
                <a:solidFill>
                  <a:srgbClr val="000000"/>
                </a:solidFill>
                <a:latin typeface="Calibri"/>
              </a:rPr>
              <a:t>browserTool</a:t>
            </a:r>
            <a:r>
              <a:rPr lang="en-US" sz="2400" b="0" strike="noStrike" spc="-1" dirty="0">
                <a:solidFill>
                  <a:srgbClr val="000000"/>
                </a:solidFill>
                <a:latin typeface="Calibri"/>
              </a:rPr>
              <a:t> directory also contains sample RISC-V functions as well as their respective .bin files to be used as input to your program and the .</a:t>
            </a:r>
            <a:r>
              <a:rPr lang="en-US" sz="2400" b="0" strike="noStrike" spc="-1" dirty="0" err="1">
                <a:solidFill>
                  <a:srgbClr val="000000"/>
                </a:solidFill>
                <a:latin typeface="Calibri"/>
              </a:rPr>
              <a:t>wasm</a:t>
            </a:r>
            <a:r>
              <a:rPr lang="en-US" sz="2400" b="0" strike="noStrike" spc="-1" dirty="0">
                <a:solidFill>
                  <a:srgbClr val="000000"/>
                </a:solidFill>
                <a:latin typeface="Calibri"/>
              </a:rPr>
              <a:t> files that are the translated result.</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Student-Generated Test Cases</a:t>
            </a: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Calibri"/>
              </a:rPr>
              <a:t>Students will submit test cases</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Printing the Output of your solution</a:t>
            </a: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Calibri"/>
              </a:rPr>
              <a:t>RISCV code provided for printing</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Tips – Overall:</a:t>
            </a:r>
            <a:endParaRPr lang="en-US" sz="4400" b="0" strike="noStrike" spc="-1">
              <a:solidFill>
                <a:srgbClr val="000000"/>
              </a:solidFill>
              <a:latin typeface="Calibri"/>
            </a:endParaRPr>
          </a:p>
        </p:txBody>
      </p:sp>
      <p:sp>
        <p:nvSpPr>
          <p:cNvPr id="220" name="TextShape 2"/>
          <p:cNvSpPr txBox="1"/>
          <p:nvPr/>
        </p:nvSpPr>
        <p:spPr>
          <a:xfrm>
            <a:off x="1663380" y="1690200"/>
            <a:ext cx="8864640" cy="4489920"/>
          </a:xfrm>
          <a:prstGeom prst="rect">
            <a:avLst/>
          </a:prstGeom>
          <a:noFill/>
          <a:ln>
            <a:noFill/>
          </a:ln>
        </p:spPr>
        <p:txBody>
          <a:bodyPr>
            <a:normAutofit fontScale="92500" lnSpcReduction="10000"/>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Test as you go, there is a disassembler provided so that you may analyze intermediate output. The only requirement to run the disassembler is that your code is </a:t>
            </a:r>
            <a:r>
              <a:rPr lang="en-US" sz="2800" b="1" strike="noStrike" spc="-1" dirty="0">
                <a:solidFill>
                  <a:srgbClr val="000000"/>
                </a:solidFill>
                <a:latin typeface="Calibri"/>
              </a:rPr>
              <a:t>terminated with a  return statement</a:t>
            </a:r>
            <a:r>
              <a:rPr lang="en-US" sz="2800" b="0" strike="noStrike" spc="-1" dirty="0">
                <a:solidFill>
                  <a:srgbClr val="000000"/>
                </a:solidFill>
                <a:latin typeface="Calibri"/>
              </a:rPr>
              <a:t>.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may also use the </a:t>
            </a:r>
            <a:r>
              <a:rPr lang="en-US" sz="2800" b="0" strike="noStrike" spc="-1" dirty="0" err="1">
                <a:solidFill>
                  <a:srgbClr val="000000"/>
                </a:solidFill>
                <a:latin typeface="Consolas"/>
              </a:rPr>
              <a:t>hexdump</a:t>
            </a:r>
            <a:r>
              <a:rPr lang="en-US" sz="2800" b="0" strike="noStrike" spc="-1" dirty="0">
                <a:solidFill>
                  <a:srgbClr val="000000"/>
                </a:solidFill>
                <a:latin typeface="Calibri"/>
              </a:rPr>
              <a:t> command to view your program’s binary file (.</a:t>
            </a:r>
            <a:r>
              <a:rPr lang="en-US" sz="2800" b="0" strike="noStrike" spc="-1" dirty="0" err="1">
                <a:solidFill>
                  <a:srgbClr val="000000"/>
                </a:solidFill>
                <a:latin typeface="Calibri"/>
              </a:rPr>
              <a:t>wasm</a:t>
            </a:r>
            <a:r>
              <a:rPr lang="en-US" sz="2800" b="0" strike="noStrike" spc="-1" dirty="0">
                <a:solidFill>
                  <a:srgbClr val="000000"/>
                </a:solidFill>
                <a:latin typeface="Calibri"/>
              </a:rPr>
              <a:t> file) output</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Test your encodeLEB128 function extensively. You may use the </a:t>
            </a:r>
            <a:r>
              <a:rPr lang="en-US" sz="2800" b="0" strike="noStrike" spc="-1" dirty="0" err="1">
                <a:solidFill>
                  <a:srgbClr val="000000"/>
                </a:solidFill>
                <a:latin typeface="Calibri"/>
              </a:rPr>
              <a:t>decodeLEBtoDec</a:t>
            </a:r>
            <a:r>
              <a:rPr lang="en-US" sz="2800" b="0" strike="noStrike" spc="-1" dirty="0">
                <a:solidFill>
                  <a:srgbClr val="000000"/>
                </a:solidFill>
                <a:latin typeface="Calibri"/>
              </a:rPr>
              <a:t> function  in the </a:t>
            </a:r>
            <a:r>
              <a:rPr lang="en-US" sz="2800" b="0" strike="noStrike" spc="-1" dirty="0" err="1">
                <a:solidFill>
                  <a:srgbClr val="000000"/>
                </a:solidFill>
                <a:latin typeface="Calibri"/>
              </a:rPr>
              <a:t>WASMDisassembler.s</a:t>
            </a:r>
            <a:r>
              <a:rPr lang="en-US" sz="2800" b="0" strike="noStrike" spc="-1" dirty="0">
                <a:solidFill>
                  <a:srgbClr val="000000"/>
                </a:solidFill>
                <a:latin typeface="Calibri"/>
              </a:rPr>
              <a:t> file to convert your encodeLEB128 output back to decimal format in order to make testing less complex. See the </a:t>
            </a:r>
            <a:r>
              <a:rPr lang="en-US" sz="2800" b="0" strike="noStrike" spc="-1" dirty="0" err="1">
                <a:solidFill>
                  <a:srgbClr val="000000"/>
                </a:solidFill>
                <a:latin typeface="Calibri"/>
              </a:rPr>
              <a:t>decodeLEBtoDec</a:t>
            </a:r>
            <a:r>
              <a:rPr lang="en-US" sz="2800" b="0" strike="noStrike" spc="-1" dirty="0">
                <a:solidFill>
                  <a:srgbClr val="000000"/>
                </a:solidFill>
                <a:latin typeface="Calibri"/>
              </a:rPr>
              <a:t> function comments in the </a:t>
            </a:r>
            <a:r>
              <a:rPr lang="en-US" sz="2800" b="0" strike="noStrike" spc="-1" dirty="0" err="1">
                <a:solidFill>
                  <a:srgbClr val="000000"/>
                </a:solidFill>
                <a:latin typeface="Calibri"/>
              </a:rPr>
              <a:t>WASMDisassembler.s</a:t>
            </a:r>
            <a:r>
              <a:rPr lang="en-US" sz="2800" b="0" strike="noStrike" spc="-1" dirty="0">
                <a:solidFill>
                  <a:srgbClr val="000000"/>
                </a:solidFill>
                <a:latin typeface="Calibri"/>
              </a:rPr>
              <a:t> file for details.</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Start early, this assignment has several nontrivial  parts. </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838080" y="365040"/>
            <a:ext cx="10515240" cy="1325160"/>
          </a:xfrm>
          <a:prstGeom prst="rect">
            <a:avLst/>
          </a:prstGeom>
          <a:noFill/>
          <a:ln>
            <a:noFill/>
          </a:ln>
        </p:spPr>
        <p:txBody>
          <a:bodyPr anchor="ctr">
            <a:normAutofit/>
          </a:bodyPr>
          <a:lstStyle/>
          <a:p>
            <a:pPr>
              <a:lnSpc>
                <a:spcPct val="90000"/>
              </a:lnSpc>
            </a:pPr>
            <a:r>
              <a:rPr lang="en-US" sz="4400" b="0" strike="noStrike" spc="-1">
                <a:solidFill>
                  <a:srgbClr val="000000"/>
                </a:solidFill>
                <a:latin typeface="Calibri Light"/>
              </a:rPr>
              <a:t>University of Alberta</a:t>
            </a:r>
            <a:br/>
            <a:r>
              <a:rPr lang="en-US" sz="4400" b="0" strike="noStrike" spc="-1">
                <a:solidFill>
                  <a:srgbClr val="000000"/>
                </a:solidFill>
                <a:latin typeface="Calibri Light"/>
              </a:rPr>
              <a:t>Code of Student Behavior</a:t>
            </a:r>
            <a:endParaRPr lang="en-US" sz="4400" b="0" strike="noStrike" spc="-1">
              <a:solidFill>
                <a:srgbClr val="000000"/>
              </a:solidFill>
              <a:latin typeface="Calibri"/>
            </a:endParaRPr>
          </a:p>
        </p:txBody>
      </p:sp>
      <p:sp>
        <p:nvSpPr>
          <p:cNvPr id="222" name="CustomShape 2"/>
          <p:cNvSpPr/>
          <p:nvPr/>
        </p:nvSpPr>
        <p:spPr>
          <a:xfrm>
            <a:off x="1523880" y="1595880"/>
            <a:ext cx="814464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1200" b="0" strike="noStrike" spc="-1">
                <a:solidFill>
                  <a:srgbClr val="000000"/>
                </a:solidFill>
                <a:latin typeface="Calibri"/>
              </a:rPr>
              <a:t>http://www.governance.ualberta.ca/en/CodesofConductandResidenceCommunityStandards/CodeofStudentBehaviour.aspx</a:t>
            </a:r>
            <a:endParaRPr lang="en-CA" sz="1200" b="0" strike="noStrike" spc="-1">
              <a:latin typeface="Arial"/>
            </a:endParaRPr>
          </a:p>
        </p:txBody>
      </p:sp>
      <p:sp>
        <p:nvSpPr>
          <p:cNvPr id="223" name="CustomShape 3"/>
          <p:cNvSpPr/>
          <p:nvPr/>
        </p:nvSpPr>
        <p:spPr>
          <a:xfrm>
            <a:off x="1828800" y="2423160"/>
            <a:ext cx="82162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1800" b="1" strike="noStrike" spc="-1">
                <a:solidFill>
                  <a:srgbClr val="000000"/>
                </a:solidFill>
                <a:latin typeface="Calibri"/>
              </a:rPr>
              <a:t>30.3.2(1) Plagiarism</a:t>
            </a:r>
            <a:endParaRPr lang="en-CA" sz="1800" b="0" strike="noStrike" spc="-1">
              <a:latin typeface="Arial"/>
            </a:endParaRPr>
          </a:p>
          <a:p>
            <a:pPr>
              <a:lnSpc>
                <a:spcPct val="100000"/>
              </a:lnSpc>
            </a:pPr>
            <a:r>
              <a:rPr lang="en-CA" sz="1800" b="0" strike="noStrike" spc="-1">
                <a:solidFill>
                  <a:srgbClr val="000000"/>
                </a:solidFill>
                <a:latin typeface="Calibri"/>
              </a:rPr>
              <a:t>No Student shall submit the words, ideas, images or data of another person as the</a:t>
            </a:r>
            <a:endParaRPr lang="en-CA" sz="1800" b="0" strike="noStrike" spc="-1">
              <a:latin typeface="Arial"/>
            </a:endParaRPr>
          </a:p>
          <a:p>
            <a:pPr>
              <a:lnSpc>
                <a:spcPct val="100000"/>
              </a:lnSpc>
            </a:pPr>
            <a:r>
              <a:rPr lang="en-CA" sz="1800" b="0" strike="noStrike" spc="-1">
                <a:solidFill>
                  <a:srgbClr val="000000"/>
                </a:solidFill>
                <a:latin typeface="Calibri"/>
              </a:rPr>
              <a:t>Student’s own in any academic writing, essay, thesis, project, assignment,</a:t>
            </a:r>
            <a:endParaRPr lang="en-CA" sz="1800" b="0" strike="noStrike" spc="-1">
              <a:latin typeface="Arial"/>
            </a:endParaRPr>
          </a:p>
          <a:p>
            <a:pPr>
              <a:lnSpc>
                <a:spcPct val="100000"/>
              </a:lnSpc>
            </a:pPr>
            <a:r>
              <a:rPr lang="en-CA" sz="1800" b="0" strike="noStrike" spc="-1">
                <a:solidFill>
                  <a:srgbClr val="000000"/>
                </a:solidFill>
                <a:latin typeface="Calibri"/>
              </a:rPr>
              <a:t>presentation or poster in a course or program of study. </a:t>
            </a:r>
            <a:endParaRPr lang="en-CA" sz="1800" b="0" strike="noStrike" spc="-1">
              <a:latin typeface="Arial"/>
            </a:endParaRPr>
          </a:p>
        </p:txBody>
      </p:sp>
      <p:sp>
        <p:nvSpPr>
          <p:cNvPr id="224" name="CustomShape 4"/>
          <p:cNvSpPr/>
          <p:nvPr/>
        </p:nvSpPr>
        <p:spPr>
          <a:xfrm>
            <a:off x="1828800" y="4000320"/>
            <a:ext cx="80640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1800" b="1" strike="noStrike" spc="-1">
                <a:solidFill>
                  <a:srgbClr val="000000"/>
                </a:solidFill>
                <a:latin typeface="Calibri"/>
              </a:rPr>
              <a:t>30.3.2(2) Cheating</a:t>
            </a:r>
            <a:endParaRPr lang="en-CA" sz="1800" b="0" strike="noStrike" spc="-1">
              <a:latin typeface="Arial"/>
            </a:endParaRPr>
          </a:p>
          <a:p>
            <a:pPr>
              <a:lnSpc>
                <a:spcPct val="100000"/>
              </a:lnSpc>
            </a:pPr>
            <a:r>
              <a:rPr lang="en-CA" sz="1800" b="0" strike="noStrike" spc="-1">
                <a:solidFill>
                  <a:srgbClr val="000000"/>
                </a:solidFill>
                <a:latin typeface="Calibri"/>
              </a:rPr>
              <a:t>30.3.2(2) d No Student shall submit in any course or program of study, without the</a:t>
            </a:r>
            <a:endParaRPr lang="en-CA" sz="1800" b="0" strike="noStrike" spc="-1">
              <a:latin typeface="Arial"/>
            </a:endParaRPr>
          </a:p>
          <a:p>
            <a:pPr>
              <a:lnSpc>
                <a:spcPct val="100000"/>
              </a:lnSpc>
            </a:pPr>
            <a:r>
              <a:rPr lang="en-CA" sz="1800" b="0" strike="noStrike" spc="-1">
                <a:solidFill>
                  <a:srgbClr val="000000"/>
                </a:solidFill>
                <a:latin typeface="Calibri"/>
              </a:rPr>
              <a:t>written approval of the course Instructor, all or a substantial portion of any</a:t>
            </a:r>
            <a:endParaRPr lang="en-CA" sz="1800" b="0" strike="noStrike" spc="-1">
              <a:latin typeface="Arial"/>
            </a:endParaRPr>
          </a:p>
          <a:p>
            <a:pPr>
              <a:lnSpc>
                <a:spcPct val="100000"/>
              </a:lnSpc>
            </a:pPr>
            <a:r>
              <a:rPr lang="en-CA" sz="1800" b="0" strike="noStrike" spc="-1">
                <a:solidFill>
                  <a:srgbClr val="000000"/>
                </a:solidFill>
                <a:latin typeface="Calibri"/>
              </a:rPr>
              <a:t>academic writing, essay, thesis, research report, project, assignment,</a:t>
            </a:r>
            <a:endParaRPr lang="en-CA" sz="1800" b="0" strike="noStrike" spc="-1">
              <a:latin typeface="Arial"/>
            </a:endParaRPr>
          </a:p>
          <a:p>
            <a:pPr>
              <a:lnSpc>
                <a:spcPct val="100000"/>
              </a:lnSpc>
            </a:pPr>
            <a:r>
              <a:rPr lang="en-CA" sz="1800" b="0" strike="noStrike" spc="-1">
                <a:solidFill>
                  <a:srgbClr val="000000"/>
                </a:solidFill>
                <a:latin typeface="Calibri"/>
              </a:rPr>
              <a:t>presentation or poster for which credit has previously been obtained by the</a:t>
            </a:r>
            <a:endParaRPr lang="en-CA" sz="1800" b="0" strike="noStrike" spc="-1">
              <a:latin typeface="Arial"/>
            </a:endParaRPr>
          </a:p>
          <a:p>
            <a:pPr>
              <a:lnSpc>
                <a:spcPct val="100000"/>
              </a:lnSpc>
            </a:pPr>
            <a:r>
              <a:rPr lang="en-CA" sz="1800" b="0" strike="noStrike" spc="-1">
                <a:solidFill>
                  <a:srgbClr val="000000"/>
                </a:solidFill>
                <a:latin typeface="Calibri"/>
              </a:rPr>
              <a:t>Student or which has been or is being submitted by the Student in another</a:t>
            </a:r>
            <a:endParaRPr lang="en-CA" sz="1800" b="0" strike="noStrike" spc="-1">
              <a:latin typeface="Arial"/>
            </a:endParaRPr>
          </a:p>
          <a:p>
            <a:pPr>
              <a:lnSpc>
                <a:spcPct val="100000"/>
              </a:lnSpc>
            </a:pPr>
            <a:r>
              <a:rPr lang="en-CA" sz="1800" b="0" strike="noStrike" spc="-1">
                <a:solidFill>
                  <a:srgbClr val="000000"/>
                </a:solidFill>
                <a:latin typeface="Calibri"/>
              </a:rPr>
              <a:t>course or program of study in the University or elsewhere</a:t>
            </a:r>
            <a:endParaRPr lang="en-CA"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CF18-2043-8941-A70F-D1E2910A5DB4}"/>
              </a:ext>
            </a:extLst>
          </p:cNvPr>
          <p:cNvSpPr>
            <a:spLocks noGrp="1"/>
          </p:cNvSpPr>
          <p:nvPr>
            <p:ph type="title"/>
          </p:nvPr>
        </p:nvSpPr>
        <p:spPr>
          <a:xfrm>
            <a:off x="838380" y="4797892"/>
            <a:ext cx="10515240" cy="1325160"/>
          </a:xfrm>
        </p:spPr>
        <p:txBody>
          <a:bodyPr/>
          <a:lstStyle/>
          <a:p>
            <a:r>
              <a:rPr lang="en-US" dirty="0">
                <a:latin typeface="Calibri Light" panose="020F0302020204030204" pitchFamily="34" charset="0"/>
                <a:cs typeface="Calibri Light" panose="020F0302020204030204" pitchFamily="34" charset="0"/>
              </a:rPr>
              <a:t>What is a WASM module?</a:t>
            </a:r>
          </a:p>
        </p:txBody>
      </p:sp>
    </p:spTree>
    <p:extLst>
      <p:ext uri="{BB962C8B-B14F-4D97-AF65-F5344CB8AC3E}">
        <p14:creationId xmlns:p14="http://schemas.microsoft.com/office/powerpoint/2010/main" val="183996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WASM Module</a:t>
            </a:r>
            <a:endParaRPr lang="en-US" sz="4400" b="0" strike="noStrike" spc="-1">
              <a:solidFill>
                <a:srgbClr val="000000"/>
              </a:solidFill>
              <a:latin typeface="Calibri"/>
            </a:endParaRPr>
          </a:p>
        </p:txBody>
      </p:sp>
      <p:sp>
        <p:nvSpPr>
          <p:cNvPr id="134" name="TextShape 2"/>
          <p:cNvSpPr txBox="1"/>
          <p:nvPr/>
        </p:nvSpPr>
        <p:spPr>
          <a:xfrm>
            <a:off x="838080" y="1825560"/>
            <a:ext cx="10515240" cy="4350960"/>
          </a:xfrm>
          <a:prstGeom prst="rect">
            <a:avLst/>
          </a:prstGeom>
          <a:noFill/>
          <a:ln>
            <a:noFill/>
          </a:ln>
        </p:spPr>
        <p:txBody>
          <a:bodyPr>
            <a:normAutofit lnSpcReduction="10000"/>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A file containing a </a:t>
            </a:r>
            <a:r>
              <a:rPr lang="en-US" sz="2800" b="0" strike="noStrike" spc="-1" dirty="0" err="1">
                <a:solidFill>
                  <a:srgbClr val="000000"/>
                </a:solidFill>
                <a:latin typeface="Calibri"/>
              </a:rPr>
              <a:t>webassembly</a:t>
            </a:r>
            <a:r>
              <a:rPr lang="en-US" sz="2800" b="0" strike="noStrike" spc="-1" dirty="0">
                <a:solidFill>
                  <a:srgbClr val="000000"/>
                </a:solidFill>
                <a:latin typeface="Calibri"/>
              </a:rPr>
              <a:t> program</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The smallest valid WASM module </a:t>
            </a:r>
            <a:r>
              <a:rPr lang="en-US" sz="2800" spc="-1" dirty="0">
                <a:solidFill>
                  <a:srgbClr val="000000"/>
                </a:solidFill>
                <a:latin typeface="Calibri"/>
              </a:rPr>
              <a:t>contains 8 bytecodes:</a:t>
            </a:r>
          </a:p>
          <a:p>
            <a:pPr marL="228600" indent="-22824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a:lnSpc>
                <a:spcPct val="90000"/>
              </a:lnSpc>
              <a:spcBef>
                <a:spcPts val="1001"/>
              </a:spcBef>
            </a:pPr>
            <a:r>
              <a:rPr lang="en-US" sz="2800" b="0" strike="noStrike" spc="-1" dirty="0">
                <a:solidFill>
                  <a:srgbClr val="000000"/>
                </a:solidFill>
                <a:latin typeface="Calibri"/>
              </a:rPr>
              <a:t>  </a:t>
            </a:r>
            <a:r>
              <a:rPr lang="en-US" sz="2400" b="0" strike="noStrike" spc="-1" dirty="0">
                <a:solidFill>
                  <a:srgbClr val="000000"/>
                </a:solidFill>
                <a:latin typeface="Monaco" pitchFamily="2" charset="77"/>
              </a:rPr>
              <a:t>0x00, 0x61, 0x73, 0x6d, 0x01, 0x00, 0x00, 0x00 </a:t>
            </a:r>
          </a:p>
          <a:p>
            <a:pPr>
              <a:lnSpc>
                <a:spcPct val="90000"/>
              </a:lnSpc>
              <a:spcBef>
                <a:spcPts val="1001"/>
              </a:spcBef>
            </a:pPr>
            <a:r>
              <a:rPr lang="en-US" sz="2400" b="0" strike="noStrike" spc="-1" dirty="0">
                <a:solidFill>
                  <a:srgbClr val="000000"/>
                </a:solidFill>
                <a:latin typeface="Monaco" pitchFamily="2" charset="77"/>
              </a:rPr>
              <a:t>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WAST is a text representation: </a:t>
            </a:r>
          </a:p>
          <a:p>
            <a:pPr marL="228600" indent="-22824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a:lnSpc>
                <a:spcPct val="90000"/>
              </a:lnSpc>
              <a:spcBef>
                <a:spcPts val="1001"/>
              </a:spcBef>
            </a:pPr>
            <a:r>
              <a:rPr lang="en-US" sz="2400" b="0" strike="noStrike" spc="-1" dirty="0">
                <a:solidFill>
                  <a:srgbClr val="000000"/>
                </a:solidFill>
                <a:latin typeface="Calibri"/>
              </a:rPr>
              <a:t> </a:t>
            </a:r>
            <a:r>
              <a:rPr lang="en-US" sz="2400" strike="noStrike" spc="-1" dirty="0">
                <a:solidFill>
                  <a:srgbClr val="000000"/>
                </a:solidFill>
                <a:latin typeface="Monaco" pitchFamily="2" charset="77"/>
                <a:cs typeface="Calibri Light" panose="020F0302020204030204" pitchFamily="34" charset="0"/>
              </a:rPr>
              <a:t>(module)</a:t>
            </a:r>
          </a:p>
          <a:p>
            <a:pPr>
              <a:lnSpc>
                <a:spcPct val="90000"/>
              </a:lnSpc>
              <a:spcBef>
                <a:spcPts val="1001"/>
              </a:spcBef>
            </a:pPr>
            <a:r>
              <a:rPr lang="en-US" sz="2400" strike="noStrike" spc="-1" dirty="0">
                <a:solidFill>
                  <a:srgbClr val="000000"/>
                </a:solidFill>
                <a:latin typeface="Monaco" pitchFamily="2" charset="77"/>
                <a:cs typeface="Calibri Light" panose="020F0302020204030204" pitchFamily="34" charset="0"/>
              </a:rPr>
              <a:t>This module does not contain any code!</a:t>
            </a:r>
          </a:p>
        </p:txBody>
      </p:sp>
      <p:sp>
        <p:nvSpPr>
          <p:cNvPr id="2" name="Rectangle 1">
            <a:extLst>
              <a:ext uri="{FF2B5EF4-FFF2-40B4-BE49-F238E27FC236}">
                <a16:creationId xmlns:a16="http://schemas.microsoft.com/office/drawing/2014/main" id="{6EC4D7D3-510D-7741-AA8A-9BBDC86BBFAE}"/>
              </a:ext>
            </a:extLst>
          </p:cNvPr>
          <p:cNvSpPr/>
          <p:nvPr/>
        </p:nvSpPr>
        <p:spPr>
          <a:xfrm>
            <a:off x="838080" y="3011557"/>
            <a:ext cx="9044609" cy="854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39819E4-0B7A-A349-A6BD-42DBEBEE2DA8}"/>
              </a:ext>
            </a:extLst>
          </p:cNvPr>
          <p:cNvSpPr/>
          <p:nvPr/>
        </p:nvSpPr>
        <p:spPr>
          <a:xfrm>
            <a:off x="838080" y="4893366"/>
            <a:ext cx="9044609" cy="10899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uiExpand="1" build="p"/>
      <p:bldP spid="2"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981080" y="0"/>
            <a:ext cx="8229240" cy="114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WASM Module Sections</a:t>
            </a:r>
            <a:endParaRPr lang="en-US" sz="4400" b="0" strike="noStrike" spc="-1" dirty="0">
              <a:solidFill>
                <a:srgbClr val="000000"/>
              </a:solidFill>
              <a:latin typeface="Calibri"/>
            </a:endParaRPr>
          </a:p>
        </p:txBody>
      </p:sp>
      <p:sp>
        <p:nvSpPr>
          <p:cNvPr id="136" name="TextShape 2"/>
          <p:cNvSpPr txBox="1"/>
          <p:nvPr/>
        </p:nvSpPr>
        <p:spPr>
          <a:xfrm>
            <a:off x="1981080" y="1169640"/>
            <a:ext cx="8229240" cy="5257440"/>
          </a:xfrm>
          <a:prstGeom prst="rect">
            <a:avLst/>
          </a:prstGeom>
          <a:noFill/>
          <a:ln>
            <a:noFill/>
          </a:ln>
        </p:spPr>
        <p:txBody>
          <a:bodyPr>
            <a:normAutofit lnSpcReduction="10000"/>
          </a:bodyPr>
          <a:lstStyle/>
          <a:p>
            <a:pPr marL="228600" indent="-228240">
              <a:lnSpc>
                <a:spcPct val="90000"/>
              </a:lnSpc>
              <a:spcBef>
                <a:spcPts val="1001"/>
              </a:spcBef>
              <a:buClr>
                <a:srgbClr val="000000"/>
              </a:buClr>
              <a:buFont typeface="Arial"/>
              <a:buChar char="•"/>
            </a:pPr>
            <a:r>
              <a:rPr lang="en-US" sz="2800" spc="-1" dirty="0">
                <a:solidFill>
                  <a:srgbClr val="000000"/>
                </a:solidFill>
                <a:latin typeface="Calibri"/>
              </a:rPr>
              <a:t>S</a:t>
            </a:r>
            <a:r>
              <a:rPr lang="en-US" sz="2800" b="0" strike="noStrike" spc="-1" dirty="0">
                <a:solidFill>
                  <a:srgbClr val="000000"/>
                </a:solidFill>
                <a:latin typeface="Calibri"/>
              </a:rPr>
              <a:t>ections have headers and headers have fields. </a:t>
            </a:r>
          </a:p>
          <a:p>
            <a:pPr>
              <a:lnSpc>
                <a:spcPct val="90000"/>
              </a:lnSpc>
              <a:spcBef>
                <a:spcPts val="1001"/>
              </a:spcBef>
            </a:pPr>
            <a:endParaRPr lang="en-US"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spc="-1" dirty="0">
                <a:solidFill>
                  <a:srgbClr val="000000"/>
                </a:solidFill>
                <a:latin typeface="Calibri"/>
              </a:rPr>
              <a:t>A</a:t>
            </a:r>
            <a:r>
              <a:rPr lang="en-US" sz="2800" b="0" strike="noStrike" spc="-1" dirty="0">
                <a:solidFill>
                  <a:srgbClr val="000000"/>
                </a:solidFill>
                <a:latin typeface="Calibri"/>
              </a:rPr>
              <a:t>ll sections are optional</a:t>
            </a:r>
            <a:endParaRPr lang="en-US" sz="2800" spc="-1" dirty="0">
              <a:solidFill>
                <a:srgbClr val="000000"/>
              </a:solidFill>
              <a:latin typeface="Calibri"/>
            </a:endParaRPr>
          </a:p>
          <a:p>
            <a:pPr marL="685800" lvl="1" indent="-228240">
              <a:lnSpc>
                <a:spcPct val="90000"/>
              </a:lnSpc>
              <a:spcBef>
                <a:spcPts val="1001"/>
              </a:spcBef>
              <a:buClr>
                <a:srgbClr val="000000"/>
              </a:buClr>
              <a:buFont typeface="Arial"/>
              <a:buChar char="•"/>
            </a:pPr>
            <a:r>
              <a:rPr lang="en-US" sz="2800" spc="-1" dirty="0">
                <a:solidFill>
                  <a:srgbClr val="000000"/>
                </a:solidFill>
                <a:latin typeface="Calibri"/>
              </a:rPr>
              <a:t>A</a:t>
            </a:r>
            <a:r>
              <a:rPr lang="en-US" sz="2800" b="0" strike="noStrike" spc="-1" dirty="0">
                <a:solidFill>
                  <a:srgbClr val="000000"/>
                </a:solidFill>
                <a:latin typeface="Calibri"/>
              </a:rPr>
              <a:t>t least a few sections and fields in each header should be included to do something interesting. </a:t>
            </a:r>
          </a:p>
          <a:p>
            <a:pPr>
              <a:lnSpc>
                <a:spcPct val="90000"/>
              </a:lnSpc>
              <a:spcBef>
                <a:spcPts val="1001"/>
              </a:spcBef>
            </a:pPr>
            <a:endParaRPr lang="en-US"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spc="-1" dirty="0">
                <a:solidFill>
                  <a:srgbClr val="000000"/>
                </a:solidFill>
                <a:latin typeface="Calibri"/>
              </a:rPr>
              <a:t>The </a:t>
            </a:r>
            <a:r>
              <a:rPr lang="en-US" sz="2800" b="0" strike="noStrike" spc="-1" dirty="0">
                <a:solidFill>
                  <a:srgbClr val="000000"/>
                </a:solidFill>
                <a:latin typeface="Calibri"/>
              </a:rPr>
              <a:t> lab provides you with:</a:t>
            </a:r>
          </a:p>
          <a:p>
            <a:pPr marL="685800" lvl="1" indent="-228240">
              <a:lnSpc>
                <a:spcPct val="90000"/>
              </a:lnSpc>
              <a:spcBef>
                <a:spcPts val="1001"/>
              </a:spcBef>
              <a:buClr>
                <a:srgbClr val="000000"/>
              </a:buClr>
              <a:buFont typeface="Arial"/>
              <a:buChar char="•"/>
            </a:pPr>
            <a:r>
              <a:rPr lang="en-US" sz="2800" b="0" strike="noStrike" spc="-1" dirty="0">
                <a:solidFill>
                  <a:srgbClr val="000000"/>
                </a:solidFill>
                <a:latin typeface="Calibri"/>
              </a:rPr>
              <a:t>a type section, </a:t>
            </a:r>
          </a:p>
          <a:p>
            <a:pPr marL="685800" lvl="1" indent="-228240">
              <a:lnSpc>
                <a:spcPct val="90000"/>
              </a:lnSpc>
              <a:spcBef>
                <a:spcPts val="1001"/>
              </a:spcBef>
              <a:buClr>
                <a:srgbClr val="000000"/>
              </a:buClr>
              <a:buFont typeface="Arial"/>
              <a:buChar char="•"/>
            </a:pPr>
            <a:r>
              <a:rPr lang="en-US" sz="2800" b="0" strike="noStrike" spc="-1" dirty="0">
                <a:solidFill>
                  <a:srgbClr val="000000"/>
                </a:solidFill>
                <a:latin typeface="Calibri"/>
              </a:rPr>
              <a:t>a function (declaration) section, </a:t>
            </a:r>
          </a:p>
          <a:p>
            <a:pPr marL="685800" lvl="1" indent="-228240">
              <a:lnSpc>
                <a:spcPct val="90000"/>
              </a:lnSpc>
              <a:spcBef>
                <a:spcPts val="1001"/>
              </a:spcBef>
              <a:buClr>
                <a:srgbClr val="000000"/>
              </a:buClr>
              <a:buFont typeface="Arial"/>
              <a:buChar char="•"/>
            </a:pPr>
            <a:r>
              <a:rPr lang="en-US" sz="2800" b="0" strike="noStrike" spc="-1" dirty="0">
                <a:solidFill>
                  <a:srgbClr val="000000"/>
                </a:solidFill>
                <a:latin typeface="Calibri"/>
              </a:rPr>
              <a:t>an export section, and </a:t>
            </a:r>
          </a:p>
          <a:p>
            <a:pPr marL="685800" lvl="1" indent="-228240">
              <a:lnSpc>
                <a:spcPct val="90000"/>
              </a:lnSpc>
              <a:spcBef>
                <a:spcPts val="1001"/>
              </a:spcBef>
              <a:buClr>
                <a:srgbClr val="000000"/>
              </a:buClr>
              <a:buFont typeface="Arial"/>
              <a:buChar char="•"/>
            </a:pPr>
            <a:r>
              <a:rPr lang="en-US" sz="2800" b="0" strike="noStrike" spc="-1" dirty="0">
                <a:solidFill>
                  <a:srgbClr val="000000"/>
                </a:solidFill>
                <a:latin typeface="Calibri"/>
              </a:rPr>
              <a:t>the preamble for the code section.</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Main Idea -RISCVtoWASM</a:t>
            </a:r>
            <a:endParaRPr lang="en-US" sz="4400" b="0" strike="noStrike" spc="-1">
              <a:solidFill>
                <a:srgbClr val="000000"/>
              </a:solidFill>
              <a:latin typeface="Calibri"/>
            </a:endParaRPr>
          </a:p>
        </p:txBody>
      </p:sp>
      <p:sp>
        <p:nvSpPr>
          <p:cNvPr id="138" name="TextShape 2"/>
          <p:cNvSpPr txBox="1"/>
          <p:nvPr/>
        </p:nvSpPr>
        <p:spPr>
          <a:xfrm>
            <a:off x="838080" y="1825560"/>
            <a:ext cx="10515240" cy="4350960"/>
          </a:xfrm>
          <a:prstGeom prst="rect">
            <a:avLst/>
          </a:prstGeom>
          <a:noFill/>
          <a:ln>
            <a:noFill/>
          </a:ln>
        </p:spPr>
        <p:txBody>
          <a:bodyPr>
            <a:normAutofit fontScale="92500" lnSpcReduction="20000"/>
          </a:bodyPr>
          <a:lstStyle/>
          <a:p>
            <a:pPr marL="228600" indent="-228240">
              <a:lnSpc>
                <a:spcPct val="90000"/>
              </a:lnSpc>
              <a:spcBef>
                <a:spcPts val="1001"/>
              </a:spcBef>
              <a:buClr>
                <a:srgbClr val="000000"/>
              </a:buClr>
              <a:buFont typeface="Arial"/>
              <a:buChar char="•"/>
            </a:pPr>
            <a:r>
              <a:rPr lang="en-US" sz="2800" spc="-1" dirty="0">
                <a:solidFill>
                  <a:srgbClr val="000000"/>
                </a:solidFill>
                <a:latin typeface="Calibri"/>
              </a:rPr>
              <a:t>Parse the binary representation of a RISC-V program discovering branches:</a:t>
            </a:r>
          </a:p>
          <a:p>
            <a:pPr marL="685800" lvl="1" indent="-228240">
              <a:lnSpc>
                <a:spcPct val="90000"/>
              </a:lnSpc>
              <a:spcBef>
                <a:spcPts val="1001"/>
              </a:spcBef>
              <a:buClr>
                <a:srgbClr val="000000"/>
              </a:buClr>
              <a:buFont typeface="Arial"/>
              <a:buChar char="•"/>
            </a:pPr>
            <a:r>
              <a:rPr lang="en-US" sz="2800" spc="-1" dirty="0">
                <a:solidFill>
                  <a:srgbClr val="000000"/>
                </a:solidFill>
                <a:latin typeface="Calibri"/>
              </a:rPr>
              <a:t>Compute each branch target</a:t>
            </a:r>
          </a:p>
          <a:p>
            <a:pPr marL="685800" lvl="1" indent="-228240">
              <a:lnSpc>
                <a:spcPct val="90000"/>
              </a:lnSpc>
              <a:spcBef>
                <a:spcPts val="1001"/>
              </a:spcBef>
              <a:buClr>
                <a:srgbClr val="000000"/>
              </a:buClr>
              <a:buFont typeface="Arial"/>
              <a:buChar char="•"/>
            </a:pPr>
            <a:r>
              <a:rPr lang="en-US" sz="2800" spc="-1" dirty="0">
                <a:solidFill>
                  <a:srgbClr val="000000"/>
                </a:solidFill>
                <a:latin typeface="Calibri"/>
              </a:rPr>
              <a:t>Increment either the backward or the forward branch of the target</a:t>
            </a:r>
          </a:p>
          <a:p>
            <a:pPr marL="228600" indent="-22824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Parse </a:t>
            </a:r>
            <a:r>
              <a:rPr lang="en-US" sz="2800" spc="-1" dirty="0">
                <a:solidFill>
                  <a:srgbClr val="000000"/>
                </a:solidFill>
                <a:latin typeface="Calibri"/>
              </a:rPr>
              <a:t>the</a:t>
            </a:r>
            <a:r>
              <a:rPr lang="en-US" sz="2800" b="0" strike="noStrike" spc="-1" dirty="0">
                <a:solidFill>
                  <a:srgbClr val="000000"/>
                </a:solidFill>
                <a:latin typeface="Calibri"/>
              </a:rPr>
              <a:t> binary representation of a RISC-V program </a:t>
            </a:r>
            <a:r>
              <a:rPr lang="en-US" sz="2800" spc="-1" dirty="0">
                <a:solidFill>
                  <a:srgbClr val="000000"/>
                </a:solidFill>
                <a:latin typeface="Calibri"/>
              </a:rPr>
              <a:t>again:</a:t>
            </a:r>
            <a:endParaRPr lang="en-US" sz="2800" b="0" strike="noStrike" spc="-1" dirty="0">
              <a:solidFill>
                <a:srgbClr val="000000"/>
              </a:solidFill>
              <a:latin typeface="Calibri"/>
            </a:endParaRPr>
          </a:p>
          <a:p>
            <a:pPr marL="685800" lvl="1" indent="-228240">
              <a:lnSpc>
                <a:spcPct val="90000"/>
              </a:lnSpc>
              <a:spcBef>
                <a:spcPts val="1001"/>
              </a:spcBef>
              <a:buClr>
                <a:srgbClr val="000000"/>
              </a:buClr>
              <a:buFont typeface="Arial"/>
              <a:buChar char="•"/>
            </a:pPr>
            <a:r>
              <a:rPr lang="en-US" sz="2800" b="0" strike="noStrike" spc="-1" dirty="0">
                <a:solidFill>
                  <a:srgbClr val="000000"/>
                </a:solidFill>
                <a:latin typeface="Calibri"/>
              </a:rPr>
              <a:t>Detect if the instruction is an I-type, R-type, or forward/backward branch instruction and then build a set of corresponding WASM instructions </a:t>
            </a:r>
          </a:p>
          <a:p>
            <a:pPr marL="685800" lvl="1" indent="-228240">
              <a:lnSpc>
                <a:spcPct val="90000"/>
              </a:lnSpc>
              <a:spcBef>
                <a:spcPts val="1001"/>
              </a:spcBef>
              <a:buClr>
                <a:srgbClr val="000000"/>
              </a:buClr>
              <a:buFont typeface="Arial"/>
              <a:buChar char="•"/>
            </a:pPr>
            <a:r>
              <a:rPr lang="en-US" sz="2800" b="0" strike="noStrike" spc="-1" dirty="0">
                <a:solidFill>
                  <a:srgbClr val="000000"/>
                </a:solidFill>
                <a:latin typeface="Calibri"/>
              </a:rPr>
              <a:t>Place the WASM instructions into the provided output space</a:t>
            </a:r>
          </a:p>
          <a:p>
            <a:pPr marL="228600" indent="-228240">
              <a:lnSpc>
                <a:spcPct val="90000"/>
              </a:lnSpc>
              <a:spcBef>
                <a:spcPts val="1001"/>
              </a:spcBef>
              <a:buClr>
                <a:srgbClr val="000000"/>
              </a:buClr>
              <a:buFont typeface="Arial"/>
              <a:buChar char="•"/>
            </a:pPr>
            <a:r>
              <a:rPr lang="en-US" sz="2800" spc="-1" dirty="0">
                <a:solidFill>
                  <a:srgbClr val="000000"/>
                </a:solidFill>
                <a:latin typeface="Calibri"/>
              </a:rPr>
              <a:t>B</a:t>
            </a:r>
            <a:r>
              <a:rPr lang="en-US" sz="2800" b="0" strike="noStrike" spc="-1" dirty="0">
                <a:solidFill>
                  <a:srgbClr val="000000"/>
                </a:solidFill>
                <a:latin typeface="Calibri"/>
              </a:rPr>
              <a:t>ranch translation </a:t>
            </a:r>
            <a:r>
              <a:rPr lang="en-US" sz="2800" spc="-1" dirty="0">
                <a:solidFill>
                  <a:srgbClr val="000000"/>
                </a:solidFill>
                <a:latin typeface="Calibri"/>
              </a:rPr>
              <a:t>is special and different for forward and backward </a:t>
            </a:r>
            <a:r>
              <a:rPr lang="en-US" sz="2800" b="0" strike="noStrike" spc="-1" dirty="0">
                <a:solidFill>
                  <a:srgbClr val="000000"/>
                </a:solidFill>
                <a:latin typeface="Calibri"/>
              </a:rPr>
              <a:t>branches</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6AE6-585D-7546-8BF0-E3727EA3DD39}"/>
              </a:ext>
            </a:extLst>
          </p:cNvPr>
          <p:cNvSpPr>
            <a:spLocks noGrp="1"/>
          </p:cNvSpPr>
          <p:nvPr>
            <p:ph type="title"/>
          </p:nvPr>
        </p:nvSpPr>
        <p:spPr/>
        <p:txBody>
          <a:bodyPr/>
          <a:lstStyle/>
          <a:p>
            <a:r>
              <a:rPr lang="en-US" dirty="0"/>
              <a:t>S-Expression</a:t>
            </a:r>
          </a:p>
        </p:txBody>
      </p:sp>
      <p:sp>
        <p:nvSpPr>
          <p:cNvPr id="4" name="TextBox 3">
            <a:extLst>
              <a:ext uri="{FF2B5EF4-FFF2-40B4-BE49-F238E27FC236}">
                <a16:creationId xmlns:a16="http://schemas.microsoft.com/office/drawing/2014/main" id="{92063BB9-8D6C-E846-809C-7C03672D97B7}"/>
              </a:ext>
            </a:extLst>
          </p:cNvPr>
          <p:cNvSpPr txBox="1"/>
          <p:nvPr/>
        </p:nvSpPr>
        <p:spPr>
          <a:xfrm>
            <a:off x="6878409" y="1275956"/>
            <a:ext cx="736099" cy="369332"/>
          </a:xfrm>
          <a:prstGeom prst="rect">
            <a:avLst/>
          </a:prstGeom>
          <a:noFill/>
        </p:spPr>
        <p:txBody>
          <a:bodyPr wrap="none" rtlCol="0">
            <a:spAutoFit/>
          </a:bodyPr>
          <a:lstStyle/>
          <a:p>
            <a:r>
              <a:rPr lang="en-US" dirty="0" err="1">
                <a:latin typeface="Monaco" pitchFamily="2" charset="77"/>
              </a:rPr>
              <a:t>func</a:t>
            </a:r>
            <a:endParaRPr lang="en-US" dirty="0">
              <a:latin typeface="Monaco" pitchFamily="2" charset="77"/>
            </a:endParaRPr>
          </a:p>
        </p:txBody>
      </p:sp>
      <p:grpSp>
        <p:nvGrpSpPr>
          <p:cNvPr id="29" name="Group 28">
            <a:extLst>
              <a:ext uri="{FF2B5EF4-FFF2-40B4-BE49-F238E27FC236}">
                <a16:creationId xmlns:a16="http://schemas.microsoft.com/office/drawing/2014/main" id="{9A1582AD-C84C-C141-89D2-5C7E22A5BCF4}"/>
              </a:ext>
            </a:extLst>
          </p:cNvPr>
          <p:cNvGrpSpPr/>
          <p:nvPr/>
        </p:nvGrpSpPr>
        <p:grpSpPr>
          <a:xfrm>
            <a:off x="5570482" y="1645288"/>
            <a:ext cx="1675977" cy="1723837"/>
            <a:chOff x="5570482" y="2630808"/>
            <a:chExt cx="1675977" cy="1723837"/>
          </a:xfrm>
        </p:grpSpPr>
        <p:sp>
          <p:nvSpPr>
            <p:cNvPr id="5" name="TextBox 4">
              <a:extLst>
                <a:ext uri="{FF2B5EF4-FFF2-40B4-BE49-F238E27FC236}">
                  <a16:creationId xmlns:a16="http://schemas.microsoft.com/office/drawing/2014/main" id="{6575B49E-5D68-F341-A5EC-67017DC3FB1D}"/>
                </a:ext>
              </a:extLst>
            </p:cNvPr>
            <p:cNvSpPr txBox="1"/>
            <p:nvPr/>
          </p:nvSpPr>
          <p:spPr>
            <a:xfrm>
              <a:off x="5570482" y="3244334"/>
              <a:ext cx="873957" cy="369332"/>
            </a:xfrm>
            <a:prstGeom prst="rect">
              <a:avLst/>
            </a:prstGeom>
            <a:noFill/>
          </p:spPr>
          <p:txBody>
            <a:bodyPr wrap="none" rtlCol="0">
              <a:spAutoFit/>
            </a:bodyPr>
            <a:lstStyle/>
            <a:p>
              <a:r>
                <a:rPr lang="en-US" dirty="0">
                  <a:latin typeface="Monaco" pitchFamily="2" charset="77"/>
                </a:rPr>
                <a:t>param</a:t>
              </a:r>
            </a:p>
          </p:txBody>
        </p:sp>
        <p:sp>
          <p:nvSpPr>
            <p:cNvPr id="8" name="TextBox 7">
              <a:extLst>
                <a:ext uri="{FF2B5EF4-FFF2-40B4-BE49-F238E27FC236}">
                  <a16:creationId xmlns:a16="http://schemas.microsoft.com/office/drawing/2014/main" id="{141B1E76-6DCC-4249-B448-07136E7555F2}"/>
                </a:ext>
              </a:extLst>
            </p:cNvPr>
            <p:cNvSpPr txBox="1"/>
            <p:nvPr/>
          </p:nvSpPr>
          <p:spPr>
            <a:xfrm>
              <a:off x="5708340" y="3985313"/>
              <a:ext cx="598241" cy="369332"/>
            </a:xfrm>
            <a:prstGeom prst="rect">
              <a:avLst/>
            </a:prstGeom>
            <a:noFill/>
          </p:spPr>
          <p:txBody>
            <a:bodyPr wrap="none" rtlCol="0">
              <a:spAutoFit/>
            </a:bodyPr>
            <a:lstStyle/>
            <a:p>
              <a:r>
                <a:rPr lang="en-US" dirty="0">
                  <a:latin typeface="Monaco" pitchFamily="2" charset="77"/>
                </a:rPr>
                <a:t>i32</a:t>
              </a:r>
            </a:p>
          </p:txBody>
        </p:sp>
        <p:cxnSp>
          <p:nvCxnSpPr>
            <p:cNvPr id="12" name="Straight Connector 11">
              <a:extLst>
                <a:ext uri="{FF2B5EF4-FFF2-40B4-BE49-F238E27FC236}">
                  <a16:creationId xmlns:a16="http://schemas.microsoft.com/office/drawing/2014/main" id="{2C674D77-172D-CF46-BA33-FD0AF11A90B7}"/>
                </a:ext>
              </a:extLst>
            </p:cNvPr>
            <p:cNvCxnSpPr>
              <a:stCxn id="4" idx="2"/>
              <a:endCxn id="5" idx="0"/>
            </p:cNvCxnSpPr>
            <p:nvPr/>
          </p:nvCxnSpPr>
          <p:spPr>
            <a:xfrm flipH="1">
              <a:off x="6007461" y="2630808"/>
              <a:ext cx="1238998" cy="61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323749-1A0E-E14F-988D-23D78532247F}"/>
                </a:ext>
              </a:extLst>
            </p:cNvPr>
            <p:cNvCxnSpPr>
              <a:cxnSpLocks/>
              <a:stCxn id="5" idx="2"/>
              <a:endCxn id="8" idx="0"/>
            </p:cNvCxnSpPr>
            <p:nvPr/>
          </p:nvCxnSpPr>
          <p:spPr>
            <a:xfrm>
              <a:off x="6007461" y="3613666"/>
              <a:ext cx="0" cy="37164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4F58C5D-D27A-A145-8C7D-00CAE925430E}"/>
              </a:ext>
            </a:extLst>
          </p:cNvPr>
          <p:cNvGrpSpPr/>
          <p:nvPr/>
        </p:nvGrpSpPr>
        <p:grpSpPr>
          <a:xfrm>
            <a:off x="6809480" y="1645288"/>
            <a:ext cx="873957" cy="1723837"/>
            <a:chOff x="6809480" y="2630808"/>
            <a:chExt cx="873957" cy="1723837"/>
          </a:xfrm>
        </p:grpSpPr>
        <p:sp>
          <p:nvSpPr>
            <p:cNvPr id="6" name="TextBox 5">
              <a:extLst>
                <a:ext uri="{FF2B5EF4-FFF2-40B4-BE49-F238E27FC236}">
                  <a16:creationId xmlns:a16="http://schemas.microsoft.com/office/drawing/2014/main" id="{4FAE6A2A-91B9-6D44-82D9-389C8DE039B0}"/>
                </a:ext>
              </a:extLst>
            </p:cNvPr>
            <p:cNvSpPr txBox="1"/>
            <p:nvPr/>
          </p:nvSpPr>
          <p:spPr>
            <a:xfrm>
              <a:off x="6809480" y="3244334"/>
              <a:ext cx="873957" cy="369332"/>
            </a:xfrm>
            <a:prstGeom prst="rect">
              <a:avLst/>
            </a:prstGeom>
            <a:noFill/>
          </p:spPr>
          <p:txBody>
            <a:bodyPr wrap="none" rtlCol="0">
              <a:spAutoFit/>
            </a:bodyPr>
            <a:lstStyle/>
            <a:p>
              <a:r>
                <a:rPr lang="en-US" dirty="0">
                  <a:latin typeface="Monaco" pitchFamily="2" charset="77"/>
                </a:rPr>
                <a:t>param</a:t>
              </a:r>
            </a:p>
          </p:txBody>
        </p:sp>
        <p:sp>
          <p:nvSpPr>
            <p:cNvPr id="9" name="TextBox 8">
              <a:extLst>
                <a:ext uri="{FF2B5EF4-FFF2-40B4-BE49-F238E27FC236}">
                  <a16:creationId xmlns:a16="http://schemas.microsoft.com/office/drawing/2014/main" id="{98EC9412-8824-0943-B011-FC5EE2FF2602}"/>
                </a:ext>
              </a:extLst>
            </p:cNvPr>
            <p:cNvSpPr txBox="1"/>
            <p:nvPr/>
          </p:nvSpPr>
          <p:spPr>
            <a:xfrm>
              <a:off x="6947338" y="3985313"/>
              <a:ext cx="598241" cy="369332"/>
            </a:xfrm>
            <a:prstGeom prst="rect">
              <a:avLst/>
            </a:prstGeom>
            <a:noFill/>
          </p:spPr>
          <p:txBody>
            <a:bodyPr wrap="none" rtlCol="0">
              <a:spAutoFit/>
            </a:bodyPr>
            <a:lstStyle/>
            <a:p>
              <a:r>
                <a:rPr lang="en-US" dirty="0">
                  <a:latin typeface="Monaco" pitchFamily="2" charset="77"/>
                </a:rPr>
                <a:t>i32</a:t>
              </a:r>
            </a:p>
          </p:txBody>
        </p:sp>
        <p:cxnSp>
          <p:nvCxnSpPr>
            <p:cNvPr id="13" name="Straight Connector 12">
              <a:extLst>
                <a:ext uri="{FF2B5EF4-FFF2-40B4-BE49-F238E27FC236}">
                  <a16:creationId xmlns:a16="http://schemas.microsoft.com/office/drawing/2014/main" id="{B24A13D1-926E-BC44-8594-F647A9E9EA23}"/>
                </a:ext>
              </a:extLst>
            </p:cNvPr>
            <p:cNvCxnSpPr>
              <a:cxnSpLocks/>
              <a:stCxn id="4" idx="2"/>
              <a:endCxn id="6" idx="0"/>
            </p:cNvCxnSpPr>
            <p:nvPr/>
          </p:nvCxnSpPr>
          <p:spPr>
            <a:xfrm>
              <a:off x="7246459" y="2630808"/>
              <a:ext cx="0" cy="61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7A2C11-38A4-384D-8F09-ABD321D8E6FD}"/>
                </a:ext>
              </a:extLst>
            </p:cNvPr>
            <p:cNvCxnSpPr>
              <a:cxnSpLocks/>
              <a:stCxn id="6" idx="2"/>
              <a:endCxn id="9" idx="0"/>
            </p:cNvCxnSpPr>
            <p:nvPr/>
          </p:nvCxnSpPr>
          <p:spPr>
            <a:xfrm>
              <a:off x="7246459" y="3613666"/>
              <a:ext cx="0" cy="37164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FE727E3F-0A51-3042-BD3B-34BEEBAA7AAB}"/>
              </a:ext>
            </a:extLst>
          </p:cNvPr>
          <p:cNvGrpSpPr/>
          <p:nvPr/>
        </p:nvGrpSpPr>
        <p:grpSpPr>
          <a:xfrm>
            <a:off x="7246459" y="1645288"/>
            <a:ext cx="1835230" cy="1723837"/>
            <a:chOff x="7246459" y="2630808"/>
            <a:chExt cx="1835230" cy="1723837"/>
          </a:xfrm>
        </p:grpSpPr>
        <p:sp>
          <p:nvSpPr>
            <p:cNvPr id="7" name="TextBox 6">
              <a:extLst>
                <a:ext uri="{FF2B5EF4-FFF2-40B4-BE49-F238E27FC236}">
                  <a16:creationId xmlns:a16="http://schemas.microsoft.com/office/drawing/2014/main" id="{0968CBE7-E66E-7C41-8269-860860D2E2AC}"/>
                </a:ext>
              </a:extLst>
            </p:cNvPr>
            <p:cNvSpPr txBox="1"/>
            <p:nvPr/>
          </p:nvSpPr>
          <p:spPr>
            <a:xfrm>
              <a:off x="8069874" y="3244334"/>
              <a:ext cx="1011815" cy="369332"/>
            </a:xfrm>
            <a:prstGeom prst="rect">
              <a:avLst/>
            </a:prstGeom>
            <a:noFill/>
          </p:spPr>
          <p:txBody>
            <a:bodyPr wrap="none" rtlCol="0">
              <a:spAutoFit/>
            </a:bodyPr>
            <a:lstStyle/>
            <a:p>
              <a:r>
                <a:rPr lang="en-US" dirty="0">
                  <a:latin typeface="Monaco" pitchFamily="2" charset="77"/>
                </a:rPr>
                <a:t>result</a:t>
              </a:r>
            </a:p>
          </p:txBody>
        </p:sp>
        <p:sp>
          <p:nvSpPr>
            <p:cNvPr id="10" name="TextBox 9">
              <a:extLst>
                <a:ext uri="{FF2B5EF4-FFF2-40B4-BE49-F238E27FC236}">
                  <a16:creationId xmlns:a16="http://schemas.microsoft.com/office/drawing/2014/main" id="{CD824B97-4262-1F48-A473-97CBF7F9E9FA}"/>
                </a:ext>
              </a:extLst>
            </p:cNvPr>
            <p:cNvSpPr txBox="1"/>
            <p:nvPr/>
          </p:nvSpPr>
          <p:spPr>
            <a:xfrm>
              <a:off x="8276661" y="3985313"/>
              <a:ext cx="598241" cy="369332"/>
            </a:xfrm>
            <a:prstGeom prst="rect">
              <a:avLst/>
            </a:prstGeom>
            <a:noFill/>
          </p:spPr>
          <p:txBody>
            <a:bodyPr wrap="none" rtlCol="0">
              <a:spAutoFit/>
            </a:bodyPr>
            <a:lstStyle/>
            <a:p>
              <a:r>
                <a:rPr lang="en-US" dirty="0">
                  <a:latin typeface="Monaco" pitchFamily="2" charset="77"/>
                </a:rPr>
                <a:t>f64</a:t>
              </a:r>
            </a:p>
          </p:txBody>
        </p:sp>
        <p:cxnSp>
          <p:nvCxnSpPr>
            <p:cNvPr id="16" name="Straight Connector 15">
              <a:extLst>
                <a:ext uri="{FF2B5EF4-FFF2-40B4-BE49-F238E27FC236}">
                  <a16:creationId xmlns:a16="http://schemas.microsoft.com/office/drawing/2014/main" id="{ABA3F0A3-6EF1-3C44-821B-E115AE56F9AE}"/>
                </a:ext>
              </a:extLst>
            </p:cNvPr>
            <p:cNvCxnSpPr>
              <a:cxnSpLocks/>
              <a:stCxn id="4" idx="2"/>
              <a:endCxn id="7" idx="0"/>
            </p:cNvCxnSpPr>
            <p:nvPr/>
          </p:nvCxnSpPr>
          <p:spPr>
            <a:xfrm>
              <a:off x="7246459" y="2630808"/>
              <a:ext cx="1329323" cy="61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02DC935-C678-5244-A140-73856FDF2A6E}"/>
                </a:ext>
              </a:extLst>
            </p:cNvPr>
            <p:cNvCxnSpPr>
              <a:cxnSpLocks/>
              <a:stCxn id="7" idx="2"/>
              <a:endCxn id="10" idx="0"/>
            </p:cNvCxnSpPr>
            <p:nvPr/>
          </p:nvCxnSpPr>
          <p:spPr>
            <a:xfrm>
              <a:off x="8575782" y="3613666"/>
              <a:ext cx="0" cy="3716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AE5B5B13-C314-424E-9F01-6BB4BAD74BFB}"/>
              </a:ext>
            </a:extLst>
          </p:cNvPr>
          <p:cNvSpPr/>
          <p:nvPr/>
        </p:nvSpPr>
        <p:spPr>
          <a:xfrm>
            <a:off x="4984687" y="3860523"/>
            <a:ext cx="4750018" cy="369332"/>
          </a:xfrm>
          <a:prstGeom prst="rect">
            <a:avLst/>
          </a:prstGeom>
        </p:spPr>
        <p:txBody>
          <a:bodyPr wrap="none">
            <a:spAutoFit/>
          </a:bodyPr>
          <a:lstStyle/>
          <a:p>
            <a:r>
              <a:rPr lang="en-CA" dirty="0">
                <a:solidFill>
                  <a:srgbClr val="999999"/>
                </a:solidFill>
              </a:rPr>
              <a:t>(</a:t>
            </a:r>
            <a:r>
              <a:rPr lang="en-CA" dirty="0" err="1">
                <a:solidFill>
                  <a:srgbClr val="0077AA"/>
                </a:solidFill>
              </a:rPr>
              <a:t>func</a:t>
            </a:r>
            <a:r>
              <a:rPr lang="en-CA" dirty="0"/>
              <a:t> </a:t>
            </a:r>
            <a:r>
              <a:rPr lang="en-CA" dirty="0">
                <a:solidFill>
                  <a:srgbClr val="999999"/>
                </a:solidFill>
              </a:rPr>
              <a:t>(</a:t>
            </a:r>
            <a:r>
              <a:rPr lang="en-CA" dirty="0">
                <a:solidFill>
                  <a:srgbClr val="0077AA"/>
                </a:solidFill>
              </a:rPr>
              <a:t>param</a:t>
            </a:r>
            <a:r>
              <a:rPr lang="en-CA" dirty="0"/>
              <a:t> </a:t>
            </a:r>
            <a:r>
              <a:rPr lang="en-CA" dirty="0">
                <a:solidFill>
                  <a:srgbClr val="0077AA"/>
                </a:solidFill>
              </a:rPr>
              <a:t>i32</a:t>
            </a:r>
            <a:r>
              <a:rPr lang="en-CA" dirty="0">
                <a:solidFill>
                  <a:srgbClr val="999999"/>
                </a:solidFill>
              </a:rPr>
              <a:t>)</a:t>
            </a:r>
            <a:r>
              <a:rPr lang="en-CA" dirty="0"/>
              <a:t> </a:t>
            </a:r>
            <a:r>
              <a:rPr lang="en-CA" dirty="0">
                <a:solidFill>
                  <a:srgbClr val="999999"/>
                </a:solidFill>
              </a:rPr>
              <a:t>(</a:t>
            </a:r>
            <a:r>
              <a:rPr lang="en-CA" dirty="0">
                <a:solidFill>
                  <a:srgbClr val="0077AA"/>
                </a:solidFill>
              </a:rPr>
              <a:t>param</a:t>
            </a:r>
            <a:r>
              <a:rPr lang="en-CA" dirty="0"/>
              <a:t> </a:t>
            </a:r>
            <a:r>
              <a:rPr lang="en-CA" dirty="0">
                <a:solidFill>
                  <a:srgbClr val="0077AA"/>
                </a:solidFill>
              </a:rPr>
              <a:t>i32</a:t>
            </a:r>
            <a:r>
              <a:rPr lang="en-CA" dirty="0">
                <a:solidFill>
                  <a:srgbClr val="999999"/>
                </a:solidFill>
              </a:rPr>
              <a:t>)</a:t>
            </a:r>
            <a:r>
              <a:rPr lang="en-CA" dirty="0"/>
              <a:t> </a:t>
            </a:r>
            <a:r>
              <a:rPr lang="en-CA" dirty="0">
                <a:solidFill>
                  <a:srgbClr val="999999"/>
                </a:solidFill>
              </a:rPr>
              <a:t>(</a:t>
            </a:r>
            <a:r>
              <a:rPr lang="en-CA" dirty="0">
                <a:solidFill>
                  <a:srgbClr val="0077AA"/>
                </a:solidFill>
              </a:rPr>
              <a:t>result</a:t>
            </a:r>
            <a:r>
              <a:rPr lang="en-CA" dirty="0"/>
              <a:t> </a:t>
            </a:r>
            <a:r>
              <a:rPr lang="en-CA" dirty="0">
                <a:solidFill>
                  <a:srgbClr val="0077AA"/>
                </a:solidFill>
              </a:rPr>
              <a:t>f64</a:t>
            </a:r>
            <a:r>
              <a:rPr lang="en-CA" dirty="0">
                <a:solidFill>
                  <a:srgbClr val="999999"/>
                </a:solidFill>
              </a:rPr>
              <a:t>)</a:t>
            </a:r>
            <a:r>
              <a:rPr lang="en-CA" dirty="0"/>
              <a:t> ... </a:t>
            </a:r>
            <a:r>
              <a:rPr lang="en-CA" dirty="0">
                <a:solidFill>
                  <a:srgbClr val="999999"/>
                </a:solidFill>
              </a:rPr>
              <a:t>)</a:t>
            </a:r>
            <a:endParaRPr lang="en-US" dirty="0"/>
          </a:p>
        </p:txBody>
      </p:sp>
      <p:sp>
        <p:nvSpPr>
          <p:cNvPr id="36" name="TextShape 2">
            <a:extLst>
              <a:ext uri="{FF2B5EF4-FFF2-40B4-BE49-F238E27FC236}">
                <a16:creationId xmlns:a16="http://schemas.microsoft.com/office/drawing/2014/main" id="{95C33996-401B-784F-9E73-62035C8721AD}"/>
              </a:ext>
            </a:extLst>
          </p:cNvPr>
          <p:cNvSpPr txBox="1"/>
          <p:nvPr/>
        </p:nvSpPr>
        <p:spPr>
          <a:xfrm>
            <a:off x="749840" y="5212712"/>
            <a:ext cx="10515240" cy="897320"/>
          </a:xfrm>
          <a:prstGeom prst="rect">
            <a:avLst/>
          </a:prstGeom>
          <a:noFill/>
          <a:ln>
            <a:noFill/>
          </a:ln>
        </p:spPr>
        <p:txBody>
          <a:bodyPr>
            <a:normAutofit/>
          </a:bodyPr>
          <a:lstStyle/>
          <a:p>
            <a:pPr marL="360">
              <a:lnSpc>
                <a:spcPct val="90000"/>
              </a:lnSpc>
              <a:spcBef>
                <a:spcPts val="1001"/>
              </a:spcBef>
              <a:buClr>
                <a:srgbClr val="000000"/>
              </a:buClr>
            </a:pPr>
            <a:r>
              <a:rPr lang="en-US" sz="2800" spc="-1" dirty="0">
                <a:solidFill>
                  <a:srgbClr val="000000"/>
                </a:solidFill>
                <a:latin typeface="Calibri"/>
              </a:rPr>
              <a:t>The lab</a:t>
            </a:r>
            <a:r>
              <a:rPr lang="en-US" sz="2800" b="0" strike="noStrike" spc="-1" dirty="0">
                <a:solidFill>
                  <a:srgbClr val="000000"/>
                </a:solidFill>
                <a:latin typeface="Calibri"/>
              </a:rPr>
              <a:t> provides </a:t>
            </a:r>
            <a:r>
              <a:rPr lang="en-US" sz="2800" spc="-1" dirty="0">
                <a:solidFill>
                  <a:srgbClr val="000000"/>
                </a:solidFill>
                <a:latin typeface="Calibri"/>
              </a:rPr>
              <a:t>a</a:t>
            </a:r>
            <a:r>
              <a:rPr lang="en-US" sz="2800" b="0" strike="noStrike" spc="-1" dirty="0">
                <a:solidFill>
                  <a:srgbClr val="000000"/>
                </a:solidFill>
                <a:latin typeface="Calibri"/>
              </a:rPr>
              <a:t> template S-expressions that you can use to generate bytecode. </a:t>
            </a:r>
          </a:p>
          <a:p>
            <a:pPr>
              <a:lnSpc>
                <a:spcPct val="90000"/>
              </a:lnSpc>
              <a:spcBef>
                <a:spcPts val="1001"/>
              </a:spcBef>
            </a:pPr>
            <a:endParaRPr lang="en-US" sz="2800" b="0" strike="noStrike" spc="-1" dirty="0">
              <a:solidFill>
                <a:srgbClr val="000000"/>
              </a:solidFill>
              <a:latin typeface="Calibri"/>
            </a:endParaRPr>
          </a:p>
        </p:txBody>
      </p:sp>
    </p:spTree>
    <p:extLst>
      <p:ext uri="{BB962C8B-B14F-4D97-AF65-F5344CB8AC3E}">
        <p14:creationId xmlns:p14="http://schemas.microsoft.com/office/powerpoint/2010/main" val="166734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Translating RISC-V to WAST</a:t>
            </a:r>
            <a:endParaRPr lang="en-US" sz="4400" b="0" strike="noStrike" spc="-1" dirty="0">
              <a:solidFill>
                <a:srgbClr val="000000"/>
              </a:solidFill>
              <a:latin typeface="Calibri"/>
            </a:endParaRPr>
          </a:p>
        </p:txBody>
      </p:sp>
      <p:sp>
        <p:nvSpPr>
          <p:cNvPr id="140" name="TextShape 2"/>
          <p:cNvSpPr txBox="1"/>
          <p:nvPr/>
        </p:nvSpPr>
        <p:spPr>
          <a:xfrm>
            <a:off x="1247983" y="1373615"/>
            <a:ext cx="10515240" cy="4350960"/>
          </a:xfrm>
          <a:prstGeom prst="rect">
            <a:avLst/>
          </a:prstGeom>
          <a:noFill/>
          <a:ln>
            <a:noFill/>
          </a:ln>
        </p:spPr>
        <p:txBody>
          <a:bodyPr>
            <a:normAutofit/>
          </a:bodyPr>
          <a:lstStyle/>
          <a:p>
            <a:pPr marL="360">
              <a:lnSpc>
                <a:spcPct val="90000"/>
              </a:lnSpc>
              <a:spcBef>
                <a:spcPts val="1001"/>
              </a:spcBef>
              <a:buClr>
                <a:srgbClr val="000000"/>
              </a:buClr>
            </a:pPr>
            <a:r>
              <a:rPr lang="en-US" sz="2800" strike="noStrike" spc="-1" dirty="0">
                <a:solidFill>
                  <a:srgbClr val="000000"/>
                </a:solidFill>
                <a:latin typeface="Calibri Light" panose="020F0302020204030204" pitchFamily="34" charset="0"/>
                <a:cs typeface="Calibri Light" panose="020F0302020204030204" pitchFamily="34" charset="0"/>
              </a:rPr>
              <a:t>(</a:t>
            </a:r>
            <a:r>
              <a:rPr lang="en-US" sz="2800" strike="noStrike" spc="-1" dirty="0" err="1">
                <a:solidFill>
                  <a:srgbClr val="000000"/>
                </a:solidFill>
                <a:latin typeface="Calibri Light" panose="020F0302020204030204" pitchFamily="34" charset="0"/>
                <a:cs typeface="Calibri Light" panose="020F0302020204030204" pitchFamily="34" charset="0"/>
              </a:rPr>
              <a:t>Webassembly</a:t>
            </a:r>
            <a:r>
              <a:rPr lang="en-US" sz="2800" strike="noStrike" spc="-1" dirty="0">
                <a:solidFill>
                  <a:srgbClr val="000000"/>
                </a:solidFill>
                <a:latin typeface="Calibri Light" panose="020F0302020204030204" pitchFamily="34" charset="0"/>
                <a:cs typeface="Calibri Light" panose="020F0302020204030204" pitchFamily="34" charset="0"/>
              </a:rPr>
              <a:t> text representation)</a:t>
            </a:r>
          </a:p>
          <a:p>
            <a:pPr marL="360">
              <a:lnSpc>
                <a:spcPct val="90000"/>
              </a:lnSpc>
              <a:spcBef>
                <a:spcPts val="1001"/>
              </a:spcBef>
              <a:buClr>
                <a:srgbClr val="000000"/>
              </a:buClr>
            </a:pPr>
            <a:endParaRPr lang="en-US" sz="2800" b="0" strike="noStrike" spc="-1" dirty="0">
              <a:solidFill>
                <a:srgbClr val="000000"/>
              </a:solidFill>
              <a:latin typeface="Calibri"/>
            </a:endParaRPr>
          </a:p>
        </p:txBody>
      </p:sp>
    </p:spTree>
    <p:extLst>
      <p:ext uri="{BB962C8B-B14F-4D97-AF65-F5344CB8AC3E}">
        <p14:creationId xmlns:p14="http://schemas.microsoft.com/office/powerpoint/2010/main" val="39286599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2529360" y="1123200"/>
            <a:ext cx="7005960" cy="4525560"/>
          </a:xfrm>
          <a:prstGeom prst="rect">
            <a:avLst/>
          </a:prstGeom>
          <a:noFill/>
          <a:ln>
            <a:noFill/>
          </a:ln>
        </p:spPr>
        <p:txBody>
          <a:bodyPr>
            <a:normAutofit lnSpcReduction="10000"/>
          </a:bodyPr>
          <a:lstStyle/>
          <a:p>
            <a:pPr>
              <a:lnSpc>
                <a:spcPct val="90000"/>
              </a:lnSpc>
              <a:spcBef>
                <a:spcPts val="1001"/>
              </a:spcBef>
            </a:pPr>
            <a:r>
              <a:rPr lang="en-US" sz="3600" b="0" strike="noStrike" spc="-1" dirty="0">
                <a:solidFill>
                  <a:srgbClr val="000000"/>
                </a:solidFill>
                <a:latin typeface="Consolas"/>
              </a:rPr>
              <a:t>add x10, x11, 1</a:t>
            </a:r>
            <a:endParaRPr lang="en-US" sz="3600" b="0" strike="noStrike" spc="-1" dirty="0">
              <a:solidFill>
                <a:srgbClr val="000000"/>
              </a:solidFill>
              <a:latin typeface="Calibri"/>
            </a:endParaRPr>
          </a:p>
          <a:p>
            <a:pPr>
              <a:lnSpc>
                <a:spcPct val="90000"/>
              </a:lnSpc>
              <a:spcBef>
                <a:spcPts val="1001"/>
              </a:spcBef>
            </a:pPr>
            <a:endParaRPr lang="en-US" sz="3600" b="0" strike="noStrike" spc="-1" dirty="0">
              <a:solidFill>
                <a:srgbClr val="000000"/>
              </a:solidFill>
              <a:latin typeface="Calibri"/>
            </a:endParaRPr>
          </a:p>
          <a:p>
            <a:pPr>
              <a:lnSpc>
                <a:spcPct val="90000"/>
              </a:lnSpc>
              <a:spcBef>
                <a:spcPts val="1001"/>
              </a:spcBef>
            </a:pPr>
            <a:r>
              <a:rPr lang="en-US" sz="3600" b="0" strike="noStrike" spc="-1" dirty="0">
                <a:solidFill>
                  <a:srgbClr val="000000"/>
                </a:solidFill>
                <a:latin typeface="Consolas"/>
              </a:rPr>
              <a:t>(</a:t>
            </a:r>
            <a:r>
              <a:rPr lang="en-US" sz="3600" b="0" strike="noStrike" spc="-1" dirty="0" err="1">
                <a:solidFill>
                  <a:srgbClr val="000000"/>
                </a:solidFill>
                <a:latin typeface="Consolas"/>
              </a:rPr>
              <a:t>set_local</a:t>
            </a:r>
            <a:r>
              <a:rPr lang="en-US" sz="3600" b="0" strike="noStrike" spc="-1" dirty="0">
                <a:solidFill>
                  <a:srgbClr val="000000"/>
                </a:solidFill>
                <a:latin typeface="Consolas"/>
              </a:rPr>
              <a:t> 0</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(i32.add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a:t>
            </a:r>
            <a:r>
              <a:rPr lang="en-US" sz="3600" b="0" strike="noStrike" spc="-1" dirty="0" err="1">
                <a:solidFill>
                  <a:srgbClr val="000000"/>
                </a:solidFill>
                <a:latin typeface="Consolas"/>
              </a:rPr>
              <a:t>get_local</a:t>
            </a:r>
            <a:r>
              <a:rPr lang="en-US" sz="3600" b="0" strike="noStrike" spc="-1" dirty="0">
                <a:solidFill>
                  <a:srgbClr val="000000"/>
                </a:solidFill>
                <a:latin typeface="Consolas"/>
              </a:rPr>
              <a:t> 1)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(i32.const 1)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	)</a:t>
            </a:r>
            <a:endParaRPr lang="en-US" sz="3600" b="0" strike="noStrike" spc="-1" dirty="0">
              <a:solidFill>
                <a:srgbClr val="000000"/>
              </a:solidFill>
              <a:latin typeface="Calibri"/>
            </a:endParaRPr>
          </a:p>
          <a:p>
            <a:pPr marL="457200">
              <a:lnSpc>
                <a:spcPct val="90000"/>
              </a:lnSpc>
              <a:spcBef>
                <a:spcPts val="499"/>
              </a:spcBef>
            </a:pPr>
            <a:r>
              <a:rPr lang="en-US" sz="3600" b="0" strike="noStrike" spc="-1" dirty="0">
                <a:solidFill>
                  <a:srgbClr val="000000"/>
                </a:solidFill>
                <a:latin typeface="Consolas"/>
              </a:rPr>
              <a:t>)</a:t>
            </a:r>
            <a:endParaRPr lang="en-US" sz="3600" b="0" strike="noStrike" spc="-1" dirty="0">
              <a:solidFill>
                <a:srgbClr val="000000"/>
              </a:solidFill>
              <a:latin typeface="Calibri"/>
            </a:endParaRPr>
          </a:p>
          <a:p>
            <a:pPr>
              <a:lnSpc>
                <a:spcPct val="90000"/>
              </a:lnSpc>
              <a:spcBef>
                <a:spcPts val="1001"/>
              </a:spcBef>
            </a:pPr>
            <a:endParaRPr lang="en-US" sz="3600" b="0" strike="noStrike" spc="-1" dirty="0">
              <a:solidFill>
                <a:srgbClr val="000000"/>
              </a:solidFill>
              <a:latin typeface="Calibri"/>
            </a:endParaRPr>
          </a:p>
        </p:txBody>
      </p:sp>
      <p:cxnSp>
        <p:nvCxnSpPr>
          <p:cNvPr id="3" name="Straight Connector 2">
            <a:extLst>
              <a:ext uri="{FF2B5EF4-FFF2-40B4-BE49-F238E27FC236}">
                <a16:creationId xmlns:a16="http://schemas.microsoft.com/office/drawing/2014/main" id="{B091B800-B088-B842-95EC-4E33D26C0EA8}"/>
              </a:ext>
            </a:extLst>
          </p:cNvPr>
          <p:cNvCxnSpPr>
            <a:cxnSpLocks/>
          </p:cNvCxnSpPr>
          <p:nvPr/>
        </p:nvCxnSpPr>
        <p:spPr>
          <a:xfrm>
            <a:off x="4056993" y="1587062"/>
            <a:ext cx="1313793" cy="735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D38A37-1504-1E45-AD2D-57F7177C338B}"/>
              </a:ext>
            </a:extLst>
          </p:cNvPr>
          <p:cNvCxnSpPr>
            <a:cxnSpLocks/>
          </p:cNvCxnSpPr>
          <p:nvPr/>
        </p:nvCxnSpPr>
        <p:spPr>
          <a:xfrm>
            <a:off x="5297214" y="1587062"/>
            <a:ext cx="1642243" cy="162384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1">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1021</TotalTime>
  <Words>1741</Words>
  <Application>Microsoft Macintosh PowerPoint</Application>
  <PresentationFormat>Widescreen</PresentationFormat>
  <Paragraphs>269</Paragraphs>
  <Slides>28</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28</vt:i4>
      </vt:variant>
    </vt:vector>
  </HeadingPairs>
  <TitlesOfParts>
    <vt:vector size="39" baseType="lpstr">
      <vt:lpstr>Arial</vt:lpstr>
      <vt:lpstr>Calibri</vt:lpstr>
      <vt:lpstr>Calibri Light</vt:lpstr>
      <vt:lpstr>Consolas</vt:lpstr>
      <vt:lpstr>Monaco</vt:lpstr>
      <vt:lpstr>Symbol</vt:lpstr>
      <vt:lpstr>Times New Roman</vt:lpstr>
      <vt:lpstr>Wingdings</vt:lpstr>
      <vt:lpstr>Office Theme</vt:lpstr>
      <vt:lpstr>Office Theme</vt:lpstr>
      <vt:lpstr>Office Theme</vt:lpstr>
      <vt:lpstr>PowerPoint Presentation</vt:lpstr>
      <vt:lpstr>PowerPoint Presentation</vt:lpstr>
      <vt:lpstr>What is a WASM module?</vt:lpstr>
      <vt:lpstr>PowerPoint Presentation</vt:lpstr>
      <vt:lpstr>PowerPoint Presentation</vt:lpstr>
      <vt:lpstr>PowerPoint Presentation</vt:lpstr>
      <vt:lpstr>S-Expression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RISC-V to WASM</dc:title>
  <dc:subject/>
  <dc:creator>Abdulrahman Alattas</dc:creator>
  <dc:description/>
  <cp:lastModifiedBy>Quinn Pham</cp:lastModifiedBy>
  <cp:revision>36</cp:revision>
  <dcterms:created xsi:type="dcterms:W3CDTF">2019-06-05T21:58:32Z</dcterms:created>
  <dcterms:modified xsi:type="dcterms:W3CDTF">2020-11-24T04:36:27Z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