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9" r:id="rId4"/>
    <p:sldId id="259" r:id="rId5"/>
    <p:sldId id="306" r:id="rId6"/>
    <p:sldId id="294" r:id="rId7"/>
    <p:sldId id="290" r:id="rId8"/>
    <p:sldId id="291" r:id="rId9"/>
    <p:sldId id="269" r:id="rId10"/>
    <p:sldId id="292" r:id="rId11"/>
    <p:sldId id="273" r:id="rId12"/>
    <p:sldId id="274" r:id="rId13"/>
    <p:sldId id="295" r:id="rId14"/>
    <p:sldId id="304" r:id="rId15"/>
    <p:sldId id="296" r:id="rId16"/>
    <p:sldId id="266" r:id="rId17"/>
    <p:sldId id="279" r:id="rId18"/>
    <p:sldId id="270" r:id="rId19"/>
    <p:sldId id="271" r:id="rId20"/>
    <p:sldId id="272" r:id="rId21"/>
    <p:sldId id="280" r:id="rId22"/>
    <p:sldId id="303" r:id="rId23"/>
    <p:sldId id="282" r:id="rId24"/>
    <p:sldId id="283" r:id="rId25"/>
    <p:sldId id="286" r:id="rId26"/>
    <p:sldId id="302" r:id="rId27"/>
    <p:sldId id="298" r:id="rId28"/>
    <p:sldId id="305" r:id="rId29"/>
    <p:sldId id="300" r:id="rId30"/>
    <p:sldId id="3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BAB798-C1DF-4E9B-8536-336172F2C35C}" v="32" dt="2017-12-04T20:32:56.724"/>
    <p1510:client id="{71ED3407-8632-4BEF-96AC-CDB36D21435D}" v="9" dt="2017-12-04T22:11:40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2"/>
  </p:normalViewPr>
  <p:slideViewPr>
    <p:cSldViewPr snapToGrid="0">
      <p:cViewPr varScale="1">
        <p:scale>
          <a:sx n="89" d="100"/>
          <a:sy n="89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36120E-240A-4E0D-B814-0226BDAB1841}" type="doc">
      <dgm:prSet loTypeId="urn:microsoft.com/office/officeart/2005/8/layout/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74A08D-F8F5-479A-AB30-B85B60B291CD}">
      <dgm:prSet phldrT="[Text]"/>
      <dgm:spPr/>
      <dgm:t>
        <a:bodyPr/>
        <a:lstStyle/>
        <a:p>
          <a:r>
            <a:rPr lang="en-US"/>
            <a:t>Data Selection</a:t>
          </a:r>
        </a:p>
      </dgm:t>
    </dgm:pt>
    <dgm:pt modelId="{4025B62A-0AE1-4B2D-94C9-3AD2413FAFC5}" type="parTrans" cxnId="{4FFF0CCB-20FC-48C3-891B-F6615CE86382}">
      <dgm:prSet/>
      <dgm:spPr/>
      <dgm:t>
        <a:bodyPr/>
        <a:lstStyle/>
        <a:p>
          <a:endParaRPr lang="en-US"/>
        </a:p>
      </dgm:t>
    </dgm:pt>
    <dgm:pt modelId="{7C694167-A262-49E3-B13E-2DA8255205E9}" type="sibTrans" cxnId="{4FFF0CCB-20FC-48C3-891B-F6615CE86382}">
      <dgm:prSet/>
      <dgm:spPr/>
      <dgm:t>
        <a:bodyPr/>
        <a:lstStyle/>
        <a:p>
          <a:endParaRPr lang="en-US"/>
        </a:p>
      </dgm:t>
    </dgm:pt>
    <dgm:pt modelId="{BD9FBA3D-98A3-4E1F-890C-B9C67F130184}">
      <dgm:prSet phldrT="[Text]"/>
      <dgm:spPr/>
      <dgm:t>
        <a:bodyPr/>
        <a:lstStyle/>
        <a:p>
          <a:r>
            <a:rPr lang="en-US"/>
            <a:t>Data Preprocessing</a:t>
          </a:r>
        </a:p>
      </dgm:t>
    </dgm:pt>
    <dgm:pt modelId="{799DBF77-953A-4967-9698-856A85D87CD7}" type="parTrans" cxnId="{987CEBFC-0374-4017-9D44-7C84866C3FAD}">
      <dgm:prSet/>
      <dgm:spPr/>
      <dgm:t>
        <a:bodyPr/>
        <a:lstStyle/>
        <a:p>
          <a:endParaRPr lang="en-US"/>
        </a:p>
      </dgm:t>
    </dgm:pt>
    <dgm:pt modelId="{44843C8B-9A1C-41AB-B6E9-6C65ED27FCDD}" type="sibTrans" cxnId="{987CEBFC-0374-4017-9D44-7C84866C3FAD}">
      <dgm:prSet/>
      <dgm:spPr/>
      <dgm:t>
        <a:bodyPr/>
        <a:lstStyle/>
        <a:p>
          <a:endParaRPr lang="en-US"/>
        </a:p>
      </dgm:t>
    </dgm:pt>
    <dgm:pt modelId="{0FD8D16D-93E6-427D-BD02-D942243461E6}">
      <dgm:prSet phldrT="[Text]"/>
      <dgm:spPr/>
      <dgm:t>
        <a:bodyPr/>
        <a:lstStyle/>
        <a:p>
          <a:r>
            <a:rPr lang="en-US"/>
            <a:t>Data Balancing</a:t>
          </a:r>
        </a:p>
      </dgm:t>
    </dgm:pt>
    <dgm:pt modelId="{8DC343C6-429A-440B-B572-1614584B9BA3}" type="parTrans" cxnId="{A82A5E47-2AA8-4059-89E8-BF7BA081D261}">
      <dgm:prSet/>
      <dgm:spPr/>
      <dgm:t>
        <a:bodyPr/>
        <a:lstStyle/>
        <a:p>
          <a:endParaRPr lang="en-US"/>
        </a:p>
      </dgm:t>
    </dgm:pt>
    <dgm:pt modelId="{F4333037-B6FA-4B2A-88AB-7AC990ECD634}" type="sibTrans" cxnId="{A82A5E47-2AA8-4059-89E8-BF7BA081D261}">
      <dgm:prSet/>
      <dgm:spPr/>
      <dgm:t>
        <a:bodyPr/>
        <a:lstStyle/>
        <a:p>
          <a:endParaRPr lang="en-US"/>
        </a:p>
      </dgm:t>
    </dgm:pt>
    <dgm:pt modelId="{F4A6B804-4D45-4184-B928-D4A3E72AFD4D}">
      <dgm:prSet phldrT="[Text]"/>
      <dgm:spPr/>
      <dgm:t>
        <a:bodyPr/>
        <a:lstStyle/>
        <a:p>
          <a:r>
            <a:rPr lang="en-US"/>
            <a:t>Comparison of Models</a:t>
          </a:r>
        </a:p>
      </dgm:t>
    </dgm:pt>
    <dgm:pt modelId="{D5612E9D-2B2B-459D-99D0-4A996C3B376F}" type="parTrans" cxnId="{15BA1627-9B2E-44C6-97C3-849CCBF4654C}">
      <dgm:prSet/>
      <dgm:spPr/>
    </dgm:pt>
    <dgm:pt modelId="{A09F8777-4235-4801-81CD-A606F23E5C7A}" type="sibTrans" cxnId="{15BA1627-9B2E-44C6-97C3-849CCBF4654C}">
      <dgm:prSet/>
      <dgm:spPr/>
      <dgm:t>
        <a:bodyPr/>
        <a:lstStyle/>
        <a:p>
          <a:endParaRPr lang="en-US"/>
        </a:p>
      </dgm:t>
    </dgm:pt>
    <dgm:pt modelId="{28664A2C-3904-4D2A-91D1-0563E4B55520}">
      <dgm:prSet phldrT="[Text]"/>
      <dgm:spPr/>
      <dgm:t>
        <a:bodyPr/>
        <a:lstStyle/>
        <a:p>
          <a:r>
            <a:rPr lang="en-US"/>
            <a:t>Generating Models using Train data</a:t>
          </a:r>
        </a:p>
      </dgm:t>
    </dgm:pt>
    <dgm:pt modelId="{7649DB7F-3367-4AB3-A3F7-E781A512B55C}" type="parTrans" cxnId="{F5838AD4-3EE2-4C20-9BCB-D381D1F1F949}">
      <dgm:prSet/>
      <dgm:spPr/>
    </dgm:pt>
    <dgm:pt modelId="{3CFBEA50-14B7-48F2-914C-06FBD90FEA9C}" type="sibTrans" cxnId="{F5838AD4-3EE2-4C20-9BCB-D381D1F1F949}">
      <dgm:prSet/>
      <dgm:spPr/>
      <dgm:t>
        <a:bodyPr/>
        <a:lstStyle/>
        <a:p>
          <a:endParaRPr lang="en-US"/>
        </a:p>
      </dgm:t>
    </dgm:pt>
    <dgm:pt modelId="{CD209EA4-B5E2-400A-963F-CEDFEC526277}">
      <dgm:prSet phldrT="[Text]"/>
      <dgm:spPr/>
      <dgm:t>
        <a:bodyPr/>
        <a:lstStyle/>
        <a:p>
          <a:r>
            <a:rPr lang="en-US"/>
            <a:t>Predicting using Test Data</a:t>
          </a:r>
        </a:p>
      </dgm:t>
    </dgm:pt>
    <dgm:pt modelId="{3EC79B5E-3C90-4098-BA25-BCF386BF57EA}" type="parTrans" cxnId="{46A9DD53-0A5A-44EC-A855-1506D05F54AD}">
      <dgm:prSet/>
      <dgm:spPr/>
    </dgm:pt>
    <dgm:pt modelId="{FE1141B5-8BF8-4ABA-9274-873691A4D6EB}" type="sibTrans" cxnId="{46A9DD53-0A5A-44EC-A855-1506D05F54AD}">
      <dgm:prSet/>
      <dgm:spPr/>
      <dgm:t>
        <a:bodyPr/>
        <a:lstStyle/>
        <a:p>
          <a:endParaRPr lang="en-US"/>
        </a:p>
      </dgm:t>
    </dgm:pt>
    <dgm:pt modelId="{962241ED-A200-4EF2-8F7F-589B489F40D7}">
      <dgm:prSet phldrT="[Text]"/>
      <dgm:spPr/>
      <dgm:t>
        <a:bodyPr/>
        <a:lstStyle/>
        <a:p>
          <a:r>
            <a:rPr lang="en-US"/>
            <a:t>Regularization</a:t>
          </a:r>
        </a:p>
      </dgm:t>
    </dgm:pt>
    <dgm:pt modelId="{1561A8B0-AC2B-4901-8750-3A5FC1787DF2}" type="parTrans" cxnId="{7A824031-9D1D-41A5-A7EC-91C207AF113E}">
      <dgm:prSet/>
      <dgm:spPr/>
    </dgm:pt>
    <dgm:pt modelId="{6818F48D-5D38-4DE4-871C-5B1BB6323303}" type="sibTrans" cxnId="{7A824031-9D1D-41A5-A7EC-91C207AF113E}">
      <dgm:prSet/>
      <dgm:spPr/>
      <dgm:t>
        <a:bodyPr/>
        <a:lstStyle/>
        <a:p>
          <a:endParaRPr lang="en-US"/>
        </a:p>
      </dgm:t>
    </dgm:pt>
    <dgm:pt modelId="{8F911D35-0BA2-4AF2-A849-E6140E65DA53}">
      <dgm:prSet phldrT="[Text]"/>
      <dgm:spPr/>
      <dgm:t>
        <a:bodyPr/>
        <a:lstStyle/>
        <a:p>
          <a:r>
            <a:rPr lang="en-US"/>
            <a:t>Predicting using Test Data</a:t>
          </a:r>
        </a:p>
      </dgm:t>
    </dgm:pt>
    <dgm:pt modelId="{877A858A-E276-4CC9-A049-B60E102A9F03}" type="parTrans" cxnId="{54F808C6-D89E-4A37-9DE2-C8F1801A69B4}">
      <dgm:prSet/>
      <dgm:spPr/>
    </dgm:pt>
    <dgm:pt modelId="{81B71172-6B6D-47EB-8F92-ECCE7F48087E}" type="sibTrans" cxnId="{54F808C6-D89E-4A37-9DE2-C8F1801A69B4}">
      <dgm:prSet/>
      <dgm:spPr/>
      <dgm:t>
        <a:bodyPr/>
        <a:lstStyle/>
        <a:p>
          <a:endParaRPr lang="en-US"/>
        </a:p>
      </dgm:t>
    </dgm:pt>
    <dgm:pt modelId="{73768631-3642-45FB-A30B-02478CFEDC9B}">
      <dgm:prSet phldrT="[Text]"/>
      <dgm:spPr/>
      <dgm:t>
        <a:bodyPr/>
        <a:lstStyle/>
        <a:p>
          <a:r>
            <a:rPr lang="en-US"/>
            <a:t>Generating Models using Train data</a:t>
          </a:r>
        </a:p>
      </dgm:t>
    </dgm:pt>
    <dgm:pt modelId="{AF1F2F4F-8103-464F-AEE6-BC99FC51BE42}" type="parTrans" cxnId="{0BD3F81F-D8B4-4DB0-99CC-4D2B1D9ABEC4}">
      <dgm:prSet/>
      <dgm:spPr/>
    </dgm:pt>
    <dgm:pt modelId="{4BC90F97-23FA-493D-ACEE-2852C9864896}" type="sibTrans" cxnId="{0BD3F81F-D8B4-4DB0-99CC-4D2B1D9ABEC4}">
      <dgm:prSet/>
      <dgm:spPr/>
      <dgm:t>
        <a:bodyPr/>
        <a:lstStyle/>
        <a:p>
          <a:endParaRPr lang="en-US"/>
        </a:p>
      </dgm:t>
    </dgm:pt>
    <dgm:pt modelId="{30FC3F5F-8287-4DE6-BB39-624578910EE5}">
      <dgm:prSet phldrT="[Text]"/>
      <dgm:spPr/>
      <dgm:t>
        <a:bodyPr/>
        <a:lstStyle/>
        <a:p>
          <a:r>
            <a:rPr lang="en-US"/>
            <a:t>Data Division: Test, Train</a:t>
          </a:r>
        </a:p>
      </dgm:t>
    </dgm:pt>
    <dgm:pt modelId="{4ED1C8BE-14E6-42F0-95B7-841F1C02EDC5}" type="parTrans" cxnId="{DB5F3475-270D-4C92-8263-92468575EDF3}">
      <dgm:prSet/>
      <dgm:spPr/>
    </dgm:pt>
    <dgm:pt modelId="{8F48D0F7-0CA6-418C-AF3F-478A40541954}" type="sibTrans" cxnId="{DB5F3475-270D-4C92-8263-92468575EDF3}">
      <dgm:prSet/>
      <dgm:spPr/>
      <dgm:t>
        <a:bodyPr/>
        <a:lstStyle/>
        <a:p>
          <a:endParaRPr lang="en-US"/>
        </a:p>
      </dgm:t>
    </dgm:pt>
    <dgm:pt modelId="{A7C5D703-9539-4277-8AA3-DE5871FD0D9E}" type="pres">
      <dgm:prSet presAssocID="{1036120E-240A-4E0D-B814-0226BDAB1841}" presName="diagram" presStyleCnt="0">
        <dgm:presLayoutVars>
          <dgm:dir/>
          <dgm:resizeHandles val="exact"/>
        </dgm:presLayoutVars>
      </dgm:prSet>
      <dgm:spPr/>
    </dgm:pt>
    <dgm:pt modelId="{60FD6107-901C-4168-862F-F2CF6AA45065}" type="pres">
      <dgm:prSet presAssocID="{FF74A08D-F8F5-479A-AB30-B85B60B291CD}" presName="node" presStyleLbl="node1" presStyleIdx="0" presStyleCnt="10">
        <dgm:presLayoutVars>
          <dgm:bulletEnabled val="1"/>
        </dgm:presLayoutVars>
      </dgm:prSet>
      <dgm:spPr/>
    </dgm:pt>
    <dgm:pt modelId="{5C0D0CDA-D3D9-4D0C-B645-C1C22996FEC8}" type="pres">
      <dgm:prSet presAssocID="{7C694167-A262-49E3-B13E-2DA8255205E9}" presName="sibTrans" presStyleLbl="sibTrans2D1" presStyleIdx="0" presStyleCnt="9"/>
      <dgm:spPr/>
    </dgm:pt>
    <dgm:pt modelId="{908FFC85-9134-4EDC-85D4-496203FAEB0D}" type="pres">
      <dgm:prSet presAssocID="{7C694167-A262-49E3-B13E-2DA8255205E9}" presName="connectorText" presStyleLbl="sibTrans2D1" presStyleIdx="0" presStyleCnt="9"/>
      <dgm:spPr/>
    </dgm:pt>
    <dgm:pt modelId="{75A29E95-6BAB-4757-9992-958C65BAC96A}" type="pres">
      <dgm:prSet presAssocID="{BD9FBA3D-98A3-4E1F-890C-B9C67F130184}" presName="node" presStyleLbl="node1" presStyleIdx="1" presStyleCnt="10">
        <dgm:presLayoutVars>
          <dgm:bulletEnabled val="1"/>
        </dgm:presLayoutVars>
      </dgm:prSet>
      <dgm:spPr/>
    </dgm:pt>
    <dgm:pt modelId="{BBE85DC7-16DB-4188-A199-28F0FE6615E1}" type="pres">
      <dgm:prSet presAssocID="{44843C8B-9A1C-41AB-B6E9-6C65ED27FCDD}" presName="sibTrans" presStyleLbl="sibTrans2D1" presStyleIdx="1" presStyleCnt="9"/>
      <dgm:spPr/>
    </dgm:pt>
    <dgm:pt modelId="{ABC1BF08-6EC8-47D8-96AF-C1010ADA5F20}" type="pres">
      <dgm:prSet presAssocID="{44843C8B-9A1C-41AB-B6E9-6C65ED27FCDD}" presName="connectorText" presStyleLbl="sibTrans2D1" presStyleIdx="1" presStyleCnt="9"/>
      <dgm:spPr/>
    </dgm:pt>
    <dgm:pt modelId="{229656F7-F1FB-41AF-B5C3-A28EA044EFFB}" type="pres">
      <dgm:prSet presAssocID="{0FD8D16D-93E6-427D-BD02-D942243461E6}" presName="node" presStyleLbl="node1" presStyleIdx="2" presStyleCnt="10">
        <dgm:presLayoutVars>
          <dgm:bulletEnabled val="1"/>
        </dgm:presLayoutVars>
      </dgm:prSet>
      <dgm:spPr/>
    </dgm:pt>
    <dgm:pt modelId="{91B6FDCE-0C56-442D-80AA-07819D5E7D3E}" type="pres">
      <dgm:prSet presAssocID="{F4333037-B6FA-4B2A-88AB-7AC990ECD634}" presName="sibTrans" presStyleLbl="sibTrans2D1" presStyleIdx="2" presStyleCnt="9"/>
      <dgm:spPr/>
    </dgm:pt>
    <dgm:pt modelId="{F9987418-AB4B-4146-9EA6-FDE66E8CE3A1}" type="pres">
      <dgm:prSet presAssocID="{F4333037-B6FA-4B2A-88AB-7AC990ECD634}" presName="connectorText" presStyleLbl="sibTrans2D1" presStyleIdx="2" presStyleCnt="9"/>
      <dgm:spPr/>
    </dgm:pt>
    <dgm:pt modelId="{E3BFAB71-7CA3-4FFB-9A72-4C716D0F40EE}" type="pres">
      <dgm:prSet presAssocID="{30FC3F5F-8287-4DE6-BB39-624578910EE5}" presName="node" presStyleLbl="node1" presStyleIdx="3" presStyleCnt="10">
        <dgm:presLayoutVars>
          <dgm:bulletEnabled val="1"/>
        </dgm:presLayoutVars>
      </dgm:prSet>
      <dgm:spPr/>
    </dgm:pt>
    <dgm:pt modelId="{2DB545AC-3349-404D-AA36-8BEB08DCAD3B}" type="pres">
      <dgm:prSet presAssocID="{8F48D0F7-0CA6-418C-AF3F-478A40541954}" presName="sibTrans" presStyleLbl="sibTrans2D1" presStyleIdx="3" presStyleCnt="9"/>
      <dgm:spPr/>
    </dgm:pt>
    <dgm:pt modelId="{BBAEC516-A1A5-431B-9103-2191B5079AD0}" type="pres">
      <dgm:prSet presAssocID="{8F48D0F7-0CA6-418C-AF3F-478A40541954}" presName="connectorText" presStyleLbl="sibTrans2D1" presStyleIdx="3" presStyleCnt="9"/>
      <dgm:spPr/>
    </dgm:pt>
    <dgm:pt modelId="{42AC4F8C-996A-4C55-8DFF-C33C7E229495}" type="pres">
      <dgm:prSet presAssocID="{73768631-3642-45FB-A30B-02478CFEDC9B}" presName="node" presStyleLbl="node1" presStyleIdx="4" presStyleCnt="10">
        <dgm:presLayoutVars>
          <dgm:bulletEnabled val="1"/>
        </dgm:presLayoutVars>
      </dgm:prSet>
      <dgm:spPr/>
    </dgm:pt>
    <dgm:pt modelId="{820B1F94-4643-4919-8768-CA7D2A444D05}" type="pres">
      <dgm:prSet presAssocID="{4BC90F97-23FA-493D-ACEE-2852C9864896}" presName="sibTrans" presStyleLbl="sibTrans2D1" presStyleIdx="4" presStyleCnt="9"/>
      <dgm:spPr/>
    </dgm:pt>
    <dgm:pt modelId="{6D7CE333-E777-46DA-9A1A-D8A0A4551908}" type="pres">
      <dgm:prSet presAssocID="{4BC90F97-23FA-493D-ACEE-2852C9864896}" presName="connectorText" presStyleLbl="sibTrans2D1" presStyleIdx="4" presStyleCnt="9"/>
      <dgm:spPr/>
    </dgm:pt>
    <dgm:pt modelId="{F89DF279-97CF-4C1E-965D-29FC38F9AE86}" type="pres">
      <dgm:prSet presAssocID="{8F911D35-0BA2-4AF2-A849-E6140E65DA53}" presName="node" presStyleLbl="node1" presStyleIdx="5" presStyleCnt="10">
        <dgm:presLayoutVars>
          <dgm:bulletEnabled val="1"/>
        </dgm:presLayoutVars>
      </dgm:prSet>
      <dgm:spPr/>
    </dgm:pt>
    <dgm:pt modelId="{37D29918-0788-4D68-928D-51F62CEA1927}" type="pres">
      <dgm:prSet presAssocID="{81B71172-6B6D-47EB-8F92-ECCE7F48087E}" presName="sibTrans" presStyleLbl="sibTrans2D1" presStyleIdx="5" presStyleCnt="9"/>
      <dgm:spPr/>
    </dgm:pt>
    <dgm:pt modelId="{660D0225-D302-4A7F-B01F-A5D179AE774A}" type="pres">
      <dgm:prSet presAssocID="{81B71172-6B6D-47EB-8F92-ECCE7F48087E}" presName="connectorText" presStyleLbl="sibTrans2D1" presStyleIdx="5" presStyleCnt="9"/>
      <dgm:spPr/>
    </dgm:pt>
    <dgm:pt modelId="{17B57601-460E-4A50-AA98-0E7B2D8E349A}" type="pres">
      <dgm:prSet presAssocID="{962241ED-A200-4EF2-8F7F-589B489F40D7}" presName="node" presStyleLbl="node1" presStyleIdx="6" presStyleCnt="10">
        <dgm:presLayoutVars>
          <dgm:bulletEnabled val="1"/>
        </dgm:presLayoutVars>
      </dgm:prSet>
      <dgm:spPr/>
    </dgm:pt>
    <dgm:pt modelId="{3F834596-9EF1-4A2C-BF5A-A20FDC2EBB63}" type="pres">
      <dgm:prSet presAssocID="{6818F48D-5D38-4DE4-871C-5B1BB6323303}" presName="sibTrans" presStyleLbl="sibTrans2D1" presStyleIdx="6" presStyleCnt="9"/>
      <dgm:spPr/>
    </dgm:pt>
    <dgm:pt modelId="{0DA22F20-8E59-4E65-93A1-57B5867D722B}" type="pres">
      <dgm:prSet presAssocID="{6818F48D-5D38-4DE4-871C-5B1BB6323303}" presName="connectorText" presStyleLbl="sibTrans2D1" presStyleIdx="6" presStyleCnt="9"/>
      <dgm:spPr/>
    </dgm:pt>
    <dgm:pt modelId="{A85B6A95-5DE3-440C-A2DC-463667896B71}" type="pres">
      <dgm:prSet presAssocID="{28664A2C-3904-4D2A-91D1-0563E4B55520}" presName="node" presStyleLbl="node1" presStyleIdx="7" presStyleCnt="10">
        <dgm:presLayoutVars>
          <dgm:bulletEnabled val="1"/>
        </dgm:presLayoutVars>
      </dgm:prSet>
      <dgm:spPr/>
    </dgm:pt>
    <dgm:pt modelId="{3ABF81F9-B39B-48B8-8D3F-4E473ECA1E7E}" type="pres">
      <dgm:prSet presAssocID="{3CFBEA50-14B7-48F2-914C-06FBD90FEA9C}" presName="sibTrans" presStyleLbl="sibTrans2D1" presStyleIdx="7" presStyleCnt="9"/>
      <dgm:spPr/>
    </dgm:pt>
    <dgm:pt modelId="{901DB6BA-861F-4377-9136-A2BAEDDB4730}" type="pres">
      <dgm:prSet presAssocID="{3CFBEA50-14B7-48F2-914C-06FBD90FEA9C}" presName="connectorText" presStyleLbl="sibTrans2D1" presStyleIdx="7" presStyleCnt="9"/>
      <dgm:spPr/>
    </dgm:pt>
    <dgm:pt modelId="{FAF6B246-00AB-4CFF-9E7A-C61CE664C50D}" type="pres">
      <dgm:prSet presAssocID="{CD209EA4-B5E2-400A-963F-CEDFEC526277}" presName="node" presStyleLbl="node1" presStyleIdx="8" presStyleCnt="10">
        <dgm:presLayoutVars>
          <dgm:bulletEnabled val="1"/>
        </dgm:presLayoutVars>
      </dgm:prSet>
      <dgm:spPr/>
    </dgm:pt>
    <dgm:pt modelId="{872F875B-FA03-4A46-A619-A6F9053789D1}" type="pres">
      <dgm:prSet presAssocID="{FE1141B5-8BF8-4ABA-9274-873691A4D6EB}" presName="sibTrans" presStyleLbl="sibTrans2D1" presStyleIdx="8" presStyleCnt="9"/>
      <dgm:spPr/>
    </dgm:pt>
    <dgm:pt modelId="{C5ED0748-8B8E-470F-B6E2-445B4645BABD}" type="pres">
      <dgm:prSet presAssocID="{FE1141B5-8BF8-4ABA-9274-873691A4D6EB}" presName="connectorText" presStyleLbl="sibTrans2D1" presStyleIdx="8" presStyleCnt="9"/>
      <dgm:spPr/>
    </dgm:pt>
    <dgm:pt modelId="{8ACDEEF6-6C63-4B2C-B1AA-51C222D76475}" type="pres">
      <dgm:prSet presAssocID="{F4A6B804-4D45-4184-B928-D4A3E72AFD4D}" presName="node" presStyleLbl="node1" presStyleIdx="9" presStyleCnt="10">
        <dgm:presLayoutVars>
          <dgm:bulletEnabled val="1"/>
        </dgm:presLayoutVars>
      </dgm:prSet>
      <dgm:spPr/>
    </dgm:pt>
  </dgm:ptLst>
  <dgm:cxnLst>
    <dgm:cxn modelId="{57C13D02-6676-4899-AF95-45F086030BA3}" type="presOf" srcId="{7C694167-A262-49E3-B13E-2DA8255205E9}" destId="{5C0D0CDA-D3D9-4D0C-B645-C1C22996FEC8}" srcOrd="0" destOrd="0" presId="urn:microsoft.com/office/officeart/2005/8/layout/process5"/>
    <dgm:cxn modelId="{2B04010E-CA63-4FC6-A87D-DE1735F2AD38}" type="presOf" srcId="{FF74A08D-F8F5-479A-AB30-B85B60B291CD}" destId="{60FD6107-901C-4168-862F-F2CF6AA45065}" srcOrd="0" destOrd="0" presId="urn:microsoft.com/office/officeart/2005/8/layout/process5"/>
    <dgm:cxn modelId="{3F87180E-3BDB-4F39-9334-62E6D8DA294B}" type="presOf" srcId="{8F911D35-0BA2-4AF2-A849-E6140E65DA53}" destId="{F89DF279-97CF-4C1E-965D-29FC38F9AE86}" srcOrd="0" destOrd="0" presId="urn:microsoft.com/office/officeart/2005/8/layout/process5"/>
    <dgm:cxn modelId="{EFEE580E-D15D-4C90-926B-0C6E9D4C1F10}" type="presOf" srcId="{8F48D0F7-0CA6-418C-AF3F-478A40541954}" destId="{2DB545AC-3349-404D-AA36-8BEB08DCAD3B}" srcOrd="0" destOrd="0" presId="urn:microsoft.com/office/officeart/2005/8/layout/process5"/>
    <dgm:cxn modelId="{18EAD517-2506-4DEB-8792-16715791DAEC}" type="presOf" srcId="{44843C8B-9A1C-41AB-B6E9-6C65ED27FCDD}" destId="{ABC1BF08-6EC8-47D8-96AF-C1010ADA5F20}" srcOrd="1" destOrd="0" presId="urn:microsoft.com/office/officeart/2005/8/layout/process5"/>
    <dgm:cxn modelId="{0BD3F81F-D8B4-4DB0-99CC-4D2B1D9ABEC4}" srcId="{1036120E-240A-4E0D-B814-0226BDAB1841}" destId="{73768631-3642-45FB-A30B-02478CFEDC9B}" srcOrd="4" destOrd="0" parTransId="{AF1F2F4F-8103-464F-AEE6-BC99FC51BE42}" sibTransId="{4BC90F97-23FA-493D-ACEE-2852C9864896}"/>
    <dgm:cxn modelId="{15BA1627-9B2E-44C6-97C3-849CCBF4654C}" srcId="{1036120E-240A-4E0D-B814-0226BDAB1841}" destId="{F4A6B804-4D45-4184-B928-D4A3E72AFD4D}" srcOrd="9" destOrd="0" parTransId="{D5612E9D-2B2B-459D-99D0-4A996C3B376F}" sibTransId="{A09F8777-4235-4801-81CD-A606F23E5C7A}"/>
    <dgm:cxn modelId="{F439072C-98E8-475B-89A4-DFDFCD80DBA5}" type="presOf" srcId="{81B71172-6B6D-47EB-8F92-ECCE7F48087E}" destId="{660D0225-D302-4A7F-B01F-A5D179AE774A}" srcOrd="1" destOrd="0" presId="urn:microsoft.com/office/officeart/2005/8/layout/process5"/>
    <dgm:cxn modelId="{7A824031-9D1D-41A5-A7EC-91C207AF113E}" srcId="{1036120E-240A-4E0D-B814-0226BDAB1841}" destId="{962241ED-A200-4EF2-8F7F-589B489F40D7}" srcOrd="6" destOrd="0" parTransId="{1561A8B0-AC2B-4901-8750-3A5FC1787DF2}" sibTransId="{6818F48D-5D38-4DE4-871C-5B1BB6323303}"/>
    <dgm:cxn modelId="{4371DC32-5DBE-458C-B03A-64A54D593E32}" type="presOf" srcId="{30FC3F5F-8287-4DE6-BB39-624578910EE5}" destId="{E3BFAB71-7CA3-4FFB-9A72-4C716D0F40EE}" srcOrd="0" destOrd="0" presId="urn:microsoft.com/office/officeart/2005/8/layout/process5"/>
    <dgm:cxn modelId="{3EDA3934-B2D0-4C19-BBAC-F09A551DEA4A}" type="presOf" srcId="{81B71172-6B6D-47EB-8F92-ECCE7F48087E}" destId="{37D29918-0788-4D68-928D-51F62CEA1927}" srcOrd="0" destOrd="0" presId="urn:microsoft.com/office/officeart/2005/8/layout/process5"/>
    <dgm:cxn modelId="{ECB93037-A9FB-4E25-B9FB-21C659251421}" type="presOf" srcId="{7C694167-A262-49E3-B13E-2DA8255205E9}" destId="{908FFC85-9134-4EDC-85D4-496203FAEB0D}" srcOrd="1" destOrd="0" presId="urn:microsoft.com/office/officeart/2005/8/layout/process5"/>
    <dgm:cxn modelId="{82637039-9964-437D-9937-99B586FB1B79}" type="presOf" srcId="{FE1141B5-8BF8-4ABA-9274-873691A4D6EB}" destId="{872F875B-FA03-4A46-A619-A6F9053789D1}" srcOrd="0" destOrd="0" presId="urn:microsoft.com/office/officeart/2005/8/layout/process5"/>
    <dgm:cxn modelId="{C991583B-8B99-4C91-9BA1-FBBEA772F30E}" type="presOf" srcId="{F4A6B804-4D45-4184-B928-D4A3E72AFD4D}" destId="{8ACDEEF6-6C63-4B2C-B1AA-51C222D76475}" srcOrd="0" destOrd="0" presId="urn:microsoft.com/office/officeart/2005/8/layout/process5"/>
    <dgm:cxn modelId="{21F20E5B-3BF5-4741-8370-0139B5ACDAEB}" type="presOf" srcId="{1036120E-240A-4E0D-B814-0226BDAB1841}" destId="{A7C5D703-9539-4277-8AA3-DE5871FD0D9E}" srcOrd="0" destOrd="0" presId="urn:microsoft.com/office/officeart/2005/8/layout/process5"/>
    <dgm:cxn modelId="{136F135D-B194-4E80-947B-AC4B4F4C933B}" type="presOf" srcId="{73768631-3642-45FB-A30B-02478CFEDC9B}" destId="{42AC4F8C-996A-4C55-8DFF-C33C7E229495}" srcOrd="0" destOrd="0" presId="urn:microsoft.com/office/officeart/2005/8/layout/process5"/>
    <dgm:cxn modelId="{B3BA505F-E16B-457D-844A-24B15A72656E}" type="presOf" srcId="{FE1141B5-8BF8-4ABA-9274-873691A4D6EB}" destId="{C5ED0748-8B8E-470F-B6E2-445B4645BABD}" srcOrd="1" destOrd="0" presId="urn:microsoft.com/office/officeart/2005/8/layout/process5"/>
    <dgm:cxn modelId="{461C5A43-AA63-40C9-A9CD-F01CE77C001F}" type="presOf" srcId="{CD209EA4-B5E2-400A-963F-CEDFEC526277}" destId="{FAF6B246-00AB-4CFF-9E7A-C61CE664C50D}" srcOrd="0" destOrd="0" presId="urn:microsoft.com/office/officeart/2005/8/layout/process5"/>
    <dgm:cxn modelId="{C6C12E65-8555-4189-A8E3-1685ED900947}" type="presOf" srcId="{F4333037-B6FA-4B2A-88AB-7AC990ECD634}" destId="{91B6FDCE-0C56-442D-80AA-07819D5E7D3E}" srcOrd="0" destOrd="0" presId="urn:microsoft.com/office/officeart/2005/8/layout/process5"/>
    <dgm:cxn modelId="{82252467-B294-4A8C-AEEE-40B6CE60775D}" type="presOf" srcId="{44843C8B-9A1C-41AB-B6E9-6C65ED27FCDD}" destId="{BBE85DC7-16DB-4188-A199-28F0FE6615E1}" srcOrd="0" destOrd="0" presId="urn:microsoft.com/office/officeart/2005/8/layout/process5"/>
    <dgm:cxn modelId="{A82A5E47-2AA8-4059-89E8-BF7BA081D261}" srcId="{1036120E-240A-4E0D-B814-0226BDAB1841}" destId="{0FD8D16D-93E6-427D-BD02-D942243461E6}" srcOrd="2" destOrd="0" parTransId="{8DC343C6-429A-440B-B572-1614584B9BA3}" sibTransId="{F4333037-B6FA-4B2A-88AB-7AC990ECD634}"/>
    <dgm:cxn modelId="{C8F15547-0ED9-4343-AE4A-DC2336283FCD}" type="presOf" srcId="{6818F48D-5D38-4DE4-871C-5B1BB6323303}" destId="{0DA22F20-8E59-4E65-93A1-57B5867D722B}" srcOrd="1" destOrd="0" presId="urn:microsoft.com/office/officeart/2005/8/layout/process5"/>
    <dgm:cxn modelId="{96ABB44E-B157-4A89-9499-5C8F99BD7742}" type="presOf" srcId="{F4333037-B6FA-4B2A-88AB-7AC990ECD634}" destId="{F9987418-AB4B-4146-9EA6-FDE66E8CE3A1}" srcOrd="1" destOrd="0" presId="urn:microsoft.com/office/officeart/2005/8/layout/process5"/>
    <dgm:cxn modelId="{CA27DB51-7ED5-49C4-8578-D78738EBCC02}" type="presOf" srcId="{3CFBEA50-14B7-48F2-914C-06FBD90FEA9C}" destId="{901DB6BA-861F-4377-9136-A2BAEDDB4730}" srcOrd="1" destOrd="0" presId="urn:microsoft.com/office/officeart/2005/8/layout/process5"/>
    <dgm:cxn modelId="{C8CF6D52-2A0C-44CF-B207-C2E33F0AC782}" type="presOf" srcId="{0FD8D16D-93E6-427D-BD02-D942243461E6}" destId="{229656F7-F1FB-41AF-B5C3-A28EA044EFFB}" srcOrd="0" destOrd="0" presId="urn:microsoft.com/office/officeart/2005/8/layout/process5"/>
    <dgm:cxn modelId="{46A9DD53-0A5A-44EC-A855-1506D05F54AD}" srcId="{1036120E-240A-4E0D-B814-0226BDAB1841}" destId="{CD209EA4-B5E2-400A-963F-CEDFEC526277}" srcOrd="8" destOrd="0" parTransId="{3EC79B5E-3C90-4098-BA25-BCF386BF57EA}" sibTransId="{FE1141B5-8BF8-4ABA-9274-873691A4D6EB}"/>
    <dgm:cxn modelId="{DB5F3475-270D-4C92-8263-92468575EDF3}" srcId="{1036120E-240A-4E0D-B814-0226BDAB1841}" destId="{30FC3F5F-8287-4DE6-BB39-624578910EE5}" srcOrd="3" destOrd="0" parTransId="{4ED1C8BE-14E6-42F0-95B7-841F1C02EDC5}" sibTransId="{8F48D0F7-0CA6-418C-AF3F-478A40541954}"/>
    <dgm:cxn modelId="{C368988C-02D0-4C86-B29C-5EA08280E92A}" type="presOf" srcId="{8F48D0F7-0CA6-418C-AF3F-478A40541954}" destId="{BBAEC516-A1A5-431B-9103-2191B5079AD0}" srcOrd="1" destOrd="0" presId="urn:microsoft.com/office/officeart/2005/8/layout/process5"/>
    <dgm:cxn modelId="{CBB4BE8D-3A65-47D1-93BB-2C780504A755}" type="presOf" srcId="{28664A2C-3904-4D2A-91D1-0563E4B55520}" destId="{A85B6A95-5DE3-440C-A2DC-463667896B71}" srcOrd="0" destOrd="0" presId="urn:microsoft.com/office/officeart/2005/8/layout/process5"/>
    <dgm:cxn modelId="{61EAF38E-0178-4C8B-92EE-9EC9278619BB}" type="presOf" srcId="{6818F48D-5D38-4DE4-871C-5B1BB6323303}" destId="{3F834596-9EF1-4A2C-BF5A-A20FDC2EBB63}" srcOrd="0" destOrd="0" presId="urn:microsoft.com/office/officeart/2005/8/layout/process5"/>
    <dgm:cxn modelId="{2B667BBF-2729-43E0-B868-A93D9B007092}" type="presOf" srcId="{BD9FBA3D-98A3-4E1F-890C-B9C67F130184}" destId="{75A29E95-6BAB-4757-9992-958C65BAC96A}" srcOrd="0" destOrd="0" presId="urn:microsoft.com/office/officeart/2005/8/layout/process5"/>
    <dgm:cxn modelId="{EA3B89BF-6F96-4E70-8917-D46336A3A048}" type="presOf" srcId="{4BC90F97-23FA-493D-ACEE-2852C9864896}" destId="{820B1F94-4643-4919-8768-CA7D2A444D05}" srcOrd="0" destOrd="0" presId="urn:microsoft.com/office/officeart/2005/8/layout/process5"/>
    <dgm:cxn modelId="{54F808C6-D89E-4A37-9DE2-C8F1801A69B4}" srcId="{1036120E-240A-4E0D-B814-0226BDAB1841}" destId="{8F911D35-0BA2-4AF2-A849-E6140E65DA53}" srcOrd="5" destOrd="0" parTransId="{877A858A-E276-4CC9-A049-B60E102A9F03}" sibTransId="{81B71172-6B6D-47EB-8F92-ECCE7F48087E}"/>
    <dgm:cxn modelId="{4FFF0CCB-20FC-48C3-891B-F6615CE86382}" srcId="{1036120E-240A-4E0D-B814-0226BDAB1841}" destId="{FF74A08D-F8F5-479A-AB30-B85B60B291CD}" srcOrd="0" destOrd="0" parTransId="{4025B62A-0AE1-4B2D-94C9-3AD2413FAFC5}" sibTransId="{7C694167-A262-49E3-B13E-2DA8255205E9}"/>
    <dgm:cxn modelId="{5A7006D1-8E91-45DA-A54C-D1734ABC44F5}" type="presOf" srcId="{4BC90F97-23FA-493D-ACEE-2852C9864896}" destId="{6D7CE333-E777-46DA-9A1A-D8A0A4551908}" srcOrd="1" destOrd="0" presId="urn:microsoft.com/office/officeart/2005/8/layout/process5"/>
    <dgm:cxn modelId="{5DF97ED2-07DA-43F0-BC71-07A9E5742128}" type="presOf" srcId="{962241ED-A200-4EF2-8F7F-589B489F40D7}" destId="{17B57601-460E-4A50-AA98-0E7B2D8E349A}" srcOrd="0" destOrd="0" presId="urn:microsoft.com/office/officeart/2005/8/layout/process5"/>
    <dgm:cxn modelId="{F5838AD4-3EE2-4C20-9BCB-D381D1F1F949}" srcId="{1036120E-240A-4E0D-B814-0226BDAB1841}" destId="{28664A2C-3904-4D2A-91D1-0563E4B55520}" srcOrd="7" destOrd="0" parTransId="{7649DB7F-3367-4AB3-A3F7-E781A512B55C}" sibTransId="{3CFBEA50-14B7-48F2-914C-06FBD90FEA9C}"/>
    <dgm:cxn modelId="{C44398F8-00D6-4F9F-BFBF-746818417355}" type="presOf" srcId="{3CFBEA50-14B7-48F2-914C-06FBD90FEA9C}" destId="{3ABF81F9-B39B-48B8-8D3F-4E473ECA1E7E}" srcOrd="0" destOrd="0" presId="urn:microsoft.com/office/officeart/2005/8/layout/process5"/>
    <dgm:cxn modelId="{987CEBFC-0374-4017-9D44-7C84866C3FAD}" srcId="{1036120E-240A-4E0D-B814-0226BDAB1841}" destId="{BD9FBA3D-98A3-4E1F-890C-B9C67F130184}" srcOrd="1" destOrd="0" parTransId="{799DBF77-953A-4967-9698-856A85D87CD7}" sibTransId="{44843C8B-9A1C-41AB-B6E9-6C65ED27FCDD}"/>
    <dgm:cxn modelId="{7170CAD0-B0A7-4E6F-A147-1016CC5CF309}" type="presParOf" srcId="{A7C5D703-9539-4277-8AA3-DE5871FD0D9E}" destId="{60FD6107-901C-4168-862F-F2CF6AA45065}" srcOrd="0" destOrd="0" presId="urn:microsoft.com/office/officeart/2005/8/layout/process5"/>
    <dgm:cxn modelId="{B91171F6-B264-47E3-BCAC-51CA13057D13}" type="presParOf" srcId="{A7C5D703-9539-4277-8AA3-DE5871FD0D9E}" destId="{5C0D0CDA-D3D9-4D0C-B645-C1C22996FEC8}" srcOrd="1" destOrd="0" presId="urn:microsoft.com/office/officeart/2005/8/layout/process5"/>
    <dgm:cxn modelId="{BCC934CB-D7A3-4B42-AE0B-6D0FDB66EF98}" type="presParOf" srcId="{5C0D0CDA-D3D9-4D0C-B645-C1C22996FEC8}" destId="{908FFC85-9134-4EDC-85D4-496203FAEB0D}" srcOrd="0" destOrd="0" presId="urn:microsoft.com/office/officeart/2005/8/layout/process5"/>
    <dgm:cxn modelId="{368F93C9-D898-4893-95E6-CDAFB7B0597F}" type="presParOf" srcId="{A7C5D703-9539-4277-8AA3-DE5871FD0D9E}" destId="{75A29E95-6BAB-4757-9992-958C65BAC96A}" srcOrd="2" destOrd="0" presId="urn:microsoft.com/office/officeart/2005/8/layout/process5"/>
    <dgm:cxn modelId="{F4DA7994-7DB3-4FF9-9F0D-EF94A1158872}" type="presParOf" srcId="{A7C5D703-9539-4277-8AA3-DE5871FD0D9E}" destId="{BBE85DC7-16DB-4188-A199-28F0FE6615E1}" srcOrd="3" destOrd="0" presId="urn:microsoft.com/office/officeart/2005/8/layout/process5"/>
    <dgm:cxn modelId="{8D433CBD-EACA-4E84-9A82-F5DFF1A97E39}" type="presParOf" srcId="{BBE85DC7-16DB-4188-A199-28F0FE6615E1}" destId="{ABC1BF08-6EC8-47D8-96AF-C1010ADA5F20}" srcOrd="0" destOrd="0" presId="urn:microsoft.com/office/officeart/2005/8/layout/process5"/>
    <dgm:cxn modelId="{0E818F4C-796A-4E5C-B713-0B2BC250C870}" type="presParOf" srcId="{A7C5D703-9539-4277-8AA3-DE5871FD0D9E}" destId="{229656F7-F1FB-41AF-B5C3-A28EA044EFFB}" srcOrd="4" destOrd="0" presId="urn:microsoft.com/office/officeart/2005/8/layout/process5"/>
    <dgm:cxn modelId="{E3373EAC-B619-4D11-A95C-E28886266AD9}" type="presParOf" srcId="{A7C5D703-9539-4277-8AA3-DE5871FD0D9E}" destId="{91B6FDCE-0C56-442D-80AA-07819D5E7D3E}" srcOrd="5" destOrd="0" presId="urn:microsoft.com/office/officeart/2005/8/layout/process5"/>
    <dgm:cxn modelId="{016F310D-BBD7-4FC0-98DC-3F3BA720D48A}" type="presParOf" srcId="{91B6FDCE-0C56-442D-80AA-07819D5E7D3E}" destId="{F9987418-AB4B-4146-9EA6-FDE66E8CE3A1}" srcOrd="0" destOrd="0" presId="urn:microsoft.com/office/officeart/2005/8/layout/process5"/>
    <dgm:cxn modelId="{EFFE7C7C-D0B3-441F-9078-A35CFEF44823}" type="presParOf" srcId="{A7C5D703-9539-4277-8AA3-DE5871FD0D9E}" destId="{E3BFAB71-7CA3-4FFB-9A72-4C716D0F40EE}" srcOrd="6" destOrd="0" presId="urn:microsoft.com/office/officeart/2005/8/layout/process5"/>
    <dgm:cxn modelId="{61CBA184-28CB-4108-B3FB-D9411C40B0BA}" type="presParOf" srcId="{A7C5D703-9539-4277-8AA3-DE5871FD0D9E}" destId="{2DB545AC-3349-404D-AA36-8BEB08DCAD3B}" srcOrd="7" destOrd="0" presId="urn:microsoft.com/office/officeart/2005/8/layout/process5"/>
    <dgm:cxn modelId="{CF72860E-F7AD-4892-ADDE-232896F0B494}" type="presParOf" srcId="{2DB545AC-3349-404D-AA36-8BEB08DCAD3B}" destId="{BBAEC516-A1A5-431B-9103-2191B5079AD0}" srcOrd="0" destOrd="0" presId="urn:microsoft.com/office/officeart/2005/8/layout/process5"/>
    <dgm:cxn modelId="{1885ADBD-7105-4A35-924C-7F3309B13E2C}" type="presParOf" srcId="{A7C5D703-9539-4277-8AA3-DE5871FD0D9E}" destId="{42AC4F8C-996A-4C55-8DFF-C33C7E229495}" srcOrd="8" destOrd="0" presId="urn:microsoft.com/office/officeart/2005/8/layout/process5"/>
    <dgm:cxn modelId="{F17B57E5-4B9C-4AD9-AFD1-C6DF3E049468}" type="presParOf" srcId="{A7C5D703-9539-4277-8AA3-DE5871FD0D9E}" destId="{820B1F94-4643-4919-8768-CA7D2A444D05}" srcOrd="9" destOrd="0" presId="urn:microsoft.com/office/officeart/2005/8/layout/process5"/>
    <dgm:cxn modelId="{BEF710DA-0106-4FD4-9B97-8F56EC922760}" type="presParOf" srcId="{820B1F94-4643-4919-8768-CA7D2A444D05}" destId="{6D7CE333-E777-46DA-9A1A-D8A0A4551908}" srcOrd="0" destOrd="0" presId="urn:microsoft.com/office/officeart/2005/8/layout/process5"/>
    <dgm:cxn modelId="{8E78F3CA-F62B-4845-9242-509EC22BA86C}" type="presParOf" srcId="{A7C5D703-9539-4277-8AA3-DE5871FD0D9E}" destId="{F89DF279-97CF-4C1E-965D-29FC38F9AE86}" srcOrd="10" destOrd="0" presId="urn:microsoft.com/office/officeart/2005/8/layout/process5"/>
    <dgm:cxn modelId="{C4C33D30-F6AC-47F4-B3D6-3A7CCED741FA}" type="presParOf" srcId="{A7C5D703-9539-4277-8AA3-DE5871FD0D9E}" destId="{37D29918-0788-4D68-928D-51F62CEA1927}" srcOrd="11" destOrd="0" presId="urn:microsoft.com/office/officeart/2005/8/layout/process5"/>
    <dgm:cxn modelId="{8FA5A76D-3362-4356-AF74-BF3F2EF09DD7}" type="presParOf" srcId="{37D29918-0788-4D68-928D-51F62CEA1927}" destId="{660D0225-D302-4A7F-B01F-A5D179AE774A}" srcOrd="0" destOrd="0" presId="urn:microsoft.com/office/officeart/2005/8/layout/process5"/>
    <dgm:cxn modelId="{0A2D25B5-97E5-47E9-BE04-444F1F6FB13C}" type="presParOf" srcId="{A7C5D703-9539-4277-8AA3-DE5871FD0D9E}" destId="{17B57601-460E-4A50-AA98-0E7B2D8E349A}" srcOrd="12" destOrd="0" presId="urn:microsoft.com/office/officeart/2005/8/layout/process5"/>
    <dgm:cxn modelId="{3D7C5E2F-4AEC-4C31-B707-AD26CA19F86F}" type="presParOf" srcId="{A7C5D703-9539-4277-8AA3-DE5871FD0D9E}" destId="{3F834596-9EF1-4A2C-BF5A-A20FDC2EBB63}" srcOrd="13" destOrd="0" presId="urn:microsoft.com/office/officeart/2005/8/layout/process5"/>
    <dgm:cxn modelId="{47FCE516-DB45-4652-9F79-95AE4588285E}" type="presParOf" srcId="{3F834596-9EF1-4A2C-BF5A-A20FDC2EBB63}" destId="{0DA22F20-8E59-4E65-93A1-57B5867D722B}" srcOrd="0" destOrd="0" presId="urn:microsoft.com/office/officeart/2005/8/layout/process5"/>
    <dgm:cxn modelId="{094969E1-9376-4133-8FC5-96E6ED85BAD0}" type="presParOf" srcId="{A7C5D703-9539-4277-8AA3-DE5871FD0D9E}" destId="{A85B6A95-5DE3-440C-A2DC-463667896B71}" srcOrd="14" destOrd="0" presId="urn:microsoft.com/office/officeart/2005/8/layout/process5"/>
    <dgm:cxn modelId="{5BB25023-CDBA-433F-8954-828929A17B43}" type="presParOf" srcId="{A7C5D703-9539-4277-8AA3-DE5871FD0D9E}" destId="{3ABF81F9-B39B-48B8-8D3F-4E473ECA1E7E}" srcOrd="15" destOrd="0" presId="urn:microsoft.com/office/officeart/2005/8/layout/process5"/>
    <dgm:cxn modelId="{11674AC6-8DDA-45FC-B298-E631EF7CD4CD}" type="presParOf" srcId="{3ABF81F9-B39B-48B8-8D3F-4E473ECA1E7E}" destId="{901DB6BA-861F-4377-9136-A2BAEDDB4730}" srcOrd="0" destOrd="0" presId="urn:microsoft.com/office/officeart/2005/8/layout/process5"/>
    <dgm:cxn modelId="{583557CF-BF73-44C9-ABB5-56B5D280FBBF}" type="presParOf" srcId="{A7C5D703-9539-4277-8AA3-DE5871FD0D9E}" destId="{FAF6B246-00AB-4CFF-9E7A-C61CE664C50D}" srcOrd="16" destOrd="0" presId="urn:microsoft.com/office/officeart/2005/8/layout/process5"/>
    <dgm:cxn modelId="{AD45A14D-DE6B-417B-ABE5-3FB227A48561}" type="presParOf" srcId="{A7C5D703-9539-4277-8AA3-DE5871FD0D9E}" destId="{872F875B-FA03-4A46-A619-A6F9053789D1}" srcOrd="17" destOrd="0" presId="urn:microsoft.com/office/officeart/2005/8/layout/process5"/>
    <dgm:cxn modelId="{F93A9C76-6383-472A-8B4F-D5C12FC450C5}" type="presParOf" srcId="{872F875B-FA03-4A46-A619-A6F9053789D1}" destId="{C5ED0748-8B8E-470F-B6E2-445B4645BABD}" srcOrd="0" destOrd="0" presId="urn:microsoft.com/office/officeart/2005/8/layout/process5"/>
    <dgm:cxn modelId="{590BF098-8E1D-4244-A8BC-A1F50CC330D1}" type="presParOf" srcId="{A7C5D703-9539-4277-8AA3-DE5871FD0D9E}" destId="{8ACDEEF6-6C63-4B2C-B1AA-51C222D76475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D6107-901C-4168-862F-F2CF6AA45065}">
      <dsp:nvSpPr>
        <dsp:cNvPr id="0" name=""/>
        <dsp:cNvSpPr/>
      </dsp:nvSpPr>
      <dsp:spPr>
        <a:xfrm>
          <a:off x="303318" y="2585"/>
          <a:ext cx="1894462" cy="1136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Selection</a:t>
          </a:r>
        </a:p>
      </dsp:txBody>
      <dsp:txXfrm>
        <a:off x="336610" y="35877"/>
        <a:ext cx="1827878" cy="1070093"/>
      </dsp:txXfrm>
    </dsp:sp>
    <dsp:sp modelId="{5C0D0CDA-D3D9-4D0C-B645-C1C22996FEC8}">
      <dsp:nvSpPr>
        <dsp:cNvPr id="0" name=""/>
        <dsp:cNvSpPr/>
      </dsp:nvSpPr>
      <dsp:spPr>
        <a:xfrm>
          <a:off x="2364494" y="336011"/>
          <a:ext cx="401626" cy="4698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364494" y="429976"/>
        <a:ext cx="281138" cy="281896"/>
      </dsp:txXfrm>
    </dsp:sp>
    <dsp:sp modelId="{75A29E95-6BAB-4757-9992-958C65BAC96A}">
      <dsp:nvSpPr>
        <dsp:cNvPr id="0" name=""/>
        <dsp:cNvSpPr/>
      </dsp:nvSpPr>
      <dsp:spPr>
        <a:xfrm>
          <a:off x="2955566" y="2585"/>
          <a:ext cx="1894462" cy="1136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Preprocessing</a:t>
          </a:r>
        </a:p>
      </dsp:txBody>
      <dsp:txXfrm>
        <a:off x="2988858" y="35877"/>
        <a:ext cx="1827878" cy="1070093"/>
      </dsp:txXfrm>
    </dsp:sp>
    <dsp:sp modelId="{BBE85DC7-16DB-4188-A199-28F0FE6615E1}">
      <dsp:nvSpPr>
        <dsp:cNvPr id="0" name=""/>
        <dsp:cNvSpPr/>
      </dsp:nvSpPr>
      <dsp:spPr>
        <a:xfrm>
          <a:off x="5016742" y="336011"/>
          <a:ext cx="401626" cy="4698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016742" y="429976"/>
        <a:ext cx="281138" cy="281896"/>
      </dsp:txXfrm>
    </dsp:sp>
    <dsp:sp modelId="{229656F7-F1FB-41AF-B5C3-A28EA044EFFB}">
      <dsp:nvSpPr>
        <dsp:cNvPr id="0" name=""/>
        <dsp:cNvSpPr/>
      </dsp:nvSpPr>
      <dsp:spPr>
        <a:xfrm>
          <a:off x="5607814" y="2585"/>
          <a:ext cx="1894462" cy="1136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Balancing</a:t>
          </a:r>
        </a:p>
      </dsp:txBody>
      <dsp:txXfrm>
        <a:off x="5641106" y="35877"/>
        <a:ext cx="1827878" cy="1070093"/>
      </dsp:txXfrm>
    </dsp:sp>
    <dsp:sp modelId="{91B6FDCE-0C56-442D-80AA-07819D5E7D3E}">
      <dsp:nvSpPr>
        <dsp:cNvPr id="0" name=""/>
        <dsp:cNvSpPr/>
      </dsp:nvSpPr>
      <dsp:spPr>
        <a:xfrm>
          <a:off x="7668990" y="336011"/>
          <a:ext cx="401626" cy="4698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668990" y="429976"/>
        <a:ext cx="281138" cy="281896"/>
      </dsp:txXfrm>
    </dsp:sp>
    <dsp:sp modelId="{E3BFAB71-7CA3-4FFB-9A72-4C716D0F40EE}">
      <dsp:nvSpPr>
        <dsp:cNvPr id="0" name=""/>
        <dsp:cNvSpPr/>
      </dsp:nvSpPr>
      <dsp:spPr>
        <a:xfrm>
          <a:off x="8260062" y="2585"/>
          <a:ext cx="1894462" cy="1136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Division: Test, Train</a:t>
          </a:r>
        </a:p>
      </dsp:txBody>
      <dsp:txXfrm>
        <a:off x="8293354" y="35877"/>
        <a:ext cx="1827878" cy="1070093"/>
      </dsp:txXfrm>
    </dsp:sp>
    <dsp:sp modelId="{2DB545AC-3349-404D-AA36-8BEB08DCAD3B}">
      <dsp:nvSpPr>
        <dsp:cNvPr id="0" name=""/>
        <dsp:cNvSpPr/>
      </dsp:nvSpPr>
      <dsp:spPr>
        <a:xfrm rot="5400000">
          <a:off x="9006481" y="1271875"/>
          <a:ext cx="401626" cy="4698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9066346" y="1305975"/>
        <a:ext cx="281896" cy="281138"/>
      </dsp:txXfrm>
    </dsp:sp>
    <dsp:sp modelId="{42AC4F8C-996A-4C55-8DFF-C33C7E229495}">
      <dsp:nvSpPr>
        <dsp:cNvPr id="0" name=""/>
        <dsp:cNvSpPr/>
      </dsp:nvSpPr>
      <dsp:spPr>
        <a:xfrm>
          <a:off x="8260062" y="1897048"/>
          <a:ext cx="1894462" cy="1136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Generating Models using Train data</a:t>
          </a:r>
        </a:p>
      </dsp:txBody>
      <dsp:txXfrm>
        <a:off x="8293354" y="1930340"/>
        <a:ext cx="1827878" cy="1070093"/>
      </dsp:txXfrm>
    </dsp:sp>
    <dsp:sp modelId="{820B1F94-4643-4919-8768-CA7D2A444D05}">
      <dsp:nvSpPr>
        <dsp:cNvPr id="0" name=""/>
        <dsp:cNvSpPr/>
      </dsp:nvSpPr>
      <dsp:spPr>
        <a:xfrm rot="10800000">
          <a:off x="7691723" y="2230474"/>
          <a:ext cx="401626" cy="4698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7812211" y="2324439"/>
        <a:ext cx="281138" cy="281896"/>
      </dsp:txXfrm>
    </dsp:sp>
    <dsp:sp modelId="{F89DF279-97CF-4C1E-965D-29FC38F9AE86}">
      <dsp:nvSpPr>
        <dsp:cNvPr id="0" name=""/>
        <dsp:cNvSpPr/>
      </dsp:nvSpPr>
      <dsp:spPr>
        <a:xfrm>
          <a:off x="5607814" y="1897048"/>
          <a:ext cx="1894462" cy="1136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Predicting using Test Data</a:t>
          </a:r>
        </a:p>
      </dsp:txBody>
      <dsp:txXfrm>
        <a:off x="5641106" y="1930340"/>
        <a:ext cx="1827878" cy="1070093"/>
      </dsp:txXfrm>
    </dsp:sp>
    <dsp:sp modelId="{37D29918-0788-4D68-928D-51F62CEA1927}">
      <dsp:nvSpPr>
        <dsp:cNvPr id="0" name=""/>
        <dsp:cNvSpPr/>
      </dsp:nvSpPr>
      <dsp:spPr>
        <a:xfrm rot="10800000">
          <a:off x="5039475" y="2230474"/>
          <a:ext cx="401626" cy="4698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5159963" y="2324439"/>
        <a:ext cx="281138" cy="281896"/>
      </dsp:txXfrm>
    </dsp:sp>
    <dsp:sp modelId="{17B57601-460E-4A50-AA98-0E7B2D8E349A}">
      <dsp:nvSpPr>
        <dsp:cNvPr id="0" name=""/>
        <dsp:cNvSpPr/>
      </dsp:nvSpPr>
      <dsp:spPr>
        <a:xfrm>
          <a:off x="2955566" y="1897048"/>
          <a:ext cx="1894462" cy="1136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Regularization</a:t>
          </a:r>
        </a:p>
      </dsp:txBody>
      <dsp:txXfrm>
        <a:off x="2988858" y="1930340"/>
        <a:ext cx="1827878" cy="1070093"/>
      </dsp:txXfrm>
    </dsp:sp>
    <dsp:sp modelId="{3F834596-9EF1-4A2C-BF5A-A20FDC2EBB63}">
      <dsp:nvSpPr>
        <dsp:cNvPr id="0" name=""/>
        <dsp:cNvSpPr/>
      </dsp:nvSpPr>
      <dsp:spPr>
        <a:xfrm rot="10800000">
          <a:off x="2387227" y="2230474"/>
          <a:ext cx="401626" cy="4698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2507715" y="2324439"/>
        <a:ext cx="281138" cy="281896"/>
      </dsp:txXfrm>
    </dsp:sp>
    <dsp:sp modelId="{A85B6A95-5DE3-440C-A2DC-463667896B71}">
      <dsp:nvSpPr>
        <dsp:cNvPr id="0" name=""/>
        <dsp:cNvSpPr/>
      </dsp:nvSpPr>
      <dsp:spPr>
        <a:xfrm>
          <a:off x="303318" y="1897048"/>
          <a:ext cx="1894462" cy="1136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Generating Models using Train data</a:t>
          </a:r>
        </a:p>
      </dsp:txBody>
      <dsp:txXfrm>
        <a:off x="336610" y="1930340"/>
        <a:ext cx="1827878" cy="1070093"/>
      </dsp:txXfrm>
    </dsp:sp>
    <dsp:sp modelId="{3ABF81F9-B39B-48B8-8D3F-4E473ECA1E7E}">
      <dsp:nvSpPr>
        <dsp:cNvPr id="0" name=""/>
        <dsp:cNvSpPr/>
      </dsp:nvSpPr>
      <dsp:spPr>
        <a:xfrm rot="5400000">
          <a:off x="1049736" y="3166338"/>
          <a:ext cx="401626" cy="4698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109601" y="3200438"/>
        <a:ext cx="281896" cy="281138"/>
      </dsp:txXfrm>
    </dsp:sp>
    <dsp:sp modelId="{FAF6B246-00AB-4CFF-9E7A-C61CE664C50D}">
      <dsp:nvSpPr>
        <dsp:cNvPr id="0" name=""/>
        <dsp:cNvSpPr/>
      </dsp:nvSpPr>
      <dsp:spPr>
        <a:xfrm>
          <a:off x="303318" y="3791511"/>
          <a:ext cx="1894462" cy="1136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Predicting using Test Data</a:t>
          </a:r>
        </a:p>
      </dsp:txBody>
      <dsp:txXfrm>
        <a:off x="336610" y="3824803"/>
        <a:ext cx="1827878" cy="1070093"/>
      </dsp:txXfrm>
    </dsp:sp>
    <dsp:sp modelId="{872F875B-FA03-4A46-A619-A6F9053789D1}">
      <dsp:nvSpPr>
        <dsp:cNvPr id="0" name=""/>
        <dsp:cNvSpPr/>
      </dsp:nvSpPr>
      <dsp:spPr>
        <a:xfrm>
          <a:off x="2364494" y="4124937"/>
          <a:ext cx="401626" cy="4698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364494" y="4218902"/>
        <a:ext cx="281138" cy="281896"/>
      </dsp:txXfrm>
    </dsp:sp>
    <dsp:sp modelId="{8ACDEEF6-6C63-4B2C-B1AA-51C222D76475}">
      <dsp:nvSpPr>
        <dsp:cNvPr id="0" name=""/>
        <dsp:cNvSpPr/>
      </dsp:nvSpPr>
      <dsp:spPr>
        <a:xfrm>
          <a:off x="2955566" y="3791511"/>
          <a:ext cx="1894462" cy="1136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Comparison of Models</a:t>
          </a:r>
        </a:p>
      </dsp:txBody>
      <dsp:txXfrm>
        <a:off x="2988858" y="3824803"/>
        <a:ext cx="1827878" cy="1070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643E6-589F-41E8-9E3A-F7C2B8A2C1D8}" type="datetimeFigureOut">
              <a:rPr lang="en-US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B78D5-A1BF-4745-98D4-85A949CD99B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9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Alpha =1;</a:t>
            </a:r>
          </a:p>
          <a:p>
            <a:r>
              <a:rPr lang="en-US"/>
              <a:t>Lambda =25</a:t>
            </a:r>
          </a:p>
          <a:p>
            <a:r>
              <a:rPr lang="en-US"/>
              <a:t>Selected index 15(1 SD) where 30 predictors became 0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78D5-A1BF-4745-98D4-85A949CD99BD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took just 10 seconds to train the model on logistic 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78D5-A1BF-4745-98D4-85A949CD99BD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09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KNN :</a:t>
            </a:r>
          </a:p>
          <a:p>
            <a:r>
              <a:rPr lang="en-US"/>
              <a:t>7 nearest </a:t>
            </a:r>
            <a:r>
              <a:rPr lang="en-US" err="1"/>
              <a:t>neighbours</a:t>
            </a:r>
          </a:p>
          <a:p>
            <a:r>
              <a:rPr lang="en-US"/>
              <a:t>KNN fit 75% to training data and 67.9% to the test data</a:t>
            </a:r>
          </a:p>
          <a:p>
            <a:r>
              <a:rPr lang="en-US"/>
              <a:t>Also, ran KNN with different number of </a:t>
            </a:r>
            <a:r>
              <a:rPr lang="en-US" err="1"/>
              <a:t>neighbours</a:t>
            </a:r>
            <a:r>
              <a:rPr lang="en-US"/>
              <a:t> and from automatic statistical toolbox in </a:t>
            </a:r>
            <a:r>
              <a:rPr lang="en-US" err="1"/>
              <a:t>matlab</a:t>
            </a:r>
            <a:r>
              <a:rPr lang="en-US"/>
              <a:t>. Got almost same accuracy .</a:t>
            </a:r>
          </a:p>
          <a:p>
            <a:r>
              <a:rPr lang="en-US"/>
              <a:t>It took 188 seconds to train the model on </a:t>
            </a:r>
            <a:r>
              <a:rPr lang="en-US" err="1"/>
              <a:t>knn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78D5-A1BF-4745-98D4-85A949CD99BD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99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KNN :</a:t>
            </a:r>
          </a:p>
          <a:p>
            <a:r>
              <a:rPr lang="en-US"/>
              <a:t>7 nearest </a:t>
            </a:r>
            <a:r>
              <a:rPr lang="en-US" err="1"/>
              <a:t>neighbours</a:t>
            </a:r>
          </a:p>
          <a:p>
            <a:r>
              <a:rPr lang="en-US"/>
              <a:t>KNN fit 75% to training data and 67.9% to the test data</a:t>
            </a:r>
          </a:p>
          <a:p>
            <a:r>
              <a:rPr lang="en-US"/>
              <a:t>Also, ran KNN with different number of </a:t>
            </a:r>
            <a:r>
              <a:rPr lang="en-US" err="1"/>
              <a:t>neighbours</a:t>
            </a:r>
            <a:r>
              <a:rPr lang="en-US"/>
              <a:t> and from automatic </a:t>
            </a:r>
            <a:r>
              <a:rPr lang="en-US" err="1"/>
              <a:t>styatistical</a:t>
            </a:r>
            <a:r>
              <a:rPr lang="en-US"/>
              <a:t> toolbox in </a:t>
            </a:r>
            <a:r>
              <a:rPr lang="en-US" err="1"/>
              <a:t>matlab</a:t>
            </a:r>
            <a:r>
              <a:rPr lang="en-US"/>
              <a:t>. Got almost same accuracy .</a:t>
            </a:r>
          </a:p>
          <a:p>
            <a:r>
              <a:rPr lang="en-US"/>
              <a:t>It took 188 seconds to train the model on </a:t>
            </a:r>
            <a:r>
              <a:rPr lang="en-US" err="1"/>
              <a:t>knn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78D5-A1BF-4745-98D4-85A949CD99BD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31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KNN :</a:t>
            </a:r>
          </a:p>
          <a:p>
            <a:r>
              <a:rPr lang="en-US"/>
              <a:t>7 nearest </a:t>
            </a:r>
            <a:r>
              <a:rPr lang="en-US" err="1"/>
              <a:t>neighbours</a:t>
            </a:r>
          </a:p>
          <a:p>
            <a:r>
              <a:rPr lang="en-US"/>
              <a:t>KNN fit 75% to training data and 67.9% to the test data</a:t>
            </a:r>
          </a:p>
          <a:p>
            <a:r>
              <a:rPr lang="en-US"/>
              <a:t>Also, ran KNN with different number of </a:t>
            </a:r>
            <a:r>
              <a:rPr lang="en-US" err="1"/>
              <a:t>neighbours</a:t>
            </a:r>
            <a:r>
              <a:rPr lang="en-US"/>
              <a:t> and from automatic </a:t>
            </a:r>
            <a:r>
              <a:rPr lang="en-US" err="1"/>
              <a:t>styatistical</a:t>
            </a:r>
            <a:r>
              <a:rPr lang="en-US"/>
              <a:t> toolbox in </a:t>
            </a:r>
            <a:r>
              <a:rPr lang="en-US" err="1"/>
              <a:t>matlab</a:t>
            </a:r>
            <a:r>
              <a:rPr lang="en-US"/>
              <a:t>. Got almost same accuracy .</a:t>
            </a:r>
          </a:p>
          <a:p>
            <a:r>
              <a:rPr lang="en-US"/>
              <a:t>It took 188 seconds to train the model on </a:t>
            </a:r>
            <a:r>
              <a:rPr lang="en-US" err="1"/>
              <a:t>knn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78D5-A1BF-4745-98D4-85A949CD99BD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4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1FDF-5CC6-4A9F-B6EB-5E22C2369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97094-AB45-459E-B276-08ED69513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3B290-46EF-4BD2-BE5B-151CAFB4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AD46-3F3B-4DBB-A89E-14839AD4243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E8FDD-F3F0-4E66-BDF3-71552D1B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3B89-4023-4057-8C4A-B4153987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2D06-9138-48F9-B575-CA85F882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2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76A4-0BE4-43C2-934F-F76AB927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971D0-E034-4B7B-8B5E-B616447C2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8F960-0475-491B-8B8A-2CE166D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AD46-3F3B-4DBB-A89E-14839AD4243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A186B-D840-40F1-9F61-73FF7AEA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AC6D-0ACD-48E1-9E7F-5E134F3E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2D06-9138-48F9-B575-CA85F882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3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9ED74-BEAA-4653-90F9-B51003483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C7C6D-D9CB-4E2B-8696-4A3393812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F91E1-93CE-4C0A-A39D-C8EF88A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AD46-3F3B-4DBB-A89E-14839AD4243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E3507-8BDA-496A-9C66-0CCB1660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3D-FE49-4654-A3A2-8C4B691D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2D06-9138-48F9-B575-CA85F882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7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D789-9B0C-4405-A600-6EEC1C21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AEB21-55E5-4E01-9ADF-9B9A2E454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E47B-AD7C-4641-ADAF-A3658DAD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AD46-3F3B-4DBB-A89E-14839AD4243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2677D-E875-40A2-B0D9-DB18F01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EE842-B18A-4976-BDA8-8F888A6B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2D06-9138-48F9-B575-CA85F882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7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5331-E595-4ED7-A606-17BF6F88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EC823-3D15-40EA-9643-CBA4ADF5B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2F4B3-60F0-4DBE-8FBE-8808B64E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AD46-3F3B-4DBB-A89E-14839AD4243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61DA9-D1CB-4D8D-852D-CAE8713F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BB0E-CA48-47EF-93A4-AA8C3558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2D06-9138-48F9-B575-CA85F882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8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B877-3B5B-4167-A0DD-DDCD27F5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B5A1-2D55-4C09-91E2-C5B0477A0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F27D8-E699-4F4E-B38D-797294B32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113CF-CE04-40EF-8732-8BD5D6D0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AD46-3F3B-4DBB-A89E-14839AD4243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E4D4A-A434-4688-B8A0-244DE766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E7767-CAFA-40FE-95F1-2C16A877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2D06-9138-48F9-B575-CA85F882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7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FB87-1ADA-410B-86E8-DE6FE8D9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25613-0EFA-4065-B8EC-112DD39C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BFE41-D25A-48CD-BC73-623F56EF0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2F837-062B-4397-856C-2C63D5B30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379BC-8BCF-45A6-A080-B482F983C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01DAB-432A-4C61-A4C6-C295E362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AD46-3F3B-4DBB-A89E-14839AD4243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7188D-AEF4-4154-AC80-1E813C85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ED182-ABD1-45C1-B220-956C70BE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2D06-9138-48F9-B575-CA85F882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6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150C-7343-4271-A108-706CC107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DD55D-3E33-4880-9A26-AA051AF4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AD46-3F3B-4DBB-A89E-14839AD4243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E6684-5D28-4095-B0E6-F09B6C98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C1CFB-A9CC-4395-9472-0183F1E6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2D06-9138-48F9-B575-CA85F882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5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84254-5977-4221-A2F2-EEA83ADB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AD46-3F3B-4DBB-A89E-14839AD4243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A8FAE-7487-4E6D-BBC0-C88080BD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0E1D3-CF06-4D96-BEAC-84A07CCE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2D06-9138-48F9-B575-CA85F882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04FF-8A33-4D14-BF4F-09BB58A5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32A3E-5E2C-4695-A732-28199473B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6DBFD-F709-4F8D-866D-2D5F0764C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911AC-644D-41B8-BB7C-F7A13467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AD46-3F3B-4DBB-A89E-14839AD4243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4454E-EBAC-4955-B73E-375F83A0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01E16-9819-40D2-9AB0-3FFB6C0B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2D06-9138-48F9-B575-CA85F882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2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F9ED-EAFC-483A-A988-02881E76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CAD00-754F-4261-A047-2D2CBC89A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C0AB4-F8E9-4BF8-BCE9-207D31820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1D722-4AAF-4462-98B2-0B33AFAD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AD46-3F3B-4DBB-A89E-14839AD4243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CF9C7-B125-4F8F-B6E5-C5B42336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8FD50-4FA3-4AEC-A598-F2FF9904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2D06-9138-48F9-B575-CA85F882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2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B9C4B-A958-4187-B12B-7DB9E487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8B7A7-32D1-48B8-9F19-402350AD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35BC5-264D-488C-B1F6-42A8F6CBA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AAD46-3F3B-4DBB-A89E-14839AD4243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5DC69-56A4-4F94-A2E0-326910720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8A4A-21C1-48EF-8F8F-CEDF493C5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E2D06-9138-48F9-B575-CA85F882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caonline.org/archives/volume145/number7/ajay-2016-ijca-910702.pdf" TargetMode="External"/><Relationship Id="rId2" Type="http://schemas.openxmlformats.org/officeDocument/2006/relationships/hyperlink" Target="https://bradzzz.gitbooks.io/ga-seattle-dsi/content/dsi/dsi_05_classification_databases/2.1-lesson/assets/datasets/DefaultCreditCardClients_yeh_2009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default-of-credit-card-clients-datase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480C-DBF0-470F-83F8-2318369C6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Credit Card Default Prediction </a:t>
            </a:r>
            <a:br>
              <a:rPr lang="en-US">
                <a:latin typeface="+mj-ea"/>
                <a:cs typeface="+mj-ea"/>
              </a:rPr>
            </a:br>
            <a:r>
              <a:rPr lang="en-US" sz="4400">
                <a:solidFill>
                  <a:schemeClr val="accent2">
                    <a:lumMod val="75000"/>
                  </a:schemeClr>
                </a:solidFill>
              </a:rPr>
              <a:t>using </a:t>
            </a:r>
            <a:br>
              <a:rPr lang="en-US">
                <a:latin typeface="+mj-ea"/>
                <a:cs typeface="+mj-ea"/>
              </a:rPr>
            </a:b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Machine learning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788FA-3C4E-49D9-978D-49B82E31B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6615" y="4305300"/>
            <a:ext cx="7856537" cy="219341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solidFill>
                  <a:schemeClr val="accent1"/>
                </a:solidFill>
              </a:rPr>
              <a:t>SEIS 763-Machine Learning and Deep Learning</a:t>
            </a:r>
          </a:p>
          <a:p>
            <a:r>
              <a:rPr lang="en-US">
                <a:solidFill>
                  <a:schemeClr val="accent1"/>
                </a:solidFill>
              </a:rPr>
              <a:t>Team:</a:t>
            </a:r>
          </a:p>
          <a:p>
            <a:r>
              <a:rPr lang="en-US">
                <a:solidFill>
                  <a:schemeClr val="accent1"/>
                </a:solidFill>
              </a:rPr>
              <a:t>Sai </a:t>
            </a:r>
            <a:r>
              <a:rPr lang="en-US" err="1">
                <a:solidFill>
                  <a:schemeClr val="accent1"/>
                </a:solidFill>
              </a:rPr>
              <a:t>Ratnam</a:t>
            </a:r>
            <a:r>
              <a:rPr lang="en-US">
                <a:solidFill>
                  <a:schemeClr val="accent1"/>
                </a:solidFill>
              </a:rPr>
              <a:t> </a:t>
            </a:r>
            <a:r>
              <a:rPr lang="en-US">
                <a:solidFill>
                  <a:srgbClr val="4472C4"/>
                </a:solidFill>
              </a:rPr>
              <a:t>Peri</a:t>
            </a:r>
            <a:endParaRPr lang="en-US">
              <a:solidFill>
                <a:srgbClr val="000000"/>
              </a:solidFill>
            </a:endParaRPr>
          </a:p>
          <a:p>
            <a:r>
              <a:rPr lang="en-US" err="1">
                <a:solidFill>
                  <a:schemeClr val="accent1"/>
                </a:solidFill>
              </a:rPr>
              <a:t>Mariyam</a:t>
            </a:r>
            <a:r>
              <a:rPr lang="en-US">
                <a:solidFill>
                  <a:schemeClr val="accent1"/>
                </a:solidFill>
              </a:rPr>
              <a:t> Rajeev George</a:t>
            </a:r>
          </a:p>
          <a:p>
            <a:r>
              <a:rPr lang="en-US">
                <a:solidFill>
                  <a:schemeClr val="accent1"/>
                </a:solidFill>
              </a:rPr>
              <a:t>Elizabeth G. </a:t>
            </a:r>
            <a:r>
              <a:rPr lang="en-US" err="1">
                <a:solidFill>
                  <a:schemeClr val="accent1"/>
                </a:solidFill>
              </a:rPr>
              <a:t>Tesfa</a:t>
            </a:r>
            <a:endParaRPr lang="en-US" err="1">
              <a:solidFill>
                <a:srgbClr val="000000"/>
              </a:solidFill>
            </a:endParaRPr>
          </a:p>
          <a:p>
            <a:r>
              <a:rPr lang="en-US" err="1">
                <a:solidFill>
                  <a:schemeClr val="accent1"/>
                </a:solidFill>
              </a:rPr>
              <a:t>Bante</a:t>
            </a:r>
            <a:r>
              <a:rPr lang="en-US">
                <a:solidFill>
                  <a:schemeClr val="accent1"/>
                </a:solidFill>
              </a:rPr>
              <a:t> A </a:t>
            </a:r>
            <a:r>
              <a:rPr lang="en-US" err="1">
                <a:solidFill>
                  <a:schemeClr val="accent1"/>
                </a:solidFill>
              </a:rPr>
              <a:t>Alebachew</a:t>
            </a:r>
            <a:endParaRPr lang="en-US" err="1">
              <a:solidFill>
                <a:srgbClr val="4472C4"/>
              </a:solidFill>
            </a:endParaRPr>
          </a:p>
          <a:p>
            <a:r>
              <a:rPr lang="en-US" err="1">
                <a:solidFill>
                  <a:schemeClr val="accent1"/>
                </a:solidFill>
              </a:rPr>
              <a:t>Prerana</a:t>
            </a:r>
            <a:r>
              <a:rPr lang="en-US">
                <a:solidFill>
                  <a:schemeClr val="accent1"/>
                </a:solidFill>
              </a:rPr>
              <a:t> Sawant</a:t>
            </a:r>
            <a:endParaRPr lang="en-US"/>
          </a:p>
          <a:p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305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CADDA-0D81-4C85-8AE2-4173FFC0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chemeClr val="bg1"/>
                </a:solidFill>
              </a:rPr>
              <a:t>Models</a:t>
            </a:r>
            <a:br>
              <a:rPr lang="en-US">
                <a:latin typeface="+mj-ea"/>
                <a:cs typeface="+mj-ea"/>
              </a:rPr>
            </a:br>
            <a:r>
              <a:rPr lang="en-US" sz="2600">
                <a:solidFill>
                  <a:schemeClr val="bg1"/>
                </a:solidFill>
              </a:rPr>
              <a:t> Used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EB70D-93EE-4BC5-813A-93FB9F804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565" y="2105025"/>
            <a:ext cx="7412455" cy="43517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2F5496"/>
                </a:solidFill>
              </a:rPr>
              <a:t>Logistic Regression </a:t>
            </a:r>
          </a:p>
          <a:p>
            <a:pPr>
              <a:buFont typeface="Arial"/>
            </a:pPr>
            <a:r>
              <a:rPr lang="en-US">
                <a:solidFill>
                  <a:srgbClr val="2F5496"/>
                </a:solidFill>
              </a:rPr>
              <a:t>K nearest neighbors</a:t>
            </a:r>
          </a:p>
          <a:p>
            <a:pPr>
              <a:buFont typeface="Arial"/>
            </a:pPr>
            <a:r>
              <a:rPr lang="en-US">
                <a:solidFill>
                  <a:srgbClr val="2F5496"/>
                </a:solidFill>
              </a:rPr>
              <a:t>Support Vector Machine</a:t>
            </a:r>
          </a:p>
          <a:p>
            <a:pPr>
              <a:buFont typeface="Arial"/>
            </a:pPr>
            <a:r>
              <a:rPr lang="en-US">
                <a:solidFill>
                  <a:srgbClr val="2F5496"/>
                </a:solidFill>
              </a:rPr>
              <a:t>Neural Network</a:t>
            </a:r>
          </a:p>
          <a:p>
            <a:endParaRPr lang="en-US">
              <a:solidFill>
                <a:srgbClr val="2F54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9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5483-1580-4E82-8F39-82FEC4C3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/>
            </a:b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Logistic Regression and Regularization(Lasso)</a:t>
            </a:r>
            <a:br>
              <a:rPr lang="en-US"/>
            </a:br>
            <a:r>
              <a:rPr lang="en-US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44D4-EE5C-4CEF-BBDB-945487F90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First run with 81 predictors </a:t>
            </a:r>
          </a:p>
          <a:p>
            <a:pPr marL="0" indent="0">
              <a:buNone/>
            </a:pP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Accuracy 67%</a:t>
            </a:r>
          </a:p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Selected index and deleted the not-so-useful (30) predictors, dataset now has 50 predictors and reran the model and accuracy is again 67%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5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74E8D09-542C-4434-896C-0FCC2F315B4A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7211" r="-2" b="-2"/>
          <a:stretch/>
        </p:blipFill>
        <p:spPr>
          <a:xfrm>
            <a:off x="838200" y="1904281"/>
            <a:ext cx="50520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A032BD-23F7-4BA6-AF72-0BA64234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Lasso Plot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7C6959-1D19-4980-9629-00FF0A07739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96000" y="1904280"/>
            <a:ext cx="5257801" cy="4272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5E711D-4E06-4207-ACFF-FADDF36D06FE}"/>
              </a:ext>
            </a:extLst>
          </p:cNvPr>
          <p:cNvSpPr txBox="1"/>
          <p:nvPr/>
        </p:nvSpPr>
        <p:spPr>
          <a:xfrm>
            <a:off x="838200" y="6339840"/>
            <a:ext cx="106299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rgbClr val="2F5496"/>
                </a:solidFill>
              </a:rPr>
              <a:t>Before regularization                                                               After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245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B0BD37-87F5-4DDB-B767-20FA060489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FE5C4E-0B5D-4AB5-9877-3993F84A3D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48CCE-094B-4948-B61B-DE627F1767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B48934-4796-4249-B64C-EE2375977B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33317B33-62E1-4E67-906B-CB0D3E5DC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38" y="365125"/>
            <a:ext cx="3242337" cy="319246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1D09B08-CD94-4268-A4DA-E612242D5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688" y="327766"/>
            <a:ext cx="3313112" cy="32425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3F316-C378-4283-93F3-035B7CF4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4004732"/>
            <a:ext cx="6465287" cy="13242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>
                <a:solidFill>
                  <a:schemeClr val="bg1"/>
                </a:solidFill>
              </a:rPr>
              <a:t>Results: Logistic Regression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DED6F59-AC53-48EA-9BA8-8B121B782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00" y="322263"/>
            <a:ext cx="4117975" cy="608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6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C53B-4DCE-4502-A63A-CF88F88D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>
                <a:solidFill>
                  <a:srgbClr val="C55A11"/>
                </a:solidFill>
              </a:rPr>
              <a:t> Nearest Neighbor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B76B-D0C9-474F-B09C-60995C56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Initially using 81 predictors, confusion matrix for testing data is: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	</a:t>
            </a:r>
          </a:p>
          <a:p>
            <a:endParaRPr lang="en-US"/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Summary 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54CE1E-B10D-4542-8260-A90417931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56185"/>
              </p:ext>
            </p:extLst>
          </p:nvPr>
        </p:nvGraphicFramePr>
        <p:xfrm>
          <a:off x="1439263" y="2590800"/>
          <a:ext cx="254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1761970519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149917643"/>
                    </a:ext>
                  </a:extLst>
                </a:gridCol>
              </a:tblGrid>
              <a:tr h="3420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76680"/>
                  </a:ext>
                </a:extLst>
              </a:tr>
              <a:tr h="3420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1549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DC18D8-64BA-45FA-AAC1-7724DA26A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579912"/>
              </p:ext>
            </p:extLst>
          </p:nvPr>
        </p:nvGraphicFramePr>
        <p:xfrm>
          <a:off x="1382597" y="4408714"/>
          <a:ext cx="8422146" cy="2071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7382">
                  <a:extLst>
                    <a:ext uri="{9D8B030D-6E8A-4147-A177-3AD203B41FA5}">
                      <a16:colId xmlns:a16="http://schemas.microsoft.com/office/drawing/2014/main" val="1401049963"/>
                    </a:ext>
                  </a:extLst>
                </a:gridCol>
                <a:gridCol w="2807382">
                  <a:extLst>
                    <a:ext uri="{9D8B030D-6E8A-4147-A177-3AD203B41FA5}">
                      <a16:colId xmlns:a16="http://schemas.microsoft.com/office/drawing/2014/main" val="173316981"/>
                    </a:ext>
                  </a:extLst>
                </a:gridCol>
                <a:gridCol w="2807382">
                  <a:extLst>
                    <a:ext uri="{9D8B030D-6E8A-4147-A177-3AD203B41FA5}">
                      <a16:colId xmlns:a16="http://schemas.microsoft.com/office/drawing/2014/main" val="637212469"/>
                    </a:ext>
                  </a:extLst>
                </a:gridCol>
              </a:tblGrid>
              <a:tr h="345185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Measurements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Classes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57029"/>
                  </a:ext>
                </a:extLst>
              </a:tr>
              <a:tr h="3451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9798476"/>
                  </a:ext>
                </a:extLst>
              </a:tr>
              <a:tr h="345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Accuracy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0.6812</a:t>
                      </a:r>
                      <a:endParaRPr lang="en-US" sz="1600">
                        <a:effectLst/>
                        <a:latin typeface="Courier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0.6812</a:t>
                      </a:r>
                      <a:endParaRPr lang="en-US" sz="1600">
                        <a:effectLst/>
                        <a:latin typeface="Courier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078701"/>
                  </a:ext>
                </a:extLst>
              </a:tr>
              <a:tr h="345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0.7556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0.6119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0528669"/>
                  </a:ext>
                </a:extLst>
              </a:tr>
              <a:tr h="345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0.7872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0.5687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1232971"/>
                  </a:ext>
                </a:extLst>
              </a:tr>
              <a:tr h="345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F1_Score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0.7177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>
                          <a:effectLst/>
                        </a:rPr>
                        <a:t>0.6338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977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46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B0BD37-87F5-4DDB-B767-20FA060489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FE5C4E-0B5D-4AB5-9877-3993F84A3D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48CCE-094B-4948-B61B-DE627F1767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B48934-4796-4249-B64C-EE2375977B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13F316-C378-4283-93F3-035B7CF4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4004732"/>
            <a:ext cx="6465287" cy="13242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>
                <a:solidFill>
                  <a:schemeClr val="bg1"/>
                </a:solidFill>
              </a:rPr>
              <a:t>Results: K Nearest Neighbor</a:t>
            </a:r>
            <a:endParaRPr lang="en-US" sz="4800" err="1">
              <a:solidFill>
                <a:schemeClr val="bg1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C0C2CE5-6960-486A-B96F-EC56B91F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713" y="322263"/>
            <a:ext cx="3349625" cy="3276366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005460D4-95CD-4BA1-B707-A956C2410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750" y="336550"/>
            <a:ext cx="3346450" cy="322611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5E85D97-66EB-4616-9900-AACF1F52A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15" y="331948"/>
            <a:ext cx="4144963" cy="60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85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C53B-4DCE-4502-A63A-CF88F88D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Support Vector Machine(SVM)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B76B-D0C9-474F-B09C-60995C56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Initially using 81 predictors, confusion matrix is: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	</a:t>
            </a:r>
          </a:p>
          <a:p>
            <a:endParaRPr lang="en-US"/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Summary 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54CE1E-B10D-4542-8260-A90417931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944090"/>
              </p:ext>
            </p:extLst>
          </p:nvPr>
        </p:nvGraphicFramePr>
        <p:xfrm>
          <a:off x="1439263" y="2590800"/>
          <a:ext cx="254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1761970519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149917643"/>
                    </a:ext>
                  </a:extLst>
                </a:gridCol>
              </a:tblGrid>
              <a:tr h="342053">
                <a:tc>
                  <a:txBody>
                    <a:bodyPr/>
                    <a:lstStyle/>
                    <a:p>
                      <a:r>
                        <a:rPr lang="en-US"/>
                        <a:t>4532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76680"/>
                  </a:ext>
                </a:extLst>
              </a:tr>
              <a:tr h="342053">
                <a:tc>
                  <a:txBody>
                    <a:bodyPr/>
                    <a:lstStyle/>
                    <a:p>
                      <a:r>
                        <a:rPr lang="en-US"/>
                        <a:t>1118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1549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DC18D8-64BA-45FA-AAC1-7724DA26A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65180"/>
              </p:ext>
            </p:extLst>
          </p:nvPr>
        </p:nvGraphicFramePr>
        <p:xfrm>
          <a:off x="1382597" y="4408714"/>
          <a:ext cx="8422146" cy="2071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7382">
                  <a:extLst>
                    <a:ext uri="{9D8B030D-6E8A-4147-A177-3AD203B41FA5}">
                      <a16:colId xmlns:a16="http://schemas.microsoft.com/office/drawing/2014/main" val="1401049963"/>
                    </a:ext>
                  </a:extLst>
                </a:gridCol>
                <a:gridCol w="2807382">
                  <a:extLst>
                    <a:ext uri="{9D8B030D-6E8A-4147-A177-3AD203B41FA5}">
                      <a16:colId xmlns:a16="http://schemas.microsoft.com/office/drawing/2014/main" val="173316981"/>
                    </a:ext>
                  </a:extLst>
                </a:gridCol>
                <a:gridCol w="2807382">
                  <a:extLst>
                    <a:ext uri="{9D8B030D-6E8A-4147-A177-3AD203B41FA5}">
                      <a16:colId xmlns:a16="http://schemas.microsoft.com/office/drawing/2014/main" val="637212469"/>
                    </a:ext>
                  </a:extLst>
                </a:gridCol>
              </a:tblGrid>
              <a:tr h="345185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Measurements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Classes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57029"/>
                  </a:ext>
                </a:extLst>
              </a:tr>
              <a:tr h="3451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9798476"/>
                  </a:ext>
                </a:extLst>
              </a:tr>
              <a:tr h="345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Accuracy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0.7937</a:t>
                      </a:r>
                      <a:endParaRPr lang="en-US" sz="1600">
                        <a:effectLst/>
                        <a:latin typeface="Courier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0.7937</a:t>
                      </a:r>
                      <a:endParaRPr lang="en-US" sz="1600">
                        <a:effectLst/>
                        <a:latin typeface="Courier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078701"/>
                  </a:ext>
                </a:extLst>
              </a:tr>
              <a:tr h="345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0.8021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0.6571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0528669"/>
                  </a:ext>
                </a:extLst>
              </a:tr>
              <a:tr h="345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0.9742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0.1706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1232971"/>
                  </a:ext>
                </a:extLst>
              </a:tr>
              <a:tr h="345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F1_Score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0.8798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0.2709</a:t>
                      </a: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9772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C21EA10-F7CD-442D-A731-646085F98775}"/>
              </a:ext>
            </a:extLst>
          </p:cNvPr>
          <p:cNvSpPr txBox="1"/>
          <p:nvPr/>
        </p:nvSpPr>
        <p:spPr>
          <a:xfrm>
            <a:off x="495640" y="1333500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C55A11"/>
                </a:solidFill>
              </a:rPr>
              <a:t>Model 1:</a:t>
            </a:r>
          </a:p>
        </p:txBody>
      </p:sp>
    </p:spTree>
    <p:extLst>
      <p:ext uri="{BB962C8B-B14F-4D97-AF65-F5344CB8AC3E}">
        <p14:creationId xmlns:p14="http://schemas.microsoft.com/office/powerpoint/2010/main" val="3163542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F0CC-EA37-453A-A9FD-7ECCDFC8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32347-84E2-47F7-AC7A-547377AB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Recall and precision for class ‘1’ are very low.</a:t>
            </a:r>
          </a:p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Reason: Imbalance data problem in response variable</a:t>
            </a:r>
          </a:p>
          <a:p>
            <a:pPr marL="0" indent="0">
              <a:buNone/>
            </a:pP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8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2967-23B5-461B-8428-721A9ECF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…</a:t>
            </a:r>
            <a:r>
              <a:rPr lang="en-US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1A668-EFBC-4758-9B13-23852BDE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Down-sampling on 0’s and oversampling on 1 response variables.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Divide this balanced data into training(70%),testing(30%) and rerun SVM classification algorithm.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                             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../../../../OneDrive%20-%20SAP%20SE/Machine-learning/New-Data/unbalanced-response-variable.">
            <a:extLst>
              <a:ext uri="{FF2B5EF4-FFF2-40B4-BE49-F238E27FC236}">
                <a16:creationId xmlns:a16="http://schemas.microsoft.com/office/drawing/2014/main" id="{C9A3F086-8312-45FD-9618-F4DFA1C096D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t="6305" r="9358" b="5863"/>
          <a:stretch/>
        </p:blipFill>
        <p:spPr bwMode="auto">
          <a:xfrm>
            <a:off x="5765800" y="3606800"/>
            <a:ext cx="3048000" cy="2844800"/>
          </a:xfrm>
          <a:prstGeom prst="rect">
            <a:avLst/>
          </a:prstGeom>
          <a:noFill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1669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010BCB-EDB8-4044-9C06-6E0C003CC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214044"/>
              </p:ext>
            </p:extLst>
          </p:nvPr>
        </p:nvGraphicFramePr>
        <p:xfrm>
          <a:off x="886434" y="3390900"/>
          <a:ext cx="10043160" cy="262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720">
                  <a:extLst>
                    <a:ext uri="{9D8B030D-6E8A-4147-A177-3AD203B41FA5}">
                      <a16:colId xmlns:a16="http://schemas.microsoft.com/office/drawing/2014/main" val="3090999974"/>
                    </a:ext>
                  </a:extLst>
                </a:gridCol>
                <a:gridCol w="3347720">
                  <a:extLst>
                    <a:ext uri="{9D8B030D-6E8A-4147-A177-3AD203B41FA5}">
                      <a16:colId xmlns:a16="http://schemas.microsoft.com/office/drawing/2014/main" val="854018221"/>
                    </a:ext>
                  </a:extLst>
                </a:gridCol>
                <a:gridCol w="3347720">
                  <a:extLst>
                    <a:ext uri="{9D8B030D-6E8A-4147-A177-3AD203B41FA5}">
                      <a16:colId xmlns:a16="http://schemas.microsoft.com/office/drawing/2014/main" val="2406954281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r>
                        <a:rPr lang="en-US"/>
                        <a:t>Measurements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Class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82490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09105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44299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77441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950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4E8FEA0-4A11-4682-876B-46E508EB3619}"/>
              </a:ext>
            </a:extLst>
          </p:cNvPr>
          <p:cNvSpPr txBox="1"/>
          <p:nvPr/>
        </p:nvSpPr>
        <p:spPr>
          <a:xfrm>
            <a:off x="838200" y="6219825"/>
            <a:ext cx="1041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Huge recall and F1 score improvement for class ‘1’ though at the expense information lose in class ‘0’.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10A22D-9447-479A-9D25-B10FEF4B5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94776"/>
              </p:ext>
            </p:extLst>
          </p:nvPr>
        </p:nvGraphicFramePr>
        <p:xfrm>
          <a:off x="943623" y="2047875"/>
          <a:ext cx="254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1761970519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149917643"/>
                    </a:ext>
                  </a:extLst>
                </a:gridCol>
              </a:tblGrid>
              <a:tr h="3420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/>
                        <a:t>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76680"/>
                  </a:ext>
                </a:extLst>
              </a:tr>
              <a:tr h="3420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15499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34FD6D-6342-4DFA-BBB9-A767E4B5067D}"/>
              </a:ext>
            </a:extLst>
          </p:cNvPr>
          <p:cNvSpPr txBox="1">
            <a:spLocks/>
          </p:cNvSpPr>
          <p:nvPr/>
        </p:nvSpPr>
        <p:spPr>
          <a:xfrm>
            <a:off x="656396" y="10096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Initially using 81 predictors, confusion matrix is: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	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Summary :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43F9C07-1035-46BD-AF54-6910673D1F16}"/>
              </a:ext>
            </a:extLst>
          </p:cNvPr>
          <p:cNvSpPr txBox="1"/>
          <p:nvPr/>
        </p:nvSpPr>
        <p:spPr>
          <a:xfrm>
            <a:off x="362199" y="619125"/>
            <a:ext cx="27432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>
                <a:solidFill>
                  <a:srgbClr val="C55A11"/>
                </a:solidFill>
              </a:rPr>
              <a:t>Model 2:</a:t>
            </a:r>
          </a:p>
        </p:txBody>
      </p:sp>
    </p:spTree>
    <p:extLst>
      <p:ext uri="{BB962C8B-B14F-4D97-AF65-F5344CB8AC3E}">
        <p14:creationId xmlns:p14="http://schemas.microsoft.com/office/powerpoint/2010/main" val="141528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EF19-4EC2-490E-AEBA-B6771DA2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D7D31"/>
                </a:solidFill>
              </a:rPr>
              <a:t>Agenda</a:t>
            </a:r>
            <a:r>
              <a:rPr lang="en-US">
                <a:solidFill>
                  <a:srgbClr val="4472C4"/>
                </a:solidFill>
              </a:rPr>
              <a:t>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FF148-2354-47D4-9C8D-A2BD90560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0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4472C4"/>
                </a:solidFill>
              </a:rPr>
              <a:t>Data introduction	</a:t>
            </a:r>
          </a:p>
          <a:p>
            <a:r>
              <a:rPr lang="en-US">
                <a:solidFill>
                  <a:srgbClr val="4472C4"/>
                </a:solidFill>
              </a:rPr>
              <a:t>Data preprocessing and other challenges</a:t>
            </a:r>
          </a:p>
          <a:p>
            <a:r>
              <a:rPr lang="en-US">
                <a:solidFill>
                  <a:srgbClr val="4472C4"/>
                </a:solidFill>
              </a:rPr>
              <a:t>Descriptive analysis	</a:t>
            </a:r>
          </a:p>
          <a:p>
            <a:r>
              <a:rPr lang="en-US">
                <a:solidFill>
                  <a:srgbClr val="4472C4"/>
                </a:solidFill>
              </a:rPr>
              <a:t>Algorithms used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3364120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../../../../OneDrive%20-%20SAP%20SE/Machine-learning/New-Data/roc_class_0.">
            <a:extLst>
              <a:ext uri="{FF2B5EF4-FFF2-40B4-BE49-F238E27FC236}">
                <a16:creationId xmlns:a16="http://schemas.microsoft.com/office/drawing/2014/main" id="{78C44341-57B0-4B70-B4BC-BB295D7E1C59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" r="1" b="6320"/>
          <a:stretch/>
        </p:blipFill>
        <p:spPr bwMode="auto">
          <a:xfrm>
            <a:off x="838200" y="2278380"/>
            <a:ext cx="6233160" cy="3898582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DCDDD3-FDC5-4803-9E7E-76534445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51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ROC for class 0 and class 1</a:t>
            </a:r>
          </a:p>
        </p:txBody>
      </p:sp>
      <p:pic>
        <p:nvPicPr>
          <p:cNvPr id="8" name="Content Placeholder 7" descr="../../../../OneDrive%20-%20SAP%20SE/Machine-learning/New-Data/roc_class_1.">
            <a:extLst>
              <a:ext uri="{FF2B5EF4-FFF2-40B4-BE49-F238E27FC236}">
                <a16:creationId xmlns:a16="http://schemas.microsoft.com/office/drawing/2014/main" id="{ECEA2B73-F56B-4244-92E8-037B222C19E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" r="7776" b="2842"/>
          <a:stretch/>
        </p:blipFill>
        <p:spPr bwMode="auto">
          <a:xfrm>
            <a:off x="6606540" y="2278380"/>
            <a:ext cx="5313317" cy="39917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646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AB8CB-271E-4BE1-975E-B1108712E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181" y="11525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After reducing the number of predictors from 81 to 50, the confusion matrix and accuracy is : </a:t>
            </a:r>
          </a:p>
          <a:p>
            <a:endParaRPr lang="en-US">
              <a:solidFill>
                <a:srgbClr val="2F5597"/>
              </a:solidFill>
            </a:endParaRPr>
          </a:p>
          <a:p>
            <a:endParaRPr lang="en-US">
              <a:solidFill>
                <a:srgbClr val="2F5597"/>
              </a:solidFill>
            </a:endParaRPr>
          </a:p>
          <a:p>
            <a:endParaRPr lang="en-US">
              <a:solidFill>
                <a:srgbClr val="2F5597"/>
              </a:solidFill>
            </a:endParaRPr>
          </a:p>
          <a:p>
            <a:r>
              <a:rPr lang="en-US">
                <a:solidFill>
                  <a:srgbClr val="2F5597"/>
                </a:solidFill>
              </a:rPr>
              <a:t>Summary 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5E04D2-5B00-41E8-9365-BA61A7F0E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826431"/>
              </p:ext>
            </p:extLst>
          </p:nvPr>
        </p:nvGraphicFramePr>
        <p:xfrm>
          <a:off x="1115191" y="2095500"/>
          <a:ext cx="2849880" cy="1000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940">
                  <a:extLst>
                    <a:ext uri="{9D8B030D-6E8A-4147-A177-3AD203B41FA5}">
                      <a16:colId xmlns:a16="http://schemas.microsoft.com/office/drawing/2014/main" val="170881319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273728870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r>
                        <a:rPr lang="en-US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7088"/>
                  </a:ext>
                </a:extLst>
              </a:tr>
              <a:tr h="476249">
                <a:tc>
                  <a:txBody>
                    <a:bodyPr/>
                    <a:lstStyle/>
                    <a:p>
                      <a:r>
                        <a:rPr lang="en-US"/>
                        <a:t>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5651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933B69-32AB-473F-AEF3-925DCF6EF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543463"/>
              </p:ext>
            </p:extLst>
          </p:nvPr>
        </p:nvGraphicFramePr>
        <p:xfrm>
          <a:off x="1115191" y="4210050"/>
          <a:ext cx="7487070" cy="1989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5690">
                  <a:extLst>
                    <a:ext uri="{9D8B030D-6E8A-4147-A177-3AD203B41FA5}">
                      <a16:colId xmlns:a16="http://schemas.microsoft.com/office/drawing/2014/main" val="294849428"/>
                    </a:ext>
                  </a:extLst>
                </a:gridCol>
                <a:gridCol w="2495690">
                  <a:extLst>
                    <a:ext uri="{9D8B030D-6E8A-4147-A177-3AD203B41FA5}">
                      <a16:colId xmlns:a16="http://schemas.microsoft.com/office/drawing/2014/main" val="2926635252"/>
                    </a:ext>
                  </a:extLst>
                </a:gridCol>
                <a:gridCol w="2495690">
                  <a:extLst>
                    <a:ext uri="{9D8B030D-6E8A-4147-A177-3AD203B41FA5}">
                      <a16:colId xmlns:a16="http://schemas.microsoft.com/office/drawing/2014/main" val="3967733717"/>
                    </a:ext>
                  </a:extLst>
                </a:gridCol>
              </a:tblGrid>
              <a:tr h="336994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Measurements</a:t>
                      </a:r>
                      <a:endParaRPr lang="en-US" sz="18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Classes</a:t>
                      </a:r>
                      <a:endParaRPr lang="en-US" sz="18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728603"/>
                  </a:ext>
                </a:extLst>
              </a:tr>
              <a:tr h="3369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2701946"/>
                  </a:ext>
                </a:extLst>
              </a:tr>
              <a:tr h="3369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0.6973</a:t>
                      </a:r>
                      <a:endParaRPr lang="en-US" sz="1800">
                        <a:effectLst/>
                        <a:latin typeface="Courier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0.6973</a:t>
                      </a:r>
                      <a:endParaRPr lang="en-US" sz="1800">
                        <a:effectLst/>
                        <a:latin typeface="Courier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1506024"/>
                  </a:ext>
                </a:extLst>
              </a:tr>
              <a:tr h="3261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Precision</a:t>
                      </a:r>
                      <a:endParaRPr lang="en-US" sz="18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0.6767</a:t>
                      </a:r>
                      <a:endParaRPr lang="en-US" sz="18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0.7289</a:t>
                      </a:r>
                      <a:endParaRPr lang="en-US" sz="18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0032277"/>
                  </a:ext>
                </a:extLst>
              </a:tr>
              <a:tr h="3261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Recall</a:t>
                      </a:r>
                      <a:endParaRPr lang="en-US" sz="18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0.7900</a:t>
                      </a:r>
                      <a:endParaRPr lang="en-US" sz="18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0.6012</a:t>
                      </a:r>
                      <a:endParaRPr lang="en-US" sz="18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9956380"/>
                  </a:ext>
                </a:extLst>
              </a:tr>
              <a:tr h="3261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F1_Score</a:t>
                      </a:r>
                      <a:endParaRPr lang="en-US" sz="18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0.7288</a:t>
                      </a:r>
                      <a:endParaRPr lang="en-US" sz="18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0.6575</a:t>
                      </a:r>
                      <a:endParaRPr lang="en-US" sz="18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63382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ECA3C7-75CC-42BD-9AB5-229E0FA2AFC5}"/>
              </a:ext>
            </a:extLst>
          </p:cNvPr>
          <p:cNvSpPr txBox="1"/>
          <p:nvPr/>
        </p:nvSpPr>
        <p:spPr>
          <a:xfrm>
            <a:off x="409856" y="400050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C55A11"/>
                </a:solidFill>
              </a:rPr>
              <a:t>Model 3:</a:t>
            </a:r>
          </a:p>
        </p:txBody>
      </p:sp>
    </p:spTree>
    <p:extLst>
      <p:ext uri="{BB962C8B-B14F-4D97-AF65-F5344CB8AC3E}">
        <p14:creationId xmlns:p14="http://schemas.microsoft.com/office/powerpoint/2010/main" val="1312914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B0BD37-87F5-4DDB-B767-20FA060489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FE5C4E-0B5D-4AB5-9877-3993F84A3D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48CCE-094B-4948-B61B-DE627F1767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B48934-4796-4249-B64C-EE2375977B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13F316-C378-4283-93F3-035B7CF4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4004732"/>
            <a:ext cx="6465287" cy="13242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>
                <a:solidFill>
                  <a:schemeClr val="bg1"/>
                </a:solidFill>
              </a:rPr>
              <a:t>Results: Support Vector Machine</a:t>
            </a:r>
            <a:endParaRPr lang="en-US" sz="4800" err="1">
              <a:solidFill>
                <a:schemeClr val="bg1"/>
              </a:solidFill>
            </a:endParaRPr>
          </a:p>
        </p:txBody>
      </p:sp>
      <p:pic>
        <p:nvPicPr>
          <p:cNvPr id="4" name="Content Placeholder 3" descr="../../../../OneDrive%20-%20SAP%20SE/Machine-learning/New-Data/roc_svm_lasso_0.">
            <a:extLst>
              <a:ext uri="{FF2B5EF4-FFF2-40B4-BE49-F238E27FC236}">
                <a16:creationId xmlns:a16="http://schemas.microsoft.com/office/drawing/2014/main" id="{3DBA743D-0C65-4AB9-AC20-2947A051BD6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8" t="3853" r="6689" b="3842"/>
          <a:stretch/>
        </p:blipFill>
        <p:spPr bwMode="auto">
          <a:xfrm>
            <a:off x="4841875" y="322263"/>
            <a:ext cx="3331483" cy="32216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../../../../OneDrive%20-%20SAP%20SE/Machine-learning/New-Data/roc_svm_lasso_1.">
            <a:extLst>
              <a:ext uri="{FF2B5EF4-FFF2-40B4-BE49-F238E27FC236}">
                <a16:creationId xmlns:a16="http://schemas.microsoft.com/office/drawing/2014/main" id="{3FD0026C-6EC3-4CFF-B366-2544B56D78C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9" t="3188" r="7917" b="4375"/>
          <a:stretch/>
        </p:blipFill>
        <p:spPr bwMode="auto">
          <a:xfrm>
            <a:off x="8509000" y="358775"/>
            <a:ext cx="3369076" cy="32226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DBAE5B6A-D925-4A38-8BFA-EEFCE9A57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00" y="322263"/>
            <a:ext cx="4128203" cy="609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52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9978-0832-47F1-94E7-8ACF8CDB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Neural Network(NN)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1F22-F25D-45E7-B09E-1CA48C5CE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Used h2o and python and dataset with 50 predictors</a:t>
            </a:r>
          </a:p>
          <a:p>
            <a:pPr marL="0" indent="0">
              <a:buNone/>
            </a:pPr>
            <a:endParaRPr lang="en-US"/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Run with hidden layer as 11,13,17,19 and 250 epochs </a:t>
            </a:r>
          </a:p>
          <a:p>
            <a:pPr>
              <a:buNone/>
            </a:pPr>
            <a:r>
              <a:rPr lang="en-US">
                <a:solidFill>
                  <a:schemeClr val="accent2"/>
                </a:solidFill>
              </a:rPr>
              <a:t>dl_2 = dl_250 = H2ODeepLearningEstimator(hidden=[11,13,17,19],checkpoint=dl_1, epochs=250,activation=</a:t>
            </a:r>
            <a:r>
              <a:rPr lang="en-US" b="1">
                <a:solidFill>
                  <a:schemeClr val="accent2"/>
                </a:solidFill>
              </a:rPr>
              <a:t>"</a:t>
            </a:r>
            <a:r>
              <a:rPr lang="en-US" b="1" err="1">
                <a:solidFill>
                  <a:schemeClr val="accent2"/>
                </a:solidFill>
              </a:rPr>
              <a:t>rectifier"</a:t>
            </a:r>
            <a:r>
              <a:rPr lang="en-US" err="1">
                <a:solidFill>
                  <a:schemeClr val="accent2"/>
                </a:solidFill>
              </a:rPr>
              <a:t>,loss</a:t>
            </a:r>
            <a:r>
              <a:rPr lang="en-US">
                <a:solidFill>
                  <a:schemeClr val="accent2"/>
                </a:solidFill>
              </a:rPr>
              <a:t> = </a:t>
            </a:r>
            <a:r>
              <a:rPr lang="en-US" b="1">
                <a:solidFill>
                  <a:schemeClr val="accent2"/>
                </a:solidFill>
              </a:rPr>
              <a:t>"</a:t>
            </a:r>
            <a:r>
              <a:rPr lang="en-US" b="1" err="1">
                <a:solidFill>
                  <a:schemeClr val="accent2"/>
                </a:solidFill>
              </a:rPr>
              <a:t>crossentropy</a:t>
            </a:r>
            <a:r>
              <a:rPr lang="en-US" b="1">
                <a:solidFill>
                  <a:schemeClr val="accent2"/>
                </a:solidFill>
              </a:rPr>
              <a:t>"</a:t>
            </a:r>
            <a:r>
              <a:rPr lang="en-US">
                <a:solidFill>
                  <a:schemeClr val="accent2"/>
                </a:solidFill>
              </a:rPr>
              <a:t>)</a:t>
            </a:r>
            <a:br>
              <a:rPr lang="en-US">
                <a:latin typeface="+mn-ea"/>
                <a:cs typeface="+mn-ea"/>
              </a:rPr>
            </a:br>
            <a:r>
              <a:rPr lang="en-US">
                <a:solidFill>
                  <a:schemeClr val="accent2"/>
                </a:solidFill>
              </a:rPr>
              <a:t>dl_2.train(x=x, y=y, </a:t>
            </a:r>
            <a:r>
              <a:rPr lang="en-US" err="1">
                <a:solidFill>
                  <a:schemeClr val="accent2"/>
                </a:solidFill>
              </a:rPr>
              <a:t>training_frame</a:t>
            </a:r>
            <a:r>
              <a:rPr lang="en-US">
                <a:solidFill>
                  <a:schemeClr val="accent2"/>
                </a:solidFill>
              </a:rPr>
              <a:t>=</a:t>
            </a:r>
            <a:r>
              <a:rPr lang="en-US" err="1">
                <a:solidFill>
                  <a:schemeClr val="accent2"/>
                </a:solidFill>
              </a:rPr>
              <a:t>data_training</a:t>
            </a:r>
            <a:r>
              <a:rPr lang="en-US">
                <a:solidFill>
                  <a:schemeClr val="accent2"/>
                </a:solidFill>
              </a:rPr>
              <a:t>)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61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B39E-1BC1-49F7-9019-6AEF55D6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Confusion Matrix of model2: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EDBDAA-1E3C-4843-88BE-97E4AABF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206341"/>
              </p:ext>
            </p:extLst>
          </p:nvPr>
        </p:nvGraphicFramePr>
        <p:xfrm>
          <a:off x="1668780" y="2072640"/>
          <a:ext cx="7395846" cy="22855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8566">
                  <a:extLst>
                    <a:ext uri="{9D8B030D-6E8A-4147-A177-3AD203B41FA5}">
                      <a16:colId xmlns:a16="http://schemas.microsoft.com/office/drawing/2014/main" val="3051435235"/>
                    </a:ext>
                  </a:extLst>
                </a:gridCol>
                <a:gridCol w="1848566">
                  <a:extLst>
                    <a:ext uri="{9D8B030D-6E8A-4147-A177-3AD203B41FA5}">
                      <a16:colId xmlns:a16="http://schemas.microsoft.com/office/drawing/2014/main" val="2264487266"/>
                    </a:ext>
                  </a:extLst>
                </a:gridCol>
                <a:gridCol w="1849357">
                  <a:extLst>
                    <a:ext uri="{9D8B030D-6E8A-4147-A177-3AD203B41FA5}">
                      <a16:colId xmlns:a16="http://schemas.microsoft.com/office/drawing/2014/main" val="326522504"/>
                    </a:ext>
                  </a:extLst>
                </a:gridCol>
                <a:gridCol w="1849357">
                  <a:extLst>
                    <a:ext uri="{9D8B030D-6E8A-4147-A177-3AD203B41FA5}">
                      <a16:colId xmlns:a16="http://schemas.microsoft.com/office/drawing/2014/main" val="4069376333"/>
                    </a:ext>
                  </a:extLst>
                </a:gridCol>
              </a:tblGrid>
              <a:tr h="57138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Error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228673"/>
                  </a:ext>
                </a:extLst>
              </a:tr>
              <a:tr h="571381"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670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735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735.0/1405.0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8829863"/>
                  </a:ext>
                </a:extLst>
              </a:tr>
              <a:tr h="571381"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206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1117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206.0/1323.0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100542"/>
                  </a:ext>
                </a:extLst>
              </a:tr>
              <a:tr h="571381"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876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1852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941.0/2728.0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208534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6D4ECA9-8C96-4531-B122-06EAFC0D9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95190" y="-518025"/>
            <a:ext cx="1518719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 (act/pred)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62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78FF-5DE5-4C0E-A585-133816A9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Summary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C328-8A43-4167-836C-15E403FDC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520" y="1857586"/>
            <a:ext cx="10515600" cy="4351338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7956E1-7670-47FB-AD47-404D06939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18499"/>
              </p:ext>
            </p:extLst>
          </p:nvPr>
        </p:nvGraphicFramePr>
        <p:xfrm>
          <a:off x="1569720" y="1857586"/>
          <a:ext cx="729488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720">
                  <a:extLst>
                    <a:ext uri="{9D8B030D-6E8A-4147-A177-3AD203B41FA5}">
                      <a16:colId xmlns:a16="http://schemas.microsoft.com/office/drawing/2014/main" val="1216183783"/>
                    </a:ext>
                  </a:extLst>
                </a:gridCol>
                <a:gridCol w="1823720">
                  <a:extLst>
                    <a:ext uri="{9D8B030D-6E8A-4147-A177-3AD203B41FA5}">
                      <a16:colId xmlns:a16="http://schemas.microsoft.com/office/drawing/2014/main" val="1131973000"/>
                    </a:ext>
                  </a:extLst>
                </a:gridCol>
                <a:gridCol w="1823720">
                  <a:extLst>
                    <a:ext uri="{9D8B030D-6E8A-4147-A177-3AD203B41FA5}">
                      <a16:colId xmlns:a16="http://schemas.microsoft.com/office/drawing/2014/main" val="3953726407"/>
                    </a:ext>
                  </a:extLst>
                </a:gridCol>
                <a:gridCol w="1823720">
                  <a:extLst>
                    <a:ext uri="{9D8B030D-6E8A-4147-A177-3AD203B41FA5}">
                      <a16:colId xmlns:a16="http://schemas.microsoft.com/office/drawing/2014/main" val="1465311497"/>
                    </a:ext>
                  </a:extLst>
                </a:gridCol>
              </a:tblGrid>
              <a:tr h="3136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Thresold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Idx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63051"/>
                  </a:ext>
                </a:extLst>
              </a:tr>
              <a:tr h="3136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Max 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0.00923739  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 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0.703622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371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944114"/>
                  </a:ext>
                </a:extLst>
              </a:tr>
              <a:tr h="3136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Max 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  0.00149209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 0.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825182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397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36559"/>
                  </a:ext>
                </a:extLst>
              </a:tr>
              <a:tr h="3136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 0.0201603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705656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314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81948"/>
                  </a:ext>
                </a:extLst>
              </a:tr>
              <a:tr h="3136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Max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0.926457 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0.70088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68207"/>
                  </a:ext>
                </a:extLst>
              </a:tr>
              <a:tr h="3136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Max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0.000281579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52680"/>
                  </a:ext>
                </a:extLst>
              </a:tr>
              <a:tr h="7733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Max </a:t>
                      </a:r>
                      <a:r>
                        <a:rPr lang="en-US" err="1"/>
                        <a:t>min_per_class_accuracy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 0.0291177 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685409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341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185263"/>
                  </a:ext>
                </a:extLst>
              </a:tr>
              <a:tr h="541311">
                <a:tc>
                  <a:txBody>
                    <a:bodyPr/>
                    <a:lstStyle/>
                    <a:p>
                      <a:r>
                        <a:rPr lang="en-US" err="1"/>
                        <a:t>Max_mean_per_class_accuracy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0.0201603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 0.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697433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314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565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B48934-4796-4249-B64C-EE2375977B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13F316-C378-4283-93F3-035B7CF4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4004732"/>
            <a:ext cx="6465287" cy="1324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Results: Neural Network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1BC14F6-9F56-4F00-9343-B2F0A0962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638175"/>
            <a:ext cx="3837337" cy="370378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0A5B918-01FB-4EEA-ABE2-A4213A757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75" y="666750"/>
            <a:ext cx="3379788" cy="325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90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F0F9343-C44E-4BE4-8163-489DE68D022D}"/>
              </a:ext>
            </a:extLst>
          </p:cNvPr>
          <p:cNvSpPr txBox="1">
            <a:spLocks/>
          </p:cNvSpPr>
          <p:nvPr/>
        </p:nvSpPr>
        <p:spPr>
          <a:xfrm>
            <a:off x="400325" y="2390775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Prediction Quality</a:t>
            </a:r>
            <a:r>
              <a:rPr lang="en-US" sz="2600">
                <a:solidFill>
                  <a:srgbClr val="FFFFFF"/>
                </a:solidFill>
              </a:rPr>
              <a:t>: Comparison</a:t>
            </a:r>
            <a:endParaRPr lang="en-US"/>
          </a:p>
          <a:p>
            <a:pPr algn="ctr"/>
            <a:endParaRPr lang="en-US" sz="2600">
              <a:solidFill>
                <a:schemeClr val="bg1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144CE3-91A3-4C75-8F8F-DD1699EF9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370468"/>
              </p:ext>
            </p:extLst>
          </p:nvPr>
        </p:nvGraphicFramePr>
        <p:xfrm>
          <a:off x="3345573" y="47625"/>
          <a:ext cx="8810615" cy="6625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3680422158"/>
                    </a:ext>
                  </a:extLst>
                </a:gridCol>
                <a:gridCol w="1038223">
                  <a:extLst>
                    <a:ext uri="{9D8B030D-6E8A-4147-A177-3AD203B41FA5}">
                      <a16:colId xmlns:a16="http://schemas.microsoft.com/office/drawing/2014/main" val="1385940400"/>
                    </a:ext>
                  </a:extLst>
                </a:gridCol>
                <a:gridCol w="790574">
                  <a:extLst>
                    <a:ext uri="{9D8B030D-6E8A-4147-A177-3AD203B41FA5}">
                      <a16:colId xmlns:a16="http://schemas.microsoft.com/office/drawing/2014/main" val="268214209"/>
                    </a:ext>
                  </a:extLst>
                </a:gridCol>
                <a:gridCol w="790574">
                  <a:extLst>
                    <a:ext uri="{9D8B030D-6E8A-4147-A177-3AD203B41FA5}">
                      <a16:colId xmlns:a16="http://schemas.microsoft.com/office/drawing/2014/main" val="2628102593"/>
                    </a:ext>
                  </a:extLst>
                </a:gridCol>
                <a:gridCol w="876296">
                  <a:extLst>
                    <a:ext uri="{9D8B030D-6E8A-4147-A177-3AD203B41FA5}">
                      <a16:colId xmlns:a16="http://schemas.microsoft.com/office/drawing/2014/main" val="1530068982"/>
                    </a:ext>
                  </a:extLst>
                </a:gridCol>
                <a:gridCol w="1095373">
                  <a:extLst>
                    <a:ext uri="{9D8B030D-6E8A-4147-A177-3AD203B41FA5}">
                      <a16:colId xmlns:a16="http://schemas.microsoft.com/office/drawing/2014/main" val="348824971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65127173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89473539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261138558"/>
                    </a:ext>
                  </a:extLst>
                </a:gridCol>
              </a:tblGrid>
              <a:tr h="993648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</a:rPr>
                        <a:t>Measurements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</a:rPr>
                        <a:t>Class 0 : No Default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</a:rPr>
                        <a:t>Class 1 : Yes Default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19917"/>
                  </a:ext>
                </a:extLst>
              </a:tr>
              <a:tr h="1896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Logistic Regression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KNN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SVM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Logistic Regression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KNN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SVM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789194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Accuracy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</a:rPr>
                        <a:t> 70.03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</a:rPr>
                        <a:t>67.86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69.73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70.56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 i="0">
                          <a:effectLst/>
                        </a:rPr>
                        <a:t>70.03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</a:rPr>
                        <a:t>67.86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69.73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70.56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879114"/>
                  </a:ext>
                </a:extLst>
              </a:tr>
              <a:tr h="73342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Precision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</a:rPr>
                        <a:t>82.92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</a:rPr>
                        <a:t>75.56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>
                          <a:effectLst/>
                        </a:rPr>
                        <a:t>67.67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82.51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56.34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</a:rPr>
                        <a:t>61.19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72.89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56.23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3203967"/>
                  </a:ext>
                </a:extLst>
              </a:tr>
              <a:tr h="59216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Recall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66.84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</a:rPr>
                        <a:t>67.42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79.00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66.73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</a:rPr>
                        <a:t>66.88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60.12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66.32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8073374"/>
                  </a:ext>
                </a:extLst>
              </a:tr>
              <a:tr h="83305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 Score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</a:rPr>
                        <a:t>74.02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</a:rPr>
                        <a:t>71.77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72.88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70.36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64.59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</a:rPr>
                        <a:t>63.38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65.75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62.71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6945228"/>
                  </a:ext>
                </a:extLst>
              </a:tr>
              <a:tr h="8330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ROC - AUC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76.97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74.46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72.72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75.49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76.97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74.46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72.72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72.67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7388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994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F4D0-D47B-4D55-8E91-4CF491E2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55" y="38100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C55A11"/>
                </a:solidFill>
              </a:rPr>
              <a:t>ROC Comparison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CAFA14-5171-4E63-A8BC-086FC2541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013" y="1514475"/>
            <a:ext cx="5993380" cy="531177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9B1A67C-79D8-40A1-9367-514D69BC4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0557"/>
            <a:ext cx="6200775" cy="543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9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CADDA-0D81-4C85-8AE2-4173FFC0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chemeClr val="bg1"/>
                </a:solidFill>
              </a:rPr>
              <a:t>External References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1BF125-A029-4EA4-B2F7-1F03CB960E46}"/>
              </a:ext>
            </a:extLst>
          </p:cNvPr>
          <p:cNvSpPr txBox="1">
            <a:spLocks/>
          </p:cNvSpPr>
          <p:nvPr/>
        </p:nvSpPr>
        <p:spPr>
          <a:xfrm>
            <a:off x="3498078" y="1250623"/>
            <a:ext cx="829299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en-US">
                <a:solidFill>
                  <a:srgbClr val="ED7D31"/>
                </a:solidFill>
              </a:rPr>
              <a:t>Comparisons of data mining technique for prediction accuracy of probability of defaults in credit card clients: Cheng </a:t>
            </a:r>
            <a:r>
              <a:rPr lang="en-US" err="1">
                <a:solidFill>
                  <a:srgbClr val="ED7D31"/>
                </a:solidFill>
              </a:rPr>
              <a:t>Yeh</a:t>
            </a:r>
            <a:r>
              <a:rPr lang="en-US">
                <a:solidFill>
                  <a:srgbClr val="ED7D31"/>
                </a:solidFill>
              </a:rPr>
              <a:t>, Chen-hui Lien :</a:t>
            </a:r>
            <a:r>
              <a:rPr lang="en-US"/>
              <a:t> </a:t>
            </a:r>
            <a:r>
              <a:rPr lang="en-US" sz="2000">
                <a:hlinkClick r:id="rId2"/>
              </a:rPr>
              <a:t>https://bradzzz.gitbooks.io/ga-seattle-dsi/content/dsi/dsi_05_classification_databases/2.1-lesson/assets/datasets/DefaultCreditCardClients_yeh_2009.pdf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ED7D31"/>
                </a:solidFill>
              </a:rPr>
              <a:t>Prediction of Credit-Card Defaulters: A Comparative Study on Performance of Classifiers : Ajay Venkatesh , Ajay, </a:t>
            </a:r>
            <a:r>
              <a:rPr lang="en-US" err="1">
                <a:solidFill>
                  <a:srgbClr val="ED7D31"/>
                </a:solidFill>
              </a:rPr>
              <a:t>Shomona</a:t>
            </a:r>
            <a:r>
              <a:rPr lang="en-US">
                <a:solidFill>
                  <a:srgbClr val="ED7D31"/>
                </a:solidFill>
              </a:rPr>
              <a:t> </a:t>
            </a:r>
            <a:r>
              <a:rPr lang="en-US" err="1">
                <a:solidFill>
                  <a:srgbClr val="ED7D31"/>
                </a:solidFill>
              </a:rPr>
              <a:t>Gracia</a:t>
            </a:r>
            <a:r>
              <a:rPr lang="en-US">
                <a:solidFill>
                  <a:srgbClr val="ED7D31"/>
                </a:solidFill>
              </a:rPr>
              <a:t> :</a:t>
            </a:r>
            <a:r>
              <a:rPr lang="en-US" sz="2000"/>
              <a:t> </a:t>
            </a:r>
            <a:r>
              <a:rPr lang="en-US" sz="2000">
                <a:hlinkClick r:id="rId3"/>
              </a:rPr>
              <a:t>http://www.ijcaonline.org/archives/volume145/number7/ajay-2016-ijca-910702.pdf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3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EA66B53-2919-416B-9902-B2511E564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188" y="1638300"/>
            <a:ext cx="858129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4472C4"/>
                </a:solidFill>
              </a:rPr>
              <a:t>Data source:</a:t>
            </a:r>
          </a:p>
          <a:p>
            <a:pPr marL="0" indent="0">
              <a:buNone/>
            </a:pPr>
            <a:r>
              <a:rPr lang="en-US" u="sng">
                <a:solidFill>
                  <a:srgbClr val="4472C4"/>
                </a:solidFill>
                <a:hlinkClick r:id="rId2"/>
              </a:rPr>
              <a:t>https://www.kaggle.com/uciml/default-of-credit-card-clients-dataset</a:t>
            </a:r>
            <a:endParaRPr lang="en-US" u="sng">
              <a:solidFill>
                <a:srgbClr val="4472C4"/>
              </a:solidFill>
            </a:endParaRPr>
          </a:p>
          <a:p>
            <a:pPr marL="0" indent="0">
              <a:buNone/>
            </a:pPr>
            <a:endParaRPr lang="en-US" u="sng">
              <a:solidFill>
                <a:srgbClr val="4472C4"/>
              </a:solidFill>
            </a:endParaRPr>
          </a:p>
          <a:p>
            <a:r>
              <a:rPr lang="en-US">
                <a:solidFill>
                  <a:srgbClr val="4472C4"/>
                </a:solidFill>
              </a:rPr>
              <a:t>Default payments, history of payment, and bill statements of credit card clients in Taiwan from April 2005 to September 2005.</a:t>
            </a:r>
          </a:p>
          <a:p>
            <a:endParaRPr lang="en-US">
              <a:solidFill>
                <a:srgbClr val="4472C4"/>
              </a:solidFill>
            </a:endParaRPr>
          </a:p>
          <a:p>
            <a:r>
              <a:rPr lang="en-US">
                <a:solidFill>
                  <a:srgbClr val="4472C4"/>
                </a:solidFill>
              </a:rPr>
              <a:t>25 attributes and 30000 rows.</a:t>
            </a:r>
          </a:p>
          <a:p>
            <a:endParaRPr lang="en-US">
              <a:solidFill>
                <a:srgbClr val="4472C4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F0F9343-C44E-4BE4-8163-489DE68D022D}"/>
              </a:ext>
            </a:extLst>
          </p:cNvPr>
          <p:cNvSpPr txBox="1">
            <a:spLocks/>
          </p:cNvSpPr>
          <p:nvPr/>
        </p:nvSpPr>
        <p:spPr>
          <a:xfrm>
            <a:off x="400325" y="2363010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Data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56206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1FDA-4393-4EB4-8FF1-52C9D3CD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850" y="2533650"/>
            <a:ext cx="5064370" cy="1325563"/>
          </a:xfrm>
        </p:spPr>
        <p:txBody>
          <a:bodyPr>
            <a:normAutofit/>
          </a:bodyPr>
          <a:lstStyle/>
          <a:p>
            <a:r>
              <a:rPr lang="en-US" sz="6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8957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6E0C-2F74-492F-818E-C81BEF46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75" y="-28575"/>
            <a:ext cx="10515600" cy="800811"/>
          </a:xfrm>
        </p:spPr>
        <p:txBody>
          <a:bodyPr/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DE7E8A-4E5F-4F5E-80DF-F122102CF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35164"/>
              </p:ext>
            </p:extLst>
          </p:nvPr>
        </p:nvGraphicFramePr>
        <p:xfrm>
          <a:off x="28586" y="552450"/>
          <a:ext cx="12099261" cy="6246494"/>
        </p:xfrm>
        <a:graphic>
          <a:graphicData uri="http://schemas.openxmlformats.org/drawingml/2006/table">
            <a:tbl>
              <a:tblPr bandCol="1">
                <a:tableStyleId>{0E3FDE45-AF77-4B5C-9715-49D594BDF05E}</a:tableStyleId>
              </a:tblPr>
              <a:tblGrid>
                <a:gridCol w="1193142">
                  <a:extLst>
                    <a:ext uri="{9D8B030D-6E8A-4147-A177-3AD203B41FA5}">
                      <a16:colId xmlns:a16="http://schemas.microsoft.com/office/drawing/2014/main" val="3543587719"/>
                    </a:ext>
                  </a:extLst>
                </a:gridCol>
                <a:gridCol w="2590799">
                  <a:extLst>
                    <a:ext uri="{9D8B030D-6E8A-4147-A177-3AD203B41FA5}">
                      <a16:colId xmlns:a16="http://schemas.microsoft.com/office/drawing/2014/main" val="2614949992"/>
                    </a:ext>
                  </a:extLst>
                </a:gridCol>
                <a:gridCol w="1066798">
                  <a:extLst>
                    <a:ext uri="{9D8B030D-6E8A-4147-A177-3AD203B41FA5}">
                      <a16:colId xmlns:a16="http://schemas.microsoft.com/office/drawing/2014/main" val="1243518632"/>
                    </a:ext>
                  </a:extLst>
                </a:gridCol>
                <a:gridCol w="2847974">
                  <a:extLst>
                    <a:ext uri="{9D8B030D-6E8A-4147-A177-3AD203B41FA5}">
                      <a16:colId xmlns:a16="http://schemas.microsoft.com/office/drawing/2014/main" val="3405248868"/>
                    </a:ext>
                  </a:extLst>
                </a:gridCol>
                <a:gridCol w="1695449">
                  <a:extLst>
                    <a:ext uri="{9D8B030D-6E8A-4147-A177-3AD203B41FA5}">
                      <a16:colId xmlns:a16="http://schemas.microsoft.com/office/drawing/2014/main" val="3130268434"/>
                    </a:ext>
                  </a:extLst>
                </a:gridCol>
                <a:gridCol w="2705099">
                  <a:extLst>
                    <a:ext uri="{9D8B030D-6E8A-4147-A177-3AD203B41FA5}">
                      <a16:colId xmlns:a16="http://schemas.microsoft.com/office/drawing/2014/main" val="3184572061"/>
                    </a:ext>
                  </a:extLst>
                </a:gridCol>
              </a:tblGrid>
              <a:tr h="36090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1">
                          <a:latin typeface="Calibri"/>
                        </a:rPr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>
                          <a:latin typeface="Calibri"/>
                        </a:rPr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u="none" strike="noStrike" noProof="0">
                          <a:latin typeface="Calibri"/>
                        </a:rPr>
                        <a:t>COLUMN</a:t>
                      </a:r>
                      <a:endParaRPr lang="en-US" sz="1800" b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u="none" strike="noStrike" noProof="0">
                          <a:latin typeface="Calibri"/>
                        </a:rPr>
                        <a:t>DESCRIPTION</a:t>
                      </a:r>
                      <a:endParaRPr lang="en-US" sz="1800" b="1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83637"/>
                  </a:ext>
                </a:extLst>
              </a:tr>
              <a:tr h="36090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 b="0" u="none" strike="noStrike" noProof="0">
                          <a:latin typeface="Calibri"/>
                        </a:rPr>
                        <a:t>LIMIT_BAL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u="none" strike="noStrike" noProof="0">
                          <a:latin typeface="Calibri"/>
                        </a:rPr>
                        <a:t>Amount of given credit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u="none" strike="noStrike" noProof="0">
                          <a:latin typeface="Calibri"/>
                        </a:rPr>
                        <a:t>SEX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u="none" strike="noStrike" noProof="0">
                          <a:latin typeface="Calibri"/>
                        </a:rPr>
                        <a:t>Gender (1=male, 2=female)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Age in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901942"/>
                  </a:ext>
                </a:extLst>
              </a:tr>
              <a:tr h="142541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 b="0" u="none" strike="noStrike" noProof="0">
                          <a:latin typeface="Calibri"/>
                        </a:rPr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Marital status (1=married, 2=single, 3=others)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EDUCATION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1=graduate school, 2=university, 3=high school, 4=others, 5=unknown, 6=unknown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PAY_0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Repayment status in Sep 2005 (-1=pay duly, 1=payment delay for 1month, 9=payment delay for 9 mon and above)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48527"/>
                  </a:ext>
                </a:extLst>
              </a:tr>
              <a:tr h="62931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PAY_2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Repayment status in August, 2005 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PAY_3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Repayment status in July, 2005 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PAY_4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Repayment status in June, 2005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92004"/>
                  </a:ext>
                </a:extLst>
              </a:tr>
              <a:tr h="62931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PAY_5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Repayment status in May, 2005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PAY_6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Repayment status in April, 2005 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BILL_AMT1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Amount of bill statement in September, 2005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253153"/>
                  </a:ext>
                </a:extLst>
              </a:tr>
              <a:tr h="62931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BILL_AMT2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Amount of bill statement in August, 2005 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BILL_AMT3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Amount of bill statement in July, 2005 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BILL_AMT4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Amount of bill statement in June, 2005 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071616"/>
                  </a:ext>
                </a:extLst>
              </a:tr>
              <a:tr h="62931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BILL_AMT5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Amount of bill statement in May, 2005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BILL_AMT6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Amount of bill statement in April, 2005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PAY_AMT1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Amount of previous payment in Sept, 2005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977493"/>
                  </a:ext>
                </a:extLst>
              </a:tr>
              <a:tr h="62931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PAY_AMT2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Amount of previous payment in August, 2005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PAY_AMT3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Amount of previous payment in July, 2005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PAY_AMT4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Amount of previous payment in June, 2005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529347"/>
                  </a:ext>
                </a:extLst>
              </a:tr>
              <a:tr h="85153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PAY_AMT5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Amount of previous payment in May, 2005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PAY_AMT6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Amount of previous payment in April, 2005</a:t>
                      </a:r>
                      <a:endParaRPr lang="en-US" sz="18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4472C4"/>
                          </a:solidFill>
                          <a:latin typeface="Calibri"/>
                        </a:rPr>
                        <a:t>default.payment.next.month</a:t>
                      </a:r>
                      <a:endParaRPr lang="en-US" sz="1800" b="0">
                        <a:solidFill>
                          <a:srgbClr val="4472C4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4472C4"/>
                          </a:solidFill>
                          <a:latin typeface="Calibri"/>
                        </a:rPr>
                        <a:t> Default payment (1=yes, 0=no)</a:t>
                      </a:r>
                      <a:endParaRPr lang="en-US" sz="1800" b="0">
                        <a:solidFill>
                          <a:srgbClr val="4472C4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29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80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D2B9-41CE-48D0-8875-647DFC42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D7D31"/>
                </a:solidFill>
              </a:rPr>
              <a:t>Process Flowchart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E26C3D00-9FFF-4EB4-B4F5-94648BCE4F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689383"/>
              </p:ext>
            </p:extLst>
          </p:nvPr>
        </p:nvGraphicFramePr>
        <p:xfrm>
          <a:off x="816581" y="1544638"/>
          <a:ext cx="10457844" cy="493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97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EA66B53-2919-416B-9902-B2511E564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0" y="2381250"/>
            <a:ext cx="8192652" cy="302084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2F5597"/>
                </a:solidFill>
              </a:rPr>
              <a:t>To predict if the customer has set default  payments next month</a:t>
            </a:r>
          </a:p>
          <a:p>
            <a:pPr marL="0" indent="0">
              <a:buNone/>
            </a:pPr>
            <a:endParaRPr lang="en-US">
              <a:solidFill>
                <a:srgbClr val="2F5597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2F5597"/>
                </a:solidFill>
              </a:rPr>
              <a:t>Tools used:</a:t>
            </a:r>
          </a:p>
          <a:p>
            <a:pPr marL="0" indent="0">
              <a:buNone/>
            </a:pPr>
            <a:r>
              <a:rPr lang="en-US" err="1">
                <a:solidFill>
                  <a:srgbClr val="2F5597"/>
                </a:solidFill>
              </a:rPr>
              <a:t>Matlab</a:t>
            </a:r>
          </a:p>
          <a:p>
            <a:pPr marL="0" indent="0">
              <a:buNone/>
            </a:pPr>
            <a:r>
              <a:rPr lang="en-US">
                <a:solidFill>
                  <a:srgbClr val="2F5597"/>
                </a:solidFill>
              </a:rPr>
              <a:t>H2O package</a:t>
            </a:r>
          </a:p>
          <a:p>
            <a:pPr marL="0" indent="0">
              <a:buNone/>
            </a:pPr>
            <a:r>
              <a:rPr lang="en-US">
                <a:solidFill>
                  <a:srgbClr val="2F5597"/>
                </a:solidFill>
              </a:rPr>
              <a:t>Tableau</a:t>
            </a:r>
          </a:p>
          <a:p>
            <a:pPr marL="0" indent="0">
              <a:buNone/>
            </a:pPr>
            <a:r>
              <a:rPr lang="en-US" err="1">
                <a:solidFill>
                  <a:srgbClr val="2F5597"/>
                </a:solidFill>
              </a:rPr>
              <a:t>PyCharm</a:t>
            </a:r>
            <a:r>
              <a:rPr lang="en-US">
                <a:solidFill>
                  <a:srgbClr val="2F5597"/>
                </a:solidFill>
              </a:rPr>
              <a:t> for Python</a:t>
            </a:r>
          </a:p>
          <a:p>
            <a:pPr marL="0" indent="0">
              <a:buNone/>
            </a:pPr>
            <a:endParaRPr lang="en-US">
              <a:solidFill>
                <a:srgbClr val="2F5597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F0F9343-C44E-4BE4-8163-489DE68D022D}"/>
              </a:ext>
            </a:extLst>
          </p:cNvPr>
          <p:cNvSpPr txBox="1">
            <a:spLocks/>
          </p:cNvSpPr>
          <p:nvPr/>
        </p:nvSpPr>
        <p:spPr>
          <a:xfrm>
            <a:off x="634976" y="20668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19056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792C9C59-820A-42BD-B737-31EEBC1A2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88" y="87313"/>
            <a:ext cx="8570860" cy="6550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6CADDA-0D81-4C85-8AE2-4173FFC0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Descriptive Analysis</a:t>
            </a:r>
          </a:p>
        </p:txBody>
      </p:sp>
    </p:spTree>
    <p:extLst>
      <p:ext uri="{BB962C8B-B14F-4D97-AF65-F5344CB8AC3E}">
        <p14:creationId xmlns:p14="http://schemas.microsoft.com/office/powerpoint/2010/main" val="73880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CADDA-0D81-4C85-8AE2-4173FFC0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4" y="2073275"/>
            <a:ext cx="2727221" cy="2708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400">
                <a:solidFill>
                  <a:schemeClr val="bg1"/>
                </a:solidFill>
              </a:rPr>
              <a:t>Data </a:t>
            </a:r>
            <a:br>
              <a:rPr lang="en-US">
                <a:latin typeface="+mj-ea"/>
                <a:cs typeface="+mj-ea"/>
              </a:rPr>
            </a:br>
            <a:r>
              <a:rPr lang="en-US" sz="2400">
                <a:solidFill>
                  <a:schemeClr val="bg1"/>
                </a:solidFill>
              </a:rPr>
              <a:t>Preprocessing</a:t>
            </a:r>
            <a:r>
              <a:rPr lang="en-US" sz="2600">
                <a:solidFill>
                  <a:schemeClr val="bg1"/>
                </a:solidFill>
              </a:rPr>
              <a:t> 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20D2C-31AD-4281-A930-CF875B43ADA1}"/>
              </a:ext>
            </a:extLst>
          </p:cNvPr>
          <p:cNvSpPr txBox="1"/>
          <p:nvPr/>
        </p:nvSpPr>
        <p:spPr>
          <a:xfrm>
            <a:off x="3451225" y="55563"/>
            <a:ext cx="8630670" cy="79857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>
                <a:solidFill>
                  <a:srgbClr val="2F5496"/>
                </a:solidFill>
              </a:rPr>
              <a:t>Feature ‘Education’ has some values that were not mentioned in metadata, changed them to ‘other’ using MATLAB.</a:t>
            </a:r>
            <a:endParaRPr lang="en-US"/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rgbClr val="2F5496"/>
                </a:solidFill>
              </a:rPr>
              <a:t>                      </a:t>
            </a:r>
            <a:r>
              <a:rPr lang="en-US" sz="1600">
                <a:solidFill>
                  <a:srgbClr val="2F5496"/>
                </a:solidFill>
              </a:rPr>
              <a:t> </a:t>
            </a:r>
            <a:r>
              <a:rPr lang="en-US" sz="1400" i="1" err="1">
                <a:solidFill>
                  <a:srgbClr val="2F5496"/>
                </a:solidFill>
              </a:rPr>
              <a:t>tmp</a:t>
            </a:r>
            <a:r>
              <a:rPr lang="en-US" sz="1400" i="1">
                <a:solidFill>
                  <a:srgbClr val="2F5496"/>
                </a:solidFill>
              </a:rPr>
              <a:t>=</a:t>
            </a:r>
            <a:r>
              <a:rPr lang="en-US" sz="1400" i="1" err="1">
                <a:solidFill>
                  <a:srgbClr val="2F5496"/>
                </a:solidFill>
              </a:rPr>
              <a:t>Data.EDUCATION</a:t>
            </a:r>
            <a:r>
              <a:rPr lang="en-US" sz="1400" i="1">
                <a:solidFill>
                  <a:srgbClr val="2F5496"/>
                </a:solidFill>
              </a:rPr>
              <a:t>;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1400" i="1">
                <a:solidFill>
                  <a:srgbClr val="2F5496"/>
                </a:solidFill>
              </a:rPr>
              <a:t>                             </a:t>
            </a:r>
            <a:r>
              <a:rPr lang="en-US" sz="1400" i="1" err="1">
                <a:solidFill>
                  <a:srgbClr val="2F5496"/>
                </a:solidFill>
              </a:rPr>
              <a:t>tmp</a:t>
            </a:r>
            <a:r>
              <a:rPr lang="en-US" sz="1400" i="1">
                <a:solidFill>
                  <a:srgbClr val="2F5496"/>
                </a:solidFill>
              </a:rPr>
              <a:t>(</a:t>
            </a:r>
            <a:r>
              <a:rPr lang="en-US" sz="1400" i="1" err="1">
                <a:solidFill>
                  <a:srgbClr val="2F5496"/>
                </a:solidFill>
              </a:rPr>
              <a:t>tmp</a:t>
            </a:r>
            <a:r>
              <a:rPr lang="en-US" sz="1400" i="1">
                <a:solidFill>
                  <a:srgbClr val="2F5496"/>
                </a:solidFill>
              </a:rPr>
              <a:t>==0 |</a:t>
            </a:r>
            <a:r>
              <a:rPr lang="en-US" sz="1400" i="1" err="1">
                <a:solidFill>
                  <a:srgbClr val="2F5496"/>
                </a:solidFill>
              </a:rPr>
              <a:t>tmp</a:t>
            </a:r>
            <a:r>
              <a:rPr lang="en-US" sz="1400" i="1">
                <a:solidFill>
                  <a:srgbClr val="2F5496"/>
                </a:solidFill>
              </a:rPr>
              <a:t>==5 |</a:t>
            </a:r>
            <a:r>
              <a:rPr lang="en-US" sz="1400" i="1" err="1">
                <a:solidFill>
                  <a:srgbClr val="2F5496"/>
                </a:solidFill>
              </a:rPr>
              <a:t>tmp</a:t>
            </a:r>
            <a:r>
              <a:rPr lang="en-US" sz="1400" i="1">
                <a:solidFill>
                  <a:srgbClr val="2F5496"/>
                </a:solidFill>
              </a:rPr>
              <a:t>==6)=4;</a:t>
            </a:r>
            <a:endParaRPr lang="en-US" sz="140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1400" i="1">
                <a:solidFill>
                  <a:srgbClr val="2F5496"/>
                </a:solidFill>
              </a:rPr>
              <a:t>                             </a:t>
            </a:r>
            <a:r>
              <a:rPr lang="en-US" sz="1400" i="1" err="1">
                <a:solidFill>
                  <a:srgbClr val="2F5496"/>
                </a:solidFill>
              </a:rPr>
              <a:t>Data.EDUCATION</a:t>
            </a:r>
            <a:r>
              <a:rPr lang="en-US" sz="1400" i="1">
                <a:solidFill>
                  <a:srgbClr val="2F5496"/>
                </a:solidFill>
              </a:rPr>
              <a:t>=</a:t>
            </a:r>
            <a:r>
              <a:rPr lang="en-US" sz="1400" i="1" err="1">
                <a:solidFill>
                  <a:srgbClr val="2F5496"/>
                </a:solidFill>
              </a:rPr>
              <a:t>tmp</a:t>
            </a:r>
            <a:r>
              <a:rPr lang="en-US" sz="1400" i="1">
                <a:solidFill>
                  <a:srgbClr val="2F5496"/>
                </a:solidFill>
              </a:rPr>
              <a:t>;</a:t>
            </a:r>
            <a:endParaRPr lang="en-US" sz="14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1600">
                <a:solidFill>
                  <a:srgbClr val="2F5496"/>
                </a:solidFill>
              </a:rPr>
              <a:t>Feature ‘Marital status’ also has value zero which is not mentioned in metadata, changed it to other.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>
                <a:solidFill>
                  <a:srgbClr val="2F5496"/>
                </a:solidFill>
              </a:rPr>
              <a:t>                          </a:t>
            </a:r>
            <a:r>
              <a:rPr lang="en-US" sz="1400" i="1" err="1">
                <a:solidFill>
                  <a:srgbClr val="2F5496"/>
                </a:solidFill>
              </a:rPr>
              <a:t>maritial</a:t>
            </a:r>
            <a:r>
              <a:rPr lang="en-US" sz="1400" i="1">
                <a:solidFill>
                  <a:srgbClr val="2F5496"/>
                </a:solidFill>
              </a:rPr>
              <a:t>=</a:t>
            </a:r>
            <a:r>
              <a:rPr lang="en-US" sz="1400" i="1" err="1">
                <a:solidFill>
                  <a:srgbClr val="2F5496"/>
                </a:solidFill>
              </a:rPr>
              <a:t>Data.MARRIAGE</a:t>
            </a:r>
            <a:r>
              <a:rPr lang="en-US" sz="1400" i="1">
                <a:solidFill>
                  <a:srgbClr val="2F5496"/>
                </a:solidFill>
              </a:rPr>
              <a:t>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i="1">
                <a:solidFill>
                  <a:srgbClr val="2F5496"/>
                </a:solidFill>
              </a:rPr>
              <a:t>                              </a:t>
            </a:r>
            <a:r>
              <a:rPr lang="en-US" sz="1400" i="1" err="1">
                <a:solidFill>
                  <a:srgbClr val="2F5496"/>
                </a:solidFill>
              </a:rPr>
              <a:t>maritial</a:t>
            </a:r>
            <a:r>
              <a:rPr lang="en-US" sz="1400" i="1">
                <a:solidFill>
                  <a:srgbClr val="2F5496"/>
                </a:solidFill>
              </a:rPr>
              <a:t>(</a:t>
            </a:r>
            <a:r>
              <a:rPr lang="en-US" sz="1400" i="1" err="1">
                <a:solidFill>
                  <a:srgbClr val="2F5496"/>
                </a:solidFill>
              </a:rPr>
              <a:t>maritial</a:t>
            </a:r>
            <a:r>
              <a:rPr lang="en-US" sz="1400" i="1">
                <a:solidFill>
                  <a:srgbClr val="2F5496"/>
                </a:solidFill>
              </a:rPr>
              <a:t>==0)=3;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i="1">
                <a:solidFill>
                  <a:srgbClr val="2F5496"/>
                </a:solidFill>
              </a:rPr>
              <a:t>                             </a:t>
            </a:r>
            <a:r>
              <a:rPr lang="en-US" sz="1400" i="1" err="1">
                <a:solidFill>
                  <a:srgbClr val="2F5496"/>
                </a:solidFill>
              </a:rPr>
              <a:t>Data.MARRIAGE</a:t>
            </a:r>
            <a:r>
              <a:rPr lang="en-US" sz="1400" i="1">
                <a:solidFill>
                  <a:srgbClr val="2F5496"/>
                </a:solidFill>
              </a:rPr>
              <a:t>=</a:t>
            </a:r>
            <a:r>
              <a:rPr lang="en-US" sz="1400" i="1" err="1">
                <a:solidFill>
                  <a:srgbClr val="2F5496"/>
                </a:solidFill>
              </a:rPr>
              <a:t>maritial</a:t>
            </a:r>
            <a:r>
              <a:rPr lang="en-US" sz="1400" i="1">
                <a:solidFill>
                  <a:srgbClr val="2F5496"/>
                </a:solidFill>
              </a:rPr>
              <a:t>;</a:t>
            </a:r>
            <a:endParaRPr lang="en-US" sz="1400" i="1"/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>
                <a:solidFill>
                  <a:srgbClr val="2F5496"/>
                </a:solidFill>
              </a:rPr>
              <a:t>Changed data in categorical variables having values -2 to 8 to positive, code is as follows: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rgbClr val="2F5496"/>
                </a:solidFill>
              </a:rPr>
              <a:t>                       </a:t>
            </a:r>
            <a:r>
              <a:rPr lang="en-US" sz="1400" i="1" err="1">
                <a:solidFill>
                  <a:srgbClr val="2F5496"/>
                </a:solidFill>
              </a:rPr>
              <a:t>Data.SEPTREPAYSTS</a:t>
            </a:r>
            <a:r>
              <a:rPr lang="en-US" sz="1400" i="1">
                <a:solidFill>
                  <a:srgbClr val="2F5496"/>
                </a:solidFill>
              </a:rPr>
              <a:t>=DATA.SEPTREPAYSTS+3;</a:t>
            </a:r>
            <a:endParaRPr lang="en-US" sz="1400">
              <a:solidFill>
                <a:srgbClr val="2F5496"/>
              </a:solidFill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1400" i="1">
                <a:solidFill>
                  <a:srgbClr val="2F5496"/>
                </a:solidFill>
              </a:rPr>
              <a:t>                             </a:t>
            </a:r>
            <a:r>
              <a:rPr lang="en-US" sz="1400" i="1" err="1">
                <a:solidFill>
                  <a:srgbClr val="2F5496"/>
                </a:solidFill>
              </a:rPr>
              <a:t>Data.APRREPAYSTS</a:t>
            </a:r>
            <a:r>
              <a:rPr lang="en-US" sz="1400" i="1">
                <a:solidFill>
                  <a:srgbClr val="2F5496"/>
                </a:solidFill>
              </a:rPr>
              <a:t>=DATA.APRREPAYSTS+3;</a:t>
            </a:r>
            <a:endParaRPr lang="en-US" sz="1400">
              <a:solidFill>
                <a:srgbClr val="2F5496"/>
              </a:solidFill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1400" i="1">
                <a:solidFill>
                  <a:srgbClr val="2F5496"/>
                </a:solidFill>
              </a:rPr>
              <a:t>                            </a:t>
            </a:r>
            <a:r>
              <a:rPr lang="en-US" sz="1400" i="1" err="1">
                <a:solidFill>
                  <a:srgbClr val="2F5496"/>
                </a:solidFill>
              </a:rPr>
              <a:t>Data.AUGREPAYSTS</a:t>
            </a:r>
            <a:r>
              <a:rPr lang="en-US" sz="1400" i="1">
                <a:solidFill>
                  <a:srgbClr val="2F5496"/>
                </a:solidFill>
              </a:rPr>
              <a:t>=DATA.AUGREPAYSTS+3;</a:t>
            </a:r>
            <a:endParaRPr lang="en-US" sz="1400">
              <a:solidFill>
                <a:srgbClr val="2F5496"/>
              </a:solidFill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1400" i="1">
                <a:solidFill>
                  <a:srgbClr val="2F5496"/>
                </a:solidFill>
              </a:rPr>
              <a:t>                            </a:t>
            </a:r>
            <a:r>
              <a:rPr lang="en-US" sz="1400" i="1" err="1">
                <a:solidFill>
                  <a:srgbClr val="2F5496"/>
                </a:solidFill>
              </a:rPr>
              <a:t>Data.JULYREPAYSTS</a:t>
            </a:r>
            <a:r>
              <a:rPr lang="en-US" sz="1400" i="1">
                <a:solidFill>
                  <a:srgbClr val="2F5496"/>
                </a:solidFill>
              </a:rPr>
              <a:t>=DATA.JULYREPAYSTS+3;</a:t>
            </a:r>
            <a:endParaRPr lang="en-US" sz="1400">
              <a:solidFill>
                <a:srgbClr val="2F5496"/>
              </a:solidFill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1400" i="1">
                <a:solidFill>
                  <a:srgbClr val="2F5496"/>
                </a:solidFill>
              </a:rPr>
              <a:t>                           </a:t>
            </a:r>
            <a:r>
              <a:rPr lang="en-US" sz="1400" i="1" err="1">
                <a:solidFill>
                  <a:srgbClr val="2F5496"/>
                </a:solidFill>
              </a:rPr>
              <a:t>Data.JUNEREPAYSTS</a:t>
            </a:r>
            <a:r>
              <a:rPr lang="en-US" sz="1400" i="1">
                <a:solidFill>
                  <a:srgbClr val="2F5496"/>
                </a:solidFill>
              </a:rPr>
              <a:t>=DATA.JUNEREPAYSTS+3;  </a:t>
            </a:r>
            <a:endParaRPr lang="en-US" sz="1400">
              <a:solidFill>
                <a:srgbClr val="2F5496"/>
              </a:solidFill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1400" i="1">
                <a:solidFill>
                  <a:srgbClr val="2F5496"/>
                </a:solidFill>
              </a:rPr>
              <a:t>                           </a:t>
            </a:r>
            <a:r>
              <a:rPr lang="en-US" sz="1400" i="1" err="1">
                <a:solidFill>
                  <a:srgbClr val="2F5496"/>
                </a:solidFill>
              </a:rPr>
              <a:t>Data.MAYREPAYSTS</a:t>
            </a:r>
            <a:r>
              <a:rPr lang="en-US" sz="1400" i="1">
                <a:solidFill>
                  <a:srgbClr val="2F5496"/>
                </a:solidFill>
              </a:rPr>
              <a:t>=DATA.MAYREPAYSTS+3;</a:t>
            </a:r>
            <a:r>
              <a:rPr lang="en-US" sz="1600" i="1">
                <a:solidFill>
                  <a:srgbClr val="2F5496"/>
                </a:solidFill>
              </a:rPr>
              <a:t> </a:t>
            </a:r>
            <a:endParaRPr lang="en-US" sz="1600"/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>
                <a:solidFill>
                  <a:srgbClr val="2F5496"/>
                </a:solidFill>
              </a:rPr>
              <a:t>Converted Categorical variables to dummy and standardized the numerical variables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>
                <a:solidFill>
                  <a:srgbClr val="2F5496"/>
                </a:solidFill>
              </a:rPr>
              <a:t>Obtained new data now has 30000 rows and 81 features with last feature as response variable.</a:t>
            </a:r>
            <a:endParaRPr lang="en-US"/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har char="•"/>
            </a:pPr>
            <a:endParaRPr lang="en-US">
              <a:solidFill>
                <a:srgbClr val="2F5496"/>
              </a:solidFill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>
              <a:solidFill>
                <a:srgbClr val="2F5496"/>
              </a:solidFill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>
              <a:solidFill>
                <a:srgbClr val="2F5496"/>
              </a:solidFill>
            </a:endParaRPr>
          </a:p>
          <a:p>
            <a:pPr algn="just"/>
            <a:endParaRPr lang="en-US">
              <a:solidFill>
                <a:srgbClr val="2F54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2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../../../../OneDrive%20-%20SAP%20SE/Machine-learning/New-Data/unbalanced-response-variable.">
            <a:extLst>
              <a:ext uri="{FF2B5EF4-FFF2-40B4-BE49-F238E27FC236}">
                <a16:creationId xmlns:a16="http://schemas.microsoft.com/office/drawing/2014/main" id="{C9A3F086-8312-45FD-9618-F4DFA1C096D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" r="-2" b="-2"/>
          <a:stretch/>
        </p:blipFill>
        <p:spPr bwMode="auto">
          <a:xfrm>
            <a:off x="5135880" y="10"/>
            <a:ext cx="7056120" cy="6857990"/>
          </a:xfrm>
          <a:prstGeom prst="rect">
            <a:avLst/>
          </a:prstGeom>
          <a:noFill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CDDC2C-7F81-4233-A36F-1E8E2345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161925"/>
            <a:ext cx="3651467" cy="387742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Binary response variables were hugely unbalanced and would lead to majority and minority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CB89-F9DC-40AA-A74E-FE00D646D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4095750"/>
            <a:ext cx="3525942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1600">
              <a:solidFill>
                <a:srgbClr val="2F5496"/>
              </a:solidFill>
            </a:endParaRPr>
          </a:p>
          <a:p>
            <a:pPr algn="just"/>
            <a:r>
              <a:rPr lang="en-US" sz="1600">
                <a:solidFill>
                  <a:srgbClr val="2F5496"/>
                </a:solidFill>
              </a:rPr>
              <a:t>Training set was balanced with respect to response. </a:t>
            </a:r>
          </a:p>
          <a:p>
            <a:pPr algn="just"/>
            <a:r>
              <a:rPr lang="en-US" sz="1600">
                <a:solidFill>
                  <a:srgbClr val="2F5496"/>
                </a:solidFill>
              </a:rPr>
              <a:t>This reduced the dataset to 13645 rows.</a:t>
            </a:r>
          </a:p>
          <a:p>
            <a:pPr algn="just"/>
            <a:r>
              <a:rPr lang="en-US" sz="1600">
                <a:solidFill>
                  <a:srgbClr val="2F5496"/>
                </a:solidFill>
              </a:rPr>
              <a:t>Division :</a:t>
            </a:r>
          </a:p>
          <a:p>
            <a:pPr lvl="1" algn="just"/>
            <a:r>
              <a:rPr lang="en-US" sz="1600">
                <a:solidFill>
                  <a:srgbClr val="2F5496"/>
                </a:solidFill>
              </a:rPr>
              <a:t>Training 80%</a:t>
            </a:r>
          </a:p>
          <a:p>
            <a:pPr lvl="1" algn="just"/>
            <a:r>
              <a:rPr lang="en-US" sz="1600">
                <a:solidFill>
                  <a:srgbClr val="2F5496"/>
                </a:solidFill>
              </a:rPr>
              <a:t>Testing 20%</a:t>
            </a:r>
          </a:p>
        </p:txBody>
      </p:sp>
    </p:spTree>
    <p:extLst>
      <p:ext uri="{BB962C8B-B14F-4D97-AF65-F5344CB8AC3E}">
        <p14:creationId xmlns:p14="http://schemas.microsoft.com/office/powerpoint/2010/main" val="65996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1011</Words>
  <Application>Microsoft Office PowerPoint</Application>
  <PresentationFormat>Widescreen</PresentationFormat>
  <Paragraphs>402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Credit Card Default Prediction  using  Machine learning Algorithms</vt:lpstr>
      <vt:lpstr>Agenda   </vt:lpstr>
      <vt:lpstr>PowerPoint Presentation</vt:lpstr>
      <vt:lpstr>Variables</vt:lpstr>
      <vt:lpstr>Process Flowchart</vt:lpstr>
      <vt:lpstr>PowerPoint Presentation</vt:lpstr>
      <vt:lpstr>Descriptive Analysis</vt:lpstr>
      <vt:lpstr>Data  Preprocessing </vt:lpstr>
      <vt:lpstr>Binary response variables were hugely unbalanced and would lead to majority and minority issue</vt:lpstr>
      <vt:lpstr>Models  Used</vt:lpstr>
      <vt:lpstr> Logistic Regression and Regularization(Lasso)  </vt:lpstr>
      <vt:lpstr>Lasso Plot</vt:lpstr>
      <vt:lpstr>Results: Logistic Regression</vt:lpstr>
      <vt:lpstr>K Nearest Neighbor</vt:lpstr>
      <vt:lpstr>Results: K Nearest Neighbor</vt:lpstr>
      <vt:lpstr>Support Vector Machine(SVM)</vt:lpstr>
      <vt:lpstr>Contd…</vt:lpstr>
      <vt:lpstr>Contd… </vt:lpstr>
      <vt:lpstr>PowerPoint Presentation</vt:lpstr>
      <vt:lpstr>ROC for class 0 and class 1</vt:lpstr>
      <vt:lpstr>PowerPoint Presentation</vt:lpstr>
      <vt:lpstr>Results: Support Vector Machine</vt:lpstr>
      <vt:lpstr>Neural Network(NN)</vt:lpstr>
      <vt:lpstr>Confusion Matrix of model2:</vt:lpstr>
      <vt:lpstr>Summary of model</vt:lpstr>
      <vt:lpstr>Results: Neural Network</vt:lpstr>
      <vt:lpstr>PowerPoint Presentation</vt:lpstr>
      <vt:lpstr>ROC Comparison</vt:lpstr>
      <vt:lpstr>External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Prediction  using  Machine learning Algorithms</dc:title>
  <dc:creator>sai chittilla</dc:creator>
  <cp:lastModifiedBy>Sai Ratnam Peri</cp:lastModifiedBy>
  <cp:revision>4</cp:revision>
  <dcterms:modified xsi:type="dcterms:W3CDTF">2018-02-17T17:28:21Z</dcterms:modified>
</cp:coreProperties>
</file>