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media/image11.bin" ContentType="image/jpeg"/>
  <Override PartName="/ppt/media/image12.bin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47" r:id="rId2"/>
    <p:sldId id="448" r:id="rId3"/>
    <p:sldId id="449" r:id="rId4"/>
  </p:sldIdLst>
  <p:sldSz cx="12198350" cy="6859588"/>
  <p:notesSz cx="6735763" cy="9866313"/>
  <p:custDataLst>
    <p:tags r:id="rId7"/>
  </p:custDataLst>
  <p:defaultTextStyle>
    <a:defPPr>
      <a:defRPr lang="de-DE"/>
    </a:defPPr>
    <a:lvl1pPr marL="0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479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959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438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918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397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877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1356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836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">
          <p15:clr>
            <a:srgbClr val="A4A3A4"/>
          </p15:clr>
        </p15:guide>
        <p15:guide id="2" orient="horz" pos="948">
          <p15:clr>
            <a:srgbClr val="A4A3A4"/>
          </p15:clr>
        </p15:guide>
        <p15:guide id="3" orient="horz" pos="777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pos="396">
          <p15:clr>
            <a:srgbClr val="A4A3A4"/>
          </p15:clr>
        </p15:guide>
        <p15:guide id="6" pos="7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677F"/>
    <a:srgbClr val="FF9900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5642" autoAdjust="0"/>
  </p:normalViewPr>
  <p:slideViewPr>
    <p:cSldViewPr snapToGrid="0" showGuides="1">
      <p:cViewPr varScale="1">
        <p:scale>
          <a:sx n="74" d="100"/>
          <a:sy n="74" d="100"/>
        </p:scale>
        <p:origin x="828" y="72"/>
      </p:cViewPr>
      <p:guideLst>
        <p:guide orient="horz" pos="182"/>
        <p:guide orient="horz" pos="948"/>
        <p:guide orient="horz" pos="777"/>
        <p:guide orient="horz" pos="4020"/>
        <p:guide pos="396"/>
        <p:guide pos="7286"/>
      </p:guideLst>
    </p:cSldViewPr>
  </p:slideViewPr>
  <p:outlineViewPr>
    <p:cViewPr>
      <p:scale>
        <a:sx n="33" d="100"/>
        <a:sy n="33" d="100"/>
      </p:scale>
      <p:origin x="0" y="-1997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329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59FAD-8E5C-4176-8A0F-78C6A7CAAD66}" type="datetimeFigureOut">
              <a:rPr lang="de-DE" smtClean="0"/>
              <a:t>13.10.2018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73134-F8AD-46E6-8489-08AFD7CEB53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443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0EFE2-D792-441D-A0CB-85B7BAE28A53}" type="datetimeFigureOut">
              <a:rPr lang="de-DE" smtClean="0"/>
              <a:t>13.10.2018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F1437-3BF2-450D-A7B9-B11E523F51F3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28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Log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650" y="2046288"/>
            <a:ext cx="10937875" cy="1620000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10937875 w 10937875"/>
              <a:gd name="connsiteY3" fmla="*/ 1620000 h 1620000"/>
              <a:gd name="connsiteX4" fmla="*/ 6569541 w 10937875"/>
              <a:gd name="connsiteY4" fmla="*/ 1619979 h 1620000"/>
              <a:gd name="connsiteX5" fmla="*/ 0 w 10937875"/>
              <a:gd name="connsiteY5" fmla="*/ 1620000 h 1620000"/>
              <a:gd name="connsiteX6" fmla="*/ 0 w 10937875"/>
              <a:gd name="connsiteY6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Referent’s name: </a:t>
            </a:r>
            <a:r>
              <a:rPr lang="en-GB" noProof="0" dirty="0" smtClean="0"/>
              <a:t>CorpoS </a:t>
            </a:r>
            <a:r>
              <a:rPr lang="en-GB" dirty="0" smtClean="0"/>
              <a:t>(Body) 35 pt.</a:t>
            </a:r>
            <a:br>
              <a:rPr lang="en-GB" dirty="0" smtClean="0"/>
            </a:br>
            <a:r>
              <a:rPr lang="en-GB" dirty="0" smtClean="0"/>
              <a:t>Presentation title in two or three </a:t>
            </a:r>
            <a:br>
              <a:rPr lang="en-GB" dirty="0" smtClean="0"/>
            </a:br>
            <a:r>
              <a:rPr lang="en-GB" dirty="0" smtClean="0"/>
              <a:t>lines of text, Month </a:t>
            </a:r>
            <a:r>
              <a:rPr lang="en-GB" dirty="0" err="1" smtClean="0"/>
              <a:t>dd</a:t>
            </a:r>
            <a:r>
              <a:rPr lang="en-GB" dirty="0" smtClean="0"/>
              <a:t>, </a:t>
            </a:r>
            <a:r>
              <a:rPr lang="en-GB" dirty="0" err="1" smtClean="0"/>
              <a:t>yyyy</a:t>
            </a:r>
            <a:endParaRPr lang="en-GB" dirty="0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791036"/>
            <a:ext cx="3420000" cy="462835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7484377" y="4816748"/>
            <a:ext cx="4194487" cy="1776107"/>
            <a:chOff x="7484377" y="4816748"/>
            <a:chExt cx="4194487" cy="1776107"/>
          </a:xfrm>
        </p:grpSpPr>
        <p:pic>
          <p:nvPicPr>
            <p:cNvPr id="19" name="Logos Trucks" descr="Logoleiste_PPT_2.psd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95" t="-17875" b="-24687"/>
            <a:stretch/>
          </p:blipFill>
          <p:spPr>
            <a:xfrm>
              <a:off x="10491663" y="5495330"/>
              <a:ext cx="1187201" cy="1097525"/>
            </a:xfrm>
            <a:prstGeom prst="rect">
              <a:avLst/>
            </a:prstGeom>
          </p:spPr>
        </p:pic>
        <p:pic>
          <p:nvPicPr>
            <p:cNvPr id="23" name="図 3" descr="New_FUSO_logo.psd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4377" y="5839026"/>
              <a:ext cx="1279094" cy="36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7645957" y="4816748"/>
              <a:ext cx="401251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 smtClean="0">
                  <a:latin typeface="CorpoSDem" pitchFamily="2" charset="0"/>
                  <a:cs typeface="Daimler CS"/>
                </a:rPr>
                <a:t>Daimler Trucks Asia</a:t>
              </a:r>
              <a:endParaRPr lang="en-US" sz="3600" dirty="0">
                <a:latin typeface="CorpoSDem" pitchFamily="2" charset="0"/>
                <a:cs typeface="Daimler CS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7645957" y="5392812"/>
              <a:ext cx="38398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Logos Trucks" descr="Logoleiste_PPT_2.psd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0" t="-17875" r="52202" b="-24687"/>
            <a:stretch/>
          </p:blipFill>
          <p:spPr>
            <a:xfrm>
              <a:off x="8871919" y="5495330"/>
              <a:ext cx="1547736" cy="109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9323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8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/ Headlin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09341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Headline in CorpoS (Body) 35 pt.</a:t>
            </a:r>
            <a:br>
              <a:rPr lang="en-GB" noProof="0" dirty="0" smtClean="0"/>
            </a:br>
            <a:r>
              <a:rPr lang="en-GB" noProof="0" dirty="0" smtClean="0"/>
              <a:t>in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6852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40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 Title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650" y="5122466"/>
            <a:ext cx="10937875" cy="1025922"/>
          </a:xfrm>
        </p:spPr>
        <p:txBody>
          <a:bodyPr wrap="square" anchor="b" anchorCtr="0">
            <a:spAutoFit/>
          </a:bodyPr>
          <a:lstStyle>
            <a:lvl1pPr>
              <a:defRPr baseline="0"/>
            </a:lvl1pPr>
          </a:lstStyle>
          <a:p>
            <a:r>
              <a:rPr lang="en-GB" dirty="0" smtClean="0"/>
              <a:t>Referent’s name: </a:t>
            </a:r>
            <a:r>
              <a:rPr lang="en-GB" noProof="0" dirty="0" smtClean="0"/>
              <a:t>CorpoS </a:t>
            </a:r>
            <a:r>
              <a:rPr lang="en-GB" dirty="0" smtClean="0"/>
              <a:t>(Body) 35 pt. Presentation title</a:t>
            </a:r>
            <a:br>
              <a:rPr lang="en-GB" dirty="0" smtClean="0"/>
            </a:br>
            <a:r>
              <a:rPr lang="en-GB" dirty="0" smtClean="0"/>
              <a:t>in two or more lines of text, Month </a:t>
            </a:r>
            <a:r>
              <a:rPr lang="en-GB" dirty="0" err="1" smtClean="0"/>
              <a:t>dd</a:t>
            </a:r>
            <a:r>
              <a:rPr lang="en-GB" dirty="0" smtClean="0"/>
              <a:t>, </a:t>
            </a:r>
            <a:r>
              <a:rPr lang="en-GB" dirty="0" err="1" smtClean="0"/>
              <a:t>yyyy</a:t>
            </a:r>
            <a:endParaRPr lang="en-GB" dirty="0"/>
          </a:p>
        </p:txBody>
      </p:sp>
      <p:pic>
        <p:nvPicPr>
          <p:cNvPr id="28" name="Wortmarke DAIMLER" descr="Daimler_RGB_100m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791036"/>
            <a:ext cx="3420000" cy="4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16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-2381" y="3429794"/>
            <a:ext cx="12199180" cy="3429794"/>
          </a:xfrm>
          <a:custGeom>
            <a:avLst/>
            <a:gdLst>
              <a:gd name="connsiteX0" fmla="*/ 0 w 12196799"/>
              <a:gd name="connsiteY0" fmla="*/ 0 h 3429794"/>
              <a:gd name="connsiteX1" fmla="*/ 12196799 w 12196799"/>
              <a:gd name="connsiteY1" fmla="*/ 0 h 3429794"/>
              <a:gd name="connsiteX2" fmla="*/ 12196799 w 12196799"/>
              <a:gd name="connsiteY2" fmla="*/ 3429794 h 3429794"/>
              <a:gd name="connsiteX3" fmla="*/ 0 w 12196799"/>
              <a:gd name="connsiteY3" fmla="*/ 3429794 h 3429794"/>
              <a:gd name="connsiteX4" fmla="*/ 0 w 12196799"/>
              <a:gd name="connsiteY4" fmla="*/ 0 h 3429794"/>
              <a:gd name="connsiteX0" fmla="*/ 2381 w 12199180"/>
              <a:gd name="connsiteY0" fmla="*/ 0 h 3429794"/>
              <a:gd name="connsiteX1" fmla="*/ 12199180 w 12199180"/>
              <a:gd name="connsiteY1" fmla="*/ 0 h 3429794"/>
              <a:gd name="connsiteX2" fmla="*/ 12199180 w 12199180"/>
              <a:gd name="connsiteY2" fmla="*/ 3429794 h 3429794"/>
              <a:gd name="connsiteX3" fmla="*/ 2381 w 12199180"/>
              <a:gd name="connsiteY3" fmla="*/ 3429794 h 3429794"/>
              <a:gd name="connsiteX4" fmla="*/ 0 w 12199180"/>
              <a:gd name="connsiteY4" fmla="*/ 1070769 h 3429794"/>
              <a:gd name="connsiteX5" fmla="*/ 2381 w 12199180"/>
              <a:gd name="connsiteY5" fmla="*/ 0 h 3429794"/>
              <a:gd name="connsiteX0" fmla="*/ 0 w 12199180"/>
              <a:gd name="connsiteY0" fmla="*/ 1167730 h 3526755"/>
              <a:gd name="connsiteX1" fmla="*/ 12199180 w 12199180"/>
              <a:gd name="connsiteY1" fmla="*/ 96961 h 3526755"/>
              <a:gd name="connsiteX2" fmla="*/ 12199180 w 12199180"/>
              <a:gd name="connsiteY2" fmla="*/ 3526755 h 3526755"/>
              <a:gd name="connsiteX3" fmla="*/ 2381 w 12199180"/>
              <a:gd name="connsiteY3" fmla="*/ 3526755 h 3526755"/>
              <a:gd name="connsiteX4" fmla="*/ 0 w 12199180"/>
              <a:gd name="connsiteY4" fmla="*/ 1167730 h 3526755"/>
              <a:gd name="connsiteX0" fmla="*/ 0 w 12199180"/>
              <a:gd name="connsiteY0" fmla="*/ 1070769 h 3429794"/>
              <a:gd name="connsiteX1" fmla="*/ 12199180 w 12199180"/>
              <a:gd name="connsiteY1" fmla="*/ 0 h 3429794"/>
              <a:gd name="connsiteX2" fmla="*/ 12199180 w 12199180"/>
              <a:gd name="connsiteY2" fmla="*/ 3429794 h 3429794"/>
              <a:gd name="connsiteX3" fmla="*/ 2381 w 12199180"/>
              <a:gd name="connsiteY3" fmla="*/ 3429794 h 3429794"/>
              <a:gd name="connsiteX4" fmla="*/ 0 w 12199180"/>
              <a:gd name="connsiteY4" fmla="*/ 1070769 h 342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180" h="3429794">
                <a:moveTo>
                  <a:pt x="0" y="1070769"/>
                </a:moveTo>
                <a:lnTo>
                  <a:pt x="12199180" y="0"/>
                </a:lnTo>
                <a:lnTo>
                  <a:pt x="12199180" y="3429794"/>
                </a:lnTo>
                <a:lnTo>
                  <a:pt x="2381" y="3429794"/>
                </a:lnTo>
                <a:cubicBezTo>
                  <a:pt x="1587" y="2643452"/>
                  <a:pt x="794" y="1857111"/>
                  <a:pt x="0" y="1070769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Insert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650" y="2046288"/>
            <a:ext cx="10937875" cy="1620000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10937875 w 10937875"/>
              <a:gd name="connsiteY3" fmla="*/ 1620000 h 1620000"/>
              <a:gd name="connsiteX4" fmla="*/ 6569541 w 10937875"/>
              <a:gd name="connsiteY4" fmla="*/ 1619979 h 1620000"/>
              <a:gd name="connsiteX5" fmla="*/ 0 w 10937875"/>
              <a:gd name="connsiteY5" fmla="*/ 1620000 h 1620000"/>
              <a:gd name="connsiteX6" fmla="*/ 0 w 10937875"/>
              <a:gd name="connsiteY6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Referent’s name: </a:t>
            </a:r>
            <a:r>
              <a:rPr lang="en-GB" noProof="0" dirty="0" smtClean="0"/>
              <a:t>CorpoS </a:t>
            </a:r>
            <a:r>
              <a:rPr lang="en-GB" dirty="0" smtClean="0"/>
              <a:t>(Body) 35 pt.</a:t>
            </a:r>
            <a:br>
              <a:rPr lang="en-GB" dirty="0" smtClean="0"/>
            </a:br>
            <a:r>
              <a:rPr lang="en-GB" dirty="0" smtClean="0"/>
              <a:t>Presentation title in two or three </a:t>
            </a:r>
            <a:br>
              <a:rPr lang="en-GB" dirty="0" smtClean="0"/>
            </a:br>
            <a:r>
              <a:rPr lang="en-GB" dirty="0" smtClean="0"/>
              <a:t>lines of text, Month </a:t>
            </a:r>
            <a:r>
              <a:rPr lang="en-GB" dirty="0" err="1" smtClean="0"/>
              <a:t>dd</a:t>
            </a:r>
            <a:r>
              <a:rPr lang="en-GB" dirty="0" smtClean="0"/>
              <a:t>, </a:t>
            </a:r>
            <a:r>
              <a:rPr lang="en-GB" dirty="0" err="1" smtClean="0"/>
              <a:t>yyyy</a:t>
            </a:r>
            <a:endParaRPr lang="en-GB" dirty="0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791036"/>
            <a:ext cx="3420000" cy="4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5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8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2" y="2282428"/>
            <a:ext cx="12199181" cy="4577160"/>
          </a:xfrm>
          <a:custGeom>
            <a:avLst/>
            <a:gdLst>
              <a:gd name="connsiteX0" fmla="*/ 0 w 12196800"/>
              <a:gd name="connsiteY0" fmla="*/ 0 h 4581922"/>
              <a:gd name="connsiteX1" fmla="*/ 12196800 w 12196800"/>
              <a:gd name="connsiteY1" fmla="*/ 0 h 4581922"/>
              <a:gd name="connsiteX2" fmla="*/ 12196800 w 12196800"/>
              <a:gd name="connsiteY2" fmla="*/ 4581922 h 4581922"/>
              <a:gd name="connsiteX3" fmla="*/ 0 w 12196800"/>
              <a:gd name="connsiteY3" fmla="*/ 4581922 h 4581922"/>
              <a:gd name="connsiteX4" fmla="*/ 0 w 12196800"/>
              <a:gd name="connsiteY4" fmla="*/ 0 h 4581922"/>
              <a:gd name="connsiteX0" fmla="*/ 2381 w 12199181"/>
              <a:gd name="connsiteY0" fmla="*/ 0 h 4581922"/>
              <a:gd name="connsiteX1" fmla="*/ 12199181 w 12199181"/>
              <a:gd name="connsiteY1" fmla="*/ 0 h 4581922"/>
              <a:gd name="connsiteX2" fmla="*/ 12199181 w 12199181"/>
              <a:gd name="connsiteY2" fmla="*/ 4581922 h 4581922"/>
              <a:gd name="connsiteX3" fmla="*/ 2381 w 12199181"/>
              <a:gd name="connsiteY3" fmla="*/ 4581922 h 4581922"/>
              <a:gd name="connsiteX4" fmla="*/ 0 w 12199181"/>
              <a:gd name="connsiteY4" fmla="*/ 1075135 h 4581922"/>
              <a:gd name="connsiteX5" fmla="*/ 2381 w 12199181"/>
              <a:gd name="connsiteY5" fmla="*/ 0 h 4581922"/>
              <a:gd name="connsiteX0" fmla="*/ 0 w 12199181"/>
              <a:gd name="connsiteY0" fmla="*/ 1263181 h 4769968"/>
              <a:gd name="connsiteX1" fmla="*/ 12199181 w 12199181"/>
              <a:gd name="connsiteY1" fmla="*/ 188046 h 4769968"/>
              <a:gd name="connsiteX2" fmla="*/ 12199181 w 12199181"/>
              <a:gd name="connsiteY2" fmla="*/ 4769968 h 4769968"/>
              <a:gd name="connsiteX3" fmla="*/ 2381 w 12199181"/>
              <a:gd name="connsiteY3" fmla="*/ 4769968 h 4769968"/>
              <a:gd name="connsiteX4" fmla="*/ 0 w 12199181"/>
              <a:gd name="connsiteY4" fmla="*/ 1263181 h 4769968"/>
              <a:gd name="connsiteX0" fmla="*/ 0 w 12199181"/>
              <a:gd name="connsiteY0" fmla="*/ 1075135 h 4581922"/>
              <a:gd name="connsiteX1" fmla="*/ 12199181 w 12199181"/>
              <a:gd name="connsiteY1" fmla="*/ 0 h 4581922"/>
              <a:gd name="connsiteX2" fmla="*/ 12199181 w 12199181"/>
              <a:gd name="connsiteY2" fmla="*/ 4581922 h 4581922"/>
              <a:gd name="connsiteX3" fmla="*/ 2381 w 12199181"/>
              <a:gd name="connsiteY3" fmla="*/ 4581922 h 4581922"/>
              <a:gd name="connsiteX4" fmla="*/ 0 w 12199181"/>
              <a:gd name="connsiteY4" fmla="*/ 1075135 h 458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181" h="4581922">
                <a:moveTo>
                  <a:pt x="0" y="1075135"/>
                </a:moveTo>
                <a:lnTo>
                  <a:pt x="12199181" y="0"/>
                </a:lnTo>
                <a:lnTo>
                  <a:pt x="12199181" y="4581922"/>
                </a:lnTo>
                <a:lnTo>
                  <a:pt x="2381" y="4581922"/>
                </a:lnTo>
                <a:cubicBezTo>
                  <a:pt x="1587" y="3412993"/>
                  <a:pt x="794" y="2244064"/>
                  <a:pt x="0" y="1075135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Insert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650" y="2044907"/>
            <a:ext cx="7236000" cy="649114"/>
          </a:xfrm>
          <a:custGeom>
            <a:avLst/>
            <a:gdLst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6000 w 7236000"/>
              <a:gd name="connsiteY2" fmla="*/ 649114 h 649114"/>
              <a:gd name="connsiteX3" fmla="*/ 0 w 7236000"/>
              <a:gd name="connsiteY3" fmla="*/ 649114 h 649114"/>
              <a:gd name="connsiteX4" fmla="*/ 0 w 7236000"/>
              <a:gd name="connsiteY4" fmla="*/ 0 h 649114"/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4238 w 7236000"/>
              <a:gd name="connsiteY2" fmla="*/ 514937 h 649114"/>
              <a:gd name="connsiteX3" fmla="*/ 7236000 w 7236000"/>
              <a:gd name="connsiteY3" fmla="*/ 649114 h 649114"/>
              <a:gd name="connsiteX4" fmla="*/ 0 w 7236000"/>
              <a:gd name="connsiteY4" fmla="*/ 649114 h 649114"/>
              <a:gd name="connsiteX5" fmla="*/ 0 w 7236000"/>
              <a:gd name="connsiteY5" fmla="*/ 0 h 649114"/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4238 w 7236000"/>
              <a:gd name="connsiteY2" fmla="*/ 514937 h 649114"/>
              <a:gd name="connsiteX3" fmla="*/ 7236000 w 7236000"/>
              <a:gd name="connsiteY3" fmla="*/ 649114 h 649114"/>
              <a:gd name="connsiteX4" fmla="*/ 5812631 w 7236000"/>
              <a:gd name="connsiteY4" fmla="*/ 648287 h 649114"/>
              <a:gd name="connsiteX5" fmla="*/ 0 w 7236000"/>
              <a:gd name="connsiteY5" fmla="*/ 649114 h 649114"/>
              <a:gd name="connsiteX6" fmla="*/ 0 w 7236000"/>
              <a:gd name="connsiteY6" fmla="*/ 0 h 649114"/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4238 w 7236000"/>
              <a:gd name="connsiteY2" fmla="*/ 514937 h 649114"/>
              <a:gd name="connsiteX3" fmla="*/ 5812631 w 7236000"/>
              <a:gd name="connsiteY3" fmla="*/ 648287 h 649114"/>
              <a:gd name="connsiteX4" fmla="*/ 0 w 7236000"/>
              <a:gd name="connsiteY4" fmla="*/ 649114 h 649114"/>
              <a:gd name="connsiteX5" fmla="*/ 0 w 7236000"/>
              <a:gd name="connsiteY5" fmla="*/ 0 h 649114"/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4238 w 7236000"/>
              <a:gd name="connsiteY2" fmla="*/ 514937 h 649114"/>
              <a:gd name="connsiteX3" fmla="*/ 5812631 w 7236000"/>
              <a:gd name="connsiteY3" fmla="*/ 648287 h 649114"/>
              <a:gd name="connsiteX4" fmla="*/ 0 w 7236000"/>
              <a:gd name="connsiteY4" fmla="*/ 649114 h 649114"/>
              <a:gd name="connsiteX5" fmla="*/ 0 w 7236000"/>
              <a:gd name="connsiteY5" fmla="*/ 0 h 64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36000" h="649114">
                <a:moveTo>
                  <a:pt x="0" y="0"/>
                </a:moveTo>
                <a:lnTo>
                  <a:pt x="7236000" y="0"/>
                </a:lnTo>
                <a:cubicBezTo>
                  <a:pt x="7235413" y="171646"/>
                  <a:pt x="7234825" y="343291"/>
                  <a:pt x="7234238" y="514937"/>
                </a:cubicBezTo>
                <a:lnTo>
                  <a:pt x="5812631" y="648287"/>
                </a:lnTo>
                <a:lnTo>
                  <a:pt x="0" y="649114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Headline for presentation</a:t>
            </a:r>
            <a:endParaRPr lang="en-GB" dirty="0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791036"/>
            <a:ext cx="3420000" cy="4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13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/ image brush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Buerstung O_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5"/>
          <a:stretch/>
        </p:blipFill>
        <p:spPr bwMode="white">
          <a:xfrm>
            <a:off x="0" y="-1"/>
            <a:ext cx="12196800" cy="6489341"/>
          </a:xfrm>
          <a:prstGeom prst="rect">
            <a:avLst/>
          </a:prstGeom>
        </p:spPr>
      </p:pic>
      <p:sp>
        <p:nvSpPr>
          <p:cNvPr id="25" name="Daimler AG (Wortmarke)"/>
          <p:cNvSpPr>
            <a:spLocks noChangeArrowheads="1"/>
          </p:cNvSpPr>
          <p:nvPr userDrawn="1"/>
        </p:nvSpPr>
        <p:spPr bwMode="auto">
          <a:xfrm>
            <a:off x="630000" y="6566400"/>
            <a:ext cx="2088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200" dirty="0" smtClean="0">
                <a:latin typeface="+mn-lt"/>
                <a:cs typeface="Daimler CS"/>
              </a:rPr>
              <a:t>Daimler Trucks Asia</a:t>
            </a:r>
            <a:endParaRPr lang="en-GB" sz="1200" dirty="0">
              <a:latin typeface="+mn-lt"/>
              <a:cs typeface="Daimler 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444" y="288924"/>
            <a:ext cx="10936355" cy="1152000"/>
          </a:xfrm>
          <a:custGeom>
            <a:avLst/>
            <a:gdLst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6355 w 10936355"/>
              <a:gd name="connsiteY2" fmla="*/ 1152000 h 1152000"/>
              <a:gd name="connsiteX3" fmla="*/ 0 w 10936355"/>
              <a:gd name="connsiteY3" fmla="*/ 1152000 h 1152000"/>
              <a:gd name="connsiteX4" fmla="*/ 0 w 10936355"/>
              <a:gd name="connsiteY4" fmla="*/ 0 h 1152000"/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2906 w 10936355"/>
              <a:gd name="connsiteY2" fmla="*/ 695326 h 1152000"/>
              <a:gd name="connsiteX3" fmla="*/ 10936355 w 10936355"/>
              <a:gd name="connsiteY3" fmla="*/ 1152000 h 1152000"/>
              <a:gd name="connsiteX4" fmla="*/ 0 w 10936355"/>
              <a:gd name="connsiteY4" fmla="*/ 1152000 h 1152000"/>
              <a:gd name="connsiteX5" fmla="*/ 0 w 10936355"/>
              <a:gd name="connsiteY5" fmla="*/ 0 h 1152000"/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2906 w 10936355"/>
              <a:gd name="connsiteY2" fmla="*/ 695326 h 1152000"/>
              <a:gd name="connsiteX3" fmla="*/ 10936355 w 10936355"/>
              <a:gd name="connsiteY3" fmla="*/ 1152000 h 1152000"/>
              <a:gd name="connsiteX4" fmla="*/ 4948164 w 10936355"/>
              <a:gd name="connsiteY4" fmla="*/ 1147990 h 1152000"/>
              <a:gd name="connsiteX5" fmla="*/ 0 w 10936355"/>
              <a:gd name="connsiteY5" fmla="*/ 1152000 h 1152000"/>
              <a:gd name="connsiteX6" fmla="*/ 0 w 10936355"/>
              <a:gd name="connsiteY6" fmla="*/ 0 h 1152000"/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2906 w 10936355"/>
              <a:gd name="connsiteY2" fmla="*/ 695326 h 1152000"/>
              <a:gd name="connsiteX3" fmla="*/ 4948164 w 10936355"/>
              <a:gd name="connsiteY3" fmla="*/ 1147990 h 1152000"/>
              <a:gd name="connsiteX4" fmla="*/ 0 w 10936355"/>
              <a:gd name="connsiteY4" fmla="*/ 1152000 h 1152000"/>
              <a:gd name="connsiteX5" fmla="*/ 0 w 10936355"/>
              <a:gd name="connsiteY5" fmla="*/ 0 h 1152000"/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2906 w 10936355"/>
              <a:gd name="connsiteY2" fmla="*/ 695326 h 1152000"/>
              <a:gd name="connsiteX3" fmla="*/ 4948164 w 10936355"/>
              <a:gd name="connsiteY3" fmla="*/ 1147990 h 1152000"/>
              <a:gd name="connsiteX4" fmla="*/ 0 w 10936355"/>
              <a:gd name="connsiteY4" fmla="*/ 1152000 h 1152000"/>
              <a:gd name="connsiteX5" fmla="*/ 0 w 10936355"/>
              <a:gd name="connsiteY5" fmla="*/ 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355" h="1152000">
                <a:moveTo>
                  <a:pt x="0" y="0"/>
                </a:moveTo>
                <a:lnTo>
                  <a:pt x="10936355" y="0"/>
                </a:lnTo>
                <a:cubicBezTo>
                  <a:pt x="10935205" y="231775"/>
                  <a:pt x="10934056" y="463551"/>
                  <a:pt x="10932906" y="695326"/>
                </a:cubicBezTo>
                <a:lnTo>
                  <a:pt x="4948164" y="1147990"/>
                </a:lnTo>
                <a:lnTo>
                  <a:pt x="0" y="1152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Image-chart, Headline </a:t>
            </a:r>
            <a:r>
              <a:rPr lang="en-GB" noProof="0" dirty="0" smtClean="0"/>
              <a:t>CorpoS </a:t>
            </a:r>
            <a:r>
              <a:rPr lang="en-GB" dirty="0" smtClean="0"/>
              <a:t>(Body) 35 pt. </a:t>
            </a:r>
            <a:br>
              <a:rPr lang="en-GB" dirty="0" smtClean="0"/>
            </a:br>
            <a:r>
              <a:rPr lang="en-GB" dirty="0" smtClean="0"/>
              <a:t>in two lines of text</a:t>
            </a:r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9277"/>
            <a:ext cx="12196800" cy="5338836"/>
          </a:xfrm>
          <a:custGeom>
            <a:avLst/>
            <a:gdLst>
              <a:gd name="connsiteX0" fmla="*/ 0 w 12196800"/>
              <a:gd name="connsiteY0" fmla="*/ 0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0 h 5338836"/>
              <a:gd name="connsiteX0" fmla="*/ 0 w 12196800"/>
              <a:gd name="connsiteY0" fmla="*/ 0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1067667 h 5338836"/>
              <a:gd name="connsiteX5" fmla="*/ 0 w 12196800"/>
              <a:gd name="connsiteY5" fmla="*/ 0 h 5338836"/>
              <a:gd name="connsiteX0" fmla="*/ 0 w 12196800"/>
              <a:gd name="connsiteY0" fmla="*/ 1067667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1067667 h 533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6800" h="5338836">
                <a:moveTo>
                  <a:pt x="0" y="1067667"/>
                </a:moveTo>
                <a:lnTo>
                  <a:pt x="12196800" y="0"/>
                </a:lnTo>
                <a:lnTo>
                  <a:pt x="12196800" y="5338836"/>
                </a:lnTo>
                <a:lnTo>
                  <a:pt x="0" y="5338836"/>
                </a:lnTo>
                <a:lnTo>
                  <a:pt x="0" y="1067667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Insert picture</a:t>
            </a:r>
            <a:endParaRPr lang="en-GB" noProof="0" dirty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42552" y="6566400"/>
            <a:ext cx="524247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200">
                <a:latin typeface="+mn-lt"/>
              </a:defRPr>
            </a:lvl2pPr>
            <a:lvl3pPr marL="0" indent="0" algn="l">
              <a:spcBef>
                <a:spcPts val="0"/>
              </a:spcBef>
              <a:defRPr sz="1200">
                <a:latin typeface="+mn-lt"/>
              </a:defRPr>
            </a:lvl3pPr>
            <a:lvl4pPr marL="0" indent="0" algn="l">
              <a:spcBef>
                <a:spcPts val="0"/>
              </a:spcBef>
              <a:defRPr sz="1200">
                <a:latin typeface="+mn-lt"/>
              </a:defRPr>
            </a:lvl4pPr>
            <a:lvl5pPr marL="0" indent="0" algn="l">
              <a:spcBef>
                <a:spcPts val="0"/>
              </a:spcBef>
              <a:defRPr sz="1200">
                <a:latin typeface="+mn-lt"/>
              </a:defRPr>
            </a:lvl5pPr>
            <a:lvl6pPr marL="0" indent="0" algn="l">
              <a:spcBef>
                <a:spcPts val="0"/>
              </a:spcBef>
              <a:defRPr sz="1200">
                <a:latin typeface="+mn-lt"/>
              </a:defRPr>
            </a:lvl6pPr>
            <a:lvl7pPr marL="0" indent="0" algn="l">
              <a:spcBef>
                <a:spcPts val="0"/>
              </a:spcBef>
              <a:defRPr sz="1200">
                <a:latin typeface="+mn-lt"/>
              </a:defRPr>
            </a:lvl7pPr>
            <a:lvl8pPr marL="0" indent="0" algn="l">
              <a:spcBef>
                <a:spcPts val="0"/>
              </a:spcBef>
              <a:defRPr sz="1200">
                <a:latin typeface="+mn-lt"/>
              </a:defRPr>
            </a:lvl8pPr>
            <a:lvl9pPr marL="0" indent="0" algn="l">
              <a:spcBef>
                <a:spcPts val="0"/>
              </a:spcBef>
              <a:defRPr sz="1200">
                <a:latin typeface="+mn-lt"/>
              </a:defRPr>
            </a:lvl9pPr>
          </a:lstStyle>
          <a:p>
            <a:pPr algn="r"/>
            <a:r>
              <a:rPr lang="en-GB" dirty="0" smtClean="0"/>
              <a:t> </a:t>
            </a:r>
            <a:fld id="{52531704-8F80-415D-BD2B-6B9991AE822F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79999" y="6566400"/>
            <a:ext cx="81252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200">
                <a:latin typeface="+mn-lt"/>
              </a:defRPr>
            </a:lvl2pPr>
            <a:lvl3pPr marL="0" indent="0" algn="r">
              <a:spcBef>
                <a:spcPts val="0"/>
              </a:spcBef>
              <a:defRPr sz="1200">
                <a:latin typeface="+mn-lt"/>
              </a:defRPr>
            </a:lvl3pPr>
            <a:lvl4pPr marL="0" indent="0" algn="r">
              <a:spcBef>
                <a:spcPts val="0"/>
              </a:spcBef>
              <a:defRPr sz="1200">
                <a:latin typeface="+mn-lt"/>
              </a:defRPr>
            </a:lvl4pPr>
            <a:lvl5pPr marL="0" indent="0" algn="r">
              <a:spcBef>
                <a:spcPts val="0"/>
              </a:spcBef>
              <a:defRPr sz="1200">
                <a:latin typeface="+mn-lt"/>
              </a:defRPr>
            </a:lvl5pPr>
            <a:lvl6pPr marL="0" indent="0" algn="r">
              <a:spcBef>
                <a:spcPts val="0"/>
              </a:spcBef>
              <a:defRPr sz="1200">
                <a:latin typeface="+mn-lt"/>
              </a:defRPr>
            </a:lvl6pPr>
            <a:lvl7pPr marL="0" indent="0" algn="r">
              <a:spcBef>
                <a:spcPts val="0"/>
              </a:spcBef>
              <a:defRPr sz="1200">
                <a:latin typeface="+mn-lt"/>
              </a:defRPr>
            </a:lvl7pPr>
            <a:lvl8pPr marL="0" indent="0" algn="r">
              <a:spcBef>
                <a:spcPts val="0"/>
              </a:spcBef>
              <a:defRPr sz="1200">
                <a:latin typeface="+mn-lt"/>
              </a:defRPr>
            </a:lvl8pPr>
            <a:lvl9pPr marL="0" indent="0" algn="r">
              <a:spcBef>
                <a:spcPts val="0"/>
              </a:spcBef>
              <a:defRPr sz="1200">
                <a:latin typeface="+mn-lt"/>
              </a:defRPr>
            </a:lvl9pPr>
          </a:lstStyle>
          <a:p>
            <a:r>
              <a:rPr lang="en-GB" smtClean="0"/>
              <a:t>Q-PIT / TA/QM / DD MMM YYYY /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926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408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/ Headlin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Headline in CorpoS (Body) 35 pt.</a:t>
            </a:r>
            <a:br>
              <a:rPr lang="en-GB" noProof="0" dirty="0" smtClean="0"/>
            </a:br>
            <a:r>
              <a:rPr lang="en-GB" noProof="0" dirty="0" smtClean="0"/>
              <a:t>in two lines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722920" y="5469513"/>
            <a:ext cx="7416910" cy="288000"/>
          </a:xfrm>
          <a:prstGeom prst="rect">
            <a:avLst/>
          </a:prstGeom>
          <a:solidFill>
            <a:srgbClr val="FFFFFF">
              <a:lumMod val="75000"/>
            </a:srgbClr>
          </a:solidFill>
          <a:ln w="19050" algn="ctr">
            <a:solidFill>
              <a:srgbClr val="D2D4D6"/>
            </a:solidFill>
            <a:miter lim="800000"/>
            <a:headEnd/>
            <a:tailEnd/>
          </a:ln>
          <a:effectLst/>
          <a:extLst/>
        </p:spPr>
        <p:txBody>
          <a:bodyPr wrap="none" lIns="73152" tIns="73152" rIns="73152" bIns="73152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S" pitchFamily="2" charset="0"/>
              <a:ea typeface="ＭＳ Ｐゴシック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8586839" y="837506"/>
            <a:ext cx="2861279" cy="409575"/>
          </a:xfrm>
          <a:prstGeom prst="rect">
            <a:avLst/>
          </a:prstGeom>
          <a:noFill/>
          <a:ln w="19050" algn="ctr">
            <a:solidFill>
              <a:srgbClr val="D2D4D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152" tIns="73152" rIns="73152" bIns="73152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S" pitchFamily="2" charset="0"/>
              <a:ea typeface="ＭＳ Ｐゴシック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722920" y="837506"/>
            <a:ext cx="7018680" cy="409575"/>
          </a:xfrm>
          <a:prstGeom prst="rect">
            <a:avLst/>
          </a:prstGeom>
          <a:noFill/>
          <a:ln w="19050" algn="ctr">
            <a:solidFill>
              <a:srgbClr val="D2D4D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152" tIns="73152" rIns="73152" bIns="73152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S" pitchFamily="2" charset="0"/>
              <a:ea typeface="ＭＳ Ｐゴシック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722922" y="1247079"/>
            <a:ext cx="10723082" cy="432000"/>
          </a:xfrm>
          <a:prstGeom prst="rect">
            <a:avLst/>
          </a:prstGeom>
          <a:noFill/>
          <a:ln w="19050" algn="ctr">
            <a:solidFill>
              <a:srgbClr val="D2D4D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152" tIns="73152" rIns="73152" bIns="73152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S" pitchFamily="2" charset="0"/>
              <a:ea typeface="ＭＳ Ｐゴシック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gray">
          <a:xfrm>
            <a:off x="722919" y="1679079"/>
            <a:ext cx="10723085" cy="3725096"/>
          </a:xfrm>
          <a:prstGeom prst="rect">
            <a:avLst/>
          </a:prstGeom>
          <a:noFill/>
          <a:ln w="19050" algn="ctr">
            <a:solidFill>
              <a:srgbClr val="D2D4D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152" tIns="73152" rIns="73152" bIns="73152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S" pitchFamily="2" charset="0"/>
              <a:ea typeface="ＭＳ Ｐゴシック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gray">
          <a:xfrm>
            <a:off x="722920" y="5756805"/>
            <a:ext cx="7414817" cy="684000"/>
          </a:xfrm>
          <a:prstGeom prst="rect">
            <a:avLst/>
          </a:prstGeom>
          <a:noFill/>
          <a:ln w="19050" algn="ctr">
            <a:solidFill>
              <a:srgbClr val="D2D4D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152" tIns="73152" rIns="73152" bIns="73152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S" pitchFamily="2" charset="0"/>
              <a:ea typeface="ＭＳ Ｐゴシック"/>
              <a:cs typeface="Arial" pitchFamily="34" charset="0"/>
            </a:endParaRPr>
          </a:p>
        </p:txBody>
      </p:sp>
      <p:sp>
        <p:nvSpPr>
          <p:cNvPr id="13" name="McK 9. Slide Placeholders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818680" y="1353899"/>
            <a:ext cx="27030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ja-JP" sz="1400" b="1" dirty="0">
                <a:solidFill>
                  <a:srgbClr val="263F6A"/>
                </a:solidFill>
                <a:latin typeface="CorpoS" pitchFamily="2" charset="0"/>
                <a:ea typeface="ＭＳ Ｐゴシック"/>
                <a:cs typeface="Arial" pitchFamily="34" charset="0"/>
              </a:rPr>
              <a:t>Target and </a:t>
            </a:r>
            <a:r>
              <a:rPr lang="en-US" altLang="ja-JP" sz="1400" b="1" dirty="0" smtClean="0">
                <a:solidFill>
                  <a:srgbClr val="263F6A"/>
                </a:solidFill>
                <a:latin typeface="CorpoS" pitchFamily="2" charset="0"/>
                <a:ea typeface="ＭＳ Ｐゴシック"/>
                <a:cs typeface="Arial" pitchFamily="34" charset="0"/>
              </a:rPr>
              <a:t>Definition </a:t>
            </a:r>
            <a:r>
              <a:rPr lang="en-US" altLang="ja-JP" sz="1400" b="1" dirty="0">
                <a:solidFill>
                  <a:srgbClr val="263F6A"/>
                </a:solidFill>
                <a:latin typeface="CorpoS" pitchFamily="2" charset="0"/>
                <a:ea typeface="ＭＳ Ｐゴシック"/>
                <a:cs typeface="Arial" pitchFamily="34" charset="0"/>
              </a:rPr>
              <a:t>of signal: </a:t>
            </a:r>
          </a:p>
        </p:txBody>
      </p:sp>
      <p:sp>
        <p:nvSpPr>
          <p:cNvPr id="14" name="McK 9. Slide Placeholders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gray">
          <a:xfrm>
            <a:off x="836409" y="5526971"/>
            <a:ext cx="1793455" cy="1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ja-JP" sz="1400" b="1" dirty="0">
                <a:solidFill>
                  <a:srgbClr val="000000"/>
                </a:solidFill>
                <a:latin typeface="CorpoS" pitchFamily="2" charset="0"/>
                <a:ea typeface="ＭＳ Ｐゴシック"/>
                <a:cs typeface="Arial" pitchFamily="34" charset="0"/>
              </a:rPr>
              <a:t>Comments, </a:t>
            </a:r>
            <a:r>
              <a:rPr lang="en-US" altLang="ja-JP" sz="1400" b="1" dirty="0" smtClean="0">
                <a:solidFill>
                  <a:srgbClr val="000000"/>
                </a:solidFill>
                <a:latin typeface="CorpoS" pitchFamily="2" charset="0"/>
                <a:ea typeface="ＭＳ Ｐゴシック"/>
                <a:cs typeface="Arial" pitchFamily="34" charset="0"/>
              </a:rPr>
              <a:t>Actions</a:t>
            </a:r>
            <a:endParaRPr lang="en-US" altLang="ja-JP" sz="1400" b="1" dirty="0">
              <a:solidFill>
                <a:srgbClr val="000000"/>
              </a:solidFill>
              <a:latin typeface="CorpoS" pitchFamily="2" charset="0"/>
              <a:ea typeface="ＭＳ Ｐゴシック"/>
              <a:cs typeface="Arial" pitchFamily="34" charset="0"/>
            </a:endParaRPr>
          </a:p>
        </p:txBody>
      </p:sp>
      <p:sp>
        <p:nvSpPr>
          <p:cNvPr id="15" name="McK 9. Slide Placeholders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800299" y="1773610"/>
            <a:ext cx="871795" cy="18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ja-JP" sz="1400" b="1" dirty="0">
                <a:solidFill>
                  <a:srgbClr val="263F6A"/>
                </a:solidFill>
                <a:latin typeface="CorpoS" pitchFamily="2" charset="0"/>
                <a:ea typeface="ＭＳ Ｐゴシック"/>
                <a:cs typeface="Arial" pitchFamily="34" charset="0"/>
              </a:rPr>
              <a:t>Key facts</a:t>
            </a:r>
          </a:p>
        </p:txBody>
      </p:sp>
      <p:sp>
        <p:nvSpPr>
          <p:cNvPr id="16" name="Line 22"/>
          <p:cNvSpPr>
            <a:spLocks noChangeShapeType="1"/>
          </p:cNvSpPr>
          <p:nvPr userDrawn="1">
            <p:custDataLst>
              <p:tags r:id="rId10"/>
            </p:custDataLst>
          </p:nvPr>
        </p:nvSpPr>
        <p:spPr bwMode="gray">
          <a:xfrm>
            <a:off x="770733" y="1966976"/>
            <a:ext cx="839688" cy="0"/>
          </a:xfrm>
          <a:prstGeom prst="line">
            <a:avLst/>
          </a:prstGeom>
          <a:noFill/>
          <a:ln w="9525">
            <a:solidFill>
              <a:srgbClr val="263F6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152" tIns="73152" rIns="73152" bIns="73152" anchor="ctr"/>
          <a:lstStyle/>
          <a:p>
            <a:pPr marL="0" marR="0" lvl="0" indent="0" defTabSz="91440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263F6A"/>
              </a:solidFill>
              <a:effectLst/>
              <a:uLnTx/>
              <a:uFillTx/>
              <a:latin typeface="CorpoS" pitchFamily="2" charset="0"/>
              <a:ea typeface="ＭＳ Ｐゴシック"/>
              <a:cs typeface="Arial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 userDrawn="1">
            <p:custDataLst>
              <p:tags r:id="rId11"/>
            </p:custDataLst>
          </p:nvPr>
        </p:nvSpPr>
        <p:spPr bwMode="gray">
          <a:xfrm>
            <a:off x="8137737" y="5469513"/>
            <a:ext cx="1489830" cy="287292"/>
          </a:xfrm>
          <a:prstGeom prst="rect">
            <a:avLst/>
          </a:prstGeom>
          <a:solidFill>
            <a:srgbClr val="FFFFFF">
              <a:lumMod val="75000"/>
            </a:srgbClr>
          </a:solidFill>
          <a:ln w="19050" algn="ctr">
            <a:solidFill>
              <a:srgbClr val="D2D4D6"/>
            </a:solidFill>
            <a:miter lim="800000"/>
            <a:headEnd/>
            <a:tailEnd/>
          </a:ln>
          <a:effectLst/>
          <a:extLst/>
        </p:spPr>
        <p:txBody>
          <a:bodyPr wrap="none" lIns="73152" tIns="73152" rIns="73152" bIns="73152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S" pitchFamily="2" charset="0"/>
              <a:ea typeface="ＭＳ Ｐゴシック"/>
              <a:cs typeface="Arial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gray">
          <a:xfrm>
            <a:off x="9627567" y="5469513"/>
            <a:ext cx="1820551" cy="288000"/>
          </a:xfrm>
          <a:prstGeom prst="rect">
            <a:avLst/>
          </a:prstGeom>
          <a:solidFill>
            <a:srgbClr val="FFFFFF">
              <a:lumMod val="75000"/>
            </a:srgbClr>
          </a:solidFill>
          <a:ln w="19050" algn="ctr">
            <a:solidFill>
              <a:srgbClr val="D2D4D6"/>
            </a:solidFill>
            <a:miter lim="800000"/>
            <a:headEnd/>
            <a:tailEnd/>
          </a:ln>
          <a:effectLst/>
          <a:extLst/>
        </p:spPr>
        <p:txBody>
          <a:bodyPr wrap="none" lIns="73152" tIns="73152" rIns="73152" bIns="73152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S" pitchFamily="2" charset="0"/>
              <a:ea typeface="ＭＳ Ｐゴシック"/>
              <a:cs typeface="Arial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gray">
          <a:xfrm>
            <a:off x="8142397" y="5756805"/>
            <a:ext cx="1485170" cy="684000"/>
          </a:xfrm>
          <a:prstGeom prst="rect">
            <a:avLst/>
          </a:prstGeom>
          <a:noFill/>
          <a:ln w="19050" algn="ctr">
            <a:solidFill>
              <a:srgbClr val="D2D4D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152" tIns="73152" rIns="73152" bIns="73152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S" pitchFamily="2" charset="0"/>
              <a:ea typeface="ＭＳ Ｐゴシック"/>
              <a:cs typeface="Arial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 userDrawn="1">
            <p:custDataLst>
              <p:tags r:id="rId14"/>
            </p:custDataLst>
          </p:nvPr>
        </p:nvSpPr>
        <p:spPr bwMode="gray">
          <a:xfrm>
            <a:off x="9627567" y="5756805"/>
            <a:ext cx="1818438" cy="684000"/>
          </a:xfrm>
          <a:prstGeom prst="rect">
            <a:avLst/>
          </a:prstGeom>
          <a:noFill/>
          <a:ln w="19050" algn="ctr">
            <a:solidFill>
              <a:srgbClr val="D2D4D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152" tIns="73152" rIns="73152" bIns="73152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S" pitchFamily="2" charset="0"/>
              <a:ea typeface="ＭＳ Ｐゴシック"/>
              <a:cs typeface="Arial" pitchFamily="34" charset="0"/>
            </a:endParaRPr>
          </a:p>
        </p:txBody>
      </p:sp>
      <p:sp>
        <p:nvSpPr>
          <p:cNvPr id="21" name="McK 9. Slide Placeholders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8475439" y="5526023"/>
            <a:ext cx="1136600" cy="1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ja-JP" sz="1400" b="1" dirty="0" smtClean="0">
                <a:solidFill>
                  <a:srgbClr val="000000"/>
                </a:solidFill>
                <a:latin typeface="CorpoS" pitchFamily="2" charset="0"/>
                <a:ea typeface="ＭＳ Ｐゴシック"/>
                <a:cs typeface="Arial" pitchFamily="34" charset="0"/>
              </a:rPr>
              <a:t>Target Date</a:t>
            </a:r>
            <a:endParaRPr lang="en-US" altLang="ja-JP" sz="1400" b="1" dirty="0">
              <a:solidFill>
                <a:srgbClr val="000000"/>
              </a:solidFill>
              <a:latin typeface="CorpoS" pitchFamily="2" charset="0"/>
              <a:ea typeface="ＭＳ Ｐゴシック"/>
              <a:cs typeface="Arial" pitchFamily="34" charset="0"/>
            </a:endParaRPr>
          </a:p>
        </p:txBody>
      </p:sp>
      <p:sp>
        <p:nvSpPr>
          <p:cNvPr id="22" name="McK 9. Slide Placeholders"/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gray">
          <a:xfrm>
            <a:off x="10003135" y="5526971"/>
            <a:ext cx="1136600" cy="1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ja-JP" sz="1400" b="1" dirty="0" smtClean="0">
                <a:solidFill>
                  <a:srgbClr val="000000"/>
                </a:solidFill>
                <a:latin typeface="CorpoS" pitchFamily="2" charset="0"/>
                <a:ea typeface="ＭＳ Ｐゴシック"/>
                <a:cs typeface="Arial" pitchFamily="34" charset="0"/>
              </a:rPr>
              <a:t>Responsible</a:t>
            </a:r>
            <a:endParaRPr lang="en-US" altLang="ja-JP" sz="1400" b="1" dirty="0">
              <a:solidFill>
                <a:srgbClr val="000000"/>
              </a:solidFill>
              <a:latin typeface="CorpoS" pitchFamily="2" charset="0"/>
              <a:ea typeface="ＭＳ Ｐゴシック"/>
              <a:cs typeface="Arial" pitchFamily="34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7741600" y="837506"/>
            <a:ext cx="845239" cy="409575"/>
          </a:xfrm>
          <a:prstGeom prst="rect">
            <a:avLst/>
          </a:prstGeom>
          <a:noFill/>
          <a:ln w="19050" algn="ctr">
            <a:solidFill>
              <a:srgbClr val="D2D4D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152" tIns="73152" rIns="73152" bIns="73152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poS" pitchFamily="2" charset="0"/>
              <a:ea typeface="ＭＳ Ｐゴシック"/>
              <a:cs typeface="Arial" pitchFamily="34" charset="0"/>
            </a:endParaRP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gray">
          <a:xfrm>
            <a:off x="839576" y="882620"/>
            <a:ext cx="2221615" cy="324000"/>
          </a:xfrm>
          <a:prstGeom prst="roundRect">
            <a:avLst>
              <a:gd name="adj" fmla="val 16667"/>
            </a:avLst>
          </a:prstGeom>
          <a:solidFill>
            <a:srgbClr val="79AE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152" tIns="73152" rIns="73152" bIns="73152" anchor="ctr"/>
          <a:lstStyle/>
          <a:p>
            <a:pPr algn="ctr" fontAlgn="auto">
              <a:lnSpc>
                <a:spcPct val="85000"/>
              </a:lnSpc>
              <a:spcBef>
                <a:spcPct val="10000"/>
              </a:spcBef>
              <a:spcAft>
                <a:spcPts val="0"/>
              </a:spcAft>
              <a:defRPr/>
            </a:pPr>
            <a:endParaRPr lang="en-US" altLang="ja-JP" sz="1400" b="1" i="1" kern="0" dirty="0" smtClean="0">
              <a:solidFill>
                <a:srgbClr val="FFFFFF"/>
              </a:solidFill>
              <a:latin typeface="CorpoS" pitchFamily="2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72632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4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brus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Headline for Agenda in CorpoS (Body) 35 pt. </a:t>
            </a:r>
            <a:br>
              <a:rPr lang="en-GB" noProof="0" dirty="0" smtClean="0"/>
            </a:br>
            <a:r>
              <a:rPr lang="en-GB" noProof="0" dirty="0" smtClean="0"/>
              <a:t>one or two lines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1" y="1504950"/>
            <a:ext cx="10937874" cy="4876799"/>
          </a:xfrm>
        </p:spPr>
        <p:txBody>
          <a:bodyPr/>
          <a:lstStyle>
            <a:lvl1pPr marL="360000" indent="-360000"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  <a:lvl6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6pPr>
            <a:lvl7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7pPr>
            <a:lvl8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8pPr>
            <a:lvl9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 smtClean="0"/>
              <a:t>Insert Agenda point</a:t>
            </a:r>
          </a:p>
          <a:p>
            <a:pPr lvl="1"/>
            <a:r>
              <a:rPr lang="en-GB" dirty="0" smtClean="0"/>
              <a:t>Second level 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Sevens level</a:t>
            </a:r>
          </a:p>
          <a:p>
            <a:pPr lvl="7"/>
            <a:r>
              <a:rPr lang="en-GB" dirty="0" smtClean="0"/>
              <a:t>Eight level</a:t>
            </a:r>
          </a:p>
          <a:p>
            <a:pPr lvl="8"/>
            <a:r>
              <a:rPr lang="en-GB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5322501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948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 content/ Headlin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52174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Headline in CorpoS (Body) 35 pt.</a:t>
            </a:r>
            <a:br>
              <a:rPr lang="en-GB" noProof="0" dirty="0" smtClean="0"/>
            </a:br>
            <a:r>
              <a:rPr lang="en-GB" noProof="0" dirty="0" smtClean="0"/>
              <a:t>in two lines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30237" y="1504950"/>
            <a:ext cx="10936287" cy="498439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dirty="0" smtClean="0"/>
              <a:t>Insert content or text in CorpoS (Body) 24 pt. (Mark-ups in Bold) // for conclusion, summary or short highlight: Home // Paragraph// Increase List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 (Conclusion, summary or short highlight)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Sevens level</a:t>
            </a:r>
          </a:p>
          <a:p>
            <a:pPr lvl="7"/>
            <a:r>
              <a:rPr lang="en-GB" dirty="0" smtClean="0"/>
              <a:t>Eight level</a:t>
            </a:r>
          </a:p>
          <a:p>
            <a:pPr lvl="8"/>
            <a:r>
              <a:rPr lang="en-GB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4807417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4020" userDrawn="1">
          <p15:clr>
            <a:srgbClr val="FBAE40"/>
          </p15:clr>
        </p15:guide>
        <p15:guide id="3" orient="horz" pos="9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/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Headline in CorpoS (Body) 35 pt.</a:t>
            </a:r>
            <a:br>
              <a:rPr lang="en-GB" noProof="0" dirty="0" smtClean="0"/>
            </a:br>
            <a:r>
              <a:rPr lang="en-GB" noProof="0" dirty="0" smtClean="0"/>
              <a:t>in two lines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30237" y="2493690"/>
            <a:ext cx="4967763" cy="345626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Insert content or text in </a:t>
            </a:r>
            <a:r>
              <a:rPr lang="en-GB" noProof="0" dirty="0" smtClean="0"/>
              <a:t>CorpoS (Body) 24 pt. (Mark-ups in Bold) </a:t>
            </a:r>
            <a:r>
              <a:rPr lang="en-GB" dirty="0" smtClean="0"/>
              <a:t>// for conclusion</a:t>
            </a:r>
            <a:r>
              <a:rPr lang="en-GB" noProof="0" dirty="0" smtClean="0"/>
              <a:t>, summary or short highlight</a:t>
            </a:r>
            <a:r>
              <a:rPr lang="en-GB" dirty="0" smtClean="0"/>
              <a:t>: Home // Paragraph// Increase List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0240" y="1504951"/>
            <a:ext cx="4967760" cy="684000"/>
          </a:xfrm>
        </p:spPr>
        <p:txBody>
          <a:bodyPr anchor="b" anchorCtr="0"/>
          <a:lstStyle>
            <a:lvl1pPr marL="0" indent="0">
              <a:lnSpc>
                <a:spcPts val="2400"/>
              </a:lnSpc>
              <a:buNone/>
              <a:defRPr sz="1900">
                <a:solidFill>
                  <a:schemeClr val="tx1"/>
                </a:solidFill>
              </a:defRPr>
            </a:lvl1pPr>
            <a:lvl2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2pPr>
            <a:lvl3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3pPr>
            <a:lvl4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4pPr>
            <a:lvl5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5pPr>
            <a:lvl6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6pPr>
            <a:lvl7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7pPr>
            <a:lvl8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8pPr>
            <a:lvl9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 smtClean="0"/>
              <a:t>Insert headline</a:t>
            </a:r>
          </a:p>
        </p:txBody>
      </p:sp>
      <p:cxnSp>
        <p:nvCxnSpPr>
          <p:cNvPr id="8" name="Gerade Verbindung 42"/>
          <p:cNvCxnSpPr/>
          <p:nvPr userDrawn="1"/>
        </p:nvCxnSpPr>
        <p:spPr bwMode="auto">
          <a:xfrm>
            <a:off x="630000" y="2232000"/>
            <a:ext cx="4968000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42"/>
          <p:cNvCxnSpPr/>
          <p:nvPr userDrawn="1"/>
        </p:nvCxnSpPr>
        <p:spPr bwMode="auto">
          <a:xfrm>
            <a:off x="6598524" y="2232000"/>
            <a:ext cx="4968000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598761" y="1504951"/>
            <a:ext cx="4967763" cy="684000"/>
          </a:xfrm>
        </p:spPr>
        <p:txBody>
          <a:bodyPr anchor="b" anchorCtr="0"/>
          <a:lstStyle>
            <a:lvl1pPr marL="0" indent="0">
              <a:lnSpc>
                <a:spcPts val="2400"/>
              </a:lnSpc>
              <a:buNone/>
              <a:defRPr sz="1900">
                <a:solidFill>
                  <a:schemeClr val="tx1"/>
                </a:solidFill>
              </a:defRPr>
            </a:lvl1pPr>
            <a:lvl2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2pPr>
            <a:lvl3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3pPr>
            <a:lvl4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4pPr>
            <a:lvl5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5pPr>
            <a:lvl6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6pPr>
            <a:lvl7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7pPr>
            <a:lvl8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8pPr>
            <a:lvl9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 smtClean="0"/>
              <a:t>Insert headline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598761" y="2493690"/>
            <a:ext cx="4967763" cy="3456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 smtClean="0"/>
              <a:t>Insert content or text in </a:t>
            </a:r>
            <a:r>
              <a:rPr lang="en-GB" noProof="0" dirty="0" smtClean="0"/>
              <a:t>CorpoS (Body) 24 pt. (Mark-ups in Bold) </a:t>
            </a:r>
            <a:r>
              <a:rPr lang="en-GB" dirty="0" smtClean="0"/>
              <a:t>// for conclusion</a:t>
            </a:r>
            <a:r>
              <a:rPr lang="en-GB" noProof="0" dirty="0" smtClean="0"/>
              <a:t>, summary or short highlight</a:t>
            </a:r>
            <a:r>
              <a:rPr lang="en-GB" dirty="0" smtClean="0"/>
              <a:t>: Home // Paragraph// Increase List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54771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569" userDrawn="1">
          <p15:clr>
            <a:srgbClr val="FBAE40"/>
          </p15:clr>
        </p15:guide>
        <p15:guide id="2" pos="4155" userDrawn="1">
          <p15:clr>
            <a:srgbClr val="FBAE40"/>
          </p15:clr>
        </p15:guide>
        <p15:guide id="3" pos="3528" userDrawn="1">
          <p15:clr>
            <a:srgbClr val="FBAE40"/>
          </p15:clr>
        </p15:guide>
        <p15:guide id="4" orient="horz" pos="3748" userDrawn="1">
          <p15:clr>
            <a:srgbClr val="FBAE40"/>
          </p15:clr>
        </p15:guide>
        <p15:guide id="5" orient="horz" pos="95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0633085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Daimler AG (Wortmarke)"/>
          <p:cNvSpPr>
            <a:spLocks noChangeArrowheads="1"/>
          </p:cNvSpPr>
          <p:nvPr/>
        </p:nvSpPr>
        <p:spPr bwMode="auto">
          <a:xfrm>
            <a:off x="630000" y="6566400"/>
            <a:ext cx="2088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200" dirty="0" smtClean="0">
                <a:latin typeface="+mn-lt"/>
                <a:cs typeface="Daimler CS"/>
              </a:rPr>
              <a:t>Daimler Trucks Asia</a:t>
            </a:r>
            <a:endParaRPr lang="en-GB" sz="1200" dirty="0">
              <a:latin typeface="+mn-lt"/>
              <a:cs typeface="Daimler CS"/>
            </a:endParaRPr>
          </a:p>
        </p:txBody>
      </p:sp>
      <p:cxnSp>
        <p:nvCxnSpPr>
          <p:cNvPr id="14" name="Footerline"/>
          <p:cNvCxnSpPr/>
          <p:nvPr/>
        </p:nvCxnSpPr>
        <p:spPr bwMode="auto">
          <a:xfrm>
            <a:off x="629999" y="6489340"/>
            <a:ext cx="1093680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445" y="1504951"/>
            <a:ext cx="10936080" cy="4876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 smtClean="0"/>
              <a:t>Insert text in </a:t>
            </a:r>
            <a:r>
              <a:rPr lang="en-GB" noProof="0" dirty="0" smtClean="0"/>
              <a:t>CorpoS (Body) 24 pt. (Mark-ups in Bold) </a:t>
            </a:r>
            <a:r>
              <a:rPr lang="en-GB" dirty="0" smtClean="0"/>
              <a:t>// for conclusion</a:t>
            </a:r>
            <a:r>
              <a:rPr lang="en-GB" noProof="0" dirty="0" smtClean="0"/>
              <a:t>, summary or short highlight</a:t>
            </a:r>
            <a:r>
              <a:rPr lang="en-GB" dirty="0" smtClean="0"/>
              <a:t>: Home // Paragraph// Increase List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 (Conclusion, summary or short highlight)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Sevens level</a:t>
            </a:r>
          </a:p>
          <a:p>
            <a:pPr lvl="7"/>
            <a:r>
              <a:rPr lang="en-GB" dirty="0" smtClean="0"/>
              <a:t>Eight level</a:t>
            </a:r>
          </a:p>
          <a:p>
            <a:pPr lvl="8"/>
            <a:r>
              <a:rPr lang="en-GB" dirty="0" smtClean="0"/>
              <a:t>Ninth level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1" y="286048"/>
            <a:ext cx="10938148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smtClean="0"/>
              <a:t>Headline in CorpoS (Body) 35 pt.</a:t>
            </a:r>
            <a:br>
              <a:rPr lang="en-GB" noProof="0" dirty="0" smtClean="0"/>
            </a:br>
            <a:r>
              <a:rPr lang="en-GB" noProof="0" dirty="0" smtClean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143910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49" r:id="rId2"/>
    <p:sldLayoutId id="2147483663" r:id="rId3"/>
    <p:sldLayoutId id="2147483661" r:id="rId4"/>
    <p:sldLayoutId id="2147483666" r:id="rId5"/>
    <p:sldLayoutId id="2147483690" r:id="rId6"/>
    <p:sldLayoutId id="2147483673" r:id="rId7"/>
    <p:sldLayoutId id="2147483660" r:id="rId8"/>
    <p:sldLayoutId id="2147483679" r:id="rId9"/>
    <p:sldLayoutId id="2147483682" r:id="rId10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1088959" rtl="0" eaLnBrk="1" latinLnBrk="0" hangingPunct="1">
        <a:lnSpc>
          <a:spcPts val="4000"/>
        </a:lnSpc>
        <a:spcBef>
          <a:spcPts val="0"/>
        </a:spcBef>
        <a:buFont typeface="Arial" panose="020B0604020202020204" pitchFamily="34" charset="0"/>
        <a:buNone/>
        <a:defRPr sz="350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7600" indent="-237600" algn="l" defTabSz="1088959" rtl="0" eaLnBrk="1" latinLnBrk="0" hangingPunct="1">
        <a:lnSpc>
          <a:spcPts val="3200"/>
        </a:lnSpc>
        <a:spcBef>
          <a:spcPts val="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75200" indent="-237600" algn="l" defTabSz="1088959" rtl="0" eaLnBrk="1" latinLnBrk="0" hangingPunct="1">
        <a:lnSpc>
          <a:spcPts val="3200"/>
        </a:lnSpc>
        <a:spcBef>
          <a:spcPts val="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2800" indent="-237600" algn="l" defTabSz="1088959" rtl="0" eaLnBrk="1" latinLnBrk="0" hangingPunct="1">
        <a:lnSpc>
          <a:spcPts val="3200"/>
        </a:lnSpc>
        <a:spcBef>
          <a:spcPts val="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088959" rtl="0" eaLnBrk="1" latinLnBrk="0" hangingPunct="1">
        <a:lnSpc>
          <a:spcPts val="32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1088959" rtl="0" eaLnBrk="1" latinLnBrk="0" hangingPunct="1">
        <a:lnSpc>
          <a:spcPts val="32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1088959" rtl="0" eaLnBrk="1" latinLnBrk="0" hangingPunct="1">
        <a:lnSpc>
          <a:spcPts val="32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088959" rtl="0" eaLnBrk="1" latinLnBrk="0" hangingPunct="1">
        <a:lnSpc>
          <a:spcPts val="32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1088959" rtl="0" eaLnBrk="1" latinLnBrk="0" hangingPunct="1">
        <a:lnSpc>
          <a:spcPts val="32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1088959" rtl="0" eaLnBrk="1" latinLnBrk="0" hangingPunct="1">
        <a:lnSpc>
          <a:spcPts val="32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479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959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438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918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397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877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356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836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96" userDrawn="1">
          <p15:clr>
            <a:srgbClr val="F26B43"/>
          </p15:clr>
        </p15:guide>
        <p15:guide id="2" pos="72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bin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1.bin"/><Relationship Id="rId2" Type="http://schemas.openxmlformats.org/officeDocument/2006/relationships/tags" Target="../tags/tag2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62042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Wortmarke DAIMLER" descr="Daimler_RGB_100m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7392"/>
            <a:ext cx="2377440" cy="321743"/>
          </a:xfrm>
          <a:prstGeom prst="rect">
            <a:avLst/>
          </a:prstGeom>
        </p:spPr>
      </p:pic>
      <p:sp>
        <p:nvSpPr>
          <p:cNvPr id="8" name="Daimler AG (Wortmarke)"/>
          <p:cNvSpPr>
            <a:spLocks noChangeArrowheads="1"/>
          </p:cNvSpPr>
          <p:nvPr/>
        </p:nvSpPr>
        <p:spPr bwMode="auto">
          <a:xfrm>
            <a:off x="3467022" y="6574620"/>
            <a:ext cx="8125200" cy="2160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r>
              <a:rPr lang="en-US" sz="1200" dirty="0" smtClean="0"/>
              <a:t>365-0000022 </a:t>
            </a:r>
            <a:r>
              <a:rPr lang="sv-SE" altLang="ja-JP" sz="1200" dirty="0">
                <a:cs typeface="Daimler CS"/>
              </a:rPr>
              <a:t>/ 25-09-2018 10:18</a:t>
            </a:r>
            <a:endParaRPr lang="sv-SE" altLang="ja-JP" sz="1200" kern="1200" dirty="0" smtClean="0">
              <a:solidFill>
                <a:schemeClr val="tx1"/>
              </a:solidFill>
              <a:latin typeface="CorpoS" charset="0"/>
              <a:ea typeface="ＭＳ Ｐゴシック" charset="0"/>
              <a:cs typeface="Daimler CS"/>
            </a:endParaRPr>
          </a:p>
        </p:txBody>
      </p:sp>
      <p:cxnSp>
        <p:nvCxnSpPr>
          <p:cNvPr id="10" name="Footerline"/>
          <p:cNvCxnSpPr/>
          <p:nvPr/>
        </p:nvCxnSpPr>
        <p:spPr bwMode="auto">
          <a:xfrm>
            <a:off x="629999" y="528800"/>
            <a:ext cx="1093680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366000" y="99088"/>
            <a:ext cx="4208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Daimler India Commercial Vehicles Pvt. Ltd.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28651" y="534406"/>
            <a:ext cx="10938148" cy="711320"/>
          </a:xfrm>
        </p:spPr>
        <p:txBody>
          <a:bodyPr wrap="square">
            <a:normAutofit/>
          </a:bodyPr>
          <a:lstStyle/>
          <a:p>
            <a:r>
              <a:rPr lang="en-US" altLang="ja-JP" dirty="0" smtClean="0"/>
              <a:t>Issue Description – fix to 1 line - </a:t>
            </a:r>
            <a:r>
              <a:rPr lang="en-US" altLang="ja-JP" dirty="0" err="1" smtClean="0"/>
              <a:t>sdf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khsd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sdhf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dshdf</a:t>
            </a:r>
            <a:r>
              <a:rPr lang="en-US" altLang="ja-JP" dirty="0" smtClean="0"/>
              <a:t> s f</a:t>
            </a:r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16474"/>
              </p:ext>
            </p:extLst>
          </p:nvPr>
        </p:nvGraphicFramePr>
        <p:xfrm>
          <a:off x="628650" y="1249626"/>
          <a:ext cx="10938148" cy="15048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927350">
                  <a:extLst>
                    <a:ext uri="{9D8B030D-6E8A-4147-A177-3AD203B41FA5}">
                      <a16:colId xmlns="" xmlns:a16="http://schemas.microsoft.com/office/drawing/2014/main" val="2309824117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93281867"/>
                    </a:ext>
                  </a:extLst>
                </a:gridCol>
                <a:gridCol w="2664178">
                  <a:extLst>
                    <a:ext uri="{9D8B030D-6E8A-4147-A177-3AD203B41FA5}">
                      <a16:colId xmlns="" xmlns:a16="http://schemas.microsoft.com/office/drawing/2014/main" val="681573780"/>
                    </a:ext>
                  </a:extLst>
                </a:gridCol>
                <a:gridCol w="2908220">
                  <a:extLst>
                    <a:ext uri="{9D8B030D-6E8A-4147-A177-3AD203B41FA5}">
                      <a16:colId xmlns="" xmlns:a16="http://schemas.microsoft.com/office/drawing/2014/main" val="2621794849"/>
                    </a:ext>
                  </a:extLst>
                </a:gridCol>
              </a:tblGrid>
              <a:tr h="37621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Concern No: 365-0000022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Vehicle: MDT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Defect Class: 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Part No: A4002950535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87749788"/>
                  </a:ext>
                </a:extLst>
              </a:tr>
              <a:tr h="376216"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Reported Date: 16/07/2018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Model: 1214R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Def</a:t>
                      </a:r>
                      <a:r>
                        <a:rPr lang="en-US" sz="1100" baseline="0" dirty="0" smtClean="0">
                          <a:latin typeface="+mn-lt"/>
                        </a:rPr>
                        <a:t> Code: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xxxxxxxxxxxxx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Part Name: CLUTCH HOSE / MO36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34518807"/>
                  </a:ext>
                </a:extLst>
              </a:tr>
              <a:tr h="376216"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Who Observed: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Kalaiarasi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Selvaraj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QFL: QFL 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Customer</a:t>
                      </a:r>
                      <a:r>
                        <a:rPr lang="en-US" sz="1100" baseline="0" dirty="0" smtClean="0">
                          <a:latin typeface="+mn-lt"/>
                        </a:rPr>
                        <a:t> Impact: Functional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Supplier: POLYHOSE IND,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19541986"/>
                  </a:ext>
                </a:extLst>
              </a:tr>
              <a:tr h="376216"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Responsibility: Babu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G,Prod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Q-Gate</a:t>
                      </a:r>
                      <a:r>
                        <a:rPr lang="en-US" sz="1100" baseline="0" dirty="0" smtClean="0">
                          <a:latin typeface="+mn-lt"/>
                        </a:rPr>
                        <a:t>: 123456789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Defect Source: </a:t>
                      </a:r>
                      <a:r>
                        <a:rPr lang="en-US" sz="1100" dirty="0" err="1" smtClean="0">
                          <a:latin typeface="+mn-lt"/>
                        </a:rPr>
                        <a:t>fff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Current Status: Open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277795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0192"/>
              </p:ext>
            </p:extLst>
          </p:nvPr>
        </p:nvGraphicFramePr>
        <p:xfrm>
          <a:off x="628650" y="2822706"/>
          <a:ext cx="10938148" cy="355551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652683">
                  <a:extLst>
                    <a:ext uri="{9D8B030D-6E8A-4147-A177-3AD203B41FA5}">
                      <a16:colId xmlns="" xmlns:a16="http://schemas.microsoft.com/office/drawing/2014/main" val="2309824117"/>
                    </a:ext>
                  </a:extLst>
                </a:gridCol>
                <a:gridCol w="4285465">
                  <a:extLst>
                    <a:ext uri="{9D8B030D-6E8A-4147-A177-3AD203B41FA5}">
                      <a16:colId xmlns="" xmlns:a16="http://schemas.microsoft.com/office/drawing/2014/main" val="2621794849"/>
                    </a:ext>
                  </a:extLst>
                </a:gridCol>
              </a:tblGrid>
              <a:tr h="888879">
                <a:tc>
                  <a:txBody>
                    <a:bodyPr/>
                    <a:lstStyle/>
                    <a:p>
                      <a:pPr marL="711200" marR="0" lvl="0" indent="-711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 pitchFamily="2" charset="0"/>
                          <a:cs typeface="Arial" charset="0"/>
                        </a:rPr>
                        <a:t>I. Issue Description / Customer Complaint: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 pitchFamily="2" charset="0"/>
                          <a:cs typeface="Arial" charset="0"/>
                        </a:rPr>
                        <a:t>Air hose fouling with propeller shaft</a:t>
                      </a:r>
                    </a:p>
                    <a:p>
                      <a:endParaRPr lang="en-US" sz="11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87749788"/>
                  </a:ext>
                </a:extLst>
              </a:tr>
              <a:tr h="888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 pitchFamily="2" charset="0"/>
                          <a:cs typeface="Arial" charset="0"/>
                        </a:rPr>
                        <a:t>II. Root Cause: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 pitchFamily="2" charset="0"/>
                          <a:cs typeface="Arial" charset="0"/>
                        </a:rPr>
                        <a:t>Air hose routing not done as per AO.</a:t>
                      </a:r>
                      <a:endParaRPr lang="en-US" sz="1100" dirty="0" smtClean="0"/>
                    </a:p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34518807"/>
                  </a:ext>
                </a:extLst>
              </a:tr>
              <a:tr h="888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 pitchFamily="2" charset="0"/>
                          <a:cs typeface="Arial" charset="0"/>
                        </a:rPr>
                        <a:t>III. Containment Action: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 pitchFamily="2" charset="0"/>
                          <a:cs typeface="Arial" charset="0"/>
                        </a:rPr>
                        <a:t>WIP vehicles are checked and found ok</a:t>
                      </a:r>
                    </a:p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19541986"/>
                  </a:ext>
                </a:extLst>
              </a:tr>
              <a:tr h="888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 pitchFamily="2" charset="0"/>
                          <a:cs typeface="Arial" charset="0"/>
                        </a:rPr>
                        <a:t>IV. Corrective Action: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 pitchFamily="2" charset="0"/>
                          <a:cs typeface="Arial" charset="0"/>
                        </a:rPr>
                        <a:t>Ensure cable tie fitment for clutch booster air hose. Check point added at QG2.</a:t>
                      </a:r>
                    </a:p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2777955"/>
                  </a:ext>
                </a:extLst>
              </a:tr>
            </a:tbl>
          </a:graphicData>
        </a:graphic>
      </p:graphicFrame>
      <p:pic>
        <p:nvPicPr>
          <p:cNvPr id="19" name="Picture 358" descr="imagesCA3V5AJN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1466" y="2868046"/>
            <a:ext cx="173736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00" descr="Water lilies"/>
          <p:cNvPicPr preferRelativeResize="0"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622702" y="2868046"/>
            <a:ext cx="173736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52540"/>
              </p:ext>
            </p:extLst>
          </p:nvPr>
        </p:nvGraphicFramePr>
        <p:xfrm>
          <a:off x="7281335" y="4387531"/>
          <a:ext cx="4285463" cy="65099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08832">
                  <a:extLst>
                    <a:ext uri="{9D8B030D-6E8A-4147-A177-3AD203B41FA5}">
                      <a16:colId xmlns="" xmlns:a16="http://schemas.microsoft.com/office/drawing/2014/main" val="2309824117"/>
                    </a:ext>
                  </a:extLst>
                </a:gridCol>
                <a:gridCol w="1123086">
                  <a:extLst>
                    <a:ext uri="{9D8B030D-6E8A-4147-A177-3AD203B41FA5}">
                      <a16:colId xmlns="" xmlns:a16="http://schemas.microsoft.com/office/drawing/2014/main" val="2093281867"/>
                    </a:ext>
                  </a:extLst>
                </a:gridCol>
                <a:gridCol w="685674">
                  <a:extLst>
                    <a:ext uri="{9D8B030D-6E8A-4147-A177-3AD203B41FA5}">
                      <a16:colId xmlns="" xmlns:a16="http://schemas.microsoft.com/office/drawing/2014/main" val="681573780"/>
                    </a:ext>
                  </a:extLst>
                </a:gridCol>
                <a:gridCol w="1867871">
                  <a:extLst>
                    <a:ext uri="{9D8B030D-6E8A-4147-A177-3AD203B41FA5}">
                      <a16:colId xmlns="" xmlns:a16="http://schemas.microsoft.com/office/drawing/2014/main" val="2621794849"/>
                    </a:ext>
                  </a:extLst>
                </a:gridCol>
              </a:tblGrid>
              <a:tr h="2747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Implementation Status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87749788"/>
                  </a:ext>
                </a:extLst>
              </a:tr>
              <a:tr h="376216"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16/07/2018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VIN</a:t>
                      </a:r>
                      <a:r>
                        <a:rPr lang="en-US" sz="1100" baseline="0" dirty="0" smtClean="0">
                          <a:latin typeface="+mn-lt"/>
                        </a:rPr>
                        <a:t> No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xxxxxxxxxxxxxx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3451880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62607"/>
              </p:ext>
            </p:extLst>
          </p:nvPr>
        </p:nvGraphicFramePr>
        <p:xfrm>
          <a:off x="7281335" y="5098890"/>
          <a:ext cx="4285463" cy="127543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39849">
                  <a:extLst>
                    <a:ext uri="{9D8B030D-6E8A-4147-A177-3AD203B41FA5}">
                      <a16:colId xmlns="" xmlns:a16="http://schemas.microsoft.com/office/drawing/2014/main" val="2309824117"/>
                    </a:ext>
                  </a:extLst>
                </a:gridCol>
                <a:gridCol w="709317">
                  <a:extLst>
                    <a:ext uri="{9D8B030D-6E8A-4147-A177-3AD203B41FA5}">
                      <a16:colId xmlns="" xmlns:a16="http://schemas.microsoft.com/office/drawing/2014/main" val="2093281867"/>
                    </a:ext>
                  </a:extLst>
                </a:gridCol>
                <a:gridCol w="792072">
                  <a:extLst>
                    <a:ext uri="{9D8B030D-6E8A-4147-A177-3AD203B41FA5}">
                      <a16:colId xmlns="" xmlns:a16="http://schemas.microsoft.com/office/drawing/2014/main" val="681573780"/>
                    </a:ext>
                  </a:extLst>
                </a:gridCol>
                <a:gridCol w="780248">
                  <a:extLst>
                    <a:ext uri="{9D8B030D-6E8A-4147-A177-3AD203B41FA5}">
                      <a16:colId xmlns="" xmlns:a16="http://schemas.microsoft.com/office/drawing/2014/main" val="2621794849"/>
                    </a:ext>
                  </a:extLst>
                </a:gridCol>
                <a:gridCol w="555632">
                  <a:extLst>
                    <a:ext uri="{9D8B030D-6E8A-4147-A177-3AD203B41FA5}">
                      <a16:colId xmlns="" xmlns:a16="http://schemas.microsoft.com/office/drawing/2014/main" val="1884017911"/>
                    </a:ext>
                  </a:extLst>
                </a:gridCol>
                <a:gridCol w="508345">
                  <a:extLst>
                    <a:ext uri="{9D8B030D-6E8A-4147-A177-3AD203B41FA5}">
                      <a16:colId xmlns="" xmlns:a16="http://schemas.microsoft.com/office/drawing/2014/main" val="1499164189"/>
                    </a:ext>
                  </a:extLst>
                </a:gridCol>
              </a:tblGrid>
              <a:tr h="3662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#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Incoming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lt"/>
                        </a:rPr>
                        <a:t>Production Line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Stockyard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Dealer Stock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Field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7749788"/>
                  </a:ext>
                </a:extLst>
              </a:tr>
              <a:tr h="357159"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Affected </a:t>
                      </a:r>
                      <a:r>
                        <a:rPr lang="en-US" sz="1000" dirty="0" err="1" smtClean="0">
                          <a:effectLst/>
                        </a:rPr>
                        <a:t>Qty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34518807"/>
                  </a:ext>
                </a:extLst>
              </a:tr>
              <a:tr h="522033"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Retrofitment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/ Rework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Qty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19541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3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assdadas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9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728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55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2.77803100000000036118E+00&quot;&gt;&lt;m_msothmcolidx val=&quot;0&quot;/&gt;&lt;m_rgb r=&quot;EE&quot; g=&quot;A6&quot; b=&quot;32&quot;/&gt;&lt;m_nBrightness val=&quot;0&quot;/&gt;&lt;/elem&gt;&lt;elem m_fUsage=&quot;2.43900000000000005684E+00&quot;&gt;&lt;m_msothmcolidx val=&quot;0&quot;/&gt;&lt;m_rgb r=&quot;92&quot; g=&quot;D0&quot; b=&quot;5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_tF8IApkyzXjHlVuliC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VWaf0r4602PINoPfULy6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bnzsfcVEuxe3SuDsUwY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g7hNTdfEehDEA6CupFy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g7hNTdfEehDEA6CupFy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mFSLxe1ECMlPqOoEhSF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mFSLxe1ECMlPqOoEhSF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_tF8IApkyzXjHlVuliC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_tF8IApkyzXjHlVuliC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g7hNTdfEehDEA6CupFy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ADQFyHX0Gz_SYpOaSDj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g7hNTdfEehDEA6CupF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ADQFyHX0Gz_SYpOaSDj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D..IrtSUe1gi10gpFBF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b7YA9wP02JhECwturrK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mFSLxe1ECMlPqOoEhSF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MRNT9.f0SUyw22p7ggVg"/>
</p:tagLst>
</file>

<file path=ppt/theme/theme1.xml><?xml version="1.0" encoding="utf-8"?>
<a:theme xmlns:a="http://schemas.openxmlformats.org/drawingml/2006/main" name="2708955_Daimler_Trucks_Asia_New_CI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alte Schriften">
      <a:majorFont>
        <a:latin typeface="CorpoS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wrap="none" lIns="90000" tIns="46800" rIns="90000" bIns="46800" rtlCol="0" anchor="t" anchorCtr="0">
        <a:spAutoFit/>
      </a:bodyPr>
      <a:lstStyle>
        <a:defPPr fontAlgn="base">
          <a:spcBef>
            <a:spcPct val="0"/>
          </a:spcBef>
          <a:spcAft>
            <a:spcPct val="0"/>
          </a:spcAft>
          <a:defRPr kumimoji="1" sz="1600" dirty="0" smtClean="0">
            <a:cs typeface="Daimler CS"/>
          </a:defRPr>
        </a:defPPr>
      </a:lstStyle>
    </a:txDef>
  </a:objectDefaults>
  <a:extraClrSchemeLst/>
  <a:custClrLst>
    <a:custClr name="Light Grey 100%">
      <a:srgbClr val="E6E6E6"/>
    </a:custClr>
    <a:custClr name="Light Grey 1">
      <a:srgbClr val="C8C8C8"/>
    </a:custClr>
    <a:custClr name="Light Grey 2">
      <a:srgbClr val="9E9E9E"/>
    </a:custClr>
    <a:custClr name="Light Grey 3">
      <a:srgbClr val="707070"/>
    </a:custClr>
    <a:custClr name="Light Grey 4">
      <a:srgbClr val="44444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etrol 100%">
      <a:srgbClr val="00677F"/>
    </a:custClr>
    <a:custClr name="Petrol 1">
      <a:srgbClr val="A6CAD8"/>
    </a:custClr>
    <a:custClr name="Petrol 2">
      <a:srgbClr val="79AEBF"/>
    </a:custClr>
    <a:custClr name="Petrol 3">
      <a:srgbClr val="5097AB"/>
    </a:custClr>
    <a:custClr name="Petrol 4">
      <a:srgbClr val="007A93"/>
    </a:custClr>
    <a:custClr name="Petrol 5">
      <a:srgbClr val="00566A"/>
    </a:custClr>
    <a:custClr name="Petrol 6">
      <a:srgbClr val="004355"/>
    </a:custClr>
    <a:custClr>
      <a:srgbClr val="FFFFFF"/>
    </a:custClr>
    <a:custClr>
      <a:srgbClr val="FFFFFF"/>
    </a:custClr>
    <a:custClr>
      <a:srgbClr val="FFFFFF"/>
    </a:custClr>
    <a:custClr name="Deep Red 100%">
      <a:srgbClr val="71180C"/>
    </a:custClr>
    <a:custClr name="Deep Red 1">
      <a:srgbClr val="5A130A"/>
    </a:custClr>
    <a:custClr name="Deep Red 2">
      <a:srgbClr val="440E0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DAIMLER_PPT_CorpoS_01.potx" id="{EC543FD7-5EC4-4BA6-8D46-55751DB26C9A}" vid="{AC52DE23-0984-469A-AEB4-5459A6B76E0F}"/>
    </a:ext>
  </a:extLst>
</a:theme>
</file>

<file path=ppt/theme/theme2.xml><?xml version="1.0" encoding="utf-8"?>
<a:theme xmlns:a="http://schemas.openxmlformats.org/drawingml/2006/main" name="Office Theme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PPT">
      <a:majorFont>
        <a:latin typeface="Daimler CS"/>
        <a:ea typeface=""/>
        <a:cs typeface=""/>
      </a:majorFont>
      <a:minorFont>
        <a:latin typeface="Daimler C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PPT">
      <a:majorFont>
        <a:latin typeface="Daimler CS"/>
        <a:ea typeface=""/>
        <a:cs typeface=""/>
      </a:majorFont>
      <a:minorFont>
        <a:latin typeface="Daimler C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2708955_Daimler_Trucks_Asia_New_CI</Template>
  <TotalTime>0</TotalTime>
  <Words>176</Words>
  <Application>Microsoft Office PowerPoint</Application>
  <PresentationFormat>Custom</PresentationFormat>
  <Paragraphs>41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CorpoS</vt:lpstr>
      <vt:lpstr>CorpoSDem</vt:lpstr>
      <vt:lpstr>Daimler CS</vt:lpstr>
      <vt:lpstr>2708955_Daimler_Trucks_Asia_New_CI</vt:lpstr>
      <vt:lpstr>think-cell Slide</vt:lpstr>
      <vt:lpstr>Issue Description – fix to 1 line - sdf khsd hf sdhf dshdf s f</vt:lpstr>
      <vt:lpstr>PowerPoint Presentation</vt:lpstr>
      <vt:lpstr>PowerPoint Presentation</vt:lpstr>
    </vt:vector>
  </TitlesOfParts>
  <Company>ITI/OD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DTA-QM E-learning Core team meeting</dc:title>
  <dc:creator>Sakurada, Osamu (575)</dc:creator>
  <cp:lastModifiedBy>Kadamba Technologies, Jagadeesh (365-Extern)</cp:lastModifiedBy>
  <cp:revision>721</cp:revision>
  <cp:lastPrinted>2018-08-10T06:10:27Z</cp:lastPrinted>
  <dcterms:created xsi:type="dcterms:W3CDTF">2015-11-26T11:44:23Z</dcterms:created>
  <dcterms:modified xsi:type="dcterms:W3CDTF">2018-10-13T06:31:47Z</dcterms:modified>
  <cp:category>E-learning</cp:category>
</cp:coreProperties>
</file>