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5"/>
  </p:notesMasterIdLst>
  <p:handoutMasterIdLst>
    <p:handoutMasterId r:id="rId36"/>
  </p:handoutMasterIdLst>
  <p:sldIdLst>
    <p:sldId id="451" r:id="rId5"/>
    <p:sldId id="454" r:id="rId6"/>
    <p:sldId id="482" r:id="rId7"/>
    <p:sldId id="483" r:id="rId8"/>
    <p:sldId id="453" r:id="rId9"/>
    <p:sldId id="467" r:id="rId10"/>
    <p:sldId id="455" r:id="rId11"/>
    <p:sldId id="468" r:id="rId12"/>
    <p:sldId id="469" r:id="rId13"/>
    <p:sldId id="470" r:id="rId14"/>
    <p:sldId id="456" r:id="rId15"/>
    <p:sldId id="471" r:id="rId16"/>
    <p:sldId id="457" r:id="rId17"/>
    <p:sldId id="472" r:id="rId18"/>
    <p:sldId id="458" r:id="rId19"/>
    <p:sldId id="473" r:id="rId20"/>
    <p:sldId id="459" r:id="rId21"/>
    <p:sldId id="474" r:id="rId22"/>
    <p:sldId id="461" r:id="rId23"/>
    <p:sldId id="475" r:id="rId24"/>
    <p:sldId id="460" r:id="rId25"/>
    <p:sldId id="476" r:id="rId26"/>
    <p:sldId id="462" r:id="rId27"/>
    <p:sldId id="477" r:id="rId28"/>
    <p:sldId id="463" r:id="rId29"/>
    <p:sldId id="478" r:id="rId30"/>
    <p:sldId id="464" r:id="rId31"/>
    <p:sldId id="479" r:id="rId32"/>
    <p:sldId id="480" r:id="rId33"/>
    <p:sldId id="481" r:id="rId3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88" autoAdjust="0"/>
  </p:normalViewPr>
  <p:slideViewPr>
    <p:cSldViewPr snapToGrid="0">
      <p:cViewPr varScale="1">
        <p:scale>
          <a:sx n="104" d="100"/>
          <a:sy n="104" d="100"/>
        </p:scale>
        <p:origin x="114" y="9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546164.aspx" TargetMode="External"/><Relationship Id="rId2" Type="http://schemas.openxmlformats.org/officeDocument/2006/relationships/hyperlink" Target="https://code.msdn.microsoft.com/LINQ-Partitioning-Operators-c68aaccc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546145.aspx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msdn.microsoft.com/SQL-Ordering-Operators-050af19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546139.asp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msdn.microsoft.com/LINQ-to-DataSets-Grouping-c62703e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code.msdn.microsoft.com/LINQ-Set-Operators-374f34f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sdn.microsoft.com/en-us/library/bb546153.aspx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sdn.microsoft.com/LINQ-Element-Operators-0f3f12ce" TargetMode="External"/><Relationship Id="rId2" Type="http://schemas.openxmlformats.org/officeDocument/2006/relationships/hyperlink" Target="https://msdn.microsoft.com/en-us/library/bb546140.aspx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sdn.microsoft.com/LINQ-Conversion-Operators-e4e59714" TargetMode="External"/><Relationship Id="rId2" Type="http://schemas.openxmlformats.org/officeDocument/2006/relationships/hyperlink" Target="https://msdn.microsoft.com/en-us/library/bb546162.aspx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546128.aspx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msdn.microsoft.com/LINQ-Quantifiers-f00e7e3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546138.asp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msdn.microsoft.com/LINQ-Aggregate-Operators-c51b3869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397908.aspx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msdn.microsoft.com/LINQ-Join-Operators-dabef4e9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882642.aspx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sdn.microsoft.com/LINQ-Sample-Queries-13a42a54" TargetMode="External"/><Relationship Id="rId2" Type="http://schemas.openxmlformats.org/officeDocument/2006/relationships/hyperlink" Target="https://msdn.microsoft.com/en-us/library/bb397926.aspx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msdn.microsoft.com/LINQ-Restriction-Operators-b15d29ca" TargetMode="External"/><Relationship Id="rId4" Type="http://schemas.openxmlformats.org/officeDocument/2006/relationships/hyperlink" Target="https://msdn.microsoft.com/en-us/library/bb546161.asp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sdn.microsoft.com/LINQ-to-DataSets-09787825" TargetMode="External"/><Relationship Id="rId2" Type="http://schemas.openxmlformats.org/officeDocument/2006/relationships/hyperlink" Target="https://msdn.microsoft.com/en-us/library/bb546168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LINQ </a:t>
            </a:r>
            <a:r>
              <a:rPr lang="en-US" dirty="0"/>
              <a:t>Operators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58067" y="2879524"/>
            <a:ext cx="1355179" cy="277768"/>
          </a:xfrm>
        </p:spPr>
        <p:txBody>
          <a:bodyPr/>
          <a:lstStyle/>
          <a:p>
            <a:r>
              <a:rPr lang="en-US" smtClean="0"/>
              <a:t>Module </a:t>
            </a:r>
            <a:r>
              <a:rPr lang="en-US" smtClean="0"/>
              <a:t>4.2</a:t>
            </a:r>
            <a:endParaRPr lang="en-US" dirty="0"/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SelectMany</a:t>
            </a:r>
            <a:r>
              <a:rPr lang="en-US" dirty="0" smtClean="0"/>
              <a:t>. Samples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8345" y="921696"/>
            <a:ext cx="3667992" cy="1569660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 0, 2, 4, 5, 6, 8, 9 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 1, 3, 5, 7, 8 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pairs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b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 &lt; b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{a, b};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7257" y="3267532"/>
            <a:ext cx="5707012" cy="1015663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orders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customers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order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cust.Orders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order.Total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500.00M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cust.CustomerID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order.OrderID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order.Total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16055" y="1891191"/>
            <a:ext cx="4602542" cy="1200329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orders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customers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cust.Region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"WA"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order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cust.Orders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order.OrderDate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cutoffDate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cust.CustomerID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order.OrderID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7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Partitioning Operators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6271" y="4140337"/>
            <a:ext cx="2515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LINQ - Partitioning Operators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6271" y="3832560"/>
            <a:ext cx="1542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Partitioning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94" y="1505526"/>
            <a:ext cx="2771775" cy="18288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74113"/>
              </p:ext>
            </p:extLst>
          </p:nvPr>
        </p:nvGraphicFramePr>
        <p:xfrm>
          <a:off x="4281378" y="1512710"/>
          <a:ext cx="4472761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C# Expression Syntax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Skip</a:t>
                      </a:r>
                      <a:r>
                        <a:rPr lang="en-US" sz="1200" b="0" dirty="0" smtClean="0"/>
                        <a:t>()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Skip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SkipWhile</a:t>
                      </a:r>
                      <a:r>
                        <a:rPr lang="en-US" sz="1200" b="0" dirty="0" smtClean="0"/>
                        <a:t>()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Skip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Take()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TakeWhile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Take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4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Partitioning </a:t>
            </a:r>
            <a:r>
              <a:rPr lang="en-US" dirty="0" smtClean="0"/>
              <a:t>Operators. </a:t>
            </a:r>
            <a:r>
              <a:rPr lang="en-US" dirty="0"/>
              <a:t>S</a:t>
            </a:r>
            <a:r>
              <a:rPr lang="en-US" dirty="0" smtClean="0"/>
              <a:t>amples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5182" y="924617"/>
            <a:ext cx="5791970" cy="1200329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first3WAOrders = (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customers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order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cust.Orders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cust.Region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"WA"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cust.CustomerID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order.OrderID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order.OrderDate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.Take(3);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93646" y="2321602"/>
            <a:ext cx="5707012" cy="1384995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waOrders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customers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order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cust.Orders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cust.Region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"WA"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cust.CustomerID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order.OrderID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order.OrderDate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allButFirst2Orders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waOrders.Skip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6567" y="3932943"/>
            <a:ext cx="5112297" cy="646331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numbers = { 5, 4, 1, 3, 9, 8, 6, 7, 2, 0 };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firstNumbersLessThan6 = numbers.TakeWhile(n =&gt; n &lt; 6);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8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Ordering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42" y="1712173"/>
            <a:ext cx="2381250" cy="10953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82338"/>
              </p:ext>
            </p:extLst>
          </p:nvPr>
        </p:nvGraphicFramePr>
        <p:xfrm>
          <a:off x="3260652" y="1169580"/>
          <a:ext cx="5287925" cy="236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C# Expression Syntax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OrderBy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orderby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Order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OrderByDescending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orderby</a:t>
                      </a:r>
                      <a:r>
                        <a:rPr lang="en-US" sz="1200" b="0" dirty="0" smtClean="0"/>
                        <a:t> … descending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Order By … Descending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ThenBy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orderby</a:t>
                      </a:r>
                      <a:r>
                        <a:rPr lang="en-US" sz="1200" b="0" dirty="0" smtClean="0"/>
                        <a:t> …,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Order By …,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ThenByDescending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orderby</a:t>
                      </a:r>
                      <a:r>
                        <a:rPr lang="en-US" sz="1200" dirty="0" smtClean="0"/>
                        <a:t> …, … descending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Order By …, … Descending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Reverse()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84863" y="3920597"/>
            <a:ext cx="1172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Sorting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84863" y="4309800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LINQ - Ordering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0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Ordering </a:t>
            </a:r>
            <a:r>
              <a:rPr lang="en-US" dirty="0" smtClean="0"/>
              <a:t>Operators. Samples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4944" y="832304"/>
            <a:ext cx="4602542" cy="1200329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words =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"cherry"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"blueberry"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sortedWords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words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word;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21434" y="2151611"/>
            <a:ext cx="4602542" cy="830997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sortedProducts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products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prod.Category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prod.UnitPrice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4590" y="3127057"/>
            <a:ext cx="7066358" cy="1384995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words =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"AbAcUs2"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"AbAcUs1"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"AbAcUs5"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"AbAcUs7"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"bRaNcH5"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BlUeBeRrY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cHeRry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sortedWords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words.OrderBy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 =&gt;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ThenByDescending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 =&gt;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a.Substring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 5),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CaseInsensitiveComparer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ThenBy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 =&gt;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a.Last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8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Grouping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96" y="1352550"/>
            <a:ext cx="2924175" cy="18288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53955"/>
              </p:ext>
            </p:extLst>
          </p:nvPr>
        </p:nvGraphicFramePr>
        <p:xfrm>
          <a:off x="4281378" y="1512710"/>
          <a:ext cx="447276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C# Expression Syntax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GroupBy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group … by 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group … by … into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Group … By … Into …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ToLookup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6562" y="3931796"/>
            <a:ext cx="1334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Grouping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16562" y="4239573"/>
            <a:ext cx="2307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LINQ - Grouping Operators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7572" y="3577852"/>
            <a:ext cx="468750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IGrouping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TKey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TElement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: 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TElement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TKey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Key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Grouping </a:t>
            </a:r>
            <a:r>
              <a:rPr lang="en-US" dirty="0" smtClean="0"/>
              <a:t>Operators. Samples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8223" y="1789229"/>
            <a:ext cx="6391493" cy="3016210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customerOrderGroups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customers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cust.CompanyName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YearGroups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order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cust.Orders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order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order.OrderDate.Year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yearGroup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Year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yearGroup.Key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MonthGroups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order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yearGroup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order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order.OrderDate.Month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MonthGroup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Month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MonthGroup.Key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Orders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MonthGroup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};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74002" y="849240"/>
            <a:ext cx="4698722" cy="861774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numbers = { 5, 4, 1, 3, 9, 8, 6, 7, 2, 0 };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numberGroups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numbers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% 5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numGroup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Remainder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numGroup.Key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Numbers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numGroup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9" y="865357"/>
            <a:ext cx="3457575" cy="37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346" y="865357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Distinct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070" y="1487383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Except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09" y="1487383"/>
            <a:ext cx="2162175" cy="809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7740" y="2522014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Intersect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709" y="2547559"/>
            <a:ext cx="2686050" cy="809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7426" y="360773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709" y="3607736"/>
            <a:ext cx="2686050" cy="80962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53064"/>
              </p:ext>
            </p:extLst>
          </p:nvPr>
        </p:nvGraphicFramePr>
        <p:xfrm>
          <a:off x="4652284" y="1487383"/>
          <a:ext cx="410185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C# Expression Syntax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Distinct()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Distinct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Except()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Intersect()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Union()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356515" y="3858659"/>
            <a:ext cx="1364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Set Operations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56515" y="4215810"/>
            <a:ext cx="1837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LINQ - Set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2772" y="2667161"/>
            <a:ext cx="5876930" cy="1569660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productFirstChars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products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prod.ProductName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customerFirstChars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customers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cust.CompanyName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uniqueFirstChars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productFirstChars.Union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customerFirstChars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Operators. Samples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2772" y="950785"/>
            <a:ext cx="2308645" cy="830997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categoryNames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products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prod.Category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.Distinct();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46698" y="1584895"/>
            <a:ext cx="4007828" cy="830997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 0, 2, 4, 5, 6, 8, 9 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 1, 3, 5, 7, 8 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uniqueNumbers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numbersA.Union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8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Element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70281"/>
              </p:ext>
            </p:extLst>
          </p:nvPr>
        </p:nvGraphicFramePr>
        <p:xfrm>
          <a:off x="1020725" y="1189671"/>
          <a:ext cx="451529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C# Expression Syntax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ElementAt</a:t>
                      </a:r>
                      <a:r>
                        <a:rPr lang="en-US" sz="1200" dirty="0" smtClean="0"/>
                        <a:t>() /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ElementAtOrDefault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First()</a:t>
                      </a:r>
                      <a:r>
                        <a:rPr lang="en-US" sz="1200" baseline="0" dirty="0" smtClean="0"/>
                        <a:t> /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FirstOrDefault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Last()</a:t>
                      </a:r>
                      <a:r>
                        <a:rPr lang="en-US" sz="1200" baseline="0" dirty="0" smtClean="0"/>
                        <a:t> /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LastOrDefault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Single()</a:t>
                      </a:r>
                      <a:r>
                        <a:rPr lang="en-US" sz="1200" baseline="0" dirty="0" smtClean="0"/>
                        <a:t> / 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SingleOrDefault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39520" y="3693769"/>
            <a:ext cx="1771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Element Operations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39520" y="4097806"/>
            <a:ext cx="2244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LINQ - Element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7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 and Method-based syntax</a:t>
            </a:r>
          </a:p>
          <a:p>
            <a:r>
              <a:rPr lang="en-US" dirty="0" smtClean="0"/>
              <a:t>LINQ Operators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en-US" dirty="0" smtClean="0"/>
              <a:t>Operators. Samples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7711" y="1071104"/>
            <a:ext cx="2733441" cy="1015663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product12 = (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products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prod.ProductID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12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.First();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66214" y="2263609"/>
            <a:ext cx="5355953" cy="830997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strings =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"zero"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"one"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"two"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"three"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"four"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"five"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"six"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"seven"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"eight"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"nine"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startsWithO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strings.First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 =&gt; s[0] ==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7711" y="3789083"/>
            <a:ext cx="6131807" cy="276999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product789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products.FirstOrDefault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 =&gt;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p.ProductID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789);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64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Conversion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76733"/>
              </p:ext>
            </p:extLst>
          </p:nvPr>
        </p:nvGraphicFramePr>
        <p:xfrm>
          <a:off x="602511" y="991196"/>
          <a:ext cx="4515293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C# Expression Syntax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AsEnumerable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AsQueryable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from .. in …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From … As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ToArray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ToDictionary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ToList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ToLookup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OfType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60644" y="3736499"/>
            <a:ext cx="1968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Converting Data Types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60644" y="4119071"/>
            <a:ext cx="2457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LINQ - Conversion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14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Conversion </a:t>
            </a:r>
            <a:r>
              <a:rPr lang="en-US" dirty="0" smtClean="0"/>
              <a:t>Operators. Samples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4669" y="1049839"/>
            <a:ext cx="3837910" cy="1015663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sortedDoubles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doubles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doublesArray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sortedDoubles.ToArray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86013" y="2926188"/>
            <a:ext cx="5622052" cy="1200329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scoreRecords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{Name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Score = 50},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{Name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, Score = 40},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{Name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"Cathy"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Score = 45}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scoreRecordsDict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scoreRecords.ToDictionary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=&gt;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sr.Name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32" y="1878640"/>
            <a:ext cx="2952750" cy="14287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77169"/>
              </p:ext>
            </p:extLst>
          </p:nvPr>
        </p:nvGraphicFramePr>
        <p:xfrm>
          <a:off x="4281378" y="1512710"/>
          <a:ext cx="447276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C# Expression Syntax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All()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Aggregate … In … Into All(…)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Aggregate … In … Into Any(…)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Contains()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35894" y="3967238"/>
            <a:ext cx="1928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Quantifier Operations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35894" y="4275015"/>
            <a:ext cx="1627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LINQ - Quantifiers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Quantifiers. Samples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8977" y="1138812"/>
            <a:ext cx="5367175" cy="646331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words =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"believe"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"relief"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"receipt"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"field"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iAfterE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words.Any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(w =&gt;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w.Contains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07266" y="2224439"/>
            <a:ext cx="5791970" cy="1015663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productGroups =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products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prod.Category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prodGroup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prodGroup.All(p =&gt; p.UnitsInStock &gt; 0)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Category = prodGroup.Key, Products = prodGroup };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Aggregate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21" y="1634866"/>
            <a:ext cx="2390775" cy="15335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22966"/>
              </p:ext>
            </p:extLst>
          </p:nvPr>
        </p:nvGraphicFramePr>
        <p:xfrm>
          <a:off x="4224670" y="910198"/>
          <a:ext cx="454364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C# Expression Syntax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Aggregate()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Average()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Aggregate … In … Into Average()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Aggregate … In … Into Count()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LongCount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Aggregate … In … Into </a:t>
                      </a:r>
                      <a:r>
                        <a:rPr lang="en-US" sz="1200" dirty="0" err="1" smtClean="0"/>
                        <a:t>LongCount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Aggregate … In … Into Max()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Aggregate … In … Into Min()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Aggregate … In … Into Sum()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40400" y="3795964"/>
            <a:ext cx="2063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Aggregation Operations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0400" y="4186508"/>
            <a:ext cx="2378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LINQ - Aggregate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Aggregate </a:t>
            </a:r>
            <a:r>
              <a:rPr lang="en-US" dirty="0" smtClean="0"/>
              <a:t>Operators. Samples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4335" y="1128179"/>
            <a:ext cx="4347665" cy="646331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numbers = { 5, 4, 1, 3, 9, 8, 6, 7, 2, 0 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oddNumbers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numbers.Count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 =&gt; n % 2 == 1);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26512" y="2203173"/>
            <a:ext cx="6811480" cy="830997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categoryCounts =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products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prod.Category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prodGroup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Category = prodGroup.Key, ProductCount = prodGroup.Count() };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4335" y="3679994"/>
            <a:ext cx="4602542" cy="646331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words = {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"cherry"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"blueberry"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shortestWord = words.Min(w =&gt; w.Length);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Join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6" y="1241130"/>
            <a:ext cx="2743200" cy="19240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83075"/>
              </p:ext>
            </p:extLst>
          </p:nvPr>
        </p:nvGraphicFramePr>
        <p:xfrm>
          <a:off x="4167964" y="1377655"/>
          <a:ext cx="447276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C# Expression Syntax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join … in … on … equals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From x In …, y In … Where </a:t>
                      </a:r>
                      <a:r>
                        <a:rPr lang="en-US" sz="1200" dirty="0" err="1" smtClean="0"/>
                        <a:t>x.a</a:t>
                      </a:r>
                      <a:r>
                        <a:rPr lang="en-US" sz="1200" dirty="0" smtClean="0"/>
                        <a:t> = </a:t>
                      </a:r>
                      <a:r>
                        <a:rPr lang="en-US" sz="1200" dirty="0" err="1" smtClean="0"/>
                        <a:t>y.a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Join … [As …]In … On …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GroupJoin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join … in … on … equals … into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Group Join … In … On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6314" y="3822145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Join Operations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76314" y="4189955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LINQ - Join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65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en-US" dirty="0" smtClean="0"/>
              <a:t>Operators. Samples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02545" y="978813"/>
            <a:ext cx="6386685" cy="1015663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custSupJoin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sup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suppliers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customers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sup.Country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cust.Country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Country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sup.Country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SupplierName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sup.SupplierName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cust.CompanyName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02545" y="2980966"/>
            <a:ext cx="6046848" cy="830997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custSupQuery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sup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suppliers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customers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sup.Country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cust.Country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Key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sup.Country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Items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en-US" dirty="0" smtClean="0"/>
              <a:t>Operators. Samples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440711"/>
            <a:ext cx="91440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supplierCusts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sup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suppliers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customers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sup.City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sup.Country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cust.Country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cs.DefaultIfEmpty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//Remove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DefaultIfEmpty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method call to make this an inner join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sup.SupplierName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Country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sup.Country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City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sup.City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SupplierName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sup.SupplierName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CompanyName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c ==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?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"(No customers)"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c.CompanyName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xpression </a:t>
            </a:r>
            <a:r>
              <a:rPr lang="en-US" dirty="0"/>
              <a:t>syntax</a:t>
            </a:r>
            <a:r>
              <a:rPr lang="en-US" dirty="0" smtClean="0"/>
              <a:t> </a:t>
            </a:r>
            <a:r>
              <a:rPr lang="en-US" dirty="0"/>
              <a:t>vs M</a:t>
            </a:r>
            <a:r>
              <a:rPr lang="en-US" dirty="0" smtClean="0"/>
              <a:t>ethod-based syntax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95232" y="4155401"/>
            <a:ext cx="4572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Query Expression Syntax for Standard Query Operators</a:t>
            </a:r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423684" y="1202200"/>
            <a:ext cx="4857420" cy="830997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query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words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word.ToUpper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gr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gr.Key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Length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gr.Key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Words = gr };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50604" y="2678800"/>
            <a:ext cx="4517583" cy="830997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query = words.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(w =&gt;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w =&gt;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w.ToUpper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Select(g =&gt;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Length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g.Key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Words = g }).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 =&gt;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0430" y="146380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Expression syntax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90627" y="2940410"/>
            <a:ext cx="1951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Method-based syntax</a:t>
            </a:r>
          </a:p>
        </p:txBody>
      </p:sp>
    </p:spTree>
    <p:extLst>
      <p:ext uri="{BB962C8B-B14F-4D97-AF65-F5344CB8AC3E}">
        <p14:creationId xmlns:p14="http://schemas.microsoft.com/office/powerpoint/2010/main" val="3512286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LINQ (Language-Integrated Query</a:t>
            </a:r>
            <a:r>
              <a:rPr lang="en-US" dirty="0" smtClean="0">
                <a:hlinkClick r:id="rId2"/>
              </a:rPr>
              <a:t>)</a:t>
            </a:r>
            <a:r>
              <a:rPr lang="en-US" dirty="0" smtClean="0"/>
              <a:t> (MSDN)</a:t>
            </a:r>
            <a:endParaRPr lang="en-US" dirty="0"/>
          </a:p>
          <a:p>
            <a:r>
              <a:rPr lang="en-US" dirty="0" smtClean="0">
                <a:hlinkClick r:id="rId3"/>
              </a:rPr>
              <a:t>LINQ </a:t>
            </a:r>
            <a:r>
              <a:rPr lang="en-US" dirty="0">
                <a:hlinkClick r:id="rId3"/>
              </a:rPr>
              <a:t>- Sample </a:t>
            </a:r>
            <a:r>
              <a:rPr lang="en-US" dirty="0" smtClean="0">
                <a:hlinkClick r:id="rId3"/>
              </a:rPr>
              <a:t>Queries</a:t>
            </a:r>
            <a:r>
              <a:rPr lang="en-US" dirty="0" smtClean="0"/>
              <a:t> (Code Samples)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Additional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all" dirty="0"/>
              <a:t>Expression syntax </a:t>
            </a:r>
            <a:r>
              <a:rPr lang="en-US" cap="all" dirty="0" smtClean="0"/>
              <a:t>VS </a:t>
            </a:r>
            <a:r>
              <a:rPr lang="en-US" cap="all" dirty="0"/>
              <a:t>Method-based </a:t>
            </a:r>
            <a:r>
              <a:rPr lang="en-US" cap="all" dirty="0" smtClean="0"/>
              <a:t>syntax</a:t>
            </a:r>
            <a:endParaRPr lang="en-US" cap="all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1386" y="993409"/>
            <a:ext cx="3095719" cy="73866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.Where(x =&gt; x &gt; 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.Select(x =&gt; x + 1);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1386" y="3176627"/>
            <a:ext cx="2172390" cy="738664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&gt; 2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+ 1;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6101" y="2225311"/>
            <a:ext cx="5747086" cy="73866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Where&lt;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=&gt; x &gt; 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Select&lt;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 (x =&gt; x + 1));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215383">
            <a:off x="3175054" y="1434822"/>
            <a:ext cx="908383" cy="6096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003093">
            <a:off x="2832913" y="3050766"/>
            <a:ext cx="90838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Restriction 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48" y="1515361"/>
            <a:ext cx="2952750" cy="1276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52205" y="3938268"/>
            <a:ext cx="1285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Filtering 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85114"/>
              </p:ext>
            </p:extLst>
          </p:nvPr>
        </p:nvGraphicFramePr>
        <p:xfrm>
          <a:off x="4089993" y="1709036"/>
          <a:ext cx="3905691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C# Expression Syntax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VB Expression Syntax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/>
                        <a:t>OfType</a:t>
                      </a:r>
                      <a:r>
                        <a:rPr lang="en-US" sz="1200" b="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Where()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52205" y="4246045"/>
            <a:ext cx="2500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LINQ </a:t>
            </a:r>
            <a:r>
              <a:rPr lang="en-US" dirty="0">
                <a:hlinkClick r:id="rId5"/>
              </a:rPr>
              <a:t>- Restriction </a:t>
            </a:r>
            <a:r>
              <a:rPr lang="en-US" dirty="0" smtClean="0">
                <a:hlinkClick r:id="rId5"/>
              </a:rPr>
              <a:t>Operators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7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Restriction </a:t>
            </a:r>
            <a:r>
              <a:rPr lang="en-US" dirty="0" smtClean="0"/>
              <a:t>Operators. Samples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2184" y="985053"/>
            <a:ext cx="4347665" cy="1200329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numbers = { 5, 4, 1, 3, 9, 8, 6, 7, 2, 0 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lowNums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numbers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5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59670" y="2383903"/>
            <a:ext cx="5027338" cy="830997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expensiveInStockProducts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products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prod.UnitsInStock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 0 &amp;&amp;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prod.UnitPrice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 3.00M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7079" y="3744686"/>
            <a:ext cx="8765541" cy="646331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digits = {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"zero"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"one"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"two"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"three"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"four"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"five"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"six"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"seven"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"eight"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"nine"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shortDigits = digits.Where((digit, index) =&gt; digit.Length &lt; index);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Projection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82270"/>
              </p:ext>
            </p:extLst>
          </p:nvPr>
        </p:nvGraphicFramePr>
        <p:xfrm>
          <a:off x="786811" y="1198673"/>
          <a:ext cx="61597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1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C# Expression Syntax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Select</a:t>
                      </a:r>
                      <a:r>
                        <a:rPr lang="en-US" sz="1200" b="0" dirty="0" smtClean="0"/>
                        <a:t>()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SelectMany</a:t>
                      </a:r>
                      <a:r>
                        <a:rPr lang="en-US" sz="1200" b="0" dirty="0" smtClean="0"/>
                        <a:t>()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multiple </a:t>
                      </a:r>
                      <a:r>
                        <a:rPr lang="en-US" sz="1200" b="1" dirty="0" smtClean="0"/>
                        <a:t>from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multiple </a:t>
                      </a:r>
                      <a:r>
                        <a:rPr lang="en-US" sz="1200" b="1" dirty="0" smtClean="0"/>
                        <a:t>From</a:t>
                      </a:r>
                      <a:endParaRPr lang="en-US" sz="12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24806" y="3868001"/>
            <a:ext cx="1934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Projection Operations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24806" y="4175778"/>
            <a:ext cx="2407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LINQ </a:t>
            </a:r>
            <a:r>
              <a:rPr lang="en-US" dirty="0">
                <a:hlinkClick r:id="rId3"/>
              </a:rPr>
              <a:t>- Projection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Select vs SelectMany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9" y="2290559"/>
            <a:ext cx="41529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140" y="2159204"/>
            <a:ext cx="4009441" cy="26038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3216" y="816742"/>
            <a:ext cx="3647152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Bouquet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Flowers {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63216" y="1728316"/>
            <a:ext cx="364715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 query =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bouquets.Select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bq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=&gt;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bq.Flowers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14956" y="1586183"/>
            <a:ext cx="403187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query2 =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bouquets.SelectMany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bq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=&gt;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bq.Flowers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Select. Samples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09284" y="2153966"/>
            <a:ext cx="6386685" cy="646331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productInfos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products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prod.ProductName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prod.Category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Price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prod.UnitPrice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3284" y="1053751"/>
            <a:ext cx="2563522" cy="646331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productNames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products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prod.ProductName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5303" y="3507913"/>
            <a:ext cx="8000908" cy="646331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numbers = { 5, 4, 1, 3, 9, 8, 6, 7, 2, 0 };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numsInPlace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numbers.Select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index) =&gt;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InPlace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index)});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PAM_PPT_Template_Wide_20151008.pptx" id="{683D32AF-8936-4E63-813A-301B7F97FECE}" vid="{F35964D7-3956-431C-8474-EFC5B01B31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91B700C5232F489DDA22F819139C51" ma:contentTypeVersion="3" ma:contentTypeDescription="Create a new document." ma:contentTypeScope="" ma:versionID="8ee32e2bf90375719986a28849944544">
  <xsd:schema xmlns:xsd="http://www.w3.org/2001/XMLSchema" xmlns:xs="http://www.w3.org/2001/XMLSchema" xmlns:p="http://schemas.microsoft.com/office/2006/metadata/properties" xmlns:ns2="288000a0-2cd4-469c-97eb-f87950751119" targetNamespace="http://schemas.microsoft.com/office/2006/metadata/properties" ma:root="true" ma:fieldsID="41f621c6df6099e6efa157ea0252371d" ns2:_="">
    <xsd:import namespace="288000a0-2cd4-469c-97eb-f879507511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000a0-2cd4-469c-97eb-f879507511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85D68BA-EB9D-44A6-ABCA-EC9054B9753B}"/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EPAM_PPT_Template_Wide_20151008</Template>
  <TotalTime>399</TotalTime>
  <Words>657</Words>
  <Application>Microsoft Office PowerPoint</Application>
  <PresentationFormat>On-screen Show (16:9)</PresentationFormat>
  <Paragraphs>286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Михаил Романов</dc:creator>
  <cp:lastModifiedBy>Mihail Romanov</cp:lastModifiedBy>
  <cp:revision>37</cp:revision>
  <cp:lastPrinted>2014-07-09T13:30:36Z</cp:lastPrinted>
  <dcterms:created xsi:type="dcterms:W3CDTF">2015-12-05T12:26:36Z</dcterms:created>
  <dcterms:modified xsi:type="dcterms:W3CDTF">2016-08-15T10:54:20Z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0x0101004291B700C5232F489DDA22F819139C51</vt:lpwstr>
  </property>
  <property fmtid="{D5CDD505-2E9C-101B-9397-08002B2CF9AE}" pid="3" name="Order">
    <vt:r8>14100</vt:r8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</Properties>
</file>