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0" r:id="rId5"/>
    <p:sldId id="258" r:id="rId6"/>
    <p:sldId id="259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14DE-E8C8-4FFD-8250-5EBD6C8C6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Acordurile</a:t>
            </a:r>
            <a:r>
              <a:rPr lang="en-US" dirty="0"/>
              <a:t> </a:t>
            </a:r>
            <a:r>
              <a:rPr lang="en-US" dirty="0" err="1"/>
              <a:t>romaniei</a:t>
            </a:r>
            <a:r>
              <a:rPr lang="en-US" dirty="0"/>
              <a:t> cu </a:t>
            </a:r>
            <a:r>
              <a:rPr lang="en-US" dirty="0" err="1"/>
              <a:t>fmi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538B7-577D-4E3D-8137-62F3A82C5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 :</a:t>
            </a:r>
          </a:p>
          <a:p>
            <a:pPr algn="r"/>
            <a:r>
              <a:rPr lang="en-US" dirty="0"/>
              <a:t>Perju </a:t>
            </a:r>
            <a:r>
              <a:rPr lang="en-US" dirty="0" err="1"/>
              <a:t>rares</a:t>
            </a:r>
            <a:r>
              <a:rPr lang="en-US" dirty="0"/>
              <a:t> </a:t>
            </a:r>
          </a:p>
          <a:p>
            <a:pPr algn="r"/>
            <a:r>
              <a:rPr lang="en-US" dirty="0" err="1"/>
              <a:t>Alistar</a:t>
            </a:r>
            <a:r>
              <a:rPr lang="en-US" dirty="0"/>
              <a:t> </a:t>
            </a:r>
            <a:r>
              <a:rPr lang="en-US" dirty="0" err="1"/>
              <a:t>daniel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0A39-89CA-4DCA-8F43-3D388591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ini pentru acordurile dintre fmi si romania">
            <a:extLst>
              <a:ext uri="{FF2B5EF4-FFF2-40B4-BE49-F238E27FC236}">
                <a16:creationId xmlns:a16="http://schemas.microsoft.com/office/drawing/2014/main" id="{BFECAB50-C83B-4CA7-AB3B-82F2E6FFE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4" y="46608"/>
            <a:ext cx="4554245" cy="67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09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3E6E-BBF9-4F38-BD26-DD4FE4D6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AAD2-02D2-44D4-86E0-09A9908B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10995-36A6-4EBB-9A57-2C7CFB1F3E01}"/>
              </a:ext>
            </a:extLst>
          </p:cNvPr>
          <p:cNvSpPr/>
          <p:nvPr/>
        </p:nvSpPr>
        <p:spPr>
          <a:xfrm>
            <a:off x="1875934" y="2505670"/>
            <a:ext cx="8440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Multumim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pentru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atentie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524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628-CB99-4729-947B-7F422AD8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ini pentru fmi">
            <a:extLst>
              <a:ext uri="{FF2B5EF4-FFF2-40B4-BE49-F238E27FC236}">
                <a16:creationId xmlns:a16="http://schemas.microsoft.com/office/drawing/2014/main" id="{2918CF19-3428-44E6-859C-2FED8D8ED1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804519"/>
            <a:ext cx="9603275" cy="519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8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2CCF-2A8E-4E52-B51D-5780EB7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fmi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09DD-60B0-4135-BB0D-145B4580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Fondul</a:t>
            </a:r>
            <a:r>
              <a:rPr lang="en-US" b="1" dirty="0"/>
              <a:t> </a:t>
            </a:r>
            <a:r>
              <a:rPr lang="en-US" b="1" dirty="0" err="1"/>
              <a:t>Monetar</a:t>
            </a:r>
            <a:r>
              <a:rPr lang="en-US" b="1" dirty="0"/>
              <a:t> </a:t>
            </a:r>
            <a:r>
              <a:rPr lang="en-US" b="1" dirty="0" err="1"/>
              <a:t>Internațional</a:t>
            </a:r>
            <a:r>
              <a:rPr lang="en-US" dirty="0"/>
              <a:t> (</a:t>
            </a:r>
            <a:r>
              <a:rPr lang="en-US" b="1" dirty="0"/>
              <a:t>FMI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o </a:t>
            </a:r>
            <a:r>
              <a:rPr lang="en-US" dirty="0" err="1"/>
              <a:t>organizație</a:t>
            </a:r>
            <a:r>
              <a:rPr lang="en-US" dirty="0"/>
              <a:t> </a:t>
            </a:r>
            <a:r>
              <a:rPr lang="en-US" dirty="0" err="1"/>
              <a:t>internațională</a:t>
            </a:r>
            <a:r>
              <a:rPr lang="en-US" dirty="0"/>
              <a:t> cu 188 de state </a:t>
            </a:r>
            <a:r>
              <a:rPr lang="en-US" dirty="0" err="1"/>
              <a:t>membre</a:t>
            </a:r>
            <a:r>
              <a:rPr lang="en-US" dirty="0"/>
              <a:t>.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constituită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 </a:t>
            </a:r>
            <a:r>
              <a:rPr lang="en-US" dirty="0" err="1"/>
              <a:t>Tratatul</a:t>
            </a:r>
            <a:r>
              <a:rPr lang="en-US" dirty="0"/>
              <a:t> de la Bretton Woods din </a:t>
            </a:r>
            <a:r>
              <a:rPr lang="en-US" dirty="0" err="1"/>
              <a:t>iulie</a:t>
            </a:r>
            <a:r>
              <a:rPr lang="en-US" dirty="0"/>
              <a:t> 1944, </a:t>
            </a:r>
            <a:r>
              <a:rPr lang="en-US" dirty="0" err="1"/>
              <a:t>având</a:t>
            </a:r>
            <a:r>
              <a:rPr lang="en-US" dirty="0"/>
              <a:t> ca </a:t>
            </a:r>
            <a:r>
              <a:rPr lang="en-US" dirty="0" err="1"/>
              <a:t>scop</a:t>
            </a:r>
            <a:r>
              <a:rPr lang="en-US" dirty="0"/>
              <a:t> principal </a:t>
            </a:r>
            <a:r>
              <a:rPr lang="en-US" dirty="0" err="1"/>
              <a:t>promovarea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economii</a:t>
            </a:r>
            <a:r>
              <a:rPr lang="en-US" dirty="0"/>
              <a:t> </a:t>
            </a:r>
            <a:r>
              <a:rPr lang="en-US" dirty="0" err="1"/>
              <a:t>mondiale</a:t>
            </a:r>
            <a:r>
              <a:rPr lang="en-US" dirty="0"/>
              <a:t> </a:t>
            </a:r>
            <a:r>
              <a:rPr lang="en-US" dirty="0" err="1"/>
              <a:t>sănătoase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80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346D-7E4F-4322-B383-6493604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65AE-A3BD-44E4-AB30-1FB68D24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promovarea cooperării monetare internaționale și a stabilității valutare</a:t>
            </a:r>
          </a:p>
          <a:p>
            <a:r>
              <a:rPr lang="en-US" dirty="0" err="1"/>
              <a:t>stimularea</a:t>
            </a:r>
            <a:r>
              <a:rPr lang="en-US" dirty="0"/>
              <a:t> </a:t>
            </a:r>
            <a:r>
              <a:rPr lang="en-US" dirty="0" err="1"/>
              <a:t>creșterii</a:t>
            </a:r>
            <a:r>
              <a:rPr lang="en-US" dirty="0"/>
              <a:t> </a:t>
            </a:r>
            <a:r>
              <a:rPr lang="en-US" dirty="0" err="1"/>
              <a:t>economice</a:t>
            </a:r>
            <a:endParaRPr lang="en-US" dirty="0"/>
          </a:p>
          <a:p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înalt</a:t>
            </a:r>
            <a:r>
              <a:rPr lang="en-US" dirty="0"/>
              <a:t> de </a:t>
            </a:r>
            <a:r>
              <a:rPr lang="en-US" dirty="0" err="1"/>
              <a:t>ocupare</a:t>
            </a:r>
            <a:r>
              <a:rPr lang="en-US" dirty="0"/>
              <a:t> a </a:t>
            </a:r>
            <a:r>
              <a:rPr lang="en-US" dirty="0" err="1"/>
              <a:t>forței</a:t>
            </a:r>
            <a:r>
              <a:rPr lang="en-US" dirty="0"/>
              <a:t> de </a:t>
            </a:r>
            <a:r>
              <a:rPr lang="en-US" dirty="0" err="1"/>
              <a:t>muncă</a:t>
            </a:r>
            <a:endParaRPr lang="en-US" dirty="0"/>
          </a:p>
          <a:p>
            <a:r>
              <a:rPr lang="en-US" dirty="0" err="1"/>
              <a:t>acordare</a:t>
            </a:r>
            <a:r>
              <a:rPr lang="en-US" dirty="0"/>
              <a:t> de </a:t>
            </a:r>
            <a:r>
              <a:rPr lang="en-US" dirty="0" err="1"/>
              <a:t>asistență</a:t>
            </a:r>
            <a:r>
              <a:rPr lang="en-US" dirty="0"/>
              <a:t> </a:t>
            </a:r>
            <a:r>
              <a:rPr lang="en-US" dirty="0" err="1"/>
              <a:t>financiară</a:t>
            </a:r>
            <a:r>
              <a:rPr lang="en-US" dirty="0"/>
              <a:t> </a:t>
            </a:r>
            <a:r>
              <a:rPr lang="en-US" dirty="0" err="1"/>
              <a:t>temporară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țările</a:t>
            </a:r>
            <a:r>
              <a:rPr lang="en-US" dirty="0"/>
              <a:t> care se </a:t>
            </a:r>
            <a:r>
              <a:rPr lang="en-US" dirty="0" err="1"/>
              <a:t>confruntă</a:t>
            </a:r>
            <a:r>
              <a:rPr lang="en-US" dirty="0"/>
              <a:t> cu </a:t>
            </a:r>
            <a:r>
              <a:rPr lang="en-US" dirty="0" err="1"/>
              <a:t>dezechilibre</a:t>
            </a:r>
            <a:r>
              <a:rPr lang="en-US" dirty="0"/>
              <a:t> ale </a:t>
            </a:r>
            <a:r>
              <a:rPr lang="en-US" dirty="0" err="1"/>
              <a:t>balanțelor</a:t>
            </a:r>
            <a:r>
              <a:rPr lang="en-US" dirty="0"/>
              <a:t> de </a:t>
            </a:r>
            <a:r>
              <a:rPr lang="en-US" dirty="0" err="1"/>
              <a:t>plăți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5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293E-7316-4D11-9402-87ED84F9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DFE7-A8CA-4189-94B3-8FBBE686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monitorizează acțiunile și politicile economice și financiare din țările membre, precum și la nivel global</a:t>
            </a:r>
          </a:p>
          <a:p>
            <a:r>
              <a:rPr lang="en-US" dirty="0" err="1"/>
              <a:t>acordă</a:t>
            </a:r>
            <a:r>
              <a:rPr lang="en-US" dirty="0"/>
              <a:t> </a:t>
            </a:r>
            <a:r>
              <a:rPr lang="en-US" dirty="0" err="1"/>
              <a:t>asistență</a:t>
            </a:r>
            <a:r>
              <a:rPr lang="en-US" dirty="0"/>
              <a:t> </a:t>
            </a:r>
            <a:r>
              <a:rPr lang="en-US" dirty="0" err="1"/>
              <a:t>tehnică</a:t>
            </a:r>
            <a:endParaRPr lang="en-US" dirty="0"/>
          </a:p>
          <a:p>
            <a:r>
              <a:rPr lang="en-US" dirty="0" err="1"/>
              <a:t>creditarea</a:t>
            </a:r>
            <a:r>
              <a:rPr lang="en-US" dirty="0"/>
              <a:t> </a:t>
            </a:r>
            <a:r>
              <a:rPr lang="en-US" dirty="0" err="1"/>
              <a:t>țărilor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 cu </a:t>
            </a:r>
            <a:r>
              <a:rPr lang="en-US" dirty="0" err="1"/>
              <a:t>dezechilibre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balanța</a:t>
            </a:r>
            <a:r>
              <a:rPr lang="en-US" dirty="0"/>
              <a:t> de </a:t>
            </a:r>
            <a:r>
              <a:rPr lang="en-US" dirty="0" err="1"/>
              <a:t>plăți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D3B7-36B5-4E46-85DF-CA50FD0A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400F-D531-44E3-96AD-ED51C059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fondului</a:t>
            </a:r>
            <a:r>
              <a:rPr lang="en-US" dirty="0"/>
              <a:t> sunt </a:t>
            </a:r>
            <a:r>
              <a:rPr lang="en-US" dirty="0" err="1"/>
              <a:t>asigurate</a:t>
            </a:r>
            <a:r>
              <a:rPr lang="en-US" dirty="0"/>
              <a:t> din </a:t>
            </a:r>
            <a:r>
              <a:rPr lang="en-US" dirty="0" err="1"/>
              <a:t>contribuția</a:t>
            </a:r>
            <a:r>
              <a:rPr lang="en-US" dirty="0"/>
              <a:t> </a:t>
            </a:r>
            <a:r>
              <a:rPr lang="en-US" dirty="0" err="1"/>
              <a:t>statelor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plata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cote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puterea</a:t>
            </a:r>
            <a:r>
              <a:rPr lang="en-US" dirty="0"/>
              <a:t> </a:t>
            </a:r>
            <a:r>
              <a:rPr lang="en-US" dirty="0" err="1"/>
              <a:t>economică</a:t>
            </a:r>
            <a:r>
              <a:rPr lang="en-US" dirty="0"/>
              <a:t> a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țări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stat </a:t>
            </a:r>
            <a:r>
              <a:rPr lang="en-US" dirty="0" err="1"/>
              <a:t>achita</a:t>
            </a:r>
            <a:r>
              <a:rPr lang="en-US" dirty="0"/>
              <a:t> </a:t>
            </a:r>
            <a:r>
              <a:rPr lang="en-US" dirty="0" err="1"/>
              <a:t>cota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la Fond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proporție</a:t>
            </a:r>
            <a:r>
              <a:rPr lang="en-US" dirty="0"/>
              <a:t> de 25% </a:t>
            </a:r>
            <a:r>
              <a:rPr lang="en-US" dirty="0" err="1"/>
              <a:t>într</a:t>
            </a:r>
            <a:r>
              <a:rPr lang="en-US" dirty="0"/>
              <a:t>-una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valutele</a:t>
            </a:r>
            <a:r>
              <a:rPr lang="en-US" dirty="0"/>
              <a:t> </a:t>
            </a:r>
            <a:r>
              <a:rPr lang="en-US" dirty="0" err="1"/>
              <a:t>acceptate</a:t>
            </a:r>
            <a:r>
              <a:rPr lang="en-US" dirty="0"/>
              <a:t> pe plan </a:t>
            </a:r>
            <a:r>
              <a:rPr lang="en-US" dirty="0" err="1"/>
              <a:t>internațional</a:t>
            </a:r>
            <a:r>
              <a:rPr lang="en-US" dirty="0"/>
              <a:t> (</a:t>
            </a:r>
            <a:r>
              <a:rPr lang="en-US" dirty="0" err="1"/>
              <a:t>dolarul</a:t>
            </a:r>
            <a:r>
              <a:rPr lang="en-US" dirty="0"/>
              <a:t> </a:t>
            </a:r>
            <a:r>
              <a:rPr lang="en-US" dirty="0" err="1"/>
              <a:t>american</a:t>
            </a:r>
            <a:r>
              <a:rPr lang="en-US" dirty="0"/>
              <a:t>, euro, </a:t>
            </a:r>
            <a:r>
              <a:rPr lang="en-US" dirty="0" err="1"/>
              <a:t>yenul</a:t>
            </a:r>
            <a:r>
              <a:rPr lang="en-US" dirty="0"/>
              <a:t> </a:t>
            </a:r>
            <a:r>
              <a:rPr lang="en-US" dirty="0" err="1"/>
              <a:t>japonez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lira </a:t>
            </a:r>
            <a:r>
              <a:rPr lang="en-US" dirty="0" err="1"/>
              <a:t>sterlină</a:t>
            </a:r>
            <a:r>
              <a:rPr lang="en-US" dirty="0"/>
              <a:t>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 DST 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de 75%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moneda</a:t>
            </a:r>
            <a:r>
              <a:rPr lang="en-US" dirty="0"/>
              <a:t> </a:t>
            </a:r>
            <a:r>
              <a:rPr lang="en-US" dirty="0" err="1"/>
              <a:t>națională</a:t>
            </a:r>
            <a:r>
              <a:rPr lang="en-US" dirty="0"/>
              <a:t>. </a:t>
            </a:r>
            <a:r>
              <a:rPr lang="en-US" dirty="0" err="1"/>
              <a:t>Cotele</a:t>
            </a:r>
            <a:r>
              <a:rPr lang="en-US" dirty="0"/>
              <a:t> sunt </a:t>
            </a:r>
            <a:r>
              <a:rPr lang="en-US" dirty="0" err="1"/>
              <a:t>revizuite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5 ani.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majorări</a:t>
            </a:r>
            <a:r>
              <a:rPr lang="en-US" dirty="0"/>
              <a:t> cu 45% a </a:t>
            </a:r>
            <a:r>
              <a:rPr lang="en-US" dirty="0" err="1"/>
              <a:t>cotei</a:t>
            </a:r>
            <a:r>
              <a:rPr lang="en-US" dirty="0"/>
              <a:t> de </a:t>
            </a:r>
            <a:r>
              <a:rPr lang="en-US" dirty="0" err="1"/>
              <a:t>subscriere</a:t>
            </a:r>
            <a:r>
              <a:rPr lang="en-US" dirty="0"/>
              <a:t> </a:t>
            </a:r>
            <a:r>
              <a:rPr lang="en-US" dirty="0" err="1"/>
              <a:t>începând</a:t>
            </a:r>
            <a:r>
              <a:rPr lang="en-US" dirty="0"/>
              <a:t> cu 22 </a:t>
            </a:r>
            <a:r>
              <a:rPr lang="en-US" dirty="0" err="1"/>
              <a:t>ianuarie</a:t>
            </a:r>
            <a:r>
              <a:rPr lang="en-US" dirty="0"/>
              <a:t> 1999, </a:t>
            </a:r>
            <a:r>
              <a:rPr lang="en-US" dirty="0" err="1"/>
              <a:t>totalul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cote se </a:t>
            </a:r>
            <a:r>
              <a:rPr lang="en-US" dirty="0" err="1"/>
              <a:t>ridică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en-US" dirty="0"/>
              <a:t> la </a:t>
            </a:r>
            <a:r>
              <a:rPr lang="en-US" dirty="0" err="1"/>
              <a:t>aproximativ</a:t>
            </a:r>
            <a:r>
              <a:rPr lang="en-US" dirty="0"/>
              <a:t> 311 </a:t>
            </a:r>
            <a:r>
              <a:rPr lang="en-US" dirty="0" err="1"/>
              <a:t>miliarde</a:t>
            </a:r>
            <a:r>
              <a:rPr lang="en-US" dirty="0"/>
              <a:t> de </a:t>
            </a:r>
            <a:r>
              <a:rPr lang="en-US" dirty="0" err="1"/>
              <a:t>dolari</a:t>
            </a:r>
            <a:r>
              <a:rPr lang="en-US" dirty="0"/>
              <a:t> </a:t>
            </a:r>
            <a:r>
              <a:rPr lang="en-US" dirty="0" err="1"/>
              <a:t>americani</a:t>
            </a:r>
            <a:r>
              <a:rPr lang="en-US" dirty="0"/>
              <a:t>. </a:t>
            </a:r>
            <a:r>
              <a:rPr lang="en-US" dirty="0" err="1"/>
              <a:t>Puterea</a:t>
            </a:r>
            <a:r>
              <a:rPr lang="en-US" dirty="0"/>
              <a:t> de </a:t>
            </a:r>
            <a:r>
              <a:rPr lang="en-US" dirty="0" err="1"/>
              <a:t>vot</a:t>
            </a:r>
            <a:r>
              <a:rPr lang="en-US" dirty="0"/>
              <a:t> a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țări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proporțională</a:t>
            </a:r>
            <a:r>
              <a:rPr lang="en-US" dirty="0"/>
              <a:t> cu </a:t>
            </a:r>
            <a:r>
              <a:rPr lang="en-US" dirty="0" err="1"/>
              <a:t>cota</a:t>
            </a:r>
            <a:r>
              <a:rPr lang="en-US" dirty="0"/>
              <a:t> </a:t>
            </a:r>
            <a:r>
              <a:rPr lang="en-US" dirty="0" err="1"/>
              <a:t>subscrisă</a:t>
            </a:r>
            <a:r>
              <a:rPr lang="en-US" dirty="0"/>
              <a:t>.</a:t>
            </a:r>
          </a:p>
          <a:p>
            <a:r>
              <a:rPr lang="en-US" dirty="0"/>
              <a:t>FMI </a:t>
            </a:r>
            <a:r>
              <a:rPr lang="en-US" dirty="0" err="1"/>
              <a:t>răspunde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fața</a:t>
            </a:r>
            <a:r>
              <a:rPr lang="en-US" dirty="0"/>
              <a:t> </a:t>
            </a:r>
            <a:r>
              <a:rPr lang="en-US" dirty="0" err="1"/>
              <a:t>guvernelor</a:t>
            </a:r>
            <a:r>
              <a:rPr lang="en-US" dirty="0"/>
              <a:t> din </a:t>
            </a:r>
            <a:r>
              <a:rPr lang="en-US" dirty="0" err="1"/>
              <a:t>țările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. </a:t>
            </a:r>
            <a:r>
              <a:rPr lang="en-US" dirty="0" err="1"/>
              <a:t>Organismele</a:t>
            </a:r>
            <a:r>
              <a:rPr lang="en-US" dirty="0"/>
              <a:t> de </a:t>
            </a:r>
            <a:r>
              <a:rPr lang="en-US" dirty="0" err="1"/>
              <a:t>conducere</a:t>
            </a:r>
            <a:r>
              <a:rPr lang="en-US" dirty="0"/>
              <a:t> sunt: </a:t>
            </a:r>
            <a:r>
              <a:rPr lang="en-US" dirty="0" err="1"/>
              <a:t>Consiliul</a:t>
            </a:r>
            <a:r>
              <a:rPr lang="en-US" dirty="0"/>
              <a:t> </a:t>
            </a:r>
            <a:r>
              <a:rPr lang="en-US" dirty="0" err="1"/>
              <a:t>Guvernatorilor</a:t>
            </a:r>
            <a:r>
              <a:rPr lang="en-US" dirty="0"/>
              <a:t>, </a:t>
            </a:r>
            <a:r>
              <a:rPr lang="en-US" dirty="0" err="1"/>
              <a:t>Comitetul</a:t>
            </a:r>
            <a:r>
              <a:rPr lang="en-US" dirty="0"/>
              <a:t> </a:t>
            </a:r>
            <a:r>
              <a:rPr lang="en-US" dirty="0" err="1"/>
              <a:t>Financiar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Monetar</a:t>
            </a:r>
            <a:r>
              <a:rPr lang="en-US" dirty="0"/>
              <a:t> </a:t>
            </a:r>
            <a:r>
              <a:rPr lang="en-US" dirty="0" err="1"/>
              <a:t>Internațional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Consiliul</a:t>
            </a:r>
            <a:r>
              <a:rPr lang="en-US" dirty="0"/>
              <a:t> Director.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vârful</a:t>
            </a:r>
            <a:r>
              <a:rPr lang="en-US" dirty="0"/>
              <a:t> </a:t>
            </a:r>
            <a:r>
              <a:rPr lang="en-US" dirty="0" err="1"/>
              <a:t>structurii</a:t>
            </a:r>
            <a:r>
              <a:rPr lang="en-US" dirty="0"/>
              <a:t> </a:t>
            </a:r>
            <a:r>
              <a:rPr lang="en-US" dirty="0" err="1"/>
              <a:t>organizaționale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Consiliul</a:t>
            </a:r>
            <a:r>
              <a:rPr lang="en-US" dirty="0"/>
              <a:t> </a:t>
            </a:r>
            <a:r>
              <a:rPr lang="en-US" dirty="0" err="1"/>
              <a:t>Guvernatorilor</a:t>
            </a:r>
            <a:r>
              <a:rPr lang="en-US" dirty="0"/>
              <a:t>, format din </a:t>
            </a:r>
            <a:r>
              <a:rPr lang="en-US" dirty="0" err="1"/>
              <a:t>guvernatorii</a:t>
            </a:r>
            <a:r>
              <a:rPr lang="en-US" dirty="0"/>
              <a:t> </a:t>
            </a:r>
            <a:r>
              <a:rPr lang="en-US" dirty="0" err="1"/>
              <a:t>băncilor</a:t>
            </a:r>
            <a:r>
              <a:rPr lang="en-US" dirty="0"/>
              <a:t> </a:t>
            </a:r>
            <a:r>
              <a:rPr lang="en-US" dirty="0" err="1"/>
              <a:t>centrale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miniștrii</a:t>
            </a:r>
            <a:r>
              <a:rPr lang="en-US" dirty="0"/>
              <a:t> de </a:t>
            </a:r>
            <a:r>
              <a:rPr lang="en-US" dirty="0" err="1"/>
              <a:t>finanțe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188 de state </a:t>
            </a:r>
            <a:r>
              <a:rPr lang="en-US" dirty="0" err="1"/>
              <a:t>membre</a:t>
            </a:r>
            <a:r>
              <a:rPr lang="en-US" dirty="0"/>
              <a:t>. </a:t>
            </a:r>
            <a:r>
              <a:rPr lang="en-US" dirty="0" err="1"/>
              <a:t>Toți</a:t>
            </a:r>
            <a:r>
              <a:rPr lang="en-US" dirty="0"/>
              <a:t> </a:t>
            </a:r>
            <a:r>
              <a:rPr lang="en-US" dirty="0" err="1"/>
              <a:t>guvernatorii</a:t>
            </a:r>
            <a:r>
              <a:rPr lang="en-US" dirty="0"/>
              <a:t> se </a:t>
            </a:r>
            <a:r>
              <a:rPr lang="en-US" dirty="0" err="1"/>
              <a:t>întâlnesc</a:t>
            </a:r>
            <a:r>
              <a:rPr lang="en-US" dirty="0"/>
              <a:t> o </a:t>
            </a:r>
            <a:r>
              <a:rPr lang="en-US" dirty="0" err="1"/>
              <a:t>dată</a:t>
            </a:r>
            <a:r>
              <a:rPr lang="en-US" dirty="0"/>
              <a:t> pe an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Întâlnirii</a:t>
            </a:r>
            <a:r>
              <a:rPr lang="en-US" dirty="0"/>
              <a:t> </a:t>
            </a:r>
            <a:r>
              <a:rPr lang="en-US" dirty="0" err="1"/>
              <a:t>Anuale</a:t>
            </a:r>
            <a:r>
              <a:rPr lang="en-US" dirty="0"/>
              <a:t> a FMI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Băncii</a:t>
            </a:r>
            <a:r>
              <a:rPr lang="en-US" dirty="0"/>
              <a:t> </a:t>
            </a:r>
            <a:r>
              <a:rPr lang="en-US" dirty="0" err="1"/>
              <a:t>Mondiale</a:t>
            </a:r>
            <a:r>
              <a:rPr lang="en-US" dirty="0"/>
              <a:t>. </a:t>
            </a:r>
            <a:r>
              <a:rPr lang="en-US" dirty="0" err="1"/>
              <a:t>Consiliul</a:t>
            </a:r>
            <a:r>
              <a:rPr lang="en-US" dirty="0"/>
              <a:t> Director </a:t>
            </a:r>
            <a:r>
              <a:rPr lang="en-US" dirty="0" err="1"/>
              <a:t>este</a:t>
            </a:r>
            <a:r>
              <a:rPr lang="en-US" dirty="0"/>
              <a:t> format din 24 de </a:t>
            </a:r>
            <a:r>
              <a:rPr lang="en-US" dirty="0" err="1"/>
              <a:t>membri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conduce </a:t>
            </a:r>
            <a:r>
              <a:rPr lang="en-US" dirty="0" err="1"/>
              <a:t>activitățile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9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6103-A578-4E33-9AC9-177052D4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a </a:t>
            </a:r>
            <a:r>
              <a:rPr lang="en-US" dirty="0" err="1"/>
              <a:t>ajuns</a:t>
            </a:r>
            <a:r>
              <a:rPr lang="en-US" dirty="0"/>
              <a:t> </a:t>
            </a:r>
            <a:r>
              <a:rPr lang="en-US" dirty="0" err="1"/>
              <a:t>romania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colaboreze</a:t>
            </a:r>
            <a:r>
              <a:rPr lang="en-US" dirty="0"/>
              <a:t> cu </a:t>
            </a:r>
            <a:r>
              <a:rPr lang="en-US" dirty="0" err="1"/>
              <a:t>fmi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0396-17FF-4991-8D5C-672676E4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faţă</a:t>
            </a:r>
            <a:r>
              <a:rPr lang="en-US" dirty="0"/>
              <a:t> </a:t>
            </a:r>
            <a:r>
              <a:rPr lang="en-US" dirty="0" err="1"/>
              <a:t>crizei</a:t>
            </a:r>
            <a:r>
              <a:rPr lang="en-US" dirty="0"/>
              <a:t> </a:t>
            </a:r>
            <a:r>
              <a:rPr lang="en-US" dirty="0" err="1"/>
              <a:t>România</a:t>
            </a:r>
            <a:r>
              <a:rPr lang="en-US" dirty="0"/>
              <a:t> a </a:t>
            </a:r>
            <a:r>
              <a:rPr lang="en-US" dirty="0" err="1"/>
              <a:t>de­venit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 ai FMI din </a:t>
            </a:r>
            <a:r>
              <a:rPr lang="en-US" dirty="0" err="1"/>
              <a:t>Uniunea</a:t>
            </a:r>
            <a:r>
              <a:rPr lang="en-US" dirty="0"/>
              <a:t> </a:t>
            </a:r>
            <a:r>
              <a:rPr lang="en-US" dirty="0" err="1"/>
              <a:t>Europeană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atipic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beneficieze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asistenţa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financiară</a:t>
            </a:r>
            <a:r>
              <a:rPr lang="en-US" dirty="0"/>
              <a:t> a </a:t>
            </a:r>
            <a:r>
              <a:rPr lang="en-US" dirty="0" err="1"/>
              <a:t>Băncii</a:t>
            </a:r>
            <a:r>
              <a:rPr lang="en-US" dirty="0"/>
              <a:t> </a:t>
            </a:r>
            <a:r>
              <a:rPr lang="en-US" dirty="0" err="1"/>
              <a:t>Mondiale</a:t>
            </a:r>
            <a:r>
              <a:rPr lang="en-US" dirty="0"/>
              <a:t>, </a:t>
            </a:r>
            <a:r>
              <a:rPr lang="en-US" dirty="0" err="1"/>
              <a:t>aflân­du-se</a:t>
            </a:r>
            <a:r>
              <a:rPr lang="en-US" dirty="0"/>
              <a:t> pe </a:t>
            </a:r>
            <a:r>
              <a:rPr lang="en-US" dirty="0" err="1"/>
              <a:t>locul</a:t>
            </a:r>
            <a:r>
              <a:rPr lang="en-US" dirty="0"/>
              <a:t> al </a:t>
            </a:r>
            <a:r>
              <a:rPr lang="en-US" dirty="0" err="1"/>
              <a:t>treilea</a:t>
            </a:r>
            <a:r>
              <a:rPr lang="en-US" dirty="0"/>
              <a:t> ca </a:t>
            </a:r>
            <a:r>
              <a:rPr lang="en-US" dirty="0" err="1"/>
              <a:t>vo­lum</a:t>
            </a:r>
            <a:r>
              <a:rPr lang="en-US" dirty="0"/>
              <a:t> al </a:t>
            </a:r>
            <a:r>
              <a:rPr lang="en-US" dirty="0" err="1"/>
              <a:t>in­vesti­ţiilor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por­tofoliul</a:t>
            </a:r>
            <a:r>
              <a:rPr lang="en-US" dirty="0"/>
              <a:t> BERD.</a:t>
            </a:r>
          </a:p>
        </p:txBody>
      </p:sp>
    </p:spTree>
    <p:extLst>
      <p:ext uri="{BB962C8B-B14F-4D97-AF65-F5344CB8AC3E}">
        <p14:creationId xmlns:p14="http://schemas.microsoft.com/office/powerpoint/2010/main" val="301802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567D-C728-45C8-ACEF-048070E6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Istoria</a:t>
            </a:r>
            <a:r>
              <a:rPr lang="en-US" dirty="0"/>
              <a:t> </a:t>
            </a:r>
            <a:r>
              <a:rPr lang="en-US" dirty="0" err="1"/>
              <a:t>acordurilor</a:t>
            </a:r>
            <a:r>
              <a:rPr lang="en-US" dirty="0"/>
              <a:t> cu </a:t>
            </a:r>
            <a:r>
              <a:rPr lang="en-US" dirty="0" err="1"/>
              <a:t>fmi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9569-B4A0-4A72-9562-05AFCC9C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Istoria</a:t>
            </a:r>
            <a:r>
              <a:rPr lang="en-US" dirty="0"/>
              <a:t> </a:t>
            </a:r>
            <a:r>
              <a:rPr lang="en-US" dirty="0" err="1"/>
              <a:t>acordurilor</a:t>
            </a:r>
            <a:r>
              <a:rPr lang="en-US" dirty="0"/>
              <a:t> </a:t>
            </a:r>
            <a:r>
              <a:rPr lang="en-US" dirty="0" err="1"/>
              <a:t>României</a:t>
            </a:r>
            <a:r>
              <a:rPr lang="en-US" dirty="0"/>
              <a:t> cu FMI a </a:t>
            </a:r>
            <a:r>
              <a:rPr lang="en-US" dirty="0" err="1"/>
              <a:t>început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urmă</a:t>
            </a:r>
            <a:r>
              <a:rPr lang="en-US" dirty="0"/>
              <a:t> cu </a:t>
            </a:r>
            <a:r>
              <a:rPr lang="en-US" dirty="0" err="1"/>
              <a:t>aproape</a:t>
            </a:r>
            <a:r>
              <a:rPr lang="en-US" dirty="0"/>
              <a:t> 40 de ani,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1975. Cu </a:t>
            </a:r>
            <a:r>
              <a:rPr lang="en-US" dirty="0" err="1"/>
              <a:t>excepţia</a:t>
            </a:r>
            <a:r>
              <a:rPr lang="en-US" dirty="0"/>
              <a:t> </a:t>
            </a:r>
            <a:r>
              <a:rPr lang="en-US" dirty="0" err="1"/>
              <a:t>guvernelor</a:t>
            </a:r>
            <a:r>
              <a:rPr lang="en-US" dirty="0"/>
              <a:t> </a:t>
            </a:r>
            <a:r>
              <a:rPr lang="en-US" dirty="0" err="1"/>
              <a:t>Isărescu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Tăriceanu</a:t>
            </a:r>
            <a:r>
              <a:rPr lang="en-US" dirty="0"/>
              <a:t>,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guverne</a:t>
            </a:r>
            <a:r>
              <a:rPr lang="en-US" dirty="0"/>
              <a:t> </a:t>
            </a:r>
            <a:r>
              <a:rPr lang="en-US" dirty="0" err="1"/>
              <a:t>postdecembriste</a:t>
            </a:r>
            <a:r>
              <a:rPr lang="en-US" dirty="0"/>
              <a:t> au </a:t>
            </a:r>
            <a:r>
              <a:rPr lang="en-US" dirty="0" err="1"/>
              <a:t>încheiat</a:t>
            </a:r>
            <a:r>
              <a:rPr lang="en-US" dirty="0"/>
              <a:t> </a:t>
            </a:r>
            <a:r>
              <a:rPr lang="en-US" dirty="0" err="1"/>
              <a:t>acorduri</a:t>
            </a:r>
            <a:r>
              <a:rPr lang="en-US" dirty="0"/>
              <a:t> de </a:t>
            </a:r>
            <a:r>
              <a:rPr lang="en-US" dirty="0" err="1"/>
              <a:t>finanţare</a:t>
            </a:r>
            <a:r>
              <a:rPr lang="en-US" dirty="0"/>
              <a:t> cu </a:t>
            </a:r>
            <a:r>
              <a:rPr lang="en-US" dirty="0" err="1"/>
              <a:t>instituţia</a:t>
            </a:r>
            <a:r>
              <a:rPr lang="en-US" dirty="0"/>
              <a:t> </a:t>
            </a:r>
            <a:r>
              <a:rPr lang="en-US" dirty="0" err="1"/>
              <a:t>financiară</a:t>
            </a:r>
            <a:r>
              <a:rPr lang="en-US" dirty="0"/>
              <a:t> </a:t>
            </a:r>
            <a:r>
              <a:rPr lang="en-US" dirty="0" err="1"/>
              <a:t>internatională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însă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respecte</a:t>
            </a:r>
            <a:r>
              <a:rPr lang="en-US" dirty="0"/>
              <a:t> pe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.</a:t>
            </a:r>
          </a:p>
          <a:p>
            <a:r>
              <a:rPr lang="en-US" dirty="0" err="1"/>
              <a:t>După</a:t>
            </a:r>
            <a:r>
              <a:rPr lang="en-US" dirty="0"/>
              <a:t> 1990, </a:t>
            </a:r>
            <a:r>
              <a:rPr lang="en-US" dirty="0" err="1"/>
              <a:t>România</a:t>
            </a:r>
            <a:r>
              <a:rPr lang="en-US" dirty="0"/>
              <a:t> a </a:t>
            </a:r>
            <a:r>
              <a:rPr lang="en-US" dirty="0" err="1"/>
              <a:t>semnat</a:t>
            </a:r>
            <a:r>
              <a:rPr lang="en-US" dirty="0"/>
              <a:t> </a:t>
            </a:r>
            <a:r>
              <a:rPr lang="en-US" dirty="0" err="1"/>
              <a:t>şapte</a:t>
            </a:r>
            <a:r>
              <a:rPr lang="en-US" dirty="0"/>
              <a:t> </a:t>
            </a:r>
            <a:r>
              <a:rPr lang="en-US" dirty="0" err="1"/>
              <a:t>acorduri</a:t>
            </a:r>
            <a:r>
              <a:rPr lang="en-US" dirty="0"/>
              <a:t> stand-by cu FMI, </a:t>
            </a:r>
            <a:r>
              <a:rPr lang="en-US" dirty="0" err="1"/>
              <a:t>fiecare</a:t>
            </a:r>
            <a:r>
              <a:rPr lang="en-US" dirty="0"/>
              <a:t> program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însoţit</a:t>
            </a:r>
            <a:r>
              <a:rPr lang="en-US" dirty="0"/>
              <a:t> de un </a:t>
            </a:r>
            <a:r>
              <a:rPr lang="en-US" dirty="0" err="1"/>
              <a:t>împrumut</a:t>
            </a:r>
            <a:r>
              <a:rPr lang="en-US" dirty="0"/>
              <a:t>, </a:t>
            </a:r>
            <a:r>
              <a:rPr lang="en-US" dirty="0" err="1"/>
              <a:t>condiţionat</a:t>
            </a:r>
            <a:r>
              <a:rPr lang="en-US" dirty="0"/>
              <a:t> de </a:t>
            </a:r>
            <a:r>
              <a:rPr lang="en-US" dirty="0" err="1"/>
              <a:t>îndeplinirea</a:t>
            </a:r>
            <a:r>
              <a:rPr lang="en-US" dirty="0"/>
              <a:t> </a:t>
            </a:r>
            <a:r>
              <a:rPr lang="en-US" dirty="0" err="1"/>
              <a:t>anumitor</a:t>
            </a:r>
            <a:r>
              <a:rPr lang="en-US" dirty="0"/>
              <a:t> </a:t>
            </a:r>
            <a:r>
              <a:rPr lang="en-US" dirty="0" err="1"/>
              <a:t>angajamente</a:t>
            </a:r>
            <a:r>
              <a:rPr lang="en-US" dirty="0"/>
              <a:t> de </a:t>
            </a:r>
            <a:r>
              <a:rPr lang="en-US" dirty="0" err="1"/>
              <a:t>reformă</a:t>
            </a:r>
            <a:r>
              <a:rPr lang="en-US" dirty="0"/>
              <a:t>. </a:t>
            </a:r>
            <a:r>
              <a:rPr lang="en-US" dirty="0" err="1"/>
              <a:t>Totodată</a:t>
            </a:r>
            <a:r>
              <a:rPr lang="en-US" dirty="0"/>
              <a:t>, au </a:t>
            </a:r>
            <a:r>
              <a:rPr lang="en-US" dirty="0" err="1"/>
              <a:t>existat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acorduri</a:t>
            </a:r>
            <a:r>
              <a:rPr lang="en-US" dirty="0"/>
              <a:t> stand-by preventive.</a:t>
            </a:r>
          </a:p>
        </p:txBody>
      </p:sp>
    </p:spTree>
    <p:extLst>
      <p:ext uri="{BB962C8B-B14F-4D97-AF65-F5344CB8AC3E}">
        <p14:creationId xmlns:p14="http://schemas.microsoft.com/office/powerpoint/2010/main" val="12665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FC95-CB7F-4104-8B65-8468245E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0820"/>
            <a:ext cx="9603275" cy="5235526"/>
          </a:xfrm>
        </p:spPr>
        <p:txBody>
          <a:bodyPr/>
          <a:lstStyle/>
          <a:p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crizei</a:t>
            </a:r>
            <a:r>
              <a:rPr lang="en-US" dirty="0"/>
              <a:t> </a:t>
            </a:r>
            <a:r>
              <a:rPr lang="en-US" dirty="0" err="1"/>
              <a:t>financiare</a:t>
            </a:r>
            <a:r>
              <a:rPr lang="en-US" dirty="0"/>
              <a:t>,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acord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din 2001, a </a:t>
            </a:r>
            <a:r>
              <a:rPr lang="en-US" dirty="0" err="1"/>
              <a:t>fost</a:t>
            </a:r>
            <a:r>
              <a:rPr lang="en-US" dirty="0"/>
              <a:t> cu </a:t>
            </a:r>
            <a:r>
              <a:rPr lang="en-US" dirty="0" err="1"/>
              <a:t>greu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capăt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numeroase</a:t>
            </a:r>
            <a:r>
              <a:rPr lang="en-US" dirty="0"/>
              <a:t> </a:t>
            </a:r>
            <a:r>
              <a:rPr lang="en-US" dirty="0" err="1"/>
              <a:t>derogări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întârzieri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finalizat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luna</a:t>
            </a:r>
            <a:r>
              <a:rPr lang="en-US" dirty="0"/>
              <a:t> </a:t>
            </a:r>
            <a:r>
              <a:rPr lang="en-US" dirty="0" err="1"/>
              <a:t>octombrie</a:t>
            </a:r>
            <a:r>
              <a:rPr lang="en-US" dirty="0"/>
              <a:t> a </a:t>
            </a:r>
            <a:r>
              <a:rPr lang="en-US" dirty="0" err="1"/>
              <a:t>anului</a:t>
            </a:r>
            <a:r>
              <a:rPr lang="en-US" dirty="0"/>
              <a:t> 2003. 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lunii</a:t>
            </a:r>
            <a:r>
              <a:rPr lang="en-US" dirty="0"/>
              <a:t> </a:t>
            </a:r>
            <a:r>
              <a:rPr lang="en-US" dirty="0" err="1"/>
              <a:t>iulie</a:t>
            </a:r>
            <a:r>
              <a:rPr lang="en-US" dirty="0"/>
              <a:t> 2004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încheiat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acord</a:t>
            </a:r>
            <a:r>
              <a:rPr lang="en-US" dirty="0"/>
              <a:t> stand-by, </a:t>
            </a:r>
            <a:r>
              <a:rPr lang="en-US" dirty="0" err="1"/>
              <a:t>preventiv</a:t>
            </a:r>
            <a:r>
              <a:rPr lang="en-US" dirty="0"/>
              <a:t> de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. </a:t>
            </a:r>
            <a:r>
              <a:rPr lang="en-US" dirty="0" err="1"/>
              <a:t>Programul</a:t>
            </a:r>
            <a:r>
              <a:rPr lang="en-US" dirty="0"/>
              <a:t>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finalizat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încheiată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prima </a:t>
            </a:r>
            <a:r>
              <a:rPr lang="en-US" dirty="0" err="1"/>
              <a:t>evaluare</a:t>
            </a:r>
            <a:r>
              <a:rPr lang="en-US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primăvara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2009, </a:t>
            </a:r>
            <a:r>
              <a:rPr lang="en-US" dirty="0" err="1"/>
              <a:t>România</a:t>
            </a:r>
            <a:r>
              <a:rPr lang="en-US" dirty="0"/>
              <a:t> a </a:t>
            </a:r>
            <a:r>
              <a:rPr lang="en-US" dirty="0" err="1"/>
              <a:t>convenit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pachet</a:t>
            </a:r>
            <a:r>
              <a:rPr lang="en-US" dirty="0"/>
              <a:t> de </a:t>
            </a:r>
            <a:r>
              <a:rPr lang="en-US" dirty="0" err="1"/>
              <a:t>finanţare</a:t>
            </a:r>
            <a:r>
              <a:rPr lang="en-US" dirty="0"/>
              <a:t> </a:t>
            </a:r>
            <a:r>
              <a:rPr lang="en-US" dirty="0" err="1"/>
              <a:t>externă</a:t>
            </a:r>
            <a:r>
              <a:rPr lang="en-US" dirty="0"/>
              <a:t> de la FMI, UE, Banca </a:t>
            </a:r>
            <a:r>
              <a:rPr lang="en-US" dirty="0" err="1"/>
              <a:t>Mondială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BERD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sumă</a:t>
            </a:r>
            <a:r>
              <a:rPr lang="en-US" dirty="0"/>
              <a:t> de 19,95 </a:t>
            </a:r>
            <a:r>
              <a:rPr lang="en-US" dirty="0" err="1"/>
              <a:t>mld</a:t>
            </a:r>
            <a:r>
              <a:rPr lang="en-US" dirty="0"/>
              <a:t>. euro, </a:t>
            </a:r>
            <a:r>
              <a:rPr lang="en-US" dirty="0" err="1"/>
              <a:t>reprezentând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credit extern din </a:t>
            </a:r>
            <a:r>
              <a:rPr lang="en-US" dirty="0" err="1"/>
              <a:t>istoria</a:t>
            </a:r>
            <a:r>
              <a:rPr lang="en-US" dirty="0"/>
              <a:t> </a:t>
            </a:r>
            <a:r>
              <a:rPr lang="en-US" dirty="0" err="1"/>
              <a:t>ţării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jumătate</a:t>
            </a:r>
            <a:r>
              <a:rPr lang="en-US" dirty="0"/>
              <a:t> din </a:t>
            </a:r>
            <a:r>
              <a:rPr lang="en-US" dirty="0" err="1"/>
              <a:t>bugetul</a:t>
            </a:r>
            <a:r>
              <a:rPr lang="en-US" dirty="0"/>
              <a:t> pe 2009. FMI a </a:t>
            </a:r>
            <a:r>
              <a:rPr lang="en-US" dirty="0" err="1"/>
              <a:t>decis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pună</a:t>
            </a:r>
            <a:r>
              <a:rPr lang="en-US" dirty="0"/>
              <a:t> la </a:t>
            </a:r>
            <a:r>
              <a:rPr lang="en-US" dirty="0" err="1"/>
              <a:t>dispoziţia</a:t>
            </a:r>
            <a:r>
              <a:rPr lang="en-US" dirty="0"/>
              <a:t> </a:t>
            </a:r>
            <a:r>
              <a:rPr lang="en-US" dirty="0" err="1"/>
              <a:t>autorităţilor</a:t>
            </a:r>
            <a:r>
              <a:rPr lang="en-US" dirty="0"/>
              <a:t> </a:t>
            </a:r>
            <a:r>
              <a:rPr lang="en-US" dirty="0" err="1"/>
              <a:t>fonduri</a:t>
            </a:r>
            <a:r>
              <a:rPr lang="en-US" dirty="0"/>
              <a:t> de circa 13 </a:t>
            </a:r>
            <a:r>
              <a:rPr lang="en-US" dirty="0" err="1"/>
              <a:t>mld</a:t>
            </a:r>
            <a:r>
              <a:rPr lang="en-US" dirty="0"/>
              <a:t>. euro,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acord</a:t>
            </a:r>
            <a:r>
              <a:rPr lang="en-US" dirty="0"/>
              <a:t> stand-by pe </a:t>
            </a:r>
            <a:r>
              <a:rPr lang="en-US" dirty="0" err="1"/>
              <a:t>doi</a:t>
            </a:r>
            <a:r>
              <a:rPr lang="en-US" dirty="0"/>
              <a:t> ani.</a:t>
            </a:r>
          </a:p>
          <a:p>
            <a:r>
              <a:rPr lang="en-US" dirty="0" err="1"/>
              <a:t>România</a:t>
            </a:r>
            <a:r>
              <a:rPr lang="en-US" dirty="0"/>
              <a:t> a </a:t>
            </a:r>
            <a:r>
              <a:rPr lang="en-US" dirty="0" err="1"/>
              <a:t>finalizat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iunie</a:t>
            </a:r>
            <a:r>
              <a:rPr lang="en-US" dirty="0"/>
              <a:t> 2013, </a:t>
            </a:r>
            <a:r>
              <a:rPr lang="en-US" dirty="0" err="1"/>
              <a:t>după</a:t>
            </a:r>
            <a:r>
              <a:rPr lang="en-US" dirty="0"/>
              <a:t> o </a:t>
            </a:r>
            <a:r>
              <a:rPr lang="en-US" dirty="0" err="1"/>
              <a:t>prelungire</a:t>
            </a:r>
            <a:r>
              <a:rPr lang="en-US" dirty="0"/>
              <a:t> de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luni</a:t>
            </a:r>
            <a:r>
              <a:rPr lang="en-US" dirty="0"/>
              <a:t>, un </a:t>
            </a:r>
            <a:r>
              <a:rPr lang="en-US" dirty="0" err="1"/>
              <a:t>acord</a:t>
            </a:r>
            <a:r>
              <a:rPr lang="en-US" dirty="0"/>
              <a:t> </a:t>
            </a:r>
            <a:r>
              <a:rPr lang="en-US" dirty="0" err="1"/>
              <a:t>preventiv</a:t>
            </a:r>
            <a:r>
              <a:rPr lang="en-US" dirty="0"/>
              <a:t> cu FMI </a:t>
            </a:r>
            <a:r>
              <a:rPr lang="en-US" dirty="0" err="1"/>
              <a:t>şi</a:t>
            </a:r>
            <a:r>
              <a:rPr lang="en-US" dirty="0"/>
              <a:t> UE de 5 </a:t>
            </a:r>
            <a:r>
              <a:rPr lang="en-US" dirty="0" err="1"/>
              <a:t>mld</a:t>
            </a:r>
            <a:r>
              <a:rPr lang="en-US" dirty="0"/>
              <a:t>. euro, </a:t>
            </a:r>
            <a:r>
              <a:rPr lang="en-US" dirty="0" err="1"/>
              <a:t>parafat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2011.</a:t>
            </a:r>
          </a:p>
        </p:txBody>
      </p:sp>
    </p:spTree>
    <p:extLst>
      <p:ext uri="{BB962C8B-B14F-4D97-AF65-F5344CB8AC3E}">
        <p14:creationId xmlns:p14="http://schemas.microsoft.com/office/powerpoint/2010/main" val="19646224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1420</TotalTime>
  <Words>474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Acordurile romaniei cu fmi</vt:lpstr>
      <vt:lpstr>PowerPoint Presentation</vt:lpstr>
      <vt:lpstr>Ce este fmi ?</vt:lpstr>
      <vt:lpstr>Obiective principale</vt:lpstr>
      <vt:lpstr>Functii</vt:lpstr>
      <vt:lpstr>resurse</vt:lpstr>
      <vt:lpstr>Cum a ajuns romania sa colaboreze cu fmi</vt:lpstr>
      <vt:lpstr>Istoria acordurilor cu fmi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Acordurile romaniei cu fmi</dc:title>
  <dc:creator>Rares Perju</dc:creator>
  <cp:lastModifiedBy>Rares Perju</cp:lastModifiedBy>
  <cp:revision>5</cp:revision>
  <dcterms:created xsi:type="dcterms:W3CDTF">2019-04-01T14:21:13Z</dcterms:created>
  <dcterms:modified xsi:type="dcterms:W3CDTF">2019-04-03T04:29:39Z</dcterms:modified>
</cp:coreProperties>
</file>