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o.wikipedia.org/wiki/Epav%C4%83" TargetMode="External"/><Relationship Id="rId2" Type="http://schemas.openxmlformats.org/officeDocument/2006/relationships/hyperlink" Target="https://ro.wikipedia.org/wiki/Englez%C4%8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o.wikipedia.org/wiki/Submarin" TargetMode="External"/><Relationship Id="rId5" Type="http://schemas.openxmlformats.org/officeDocument/2006/relationships/hyperlink" Target="https://ro.wikipedia.org/wiki/Nav%C4%83" TargetMode="External"/><Relationship Id="rId4" Type="http://schemas.openxmlformats.org/officeDocument/2006/relationships/hyperlink" Target="https://ro.wikipedia.org/wiki/Pescu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o.wikipedia.org/wiki/Ambarca%C8%9Biune" TargetMode="External"/><Relationship Id="rId2" Type="http://schemas.openxmlformats.org/officeDocument/2006/relationships/hyperlink" Target="https://ro.wikipedia.org/wiki/Elic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s://ro.wikipedia.org/wiki/Fi%C8%99ier:Variabel_dybde_sonar_(VDS)_p%C3%A5_et_af_s%C3%B8v%C3%A6rnets_skibe_af_Thetis-klassen.jpg" TargetMode="External"/><Relationship Id="rId4" Type="http://schemas.openxmlformats.org/officeDocument/2006/relationships/hyperlink" Target="https://ro.wikipedia.org/wiki/Delfi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ro.wikipedia.org/wiki/Sunet" TargetMode="External"/><Relationship Id="rId13" Type="http://schemas.openxmlformats.org/officeDocument/2006/relationships/image" Target="../media/image2.png"/><Relationship Id="rId3" Type="http://schemas.openxmlformats.org/officeDocument/2006/relationships/hyperlink" Target="https://ro.wikipedia.org/wiki/Entitate" TargetMode="External"/><Relationship Id="rId7" Type="http://schemas.openxmlformats.org/officeDocument/2006/relationships/hyperlink" Target="https://ro.wikipedia.org/wiki/Pas%C4%83re" TargetMode="External"/><Relationship Id="rId12" Type="http://schemas.openxmlformats.org/officeDocument/2006/relationships/hyperlink" Target="https://ro.wikipedia.org/wiki/Ecou" TargetMode="External"/><Relationship Id="rId2" Type="http://schemas.openxmlformats.org/officeDocument/2006/relationships/hyperlink" Target="https://ro.wikipedia.org/wiki/Greac%C4%8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o.wikipedia.org/wiki/Delfin" TargetMode="External"/><Relationship Id="rId11" Type="http://schemas.openxmlformats.org/officeDocument/2006/relationships/hyperlink" Target="https://ro.wikipedia.org/wiki/Ultrasunet" TargetMode="External"/><Relationship Id="rId5" Type="http://schemas.openxmlformats.org/officeDocument/2006/relationships/hyperlink" Target="https://ro.wikipedia.org/wiki/Liliac_(animal)" TargetMode="External"/><Relationship Id="rId10" Type="http://schemas.openxmlformats.org/officeDocument/2006/relationships/hyperlink" Target="https://ro.wikipedia.org/wiki/Om" TargetMode="External"/><Relationship Id="rId4" Type="http://schemas.openxmlformats.org/officeDocument/2006/relationships/hyperlink" Target="https://ro.wikipedia.org/wiki/Animal" TargetMode="External"/><Relationship Id="rId9" Type="http://schemas.openxmlformats.org/officeDocument/2006/relationships/hyperlink" Target="https://ro.wikipedia.org/wiki/Frecven%C8%9B%C4%8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trogram" TargetMode="External"/><Relationship Id="rId2" Type="http://schemas.openxmlformats.org/officeDocument/2006/relationships/hyperlink" Target="https://en.wikipedia.org/wiki/Sona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Waveform" TargetMode="External"/><Relationship Id="rId5" Type="http://schemas.openxmlformats.org/officeDocument/2006/relationships/hyperlink" Target="https://en.wikipedia.org/wiki/Chirp" TargetMode="External"/><Relationship Id="rId4" Type="http://schemas.openxmlformats.org/officeDocument/2006/relationships/hyperlink" Target="https://en.wikipedia.org/wiki/Pipistrellu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en.wikipedia.org/wiki/File:PipiBat.jp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urope" TargetMode="External"/><Relationship Id="rId2" Type="http://schemas.openxmlformats.org/officeDocument/2006/relationships/hyperlink" Target="https://en.wikipedia.org/wiki/Microchiropter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adagasca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imal_echolocation#cite_note-33" TargetMode="External"/><Relationship Id="rId2" Type="http://schemas.openxmlformats.org/officeDocument/2006/relationships/hyperlink" Target="https://en.wikipedia.org/wiki/Animal_echolocation#cite_note-Jones,_G._2007-3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99051-DDEB-4D10-862C-EE83F9BEE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686759"/>
            <a:ext cx="8361229" cy="1742242"/>
          </a:xfrm>
        </p:spPr>
        <p:txBody>
          <a:bodyPr/>
          <a:lstStyle/>
          <a:p>
            <a:r>
              <a:rPr lang="ro-RO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SONARUL SI ECOLOCATIA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6F608-CF96-4158-9E1A-38E8A6FB2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3050756"/>
            <a:ext cx="6831673" cy="1086237"/>
          </a:xfrm>
        </p:spPr>
        <p:txBody>
          <a:bodyPr>
            <a:normAutofit/>
          </a:bodyPr>
          <a:lstStyle/>
          <a:p>
            <a:r>
              <a:rPr lang="ro-RO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 SEMESTRIAL</a:t>
            </a:r>
          </a:p>
          <a:p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Anul școlar 2018-2019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19AEBC-A099-4ED0-AC8C-39E7336A4E30}"/>
              </a:ext>
            </a:extLst>
          </p:cNvPr>
          <p:cNvSpPr txBox="1"/>
          <p:nvPr/>
        </p:nvSpPr>
        <p:spPr>
          <a:xfrm>
            <a:off x="7137646" y="4788557"/>
            <a:ext cx="4323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LICEUL TEORETIC “GRIGORE” MOISIL” IAȘI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165771-91D2-46DB-800C-7AF333FE1EA7}"/>
              </a:ext>
            </a:extLst>
          </p:cNvPr>
          <p:cNvSpPr txBox="1"/>
          <p:nvPr/>
        </p:nvSpPr>
        <p:spPr>
          <a:xfrm>
            <a:off x="2201661" y="4403324"/>
            <a:ext cx="2707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ELEVI: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Perju Rareș, Daniel Alistar, Ursachi Andrei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D5AC15-A177-4178-8E86-71613EE103FD}"/>
              </a:ext>
            </a:extLst>
          </p:cNvPr>
          <p:cNvSpPr txBox="1"/>
          <p:nvPr/>
        </p:nvSpPr>
        <p:spPr>
          <a:xfrm>
            <a:off x="2201661" y="5326654"/>
            <a:ext cx="172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Clasa a X-a B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B424CF-3EF8-4765-B2AD-28BEF08A8746}"/>
              </a:ext>
            </a:extLst>
          </p:cNvPr>
          <p:cNvSpPr txBox="1"/>
          <p:nvPr/>
        </p:nvSpPr>
        <p:spPr>
          <a:xfrm>
            <a:off x="2201661" y="5711887"/>
            <a:ext cx="2485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Îndrumător: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Smirnov Marius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17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496DB-2C26-41F3-A765-43D0BA0AE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35006"/>
            <a:ext cx="9601200" cy="5432394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3.5.Intensitae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Apelurile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ecolocație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măsurate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intensități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140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decibeli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Anumite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microbați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intensitatea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apelului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mijlocul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apelului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reducând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intensitatea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abordează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obiecte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reflectă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puternic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sunetul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Aceasta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împiedică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revenirea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asurzirea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liliecii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Apelurile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intensitate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ridicată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lilieci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-hawking (133 dB), sunt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adaptabile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vânătoarea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deschis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Apelurile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intensitate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ridicată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necesare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moderată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împrejurimilor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deoarece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aerul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absorbție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ridicată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ultrasunetelor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deoarece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dimensiunea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insectelor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oferă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țintă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reflectarea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sunetului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plus,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așa-numitele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liliecii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șoaptă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ecolocația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amplitudine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scăzută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astfel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încât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care 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posibilitatea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auzi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apelurile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ecolocație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puțin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capabili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detecteze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evite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liliacă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apropie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3.6.Contextul auditive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Cortexul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auditiv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lilieci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mare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comparație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mamifere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[43]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Diferitele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caracteristici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sunetului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prelucrate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regiuni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cortexului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oferind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informații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despre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locația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mișcarea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țintă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Majoritatea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existente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privind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prelucrarea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informațiilor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cortexul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auditiv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liliecilor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efectuate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Nobuo Suga 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liliacul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Pteronotus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parnellii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Apelul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băiatului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atât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tonuri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ton CF,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măturărea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FM.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528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A635-9EBA-4A78-8335-3B38E002B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559293"/>
            <a:ext cx="9601200" cy="5370251"/>
          </a:xfrm>
        </p:spPr>
        <p:txBody>
          <a:bodyPr>
            <a:normAutofit/>
          </a:bodyPr>
          <a:lstStyle/>
          <a:p>
            <a:r>
              <a:rPr lang="en-US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4.Cutite de </a:t>
            </a:r>
            <a:r>
              <a:rPr lang="en-US" sz="19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balena</a:t>
            </a:r>
            <a:r>
              <a:rPr lang="en-US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Biosonar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valoroasă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balenele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dințate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subordona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Odontoceti ),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inclusiv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delfini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porpoises 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delfini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râuleți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balene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ucigătoare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balene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spermă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deoarece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locuiesc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-un habitat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subacvatic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caracteristici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acustice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favorabile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viziunea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extrem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limitată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datorită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absorbției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turbidității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ro-RO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19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Șerpi</a:t>
            </a:r>
            <a:r>
              <a:rPr lang="en-US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tenreci</a:t>
            </a:r>
            <a:r>
              <a:rPr lang="en-US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șobolani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Mamiferele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terestre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decât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lilieci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cunoscute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echolocate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genuri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Sorex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Blarina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ale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scorpii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tenrecs din Madagascar .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Acestea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șarpele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rătăcitor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Sorex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vagrans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șarpele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Eurasia (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Sorex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araneus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șarpele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coadă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scurtă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Blarina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brevicauda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). Natura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răsunătoare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sunetului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deosebire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liliecilor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amplitudinea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scăzută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bandă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largă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multi-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armonică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frecvență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modulată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Acestea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conțin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clicuri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ecolocație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cu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reverberații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părea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fi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orientare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spațială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proximitate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deosebire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lilieci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rechinii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folosesc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ecolocarea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a-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investiga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habitatul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degrabă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decât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alimentele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110746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34F3-37CC-4ABD-B57D-EA703B866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86152"/>
            <a:ext cx="9601200" cy="4285695"/>
          </a:xfrm>
        </p:spPr>
        <p:txBody>
          <a:bodyPr>
            <a:noAutofit/>
          </a:bodyPr>
          <a:lstStyle/>
          <a:p>
            <a:pPr algn="ctr"/>
            <a:r>
              <a:rPr lang="en-US" sz="19300" dirty="0"/>
              <a:t>SFARSIT</a:t>
            </a:r>
            <a:br>
              <a:rPr lang="en-US" sz="19300" dirty="0"/>
            </a:br>
            <a:endParaRPr lang="en-US" sz="19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23AA8-D0BA-440E-B2AA-8C641CE52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46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4725-5535-45D8-96DB-140EBC513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0794"/>
            <a:ext cx="9601200" cy="601462"/>
          </a:xfrm>
        </p:spPr>
        <p:txBody>
          <a:bodyPr>
            <a:normAutofit fontScale="90000"/>
          </a:bodyPr>
          <a:lstStyle/>
          <a:p>
            <a:r>
              <a:rPr lang="ro-RO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Sonarul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DB1B1-3414-480F-9C47-87A4C4183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352" y="1033272"/>
            <a:ext cx="9601200" cy="5413248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1.Informatii </a:t>
            </a:r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Sonarul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tooltip="Engleză"/>
              </a:rPr>
              <a:t>engleză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vigation And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anging)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hidrolocator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destinat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descoperirii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determinării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suprafață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poziției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obiectelor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tooltip="Epavă"/>
              </a:rPr>
              <a:t>epavelor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funcționarea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fiind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fenomenul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reflexie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ultrascurte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Una din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determinarea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adâncimii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distanței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până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fundul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Este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 tooltip="Pescuit"/>
              </a:rPr>
              <a:t>pescuitul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industrial.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 tooltip="Navă"/>
              </a:rPr>
              <a:t>Navele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militare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 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supravegherea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situației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subacvatice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depistarea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 tooltip="Submarin"/>
              </a:rPr>
              <a:t>submarinelor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vice-versa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submarinele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folosesc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sonarele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eventuală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apropiere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locuri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periculoase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determina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direcția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distanța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țintă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posturile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submarin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hidroacustic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tipuri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funcționare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depinde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operează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traductorul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plan (fie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orizontal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fie vertical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perpendicular 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direcția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deplasare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plane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orizontal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vertical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rotativ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Sonarele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moderne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utilizează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frecvență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100 kHz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datorită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cerințelor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privind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acestora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concepute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frecvențe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50 kHz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500 kHz,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urmă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oferind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rezoluție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înaltă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detalii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fine.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Indiferent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alcătuit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câteva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61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B1F7C-AB67-441E-80C3-45B08DDD3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41537"/>
            <a:ext cx="9601200" cy="5734975"/>
          </a:xfrm>
        </p:spPr>
        <p:txBody>
          <a:bodyPr>
            <a:normAutofit/>
          </a:bodyPr>
          <a:lstStyle/>
          <a:p>
            <a:pPr lvl="0"/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traductor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ultrason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remorcabil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cablu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remorcare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înregistrator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aflat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ambarcațiunea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suprafață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După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principiul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funcționare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împart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categorii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active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pasive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Sonarul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emite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scurtă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durată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întâlnind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calea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diverse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obstacole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sunt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reflectate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recepționate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sonar. </a:t>
            </a: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Sonarele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pasive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emană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recepționează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se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răspândesc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Sursa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sunetelor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nu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numai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artificială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rotațiile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tooltip="Elice"/>
              </a:rPr>
              <a:t>elicelor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contactul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paletelor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turațiile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motoarelor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tooltip="Ambarcațiune"/>
              </a:rPr>
              <a:t>ambarcațiunilor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ci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naturală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pescuitul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 tooltip="Delfin"/>
              </a:rPr>
              <a:t>delfinilor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perturbațiile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o-RO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Sonar pentru navă militară:</a:t>
            </a:r>
          </a:p>
        </p:txBody>
      </p:sp>
      <p:pic>
        <p:nvPicPr>
          <p:cNvPr id="4" name="Picture 3" descr="https://upload.wikimedia.org/wikipedia/commons/thumb/5/56/Variabel_dybde_sonar_%28VDS%29_p%C3%A5_et_af_s%C3%B8v%C3%A6rnets_skibe_af_Thetis-klassen.jpg/120px-Variabel_dybde_sonar_%28VDS%29_p%C3%A5_et_af_s%C3%B8v%C3%A6rnets_skibe_af_Thetis-klassen.jpg">
            <a:hlinkClick r:id="rId5"/>
            <a:extLst>
              <a:ext uri="{FF2B5EF4-FFF2-40B4-BE49-F238E27FC236}">
                <a16:creationId xmlns:a16="http://schemas.microsoft.com/office/drawing/2014/main" id="{F9D17CAE-F780-4450-99A7-B928415293C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821" y="3622923"/>
            <a:ext cx="1842117" cy="21031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140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4CFE0-715F-41CE-ACBC-F71610E0E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61639"/>
            <a:ext cx="9601200" cy="5877017"/>
          </a:xfrm>
        </p:spPr>
        <p:txBody>
          <a:bodyPr>
            <a:normAutofit/>
          </a:bodyPr>
          <a:lstStyle/>
          <a:p>
            <a:r>
              <a:rPr lang="en-US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2.Cum </a:t>
            </a:r>
            <a:r>
              <a:rPr lang="en-US" sz="19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functioneaza</a:t>
            </a:r>
            <a:r>
              <a:rPr lang="en-US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sonarele</a:t>
            </a:r>
            <a:r>
              <a:rPr lang="en-US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Scanarea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structurii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utilizează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sondă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specializată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reconstruiește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imagine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tridimensională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suprafeței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sub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inclusiv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topografia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fundului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locația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peștilor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locurile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pești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Utilizează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fascicule multiple de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sunet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tehnologie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multi-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fascicul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obține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imagini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foarte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detaliate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180 de grade sub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această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tehnologie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identifica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ridicături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pământ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gropi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schimbări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abrupte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structurii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sub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locuri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șansele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găsim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pești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Atenție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 Lowrance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această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tehnologie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numește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DownScan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SideScan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StructureScan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Humminbird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numește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Down Imaging, Side Imaging,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Garmin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DownVu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SideVu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Scan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scanează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suprafață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180 de grade care include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până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70 de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dreapta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stânga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bărcii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cam 150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Sa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gasim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pestii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tehnologia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Side Scan pare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majoritatea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pescarilor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din moment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destule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ecrane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tendinta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hartile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Down Imaging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uitam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Side Scan.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din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problemele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care ne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confruntam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scanam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zone cu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substratul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pietros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reflectia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sonarului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ecran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foarte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luminoasa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pestii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ecran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zone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foarte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luminoase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73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7621-8190-4641-A53D-CDADDA66B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7893"/>
          </a:xfrm>
        </p:spPr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II.Ecolocația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8C45-6088-4EF6-9CA2-CC7803ED3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73693"/>
            <a:ext cx="9601200" cy="4402584"/>
          </a:xfrm>
        </p:spPr>
        <p:txBody>
          <a:bodyPr>
            <a:normAutofit/>
          </a:bodyPr>
          <a:lstStyle/>
          <a:p>
            <a:r>
              <a:rPr lang="en-US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1.Informatii </a:t>
            </a:r>
            <a:r>
              <a:rPr lang="en-US" sz="19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generale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Ecolocația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(din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limba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tooltip="Greacă"/>
              </a:rPr>
              <a:t>greacă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ēchō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sunet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+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locare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a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localiza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orientare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detectare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 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tooltip="Entitate"/>
              </a:rPr>
              <a:t>obiectelor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folosită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 tooltip="Animal"/>
              </a:rPr>
              <a:t>animale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(cum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 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 tooltip="Liliac (animal)"/>
              </a:rPr>
              <a:t>liliecii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 tooltip="Delfin"/>
              </a:rPr>
              <a:t>delfinii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 tooltip="Pasăre"/>
              </a:rPr>
              <a:t>păsări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acestea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își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găsesc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drumul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hrana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evită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obstacolele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timpul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deplasării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Animalul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emite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 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8" tooltip="Sunet"/>
              </a:rPr>
              <a:t>sunete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cu 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9" tooltip="Frecvență"/>
              </a:rPr>
              <a:t>frecvență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înaltă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adesea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inauzibile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10" tooltip="Om"/>
              </a:rPr>
              <a:t>om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care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ricoșează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obiecte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obstacole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1" tooltip="Ultrasunet"/>
              </a:rPr>
              <a:t>ultrasunete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fiind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detectate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urechi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alți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receptori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senzoriali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Obiectul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localizat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mare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precizie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ajutorul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direcției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2" tooltip="Ecou"/>
              </a:rPr>
              <a:t>ecoului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timpului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scurs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emisia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recepția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sunetului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4BAF7-8F8D-4B0B-A30C-FF520148F0AF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053" y="3852538"/>
            <a:ext cx="3491476" cy="26991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552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88434-BF8C-453E-99DE-133FD73DF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590365"/>
            <a:ext cx="9601200" cy="5410940"/>
          </a:xfrm>
        </p:spPr>
        <p:txBody>
          <a:bodyPr>
            <a:normAutofit/>
          </a:bodyPr>
          <a:lstStyle/>
          <a:p>
            <a:r>
              <a:rPr lang="en-US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2.Principiu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Echocația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aceeași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 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tooltip="sonar"/>
              </a:rPr>
              <a:t>sonarul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folosind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sunetele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făcute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animalul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însuși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Rangingul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face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măsurarea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timpului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întârziere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emisia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sonoră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animalului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ecourile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mediul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înconjurător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Intensitatea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relativă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sunetului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primit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ureche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precum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întârzierea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sosirea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urechi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oferă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informații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despre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unghiul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orizontal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azimutul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ajung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sunet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reflectate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ro-RO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3.Ecolocatia la </a:t>
            </a:r>
            <a:r>
              <a:rPr lang="en-US" sz="19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lilieci</a:t>
            </a:r>
            <a:r>
              <a:rPr lang="en-US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spectograma"/>
              </a:rPr>
              <a:t>Spectrogram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 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vocalizări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ale 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liliecii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900" i="1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 tooltip="Pipistrellus"/>
              </a:rPr>
              <a:t>Pipistrellus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. 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Detaliile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afișate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treceri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impulsuri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o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repetare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rapidă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Lapa pare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folosească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impuls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hibrid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combină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 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 tooltip="Ciripit"/>
              </a:rPr>
              <a:t>crăpătură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 tooltip="Ciripit"/>
              </a:rPr>
              <a:t> de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frecvență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accentuată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cu o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coadă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extinsă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frecvență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constantă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O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astfel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 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 tooltip="Formă de undă"/>
              </a:rPr>
              <a:t>formă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 tooltip="Formă de undă"/>
              </a:rPr>
              <a:t> de 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 tooltip="Formă de undă"/>
              </a:rPr>
              <a:t>undă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oferi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beneficii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combinate ale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estimării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intervalului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precum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detecției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schimbării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Doppler.</a:t>
            </a:r>
          </a:p>
        </p:txBody>
      </p:sp>
    </p:spTree>
    <p:extLst>
      <p:ext uri="{BB962C8B-B14F-4D97-AF65-F5344CB8AC3E}">
        <p14:creationId xmlns:p14="http://schemas.microsoft.com/office/powerpoint/2010/main" val="457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591AA-0A74-4B80-839A-3242B8098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ttps://upload.wikimedia.org/wikipedia/commons/thumb/f/fe/PipiBat.jpg/300px-PipiBat.jpg">
            <a:hlinkClick r:id="rId2"/>
            <a:extLst>
              <a:ext uri="{FF2B5EF4-FFF2-40B4-BE49-F238E27FC236}">
                <a16:creationId xmlns:a16="http://schemas.microsoft.com/office/drawing/2014/main" id="{B5825DD6-DD59-4448-B16A-A6825388646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5410"/>
            <a:ext cx="9753600" cy="66582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980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BBD26-7D45-43E7-A8D3-F66BF51E1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77049"/>
            <a:ext cx="9601200" cy="5290351"/>
          </a:xfrm>
        </p:spPr>
        <p:txBody>
          <a:bodyPr>
            <a:normAutofit/>
          </a:bodyPr>
          <a:lstStyle/>
          <a:p>
            <a:r>
              <a:rPr lang="en-US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3.1.Apeluri </a:t>
            </a:r>
            <a:r>
              <a:rPr lang="en-US" sz="19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ecologice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Liliecii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aparținând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subordonatei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Microchiroptera"/>
              </a:rPr>
              <a:t>Microchiroptera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microbați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ocupă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set divers de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condiții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ecologice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pot fi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găsiți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diferite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precum 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Europa"/>
              </a:rPr>
              <a:t>Europa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Madagascar"/>
              </a:rPr>
              <a:t>Madagascar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vânează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surse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hrană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diferite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insecte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broaște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nectar,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fructe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sânge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plus,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caracteristicile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ecolocație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adaptate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mediului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particular,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comportamentului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vânătoare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sursei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hrană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bâtului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particular. 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Totuși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această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adaptare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apelurilor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ecolocație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factorii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ecologici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limitată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relația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filogenetică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liliecilor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ducând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un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cunoscut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denumirea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coborâre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modificări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ducând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diversitatea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Microchiropterei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r>
              <a:rPr lang="en-US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3.2.Caracteristici </a:t>
            </a:r>
            <a:r>
              <a:rPr lang="en-US" sz="19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acustice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Descriindu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 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diversitatea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apelurilor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ecolocație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liliecilor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necesară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examinarea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frecvenței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caracteristicilor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temporale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apelurilor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Este 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vorba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variațiile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acestor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aspecte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generează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apeluri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ecolocație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potrivite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diferite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medii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acustice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comportamente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vânătoare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41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DDAF-E5D5-4617-A2B1-7FE563723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97150"/>
            <a:ext cx="9601200" cy="5370250"/>
          </a:xfrm>
        </p:spPr>
        <p:txBody>
          <a:bodyPr>
            <a:normAutofit/>
          </a:bodyPr>
          <a:lstStyle/>
          <a:p>
            <a:r>
              <a:rPr lang="en-US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3.3.Frecventa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Frecvențele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apel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bat 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variază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11 kHz </a:t>
            </a:r>
            <a:r>
              <a:rPr lang="en-US" sz="1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până</a:t>
            </a:r>
            <a:r>
              <a:rPr lang="en-US" sz="1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212 kHz. </a:t>
            </a:r>
            <a:r>
              <a:rPr lang="en-US" sz="1900" u="sng" baseline="30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[32]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Liliecii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insectivori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hawking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aerieni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 o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frecvență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 kHz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60 kHz,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deoarece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frecvența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oferă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acuitatea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imaginii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 face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puțin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evidente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insecte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1900" u="sng" baseline="30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[33]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Cu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acestea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frecvențele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joase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adaptabile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pradă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diferite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Euderma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maculatum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, o specie care se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hrănește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molii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folosește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frecvență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foarte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scăzută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12,7 kHz, care nu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auzită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molii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3.4.Modularea </a:t>
            </a:r>
            <a:r>
              <a:rPr lang="en-US" sz="19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frecventei</a:t>
            </a:r>
            <a:r>
              <a:rPr lang="en-US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sifrecventa</a:t>
            </a:r>
            <a:r>
              <a:rPr lang="en-US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constanta</a:t>
            </a:r>
            <a:r>
              <a:rPr lang="en-US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Apelurile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ecolocație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 fi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compuse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tipuri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diferite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frecvență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frecvențe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modulate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frecvență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(FM)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tonuri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frecvență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constantă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(CF). Un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special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una,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ambele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structuri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scanare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FM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semnal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bandă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largă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adică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conține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mătură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descendentă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frecvențe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Un ton de CF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semnal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bandă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îngustă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sunetul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rămâne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constant la o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frecvență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toată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durata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acestuia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89404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36</TotalTime>
  <Words>519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Franklin Gothic Book</vt:lpstr>
      <vt:lpstr>Times New Roman</vt:lpstr>
      <vt:lpstr>Crop</vt:lpstr>
      <vt:lpstr>SONARUL SI ECOLOCATIA </vt:lpstr>
      <vt:lpstr>I. Sonarul</vt:lpstr>
      <vt:lpstr>PowerPoint Presentation</vt:lpstr>
      <vt:lpstr>PowerPoint Presentation</vt:lpstr>
      <vt:lpstr>II.Ecolocația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SFARSIT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SONARUL SI ECOLOCATIA</dc:title>
  <dc:creator>Rares Perju</dc:creator>
  <cp:lastModifiedBy>Rares Perju</cp:lastModifiedBy>
  <cp:revision>5</cp:revision>
  <dcterms:created xsi:type="dcterms:W3CDTF">2019-01-21T08:32:18Z</dcterms:created>
  <dcterms:modified xsi:type="dcterms:W3CDTF">2019-05-29T07:59:25Z</dcterms:modified>
</cp:coreProperties>
</file>