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22"/>
  </p:notesMasterIdLst>
  <p:sldIdLst>
    <p:sldId id="256" r:id="rId2"/>
    <p:sldId id="257" r:id="rId3"/>
    <p:sldId id="258" r:id="rId4"/>
    <p:sldId id="259" r:id="rId5"/>
    <p:sldId id="275"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20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12DDB2-C009-44DD-98F6-809605F54D0C}" type="datetimeFigureOut">
              <a:rPr lang="en-US" smtClean="0"/>
              <a:t>1/28/2018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D284DF-F643-490C-B425-1885ACEEF32E}" type="slidenum">
              <a:rPr lang="en-US" smtClean="0"/>
              <a:t>‹#›</a:t>
            </a:fld>
            <a:endParaRPr lang="en-US"/>
          </a:p>
        </p:txBody>
      </p:sp>
    </p:spTree>
    <p:extLst>
      <p:ext uri="{BB962C8B-B14F-4D97-AF65-F5344CB8AC3E}">
        <p14:creationId xmlns:p14="http://schemas.microsoft.com/office/powerpoint/2010/main" val="3842894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8AAB02E-0A84-40B4-83D9-127AD4A2B94D}"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D0DBB2-ABEE-4E20-BB66-F3152640FC8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AAB02E-0A84-40B4-83D9-127AD4A2B94D}"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D0DBB2-ABEE-4E20-BB66-F3152640FC8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8AAB02E-0A84-40B4-83D9-127AD4A2B94D}"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D0DBB2-ABEE-4E20-BB66-F3152640FC8B}"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AAB02E-0A84-40B4-83D9-127AD4A2B94D}"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D0DBB2-ABEE-4E20-BB66-F3152640FC8B}"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AAB02E-0A84-40B4-83D9-127AD4A2B94D}"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D0DBB2-ABEE-4E20-BB66-F3152640FC8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58AAB02E-0A84-40B4-83D9-127AD4A2B94D}" type="datetimeFigureOut">
              <a:rPr lang="en-US" smtClean="0"/>
              <a:t>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D0DBB2-ABEE-4E20-BB66-F3152640FC8B}"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8AAB02E-0A84-40B4-83D9-127AD4A2B94D}" type="datetimeFigureOut">
              <a:rPr lang="en-US" smtClean="0"/>
              <a:t>1/28/2018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D0DBB2-ABEE-4E20-BB66-F3152640FC8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AAB02E-0A84-40B4-83D9-127AD4A2B94D}" type="datetimeFigureOut">
              <a:rPr lang="en-US" smtClean="0"/>
              <a:t>1/28/2018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D0DBB2-ABEE-4E20-BB66-F3152640FC8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58AAB02E-0A84-40B4-83D9-127AD4A2B94D}" type="datetimeFigureOut">
              <a:rPr lang="en-US" smtClean="0"/>
              <a:t>1/28/2018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D0DBB2-ABEE-4E20-BB66-F3152640FC8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8AAB02E-0A84-40B4-83D9-127AD4A2B94D}" type="datetimeFigureOut">
              <a:rPr lang="en-US" smtClean="0"/>
              <a:t>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D0DBB2-ABEE-4E20-BB66-F3152640FC8B}"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AAB02E-0A84-40B4-83D9-127AD4A2B94D}" type="datetimeFigureOut">
              <a:rPr lang="en-US" smtClean="0"/>
              <a:t>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D0DBB2-ABEE-4E20-BB66-F3152640FC8B}"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58AAB02E-0A84-40B4-83D9-127AD4A2B94D}" type="datetimeFigureOut">
              <a:rPr lang="en-US" smtClean="0"/>
              <a:t>1/28/2018</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D9D0DBB2-ABEE-4E20-BB66-F3152640FC8B}"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ro.wikipedia.org/wiki/Zero_absolut" TargetMode="External"/><Relationship Id="rId7" Type="http://schemas.openxmlformats.org/officeDocument/2006/relationships/hyperlink" Target="https://www.scientificamerican.com/article/how-are-temperatures-clos/" TargetMode="External"/><Relationship Id="rId2" Type="http://schemas.openxmlformats.org/officeDocument/2006/relationships/hyperlink" Target="https://en.wikipedia.org/wiki/Absolute_zero" TargetMode="External"/><Relationship Id="rId1" Type="http://schemas.openxmlformats.org/officeDocument/2006/relationships/slideLayout" Target="../slideLayouts/slideLayout2.xml"/><Relationship Id="rId6" Type="http://schemas.openxmlformats.org/officeDocument/2006/relationships/hyperlink" Target="https://www.livescience.com/25959-atoms-colder-than-absolute-zero.html" TargetMode="External"/><Relationship Id="rId5" Type="http://schemas.openxmlformats.org/officeDocument/2006/relationships/hyperlink" Target="https://www.newscientist.com/article/dn18541-what-happens-at-absolute-zero/" TargetMode="External"/><Relationship Id="rId4" Type="http://schemas.openxmlformats.org/officeDocument/2006/relationships/hyperlink" Target="https://ro.wikipedia.org/wiki/Kelvin"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508104" y="3428999"/>
            <a:ext cx="3240360" cy="1785104"/>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000" dirty="0" err="1" smtClean="0">
                <a:latin typeface="Times New Roman" pitchFamily="18" charset="0"/>
                <a:cs typeface="Times New Roman" pitchFamily="18" charset="0"/>
              </a:rPr>
              <a:t>Proiect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realizat</a:t>
            </a:r>
            <a:r>
              <a:rPr lang="en-US" sz="2000" dirty="0" smtClean="0">
                <a:latin typeface="Times New Roman" pitchFamily="18" charset="0"/>
                <a:cs typeface="Times New Roman" pitchFamily="18" charset="0"/>
              </a:rPr>
              <a:t> de:</a:t>
            </a:r>
          </a:p>
          <a:p>
            <a:pPr marL="285750" indent="-285750" algn="ctr">
              <a:lnSpc>
                <a:spcPct val="150000"/>
              </a:lnSpc>
              <a:buFont typeface="Wingdings" pitchFamily="2" charset="2"/>
              <a:buChar char="v"/>
            </a:pPr>
            <a:r>
              <a:rPr lang="en-US" sz="2000" dirty="0" err="1" smtClean="0">
                <a:latin typeface="Times New Roman" pitchFamily="18" charset="0"/>
                <a:cs typeface="Times New Roman" pitchFamily="18" charset="0"/>
              </a:rPr>
              <a:t>Buic</a:t>
            </a:r>
            <a:r>
              <a:rPr lang="vi-VN" sz="2000" dirty="0" smtClean="0">
                <a:latin typeface="Times New Roman" pitchFamily="18" charset="0"/>
                <a:cs typeface="Times New Roman" pitchFamily="18" charset="0"/>
              </a:rPr>
              <a:t>ă</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Ioana</a:t>
            </a:r>
            <a:endParaRPr lang="en-US" sz="2000" dirty="0" smtClean="0">
              <a:latin typeface="Times New Roman" pitchFamily="18" charset="0"/>
              <a:cs typeface="Times New Roman" pitchFamily="18" charset="0"/>
            </a:endParaRPr>
          </a:p>
          <a:p>
            <a:pPr marL="285750" indent="-285750" algn="ctr">
              <a:lnSpc>
                <a:spcPct val="150000"/>
              </a:lnSpc>
              <a:buFont typeface="Wingdings" pitchFamily="2" charset="2"/>
              <a:buChar char="v"/>
            </a:pPr>
            <a:r>
              <a:rPr lang="en-US" sz="2000" dirty="0" err="1" smtClean="0">
                <a:latin typeface="Times New Roman" pitchFamily="18" charset="0"/>
                <a:cs typeface="Times New Roman" pitchFamily="18" charset="0"/>
              </a:rPr>
              <a:t>Ciubotaru</a:t>
            </a:r>
            <a:r>
              <a:rPr lang="en-US" sz="2000" dirty="0" smtClean="0">
                <a:latin typeface="Times New Roman" pitchFamily="18" charset="0"/>
                <a:cs typeface="Times New Roman" pitchFamily="18" charset="0"/>
              </a:rPr>
              <a:t> Mara</a:t>
            </a:r>
          </a:p>
          <a:p>
            <a:pPr marL="285750" indent="-285750" algn="ctr">
              <a:lnSpc>
                <a:spcPct val="150000"/>
              </a:lnSpc>
              <a:buFont typeface="Wingdings" pitchFamily="2" charset="2"/>
              <a:buChar char="v"/>
            </a:pPr>
            <a:r>
              <a:rPr lang="en-US" sz="2000" dirty="0" smtClean="0">
                <a:latin typeface="Times New Roman" pitchFamily="18" charset="0"/>
                <a:cs typeface="Times New Roman" pitchFamily="18" charset="0"/>
              </a:rPr>
              <a:t>Ivan Remus</a:t>
            </a:r>
            <a:endParaRPr lang="en-US" sz="2000" dirty="0">
              <a:latin typeface="Times New Roman" pitchFamily="18" charset="0"/>
              <a:cs typeface="Times New Roman" pitchFamily="18" charset="0"/>
            </a:endParaRPr>
          </a:p>
        </p:txBody>
      </p:sp>
      <p:sp>
        <p:nvSpPr>
          <p:cNvPr id="8" name="Rectangle 7"/>
          <p:cNvSpPr/>
          <p:nvPr/>
        </p:nvSpPr>
        <p:spPr>
          <a:xfrm>
            <a:off x="2242040" y="1412776"/>
            <a:ext cx="4659930"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ZERO ABSOLUT</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8445245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03648" y="692696"/>
            <a:ext cx="6397905"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a:spAutoFit/>
          </a:bodyPr>
          <a:lstStyle/>
          <a:p>
            <a:pPr algn="ctr"/>
            <a:r>
              <a:rPr lang="ro-RO" sz="5400" dirty="0">
                <a:ln w="18415" cmpd="sng">
                  <a:solidFill>
                    <a:srgbClr val="FFFFFF"/>
                  </a:solidFill>
                  <a:prstDash val="solid"/>
                </a:ln>
                <a:solidFill>
                  <a:srgbClr val="FFFFFF"/>
                </a:solidFill>
                <a:effectLst>
                  <a:outerShdw blurRad="63500" dir="3600000" algn="tl" rotWithShape="0">
                    <a:srgbClr val="000000">
                      <a:alpha val="70000"/>
                    </a:srgbClr>
                  </a:outerShdw>
                </a:effectLst>
              </a:rPr>
              <a:t>Opera lui Lord </a:t>
            </a:r>
            <a:r>
              <a:rPr lang="ro-RO"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Kelvin</a:t>
            </a:r>
            <a:endParaRPr lang="en-US" sz="5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7" name="TextBox 6"/>
          <p:cNvSpPr txBox="1"/>
          <p:nvPr/>
        </p:nvSpPr>
        <p:spPr>
          <a:xfrm>
            <a:off x="467544" y="2060848"/>
            <a:ext cx="8352928" cy="3693319"/>
          </a:xfrm>
          <a:prstGeom prst="rect">
            <a:avLst/>
          </a:prstGeom>
          <a:noFill/>
        </p:spPr>
        <p:txBody>
          <a:bodyPr wrap="square" rtlCol="0">
            <a:spAutoFit/>
          </a:bodyPr>
          <a:lstStyle/>
          <a:p>
            <a:pPr indent="457200">
              <a:lnSpc>
                <a:spcPct val="150000"/>
              </a:lnSpc>
            </a:pPr>
            <a:r>
              <a:rPr lang="ro-RO" sz="1600" dirty="0">
                <a:latin typeface="Times New Roman" pitchFamily="18" charset="0"/>
                <a:cs typeface="Times New Roman" pitchFamily="18" charset="0"/>
              </a:rPr>
              <a:t>După ce </a:t>
            </a:r>
            <a:r>
              <a:rPr lang="ro-RO" sz="1600" b="1" i="1" dirty="0">
                <a:latin typeface="Times New Roman" pitchFamily="18" charset="0"/>
                <a:cs typeface="Times New Roman" pitchFamily="18" charset="0"/>
              </a:rPr>
              <a:t>James Prescott Joule</a:t>
            </a:r>
            <a:r>
              <a:rPr lang="ro-RO" sz="1600" dirty="0">
                <a:latin typeface="Times New Roman" pitchFamily="18" charset="0"/>
                <a:cs typeface="Times New Roman" pitchFamily="18" charset="0"/>
              </a:rPr>
              <a:t> </a:t>
            </a:r>
            <a:r>
              <a:rPr lang="ro-RO" sz="1600" i="1" dirty="0">
                <a:latin typeface="Times New Roman" pitchFamily="18" charset="0"/>
                <a:cs typeface="Times New Roman" pitchFamily="18" charset="0"/>
              </a:rPr>
              <a:t>a determinat echivalentul mecanic al căldurii</a:t>
            </a:r>
            <a:r>
              <a:rPr lang="ro-RO" sz="1600" dirty="0">
                <a:latin typeface="Times New Roman" pitchFamily="18" charset="0"/>
                <a:cs typeface="Times New Roman" pitchFamily="18" charset="0"/>
              </a:rPr>
              <a:t>, </a:t>
            </a:r>
            <a:r>
              <a:rPr lang="ro-RO" sz="1600" b="1" i="1" dirty="0">
                <a:latin typeface="Times New Roman" pitchFamily="18" charset="0"/>
                <a:cs typeface="Times New Roman" pitchFamily="18" charset="0"/>
              </a:rPr>
              <a:t>Lordul Kelvin</a:t>
            </a:r>
            <a:r>
              <a:rPr lang="ro-RO" sz="1600" dirty="0">
                <a:latin typeface="Times New Roman" pitchFamily="18" charset="0"/>
                <a:cs typeface="Times New Roman" pitchFamily="18" charset="0"/>
              </a:rPr>
              <a:t> a abordat întrebarea dintr-un punct de vedere complet diferit și </a:t>
            </a:r>
            <a:r>
              <a:rPr lang="ro-RO" sz="1600" b="1" dirty="0">
                <a:latin typeface="Times New Roman" pitchFamily="18" charset="0"/>
                <a:cs typeface="Times New Roman" pitchFamily="18" charset="0"/>
              </a:rPr>
              <a:t>în 1848</a:t>
            </a:r>
            <a:r>
              <a:rPr lang="ro-RO" sz="1600" dirty="0">
                <a:latin typeface="Times New Roman" pitchFamily="18" charset="0"/>
                <a:cs typeface="Times New Roman" pitchFamily="18" charset="0"/>
              </a:rPr>
              <a:t> </a:t>
            </a:r>
            <a:r>
              <a:rPr lang="ro-RO" sz="1600" i="1" dirty="0">
                <a:latin typeface="Times New Roman" pitchFamily="18" charset="0"/>
                <a:cs typeface="Times New Roman" pitchFamily="18" charset="0"/>
              </a:rPr>
              <a:t>a creat o scară de temperatură absolută care era independentă de proprietățile unei anumite substanțe și se baza pe </a:t>
            </a:r>
            <a:r>
              <a:rPr lang="ro-RO" sz="1600" b="1" i="1" dirty="0">
                <a:latin typeface="Times New Roman" pitchFamily="18" charset="0"/>
                <a:cs typeface="Times New Roman" pitchFamily="18" charset="0"/>
              </a:rPr>
              <a:t>teoria lui Carnot</a:t>
            </a:r>
            <a:r>
              <a:rPr lang="ro-RO" sz="1600" i="1" dirty="0">
                <a:latin typeface="Times New Roman" pitchFamily="18" charset="0"/>
                <a:cs typeface="Times New Roman" pitchFamily="18" charset="0"/>
              </a:rPr>
              <a:t> a motivației puterii căldurii și a datelor publicate de Henri Victor Regnault</a:t>
            </a:r>
            <a:r>
              <a:rPr lang="ro-RO" sz="1600" dirty="0">
                <a:latin typeface="Times New Roman" pitchFamily="18" charset="0"/>
                <a:cs typeface="Times New Roman" pitchFamily="18" charset="0"/>
              </a:rPr>
              <a:t>.</a:t>
            </a:r>
            <a:endParaRPr lang="en-US" sz="1600" dirty="0">
              <a:latin typeface="Times New Roman" pitchFamily="18" charset="0"/>
              <a:cs typeface="Times New Roman" pitchFamily="18" charset="0"/>
            </a:endParaRPr>
          </a:p>
          <a:p>
            <a:pPr indent="457200">
              <a:lnSpc>
                <a:spcPct val="150000"/>
              </a:lnSpc>
            </a:pPr>
            <a:r>
              <a:rPr lang="ro-RO" sz="1600" dirty="0">
                <a:latin typeface="Times New Roman" pitchFamily="18" charset="0"/>
                <a:cs typeface="Times New Roman" pitchFamily="18" charset="0"/>
              </a:rPr>
              <a:t> </a:t>
            </a:r>
            <a:r>
              <a:rPr lang="ro-RO" sz="1600" b="1" i="1" dirty="0">
                <a:latin typeface="Times New Roman" pitchFamily="18" charset="0"/>
                <a:cs typeface="Times New Roman" pitchFamily="18" charset="0"/>
              </a:rPr>
              <a:t>A urmat de la aceste principii, iar scala lui a fost construită încât zeroul său să fie plasat la -273 ° C, </a:t>
            </a:r>
            <a:r>
              <a:rPr lang="ro-RO" sz="1600" dirty="0">
                <a:latin typeface="Times New Roman" pitchFamily="18" charset="0"/>
                <a:cs typeface="Times New Roman" pitchFamily="18" charset="0"/>
              </a:rPr>
              <a:t>aproape la același punct ca și zero al termometrului de aer. </a:t>
            </a:r>
            <a:endParaRPr lang="en-US" sz="1600" dirty="0">
              <a:latin typeface="Times New Roman" pitchFamily="18" charset="0"/>
              <a:cs typeface="Times New Roman" pitchFamily="18" charset="0"/>
            </a:endParaRPr>
          </a:p>
          <a:p>
            <a:pPr indent="457200">
              <a:lnSpc>
                <a:spcPct val="150000"/>
              </a:lnSpc>
            </a:pPr>
            <a:r>
              <a:rPr lang="ro-RO" sz="1600" i="1" dirty="0">
                <a:latin typeface="Times New Roman" pitchFamily="18" charset="0"/>
                <a:cs typeface="Times New Roman" pitchFamily="18" charset="0"/>
              </a:rPr>
              <a:t>Această valoare nu a fost acceptată imediat</a:t>
            </a:r>
            <a:r>
              <a:rPr lang="ro-RO" sz="1600" dirty="0">
                <a:latin typeface="Times New Roman" pitchFamily="18" charset="0"/>
                <a:cs typeface="Times New Roman" pitchFamily="18" charset="0"/>
              </a:rPr>
              <a:t>; valorile cuprinse între </a:t>
            </a:r>
            <a:r>
              <a:rPr lang="ro-RO" sz="1600" dirty="0" smtClean="0">
                <a:latin typeface="Times New Roman" pitchFamily="18" charset="0"/>
                <a:cs typeface="Times New Roman" pitchFamily="18" charset="0"/>
              </a:rPr>
              <a:t>-</a:t>
            </a:r>
            <a:r>
              <a:rPr lang="ro-RO" sz="1600" dirty="0">
                <a:latin typeface="Times New Roman" pitchFamily="18" charset="0"/>
                <a:cs typeface="Times New Roman" pitchFamily="18" charset="0"/>
              </a:rPr>
              <a:t>271,1 ° C (-455,98 ° F) și -274,5 ° C (-462,10 ° F), derivate din măsurătorile de laborator și observațiile de refracție astronomică, începe să fie folosite la începutul secolului 20.</a:t>
            </a:r>
            <a:endParaRPr lang="en-US" sz="1600"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0242016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3568" y="1844824"/>
            <a:ext cx="4248472" cy="4062651"/>
          </a:xfrm>
          <a:prstGeom prst="rect">
            <a:avLst/>
          </a:prstGeom>
          <a:noFill/>
        </p:spPr>
        <p:txBody>
          <a:bodyPr wrap="square" rtlCol="0">
            <a:spAutoFit/>
          </a:bodyPr>
          <a:lstStyle/>
          <a:p>
            <a:pPr indent="457200">
              <a:lnSpc>
                <a:spcPct val="150000"/>
              </a:lnSpc>
            </a:pPr>
            <a:r>
              <a:rPr lang="ro-RO" sz="1600" b="1" dirty="0">
                <a:latin typeface="Times New Roman" pitchFamily="18" charset="0"/>
                <a:cs typeface="Times New Roman" pitchFamily="18" charset="0"/>
              </a:rPr>
              <a:t>Scara Kelvin</a:t>
            </a:r>
            <a:r>
              <a:rPr lang="ro-RO" sz="1600" dirty="0">
                <a:latin typeface="Times New Roman" pitchFamily="18" charset="0"/>
                <a:cs typeface="Times New Roman" pitchFamily="18" charset="0"/>
              </a:rPr>
              <a:t> este o scară termodinamică absolută a temperaturii, ce utilizează temperatura de zero absolut, temperatură la care toate mișcările termice încetează în descrierea clasică a termodinamicii</a:t>
            </a:r>
            <a:r>
              <a:rPr lang="ro-RO" sz="1600" dirty="0" smtClean="0">
                <a:latin typeface="Times New Roman" pitchFamily="18" charset="0"/>
                <a:cs typeface="Times New Roman" pitchFamily="18" charset="0"/>
              </a:rPr>
              <a:t>.</a:t>
            </a:r>
            <a:endParaRPr lang="en-US" sz="1600" dirty="0" smtClean="0">
              <a:latin typeface="Times New Roman" pitchFamily="18" charset="0"/>
              <a:cs typeface="Times New Roman" pitchFamily="18" charset="0"/>
            </a:endParaRPr>
          </a:p>
          <a:p>
            <a:pPr indent="457200">
              <a:lnSpc>
                <a:spcPct val="150000"/>
              </a:lnSpc>
            </a:pPr>
            <a:r>
              <a:rPr lang="en-US" sz="1600" i="1" dirty="0" err="1" smtClean="0">
                <a:latin typeface="Times New Roman" pitchFamily="18" charset="0"/>
                <a:cs typeface="Times New Roman" pitchFamily="18" charset="0"/>
              </a:rPr>
              <a:t>Aceasta</a:t>
            </a:r>
            <a:r>
              <a:rPr lang="en-US" sz="1600" i="1" dirty="0" smtClean="0">
                <a:latin typeface="Times New Roman" pitchFamily="18" charset="0"/>
                <a:cs typeface="Times New Roman" pitchFamily="18" charset="0"/>
              </a:rPr>
              <a:t> </a:t>
            </a:r>
            <a:r>
              <a:rPr lang="ro-RO" sz="1600" i="1" dirty="0" smtClean="0">
                <a:latin typeface="Times New Roman" pitchFamily="18" charset="0"/>
                <a:cs typeface="Times New Roman" pitchFamily="18" charset="0"/>
              </a:rPr>
              <a:t>este </a:t>
            </a:r>
            <a:r>
              <a:rPr lang="ro-RO" sz="1600" i="1" dirty="0">
                <a:latin typeface="Times New Roman" pitchFamily="18" charset="0"/>
                <a:cs typeface="Times New Roman" pitchFamily="18" charset="0"/>
              </a:rPr>
              <a:t>numită după inginerul și fizicianul universitar din Glasgow, </a:t>
            </a:r>
            <a:r>
              <a:rPr lang="ro-RO" sz="1600" b="1" dirty="0">
                <a:latin typeface="Times New Roman" pitchFamily="18" charset="0"/>
                <a:cs typeface="Times New Roman" pitchFamily="18" charset="0"/>
              </a:rPr>
              <a:t>William Thomson</a:t>
            </a:r>
            <a:r>
              <a:rPr lang="ro-RO" sz="1600" i="1" dirty="0">
                <a:latin typeface="Times New Roman" pitchFamily="18" charset="0"/>
                <a:cs typeface="Times New Roman" pitchFamily="18" charset="0"/>
              </a:rPr>
              <a:t>, primul baron Kelvin</a:t>
            </a:r>
            <a:r>
              <a:rPr lang="ro-RO" sz="1600" dirty="0">
                <a:latin typeface="Times New Roman" pitchFamily="18" charset="0"/>
                <a:cs typeface="Times New Roman" pitchFamily="18" charset="0"/>
              </a:rPr>
              <a:t> (1824-1907), care a scris despre necesitatea unei "</a:t>
            </a:r>
            <a:r>
              <a:rPr lang="ro-RO" sz="1600" i="1" dirty="0">
                <a:latin typeface="Times New Roman" pitchFamily="18" charset="0"/>
                <a:cs typeface="Times New Roman" pitchFamily="18" charset="0"/>
              </a:rPr>
              <a:t>scale absolut termometrice</a:t>
            </a:r>
            <a:r>
              <a:rPr lang="ro-RO" sz="1600" dirty="0">
                <a:latin typeface="Times New Roman" pitchFamily="18" charset="0"/>
                <a:cs typeface="Times New Roman" pitchFamily="18" charset="0"/>
              </a:rPr>
              <a:t>". </a:t>
            </a:r>
            <a:endParaRPr lang="en-US" sz="1600" dirty="0" smtClean="0">
              <a:effectLst/>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4099" name="Picture 3" descr="C:\Users\Tudor\Desktop\downlo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2021387"/>
            <a:ext cx="2849636" cy="3168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79421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522" y="764704"/>
            <a:ext cx="7019870"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a:spAutoFit/>
          </a:bodyPr>
          <a:lstStyle/>
          <a:p>
            <a:pPr algn="ctr"/>
            <a:r>
              <a:rPr lang="ro-RO" sz="5400" dirty="0">
                <a:ln w="18415" cmpd="sng">
                  <a:solidFill>
                    <a:srgbClr val="FFFFFF"/>
                  </a:solidFill>
                  <a:prstDash val="solid"/>
                </a:ln>
                <a:solidFill>
                  <a:srgbClr val="FFFFFF"/>
                </a:solidFill>
                <a:effectLst>
                  <a:outerShdw blurRad="63500" dir="3600000" algn="tl" rotWithShape="0">
                    <a:srgbClr val="000000">
                      <a:alpha val="70000"/>
                    </a:srgbClr>
                  </a:outerShdw>
                </a:effectLst>
              </a:rPr>
              <a:t>Cursa spre zero </a:t>
            </a:r>
            <a:r>
              <a:rPr lang="ro-RO"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abso</a:t>
            </a:r>
            <a:r>
              <a:rPr lang="en-US" sz="54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lut</a:t>
            </a:r>
            <a:endParaRPr lang="en-US" sz="5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5" name="TextBox 4"/>
          <p:cNvSpPr txBox="1"/>
          <p:nvPr/>
        </p:nvSpPr>
        <p:spPr>
          <a:xfrm>
            <a:off x="539552" y="2348880"/>
            <a:ext cx="8136904" cy="4524315"/>
          </a:xfrm>
          <a:prstGeom prst="rect">
            <a:avLst/>
          </a:prstGeom>
          <a:noFill/>
        </p:spPr>
        <p:txBody>
          <a:bodyPr wrap="square" rtlCol="0">
            <a:spAutoFit/>
          </a:bodyPr>
          <a:lstStyle/>
          <a:p>
            <a:pPr indent="457200">
              <a:lnSpc>
                <a:spcPct val="150000"/>
              </a:lnSpc>
            </a:pPr>
            <a:r>
              <a:rPr lang="ro-RO" sz="1600" b="1" dirty="0">
                <a:latin typeface="Times New Roman" pitchFamily="18" charset="0"/>
                <a:cs typeface="Times New Roman" pitchFamily="18" charset="0"/>
              </a:rPr>
              <a:t>Până în 1845</a:t>
            </a:r>
            <a:r>
              <a:rPr lang="ro-RO" sz="1600" i="1" dirty="0">
                <a:latin typeface="Times New Roman" pitchFamily="18" charset="0"/>
                <a:cs typeface="Times New Roman" pitchFamily="18" charset="0"/>
              </a:rPr>
              <a:t>, Michael Faraday a reușit să lichefice cele mai multe dintre gazele cunoscute și a atins un nou record pentru temperaturile cele mai scăzute</a:t>
            </a:r>
            <a:r>
              <a:rPr lang="ro-RO" sz="1600" dirty="0">
                <a:latin typeface="Times New Roman" pitchFamily="18" charset="0"/>
                <a:cs typeface="Times New Roman" pitchFamily="18" charset="0"/>
              </a:rPr>
              <a:t> </a:t>
            </a:r>
            <a:r>
              <a:rPr lang="ro-RO" sz="1600" i="1" dirty="0">
                <a:latin typeface="Times New Roman" pitchFamily="18" charset="0"/>
                <a:cs typeface="Times New Roman" pitchFamily="18" charset="0"/>
              </a:rPr>
              <a:t>atingând </a:t>
            </a:r>
            <a:r>
              <a:rPr lang="ro-RO" sz="1600" dirty="0">
                <a:latin typeface="Times New Roman" pitchFamily="18" charset="0"/>
                <a:cs typeface="Times New Roman" pitchFamily="18" charset="0"/>
              </a:rPr>
              <a:t>-130 ° C (-202 ° F; 143 K). </a:t>
            </a:r>
            <a:endParaRPr lang="en-US" sz="1600" dirty="0" smtClean="0">
              <a:latin typeface="Times New Roman" pitchFamily="18" charset="0"/>
              <a:cs typeface="Times New Roman" pitchFamily="18" charset="0"/>
            </a:endParaRPr>
          </a:p>
          <a:p>
            <a:pPr indent="457200">
              <a:lnSpc>
                <a:spcPct val="150000"/>
              </a:lnSpc>
            </a:pPr>
            <a:r>
              <a:rPr lang="ro-RO" sz="1600" b="1" dirty="0">
                <a:latin typeface="Times New Roman" pitchFamily="18" charset="0"/>
                <a:cs typeface="Times New Roman" pitchFamily="18" charset="0"/>
              </a:rPr>
              <a:t>În 1877</a:t>
            </a:r>
            <a:r>
              <a:rPr lang="ro-RO" sz="1600" i="1" dirty="0">
                <a:latin typeface="Times New Roman" pitchFamily="18" charset="0"/>
                <a:cs typeface="Times New Roman" pitchFamily="18" charset="0"/>
              </a:rPr>
              <a:t>, Louis Paul Cailletet din Franța și Raoul Pictet din Elveția</a:t>
            </a:r>
            <a:r>
              <a:rPr lang="ro-RO" sz="1600" dirty="0">
                <a:latin typeface="Times New Roman" pitchFamily="18" charset="0"/>
                <a:cs typeface="Times New Roman" pitchFamily="18" charset="0"/>
              </a:rPr>
              <a:t> au reușit să producă primele picături de aer lichid -195 ° C (-319.0 ° F; 78.1 K). Aceasta a fost urmată </a:t>
            </a:r>
            <a:r>
              <a:rPr lang="ro-RO" sz="1600" b="1" dirty="0">
                <a:latin typeface="Times New Roman" pitchFamily="18" charset="0"/>
                <a:cs typeface="Times New Roman" pitchFamily="18" charset="0"/>
              </a:rPr>
              <a:t>în 1883</a:t>
            </a:r>
            <a:r>
              <a:rPr lang="ro-RO" sz="1600" dirty="0">
                <a:latin typeface="Times New Roman" pitchFamily="18" charset="0"/>
                <a:cs typeface="Times New Roman" pitchFamily="18" charset="0"/>
              </a:rPr>
              <a:t> de </a:t>
            </a:r>
            <a:r>
              <a:rPr lang="ro-RO" sz="1600" i="1" dirty="0">
                <a:latin typeface="Times New Roman" pitchFamily="18" charset="0"/>
                <a:cs typeface="Times New Roman" pitchFamily="18" charset="0"/>
              </a:rPr>
              <a:t>producția de oxigen lichid</a:t>
            </a:r>
            <a:r>
              <a:rPr lang="ro-RO" sz="1600" dirty="0">
                <a:latin typeface="Times New Roman" pitchFamily="18" charset="0"/>
                <a:cs typeface="Times New Roman" pitchFamily="18" charset="0"/>
              </a:rPr>
              <a:t> -218 ° C de către profesorii polonezi Zygmunt Wróblewski și Karol Olszewski.</a:t>
            </a:r>
            <a:endParaRPr lang="en-US" sz="1600" dirty="0">
              <a:latin typeface="Times New Roman" pitchFamily="18" charset="0"/>
              <a:cs typeface="Times New Roman" pitchFamily="18" charset="0"/>
            </a:endParaRPr>
          </a:p>
          <a:p>
            <a:pPr indent="457200">
              <a:lnSpc>
                <a:spcPct val="150000"/>
              </a:lnSpc>
            </a:pPr>
            <a:r>
              <a:rPr lang="ro-RO" sz="1600" i="1" dirty="0">
                <a:latin typeface="Times New Roman" pitchFamily="18" charset="0"/>
                <a:cs typeface="Times New Roman" pitchFamily="18" charset="0"/>
              </a:rPr>
              <a:t>Chimistul și fizicianul scoțian James Dewar și fizicianul olandez Heike Kamerlingh Onnes </a:t>
            </a:r>
            <a:r>
              <a:rPr lang="ro-RO" sz="1600" dirty="0">
                <a:latin typeface="Times New Roman" pitchFamily="18" charset="0"/>
                <a:cs typeface="Times New Roman" pitchFamily="18" charset="0"/>
              </a:rPr>
              <a:t>au preluat provocarea de a lichefia gazele rămase de hidrogen și de heliu.</a:t>
            </a:r>
            <a:r>
              <a:rPr lang="ro-RO" sz="1600" b="1" dirty="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pPr indent="457200">
              <a:lnSpc>
                <a:spcPct val="150000"/>
              </a:lnSpc>
            </a:pPr>
            <a:r>
              <a:rPr lang="ro-RO" sz="1600" b="1" dirty="0">
                <a:latin typeface="Times New Roman" pitchFamily="18" charset="0"/>
                <a:cs typeface="Times New Roman" pitchFamily="18" charset="0"/>
              </a:rPr>
              <a:t>În 1898</a:t>
            </a:r>
            <a:r>
              <a:rPr lang="ro-RO" sz="1600" dirty="0">
                <a:latin typeface="Times New Roman" pitchFamily="18" charset="0"/>
                <a:cs typeface="Times New Roman" pitchFamily="18" charset="0"/>
              </a:rPr>
              <a:t>, </a:t>
            </a:r>
            <a:r>
              <a:rPr lang="ro-RO" sz="1600" i="1" dirty="0">
                <a:latin typeface="Times New Roman" pitchFamily="18" charset="0"/>
                <a:cs typeface="Times New Roman" pitchFamily="18" charset="0"/>
              </a:rPr>
              <a:t>după 20 de ani de efort</a:t>
            </a:r>
            <a:r>
              <a:rPr lang="ro-RO" sz="1600" dirty="0">
                <a:latin typeface="Times New Roman" pitchFamily="18" charset="0"/>
                <a:cs typeface="Times New Roman" pitchFamily="18" charset="0"/>
              </a:rPr>
              <a:t>, </a:t>
            </a:r>
            <a:r>
              <a:rPr lang="ro-RO" sz="1600" i="1" dirty="0">
                <a:latin typeface="Times New Roman" pitchFamily="18" charset="0"/>
                <a:cs typeface="Times New Roman" pitchFamily="18" charset="0"/>
              </a:rPr>
              <a:t>Dewar a fost primul care a lichefiat hidrogenul, ajungând la o nouă temperatură scăzută de</a:t>
            </a:r>
            <a:r>
              <a:rPr lang="ro-RO" sz="1600" dirty="0">
                <a:latin typeface="Times New Roman" pitchFamily="18" charset="0"/>
                <a:cs typeface="Times New Roman" pitchFamily="18" charset="0"/>
              </a:rPr>
              <a:t> -252 ° C (-421,6 ° F; 21,1 K). </a:t>
            </a:r>
            <a:endParaRPr lang="en-US" sz="1600" dirty="0">
              <a:latin typeface="Times New Roman" pitchFamily="18" charset="0"/>
              <a:cs typeface="Times New Roman" pitchFamily="18" charset="0"/>
            </a:endParaRPr>
          </a:p>
          <a:p>
            <a:pPr indent="457200">
              <a:lnSpc>
                <a:spcPct val="150000"/>
              </a:lnSpc>
            </a:pPr>
            <a:endParaRPr lang="en-US" sz="1600" dirty="0"/>
          </a:p>
        </p:txBody>
      </p:sp>
    </p:spTree>
    <p:extLst>
      <p:ext uri="{BB962C8B-B14F-4D97-AF65-F5344CB8AC3E}">
        <p14:creationId xmlns:p14="http://schemas.microsoft.com/office/powerpoint/2010/main" val="40346765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0135" y="1988840"/>
            <a:ext cx="8280920" cy="3093154"/>
          </a:xfrm>
          <a:prstGeom prst="rect">
            <a:avLst/>
          </a:prstGeom>
          <a:noFill/>
        </p:spPr>
        <p:txBody>
          <a:bodyPr wrap="square" rtlCol="0">
            <a:spAutoFit/>
          </a:bodyPr>
          <a:lstStyle/>
          <a:p>
            <a:pPr indent="457200">
              <a:lnSpc>
                <a:spcPct val="150000"/>
              </a:lnSpc>
            </a:pPr>
            <a:r>
              <a:rPr lang="ro-RO" sz="1600" dirty="0">
                <a:latin typeface="Times New Roman" pitchFamily="18" charset="0"/>
                <a:cs typeface="Times New Roman" pitchFamily="18" charset="0"/>
              </a:rPr>
              <a:t>Cu toate acestea </a:t>
            </a:r>
            <a:r>
              <a:rPr lang="ro-RO" sz="1600" i="1" dirty="0">
                <a:latin typeface="Times New Roman" pitchFamily="18" charset="0"/>
                <a:cs typeface="Times New Roman" pitchFamily="18" charset="0"/>
              </a:rPr>
              <a:t>Onnes</a:t>
            </a:r>
            <a:r>
              <a:rPr lang="ro-RO" sz="1600" dirty="0">
                <a:latin typeface="Times New Roman" pitchFamily="18" charset="0"/>
                <a:cs typeface="Times New Roman" pitchFamily="18" charset="0"/>
              </a:rPr>
              <a:t>, rivalul său, </a:t>
            </a:r>
            <a:r>
              <a:rPr lang="ro-RO" sz="1600" i="1" dirty="0">
                <a:latin typeface="Times New Roman" pitchFamily="18" charset="0"/>
                <a:cs typeface="Times New Roman" pitchFamily="18" charset="0"/>
              </a:rPr>
              <a:t>a fost primul care a lichefiat heliul</a:t>
            </a:r>
            <a:r>
              <a:rPr lang="ro-RO" sz="1600" dirty="0">
                <a:latin typeface="Times New Roman" pitchFamily="18" charset="0"/>
                <a:cs typeface="Times New Roman" pitchFamily="18" charset="0"/>
              </a:rPr>
              <a:t>, </a:t>
            </a:r>
            <a:r>
              <a:rPr lang="ro-RO" sz="1600" b="1" dirty="0">
                <a:latin typeface="Times New Roman" pitchFamily="18" charset="0"/>
                <a:cs typeface="Times New Roman" pitchFamily="18" charset="0"/>
              </a:rPr>
              <a:t>în 1908</a:t>
            </a:r>
            <a:r>
              <a:rPr lang="ro-RO" sz="1600" dirty="0">
                <a:latin typeface="Times New Roman" pitchFamily="18" charset="0"/>
                <a:cs typeface="Times New Roman" pitchFamily="18" charset="0"/>
              </a:rPr>
              <a:t>, folosind mai multe etape de prerăcire și ciclul lui Hampson-Linde. </a:t>
            </a:r>
            <a:endParaRPr lang="en-US" sz="1600" dirty="0" smtClean="0">
              <a:latin typeface="Times New Roman" pitchFamily="18" charset="0"/>
              <a:cs typeface="Times New Roman" pitchFamily="18" charset="0"/>
            </a:endParaRPr>
          </a:p>
          <a:p>
            <a:pPr indent="457200">
              <a:lnSpc>
                <a:spcPct val="150000"/>
              </a:lnSpc>
            </a:pPr>
            <a:r>
              <a:rPr lang="ro-RO" sz="1600" b="1" dirty="0">
                <a:latin typeface="Times New Roman" pitchFamily="18" charset="0"/>
                <a:cs typeface="Times New Roman" pitchFamily="18" charset="0"/>
              </a:rPr>
              <a:t>Realizarea lui ia adus premiul Nobel în 1913</a:t>
            </a:r>
            <a:r>
              <a:rPr lang="ro-RO" sz="1600" dirty="0">
                <a:latin typeface="Times New Roman" pitchFamily="18" charset="0"/>
                <a:cs typeface="Times New Roman" pitchFamily="18" charset="0"/>
              </a:rPr>
              <a:t>.</a:t>
            </a:r>
            <a:endParaRPr lang="en-US" sz="1600" dirty="0">
              <a:latin typeface="Times New Roman" pitchFamily="18" charset="0"/>
              <a:cs typeface="Times New Roman" pitchFamily="18" charset="0"/>
            </a:endParaRPr>
          </a:p>
          <a:p>
            <a:pPr indent="457200">
              <a:lnSpc>
                <a:spcPct val="150000"/>
              </a:lnSpc>
            </a:pPr>
            <a:endParaRPr lang="en-US" sz="1600" i="1" dirty="0" smtClean="0">
              <a:latin typeface="Times New Roman" pitchFamily="18" charset="0"/>
              <a:cs typeface="Times New Roman" pitchFamily="18" charset="0"/>
            </a:endParaRPr>
          </a:p>
          <a:p>
            <a:pPr indent="457200">
              <a:lnSpc>
                <a:spcPct val="150000"/>
              </a:lnSpc>
            </a:pPr>
            <a:r>
              <a:rPr lang="ro-RO" sz="1600" i="1" dirty="0" smtClean="0">
                <a:latin typeface="Times New Roman" pitchFamily="18" charset="0"/>
                <a:cs typeface="Times New Roman" pitchFamily="18" charset="0"/>
              </a:rPr>
              <a:t>Onnes</a:t>
            </a:r>
            <a:r>
              <a:rPr lang="ro-RO" sz="1600" dirty="0" smtClean="0">
                <a:latin typeface="Times New Roman" pitchFamily="18" charset="0"/>
                <a:cs typeface="Times New Roman" pitchFamily="18" charset="0"/>
              </a:rPr>
              <a:t> </a:t>
            </a:r>
            <a:r>
              <a:rPr lang="ro-RO" sz="1600" dirty="0">
                <a:latin typeface="Times New Roman" pitchFamily="18" charset="0"/>
                <a:cs typeface="Times New Roman" pitchFamily="18" charset="0"/>
              </a:rPr>
              <a:t>a continuat să studieze proprietățile materialelor la temperaturi apropiate de zero absolut, </a:t>
            </a:r>
            <a:r>
              <a:rPr lang="ro-RO" sz="1600" b="1" dirty="0">
                <a:latin typeface="Times New Roman" pitchFamily="18" charset="0"/>
                <a:cs typeface="Times New Roman" pitchFamily="18" charset="0"/>
              </a:rPr>
              <a:t>descriind supraconductivitatea și suprafluidele pentru prima dată.</a:t>
            </a:r>
            <a:endParaRPr lang="en-US" sz="1600" dirty="0">
              <a:latin typeface="Times New Roman" pitchFamily="18" charset="0"/>
              <a:cs typeface="Times New Roman" pitchFamily="18" charset="0"/>
            </a:endParaRPr>
          </a:p>
          <a:p>
            <a:pPr indent="457200">
              <a:lnSpc>
                <a:spcPct val="150000"/>
              </a:lnSpc>
            </a:pPr>
            <a:r>
              <a:rPr lang="ro-RO" sz="1600" b="1" i="1" dirty="0">
                <a:latin typeface="Times New Roman" pitchFamily="18" charset="0"/>
                <a:cs typeface="Times New Roman" pitchFamily="18" charset="0"/>
              </a:rPr>
              <a:t>Acestea au fost cele mai reci temperaturi obținute pe pământ la vremea </a:t>
            </a:r>
            <a:r>
              <a:rPr lang="ro-RO" sz="1600" b="1" i="1" dirty="0" smtClean="0">
                <a:latin typeface="Times New Roman" pitchFamily="18" charset="0"/>
                <a:cs typeface="Times New Roman" pitchFamily="18" charset="0"/>
              </a:rPr>
              <a:t>respectivă</a:t>
            </a:r>
            <a:r>
              <a:rPr lang="en-US" sz="1600" b="1" i="1"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p>
            <a:pPr indent="457200">
              <a:lnSpc>
                <a:spcPct val="150000"/>
              </a:lnSpc>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9713400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99592" y="734943"/>
            <a:ext cx="7356501"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a:spAutoFit/>
          </a:bodyPr>
          <a:lstStyle/>
          <a:p>
            <a:pPr algn="ctr"/>
            <a:r>
              <a:rPr lang="ro-RO" sz="3600" dirty="0">
                <a:ln w="18415" cmpd="sng">
                  <a:solidFill>
                    <a:srgbClr val="FFFFFF"/>
                  </a:solidFill>
                  <a:prstDash val="solid"/>
                </a:ln>
                <a:solidFill>
                  <a:srgbClr val="FFFFFF"/>
                </a:solidFill>
                <a:effectLst>
                  <a:outerShdw blurRad="63500" dir="3600000" algn="tl" rotWithShape="0">
                    <a:srgbClr val="000000">
                      <a:alpha val="70000"/>
                    </a:srgbClr>
                  </a:outerShdw>
                </a:effectLst>
              </a:rPr>
              <a:t>Este posibil să atingem zero absolut</a:t>
            </a:r>
            <a:r>
              <a:rPr lang="ro-RO"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TextBox 5"/>
          <p:cNvSpPr txBox="1"/>
          <p:nvPr/>
        </p:nvSpPr>
        <p:spPr>
          <a:xfrm>
            <a:off x="251520" y="2060848"/>
            <a:ext cx="8640960" cy="4985980"/>
          </a:xfrm>
          <a:prstGeom prst="rect">
            <a:avLst/>
          </a:prstGeom>
          <a:noFill/>
        </p:spPr>
        <p:txBody>
          <a:bodyPr wrap="square" rtlCol="0">
            <a:spAutoFit/>
          </a:bodyPr>
          <a:lstStyle/>
          <a:p>
            <a:pPr indent="457200">
              <a:lnSpc>
                <a:spcPct val="150000"/>
              </a:lnSpc>
            </a:pPr>
            <a:r>
              <a:rPr lang="ro-RO" sz="1600" dirty="0">
                <a:latin typeface="Times New Roman" pitchFamily="18" charset="0"/>
                <a:cs typeface="Times New Roman" pitchFamily="18" charset="0"/>
              </a:rPr>
              <a:t>Practic, munca necesară pentru a elimina căldura dintr-un gaz crește cu cât mai rece se face, fiind nevoie de o cantitate infinită de lucru pentru a răci ceva până la zero absolut</a:t>
            </a:r>
            <a:r>
              <a:rPr lang="ro-RO" sz="1600" i="1" dirty="0">
                <a:latin typeface="Times New Roman" pitchFamily="18" charset="0"/>
                <a:cs typeface="Times New Roman" pitchFamily="18" charset="0"/>
              </a:rPr>
              <a:t>. În termeni cuantic, puteți </a:t>
            </a:r>
            <a:r>
              <a:rPr lang="ro-RO" sz="1600" b="1" i="1" dirty="0">
                <a:latin typeface="Times New Roman" pitchFamily="18" charset="0"/>
                <a:cs typeface="Times New Roman" pitchFamily="18" charset="0"/>
              </a:rPr>
              <a:t>învinovăți principiul incertitudinii lui Heisenberg</a:t>
            </a:r>
            <a:r>
              <a:rPr lang="ro-RO" sz="1600" i="1" dirty="0">
                <a:latin typeface="Times New Roman" pitchFamily="18" charset="0"/>
                <a:cs typeface="Times New Roman" pitchFamily="18" charset="0"/>
              </a:rPr>
              <a:t>, care spune că cu cât cunoaștem viteza particulelor, cu atât mai puțin știm despre poziția sa și viceversa.</a:t>
            </a:r>
            <a:r>
              <a:rPr lang="ro-RO" sz="1600" dirty="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indent="457200">
              <a:lnSpc>
                <a:spcPct val="150000"/>
              </a:lnSpc>
            </a:pPr>
            <a:endParaRPr lang="en-US" sz="1600" dirty="0" smtClean="0">
              <a:latin typeface="Times New Roman" pitchFamily="18" charset="0"/>
              <a:cs typeface="Times New Roman" pitchFamily="18" charset="0"/>
            </a:endParaRPr>
          </a:p>
          <a:p>
            <a:pPr indent="457200">
              <a:lnSpc>
                <a:spcPct val="150000"/>
              </a:lnSpc>
            </a:pPr>
            <a:r>
              <a:rPr lang="ro-RO" sz="1600" b="1" i="1" dirty="0">
                <a:latin typeface="Times New Roman" pitchFamily="18" charset="0"/>
                <a:cs typeface="Times New Roman" pitchFamily="18" charset="0"/>
              </a:rPr>
              <a:t>Concluzia care se trage este aceea că sub zero absolut nu se poate ajunge,</a:t>
            </a:r>
            <a:r>
              <a:rPr lang="ro-RO" sz="1600" dirty="0">
                <a:latin typeface="Times New Roman" pitchFamily="18" charset="0"/>
                <a:cs typeface="Times New Roman" pitchFamily="18" charset="0"/>
              </a:rPr>
              <a:t> măsurând cu metodele pe care le cunoastem acum</a:t>
            </a:r>
            <a:r>
              <a:rPr lang="ro-RO" sz="1600" dirty="0" smtClean="0">
                <a:latin typeface="Times New Roman" pitchFamily="18" charset="0"/>
                <a:cs typeface="Times New Roman" pitchFamily="18" charset="0"/>
              </a:rPr>
              <a:t>.</a:t>
            </a:r>
            <a:endParaRPr lang="en-US" sz="1600" dirty="0" smtClean="0">
              <a:latin typeface="Times New Roman" pitchFamily="18" charset="0"/>
              <a:cs typeface="Times New Roman" pitchFamily="18" charset="0"/>
            </a:endParaRPr>
          </a:p>
          <a:p>
            <a:pPr indent="457200">
              <a:lnSpc>
                <a:spcPct val="150000"/>
              </a:lnSpc>
            </a:pPr>
            <a:endParaRPr lang="en-US" sz="1600" dirty="0">
              <a:latin typeface="Times New Roman" pitchFamily="18" charset="0"/>
              <a:cs typeface="Times New Roman" pitchFamily="18" charset="0"/>
            </a:endParaRPr>
          </a:p>
          <a:p>
            <a:pPr indent="457200">
              <a:lnSpc>
                <a:spcPct val="150000"/>
              </a:lnSpc>
            </a:pPr>
            <a:r>
              <a:rPr lang="ro-RO" sz="1600" i="1" dirty="0">
                <a:latin typeface="Times New Roman" pitchFamily="18" charset="0"/>
                <a:cs typeface="Times New Roman" pitchFamily="18" charset="0"/>
              </a:rPr>
              <a:t>"Nu, nu putem ajunge decât foarte aproape de zero absolut. </a:t>
            </a:r>
            <a:endParaRPr lang="en-US" sz="1600" dirty="0">
              <a:latin typeface="Times New Roman" pitchFamily="18" charset="0"/>
              <a:cs typeface="Times New Roman" pitchFamily="18" charset="0"/>
            </a:endParaRPr>
          </a:p>
          <a:p>
            <a:pPr indent="457200">
              <a:lnSpc>
                <a:spcPct val="150000"/>
              </a:lnSpc>
            </a:pPr>
            <a:r>
              <a:rPr lang="en-US" sz="1600" b="1" i="1" dirty="0" smtClean="0">
                <a:latin typeface="Times New Roman" pitchFamily="18" charset="0"/>
                <a:cs typeface="Times New Roman" pitchFamily="18" charset="0"/>
              </a:rPr>
              <a:t>                             </a:t>
            </a:r>
            <a:r>
              <a:rPr lang="ro-RO" sz="1600" b="1" i="1" dirty="0" smtClean="0">
                <a:latin typeface="Times New Roman" pitchFamily="18" charset="0"/>
                <a:cs typeface="Times New Roman" pitchFamily="18" charset="0"/>
              </a:rPr>
              <a:t>La </a:t>
            </a:r>
            <a:r>
              <a:rPr lang="ro-RO" sz="1600" b="1" i="1" dirty="0">
                <a:latin typeface="Times New Roman" pitchFamily="18" charset="0"/>
                <a:cs typeface="Times New Roman" pitchFamily="18" charset="0"/>
              </a:rPr>
              <a:t>zero absolut însă niciodată</a:t>
            </a:r>
            <a:r>
              <a:rPr lang="ro-RO" sz="1600" i="1" dirty="0">
                <a:latin typeface="Times New Roman" pitchFamily="18" charset="0"/>
                <a:cs typeface="Times New Roman" pitchFamily="18" charset="0"/>
              </a:rPr>
              <a:t>"</a:t>
            </a:r>
            <a:endParaRPr lang="en-US" sz="1600" dirty="0">
              <a:latin typeface="Times New Roman" pitchFamily="18" charset="0"/>
              <a:cs typeface="Times New Roman" pitchFamily="18" charset="0"/>
            </a:endParaRPr>
          </a:p>
          <a:p>
            <a:pPr indent="457200">
              <a:lnSpc>
                <a:spcPct val="150000"/>
              </a:lnSpc>
            </a:pPr>
            <a:r>
              <a:rPr lang="en-US" sz="1600" dirty="0" smtClean="0">
                <a:latin typeface="Times New Roman" pitchFamily="18" charset="0"/>
                <a:cs typeface="Times New Roman" pitchFamily="18" charset="0"/>
              </a:rPr>
              <a:t>                                                                   </a:t>
            </a:r>
            <a:r>
              <a:rPr lang="ro-RO" sz="1600" dirty="0" smtClean="0">
                <a:latin typeface="Times New Roman" pitchFamily="18" charset="0"/>
                <a:cs typeface="Times New Roman" pitchFamily="18" charset="0"/>
              </a:rPr>
              <a:t> </a:t>
            </a:r>
            <a:r>
              <a:rPr lang="ro-RO" sz="1600" dirty="0">
                <a:latin typeface="Times New Roman" pitchFamily="18" charset="0"/>
                <a:cs typeface="Times New Roman" pitchFamily="18" charset="0"/>
              </a:rPr>
              <a:t>A concluzionat profesorul Chan.</a:t>
            </a:r>
            <a:endParaRPr lang="en-US" sz="1600" dirty="0">
              <a:latin typeface="Times New Roman" pitchFamily="18" charset="0"/>
              <a:cs typeface="Times New Roman" pitchFamily="18" charset="0"/>
            </a:endParaRPr>
          </a:p>
          <a:p>
            <a:pPr indent="457200">
              <a:lnSpc>
                <a:spcPct val="150000"/>
              </a:lnSpc>
            </a:pPr>
            <a:endParaRPr lang="en-US" dirty="0"/>
          </a:p>
          <a:p>
            <a:pPr indent="457200">
              <a:lnSpc>
                <a:spcPct val="150000"/>
              </a:lnSpc>
            </a:pPr>
            <a:endParaRPr lang="en-US" dirty="0"/>
          </a:p>
        </p:txBody>
      </p:sp>
    </p:spTree>
    <p:extLst>
      <p:ext uri="{BB962C8B-B14F-4D97-AF65-F5344CB8AC3E}">
        <p14:creationId xmlns:p14="http://schemas.microsoft.com/office/powerpoint/2010/main" val="30754751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764703"/>
            <a:ext cx="8784976" cy="584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spAutoFit/>
          </a:bodyPr>
          <a:lstStyle/>
          <a:p>
            <a:pPr algn="ctr"/>
            <a:r>
              <a:rPr lang="ro-RO" sz="3200" dirty="0">
                <a:ln w="18415" cmpd="sng">
                  <a:solidFill>
                    <a:srgbClr val="FFFFFF"/>
                  </a:solidFill>
                  <a:prstDash val="solid"/>
                </a:ln>
                <a:solidFill>
                  <a:srgbClr val="FFFFFF"/>
                </a:solidFill>
                <a:effectLst>
                  <a:outerShdw blurRad="63500" dir="3600000" algn="tl" rotWithShape="0">
                    <a:srgbClr val="000000">
                      <a:alpha val="70000"/>
                    </a:srgbClr>
                  </a:outerShdw>
                </a:effectLst>
              </a:rPr>
              <a:t>Ce se întâmplă în apropiere de zero </a:t>
            </a:r>
            <a:r>
              <a:rPr lang="ro-RO"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absolut</a:t>
            </a:r>
            <a:r>
              <a:rPr lang="en-US"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ro-RO"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t>
            </a:r>
            <a:endPar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TextBox 5"/>
          <p:cNvSpPr txBox="1"/>
          <p:nvPr/>
        </p:nvSpPr>
        <p:spPr>
          <a:xfrm>
            <a:off x="215516" y="1988840"/>
            <a:ext cx="8712968" cy="3093154"/>
          </a:xfrm>
          <a:prstGeom prst="rect">
            <a:avLst/>
          </a:prstGeom>
          <a:noFill/>
        </p:spPr>
        <p:txBody>
          <a:bodyPr wrap="square" rtlCol="0">
            <a:spAutoFit/>
          </a:bodyPr>
          <a:lstStyle/>
          <a:p>
            <a:pPr indent="457200">
              <a:lnSpc>
                <a:spcPct val="150000"/>
              </a:lnSpc>
            </a:pPr>
            <a:r>
              <a:rPr lang="ro-RO" dirty="0"/>
              <a:t> </a:t>
            </a:r>
            <a:r>
              <a:rPr lang="ro-RO" sz="1600" dirty="0">
                <a:latin typeface="Times New Roman" pitchFamily="18" charset="0"/>
                <a:cs typeface="Times New Roman" pitchFamily="18" charset="0"/>
              </a:rPr>
              <a:t>             </a:t>
            </a:r>
            <a:r>
              <a:rPr lang="ro-RO" sz="1600" i="1" dirty="0">
                <a:latin typeface="Times New Roman" pitchFamily="18" charset="0"/>
                <a:cs typeface="Times New Roman" pitchFamily="18" charset="0"/>
              </a:rPr>
              <a:t>La astfel de temperaturi, proprietătile termice, electrice și magnetice ale multor substanțe suferă schimbări mari și</a:t>
            </a:r>
            <a:r>
              <a:rPr lang="ro-RO" sz="1600" dirty="0">
                <a:latin typeface="Times New Roman" pitchFamily="18" charset="0"/>
                <a:cs typeface="Times New Roman" pitchFamily="18" charset="0"/>
              </a:rPr>
              <a:t>, într-adevăr, comportamentul materiei poate părea ciudat în comparație cu cel la temperatura camerei</a:t>
            </a:r>
            <a:r>
              <a:rPr lang="ro-RO" sz="1600" dirty="0" smtClean="0">
                <a:latin typeface="Times New Roman" pitchFamily="18" charset="0"/>
                <a:cs typeface="Times New Roman" pitchFamily="18" charset="0"/>
              </a:rPr>
              <a:t>.</a:t>
            </a:r>
            <a:endParaRPr lang="en-US" sz="1600" dirty="0" smtClean="0">
              <a:latin typeface="Times New Roman" pitchFamily="18" charset="0"/>
              <a:cs typeface="Times New Roman" pitchFamily="18" charset="0"/>
            </a:endParaRPr>
          </a:p>
          <a:p>
            <a:pPr indent="457200">
              <a:lnSpc>
                <a:spcPct val="150000"/>
              </a:lnSpc>
            </a:pPr>
            <a:endParaRPr lang="en-US" sz="1600" dirty="0" smtClean="0">
              <a:latin typeface="Times New Roman" pitchFamily="18" charset="0"/>
              <a:cs typeface="Times New Roman" pitchFamily="18" charset="0"/>
            </a:endParaRPr>
          </a:p>
          <a:p>
            <a:pPr indent="457200">
              <a:lnSpc>
                <a:spcPct val="150000"/>
              </a:lnSpc>
            </a:pPr>
            <a:r>
              <a:rPr lang="ro-RO" sz="1600" dirty="0" smtClean="0">
                <a:latin typeface="Times New Roman" pitchFamily="18" charset="0"/>
                <a:cs typeface="Times New Roman" pitchFamily="18" charset="0"/>
              </a:rPr>
              <a:t>             </a:t>
            </a:r>
            <a:r>
              <a:rPr lang="ro-RO" sz="1600" b="1" dirty="0">
                <a:latin typeface="Times New Roman" pitchFamily="18" charset="0"/>
                <a:cs typeface="Times New Roman" pitchFamily="18" charset="0"/>
              </a:rPr>
              <a:t>Supraconductivitatea</a:t>
            </a:r>
            <a:r>
              <a:rPr lang="ro-RO" sz="1600" dirty="0">
                <a:latin typeface="Times New Roman" pitchFamily="18" charset="0"/>
                <a:cs typeface="Times New Roman" pitchFamily="18" charset="0"/>
              </a:rPr>
              <a:t> și </a:t>
            </a:r>
            <a:r>
              <a:rPr lang="ro-RO" sz="1600" b="1" dirty="0">
                <a:latin typeface="Times New Roman" pitchFamily="18" charset="0"/>
                <a:cs typeface="Times New Roman" pitchFamily="18" charset="0"/>
              </a:rPr>
              <a:t>superfluiditatea</a:t>
            </a:r>
            <a:r>
              <a:rPr lang="ro-RO" sz="1600" dirty="0">
                <a:latin typeface="Times New Roman" pitchFamily="18" charset="0"/>
                <a:cs typeface="Times New Roman" pitchFamily="18" charset="0"/>
              </a:rPr>
              <a:t> pot fi luate ca două astfel de fenomene care se produc sub anumite temperaturi critice; în cel dintâi, multe elemente chimice, compuși și aliaje nu prezintă nici o rezistentă la fluxul de energie electrică și heliul lichid poate curge prin orificiile mici impermeabile la orice alt lichid. </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15696191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1458" y="701901"/>
            <a:ext cx="7039106" cy="584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a:spAutoFit/>
          </a:bodyPr>
          <a:lstStyle/>
          <a:p>
            <a:pPr algn="ctr"/>
            <a:r>
              <a:rPr lang="ro-RO"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Cum se poate ajunge aproape de 0 </a:t>
            </a:r>
            <a:r>
              <a:rPr lang="ro-RO"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Kelvin</a:t>
            </a:r>
            <a:endPar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6" name="TextBox 5"/>
          <p:cNvSpPr txBox="1"/>
          <p:nvPr/>
        </p:nvSpPr>
        <p:spPr>
          <a:xfrm>
            <a:off x="1115616" y="1916832"/>
            <a:ext cx="6964948" cy="3462486"/>
          </a:xfrm>
          <a:prstGeom prst="rect">
            <a:avLst/>
          </a:prstGeom>
          <a:noFill/>
        </p:spPr>
        <p:txBody>
          <a:bodyPr wrap="square" rtlCol="0">
            <a:spAutoFit/>
          </a:bodyPr>
          <a:lstStyle/>
          <a:p>
            <a:pPr indent="457200">
              <a:lnSpc>
                <a:spcPct val="150000"/>
              </a:lnSpc>
            </a:pPr>
            <a:r>
              <a:rPr lang="ro-RO" sz="1600" dirty="0">
                <a:latin typeface="Times New Roman" pitchFamily="18" charset="0"/>
                <a:cs typeface="Times New Roman" pitchFamily="18" charset="0"/>
              </a:rPr>
              <a:t> </a:t>
            </a:r>
            <a:r>
              <a:rPr lang="ro-RO" sz="1600" b="1" i="1" dirty="0">
                <a:latin typeface="Times New Roman" pitchFamily="18" charset="0"/>
                <a:cs typeface="Times New Roman" pitchFamily="18" charset="0"/>
              </a:rPr>
              <a:t>Răcirea unui obiect necesită extragerea de energie și depozitarea acestuia în altă parte.</a:t>
            </a:r>
            <a:r>
              <a:rPr lang="ro-RO" sz="1600" dirty="0">
                <a:latin typeface="Times New Roman" pitchFamily="18" charset="0"/>
                <a:cs typeface="Times New Roman" pitchFamily="18" charset="0"/>
              </a:rPr>
              <a:t> De exemplu în frigiderele de uz casnic, schimbătorul de căldură din spate se încălzește deoarece energia extrasă din obiectele din interior este depozitată acolo. </a:t>
            </a:r>
            <a:r>
              <a:rPr lang="ro-RO" sz="1600" b="1" i="1" dirty="0">
                <a:latin typeface="Times New Roman" pitchFamily="18" charset="0"/>
                <a:cs typeface="Times New Roman" pitchFamily="18" charset="0"/>
              </a:rPr>
              <a:t>În plus, există o căldură creată numai de la rularea frigiderului</a:t>
            </a:r>
            <a:r>
              <a:rPr lang="ro-RO" sz="1600" b="1" i="1" dirty="0" smtClean="0">
                <a:latin typeface="Times New Roman" pitchFamily="18" charset="0"/>
                <a:cs typeface="Times New Roman" pitchFamily="18" charset="0"/>
              </a:rPr>
              <a:t>.</a:t>
            </a:r>
            <a:endParaRPr lang="en-US" sz="1600" b="1" i="1" dirty="0" smtClean="0">
              <a:latin typeface="Times New Roman" pitchFamily="18" charset="0"/>
              <a:cs typeface="Times New Roman" pitchFamily="18" charset="0"/>
            </a:endParaRPr>
          </a:p>
          <a:p>
            <a:pPr indent="457200">
              <a:lnSpc>
                <a:spcPct val="150000"/>
              </a:lnSpc>
            </a:pPr>
            <a:endParaRPr lang="en-US" sz="1600" b="1" i="1" dirty="0" smtClean="0">
              <a:latin typeface="Times New Roman" pitchFamily="18" charset="0"/>
              <a:cs typeface="Times New Roman" pitchFamily="18" charset="0"/>
            </a:endParaRPr>
          </a:p>
          <a:p>
            <a:pPr indent="457200">
              <a:lnSpc>
                <a:spcPct val="150000"/>
              </a:lnSpc>
            </a:pPr>
            <a:r>
              <a:rPr lang="ro-RO" sz="1600" b="1" dirty="0" smtClean="0">
                <a:latin typeface="Times New Roman" pitchFamily="18" charset="0"/>
                <a:cs typeface="Times New Roman" pitchFamily="18" charset="0"/>
              </a:rPr>
              <a:t>În </a:t>
            </a:r>
            <a:r>
              <a:rPr lang="ro-RO" sz="1600" b="1" dirty="0">
                <a:latin typeface="Times New Roman" pitchFamily="18" charset="0"/>
                <a:cs typeface="Times New Roman" pitchFamily="18" charset="0"/>
              </a:rPr>
              <a:t>anii 1980 și 1990</a:t>
            </a:r>
            <a:r>
              <a:rPr lang="ro-RO" sz="1600" dirty="0">
                <a:latin typeface="Times New Roman" pitchFamily="18" charset="0"/>
                <a:cs typeface="Times New Roman" pitchFamily="18" charset="0"/>
              </a:rPr>
              <a:t> </a:t>
            </a:r>
            <a:r>
              <a:rPr lang="ro-RO" sz="1600" i="1" dirty="0">
                <a:latin typeface="Times New Roman" pitchFamily="18" charset="0"/>
                <a:cs typeface="Times New Roman" pitchFamily="18" charset="0"/>
              </a:rPr>
              <a:t>s-au dezvoltat noi metode de răcire a gazelor atomice: </a:t>
            </a:r>
            <a:r>
              <a:rPr lang="ro-RO" sz="1600" b="1" i="1" dirty="0">
                <a:latin typeface="Times New Roman" pitchFamily="18" charset="0"/>
                <a:cs typeface="Times New Roman" pitchFamily="18" charset="0"/>
              </a:rPr>
              <a:t>răcirea cu laser </a:t>
            </a:r>
            <a:r>
              <a:rPr lang="ro-RO" sz="1600" i="1" dirty="0">
                <a:latin typeface="Times New Roman" pitchFamily="18" charset="0"/>
                <a:cs typeface="Times New Roman" pitchFamily="18" charset="0"/>
              </a:rPr>
              <a:t>și</a:t>
            </a:r>
            <a:r>
              <a:rPr lang="ro-RO" sz="1600" b="1" i="1" dirty="0">
                <a:latin typeface="Times New Roman" pitchFamily="18" charset="0"/>
                <a:cs typeface="Times New Roman" pitchFamily="18" charset="0"/>
              </a:rPr>
              <a:t> răcirea prin evaporare</a:t>
            </a:r>
            <a:r>
              <a:rPr lang="ro-RO" sz="1600" i="1" dirty="0">
                <a:latin typeface="Times New Roman" pitchFamily="18" charset="0"/>
                <a:cs typeface="Times New Roman" pitchFamily="18" charset="0"/>
              </a:rPr>
              <a:t>.</a:t>
            </a:r>
            <a:r>
              <a:rPr lang="ro-RO" sz="1600" dirty="0">
                <a:latin typeface="Times New Roman" pitchFamily="18" charset="0"/>
                <a:cs typeface="Times New Roman" pitchFamily="18" charset="0"/>
              </a:rPr>
              <a:t> Prin combinarea acestor metode, au fost obținute temperaturi sub un nanokelvin (o miliardime de Kelvin).</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3148612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1628800"/>
            <a:ext cx="4320480" cy="4526239"/>
          </a:xfrm>
          <a:prstGeom prst="rect">
            <a:avLst/>
          </a:prstGeom>
          <a:noFill/>
        </p:spPr>
        <p:txBody>
          <a:bodyPr wrap="square" rtlCol="0">
            <a:spAutoFit/>
          </a:bodyPr>
          <a:lstStyle/>
          <a:p>
            <a:pPr indent="457200">
              <a:lnSpc>
                <a:spcPct val="150000"/>
              </a:lnSpc>
            </a:pPr>
            <a:r>
              <a:rPr lang="ro-RO" sz="1600" b="1" i="1" dirty="0">
                <a:latin typeface="Times New Roman" pitchFamily="18" charset="0"/>
                <a:cs typeface="Times New Roman" pitchFamily="18" charset="0"/>
              </a:rPr>
              <a:t> În răcirea cu laser,</a:t>
            </a:r>
            <a:r>
              <a:rPr lang="ro-RO" sz="1600" dirty="0">
                <a:latin typeface="Times New Roman" pitchFamily="18" charset="0"/>
                <a:cs typeface="Times New Roman" pitchFamily="18" charset="0"/>
              </a:rPr>
              <a:t> atomii împrăștie lumina laser. Un foton laser de intrare este absorbit și apoi reemitat într-o direcție diferită. În medie, culoarea fotonului împrăștiat este ușor deplasată spre albastru față de lumina laser. </a:t>
            </a:r>
            <a:endParaRPr lang="en-US" sz="1600" dirty="0" smtClean="0">
              <a:latin typeface="Times New Roman" pitchFamily="18" charset="0"/>
              <a:cs typeface="Times New Roman" pitchFamily="18" charset="0"/>
            </a:endParaRPr>
          </a:p>
          <a:p>
            <a:pPr indent="457200">
              <a:lnSpc>
                <a:spcPct val="150000"/>
              </a:lnSpc>
            </a:pPr>
            <a:endParaRPr lang="en-US" sz="1600" dirty="0" smtClean="0">
              <a:latin typeface="Times New Roman" pitchFamily="18" charset="0"/>
              <a:cs typeface="Times New Roman" pitchFamily="18" charset="0"/>
            </a:endParaRPr>
          </a:p>
          <a:p>
            <a:pPr indent="457200">
              <a:lnSpc>
                <a:spcPct val="150000"/>
              </a:lnSpc>
            </a:pPr>
            <a:r>
              <a:rPr lang="en-US" sz="1600" b="1" i="1" dirty="0" smtClean="0">
                <a:latin typeface="Times New Roman" pitchFamily="18" charset="0"/>
                <a:cs typeface="Times New Roman" pitchFamily="18" charset="0"/>
              </a:rPr>
              <a:t>R</a:t>
            </a:r>
            <a:r>
              <a:rPr lang="ro-RO" sz="1600" b="1" i="1" dirty="0" smtClean="0">
                <a:latin typeface="Times New Roman" pitchFamily="18" charset="0"/>
                <a:cs typeface="Times New Roman" pitchFamily="18" charset="0"/>
              </a:rPr>
              <a:t>ăcirea </a:t>
            </a:r>
            <a:r>
              <a:rPr lang="ro-RO" sz="1600" b="1" i="1" dirty="0">
                <a:latin typeface="Times New Roman" pitchFamily="18" charset="0"/>
                <a:cs typeface="Times New Roman" pitchFamily="18" charset="0"/>
              </a:rPr>
              <a:t>prin </a:t>
            </a:r>
            <a:r>
              <a:rPr lang="ro-RO" sz="1600" b="1" i="1" dirty="0" smtClean="0">
                <a:latin typeface="Times New Roman" pitchFamily="18" charset="0"/>
                <a:cs typeface="Times New Roman" pitchFamily="18" charset="0"/>
              </a:rPr>
              <a:t>evaporare</a:t>
            </a:r>
            <a:r>
              <a:rPr lang="en-US" sz="1600" b="1" i="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se </a:t>
            </a:r>
            <a:r>
              <a:rPr lang="en-US" sz="1600" dirty="0" err="1" smtClean="0">
                <a:latin typeface="Times New Roman" pitchFamily="18" charset="0"/>
                <a:cs typeface="Times New Roman" pitchFamily="18" charset="0"/>
              </a:rPr>
              <a:t>realizeaz</a:t>
            </a:r>
            <a:r>
              <a:rPr lang="ro-RO" sz="1600" dirty="0" smtClean="0">
                <a:latin typeface="Times New Roman" pitchFamily="18" charset="0"/>
                <a:cs typeface="Times New Roman" pitchFamily="18" charset="0"/>
              </a:rPr>
              <a:t>ă </a:t>
            </a:r>
            <a:r>
              <a:rPr lang="ro-RO" sz="1600" dirty="0">
                <a:latin typeface="Times New Roman" pitchFamily="18" charset="0"/>
                <a:cs typeface="Times New Roman" pitchFamily="18" charset="0"/>
              </a:rPr>
              <a:t>prin îndepărtarea selectivă a celor mai energici atomi din sistem. Același proces răcește o ceașcă de cafea atunci când cele mai energice molecule scapă ca aburi, reducând astfel energia medie și, prin urmare, temperatura celorlalte molecule. </a:t>
            </a:r>
            <a:endParaRPr lang="en-US" sz="1600" dirty="0">
              <a:latin typeface="Times New Roman" pitchFamily="18" charset="0"/>
              <a:cs typeface="Times New Roman" pitchFamily="18" charset="0"/>
            </a:endParaRPr>
          </a:p>
        </p:txBody>
      </p:sp>
      <p:pic>
        <p:nvPicPr>
          <p:cNvPr id="5122" name="Picture 2" descr="I12-02-lasercooling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4078" y="1340768"/>
            <a:ext cx="4067200" cy="2438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descr="Radio-frequency+forced+evaporative+cool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6136" y="3914602"/>
            <a:ext cx="4065142" cy="292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33618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584" y="631776"/>
            <a:ext cx="7552067" cy="954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a:spAutoFit/>
          </a:bodyPr>
          <a:lstStyle/>
          <a:p>
            <a:pPr algn="ctr"/>
            <a:r>
              <a:rPr lang="ro-RO" sz="2800" dirty="0">
                <a:ln w="18415" cmpd="sng">
                  <a:solidFill>
                    <a:srgbClr val="FFFFFF"/>
                  </a:solidFill>
                  <a:prstDash val="solid"/>
                </a:ln>
                <a:solidFill>
                  <a:srgbClr val="FFFFFF"/>
                </a:solidFill>
                <a:effectLst>
                  <a:outerShdw blurRad="63500" dir="3600000" algn="tl" rotWithShape="0">
                    <a:srgbClr val="000000">
                      <a:alpha val="70000"/>
                    </a:srgbClr>
                  </a:outerShdw>
                </a:effectLst>
              </a:rPr>
              <a:t>Cum putem măsura temperaturile foarte </a:t>
            </a:r>
            <a:r>
              <a:rPr lang="ro-RO"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scăzute</a:t>
            </a:r>
            <a:endPar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pPr algn="ctr"/>
            <a:r>
              <a:rPr lang="ro-RO"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ro-RO" sz="2800" dirty="0">
                <a:ln w="18415" cmpd="sng">
                  <a:solidFill>
                    <a:srgbClr val="FFFFFF"/>
                  </a:solidFill>
                  <a:prstDash val="solid"/>
                </a:ln>
                <a:solidFill>
                  <a:srgbClr val="FFFFFF"/>
                </a:solidFill>
                <a:effectLst>
                  <a:outerShdw blurRad="63500" dir="3600000" algn="tl" rotWithShape="0">
                    <a:srgbClr val="000000">
                      <a:alpha val="70000"/>
                    </a:srgbClr>
                  </a:outerShdw>
                </a:effectLst>
              </a:rPr>
              <a:t>ale atomilor</a:t>
            </a:r>
            <a:endPar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5" name="TextBox 4"/>
          <p:cNvSpPr txBox="1"/>
          <p:nvPr/>
        </p:nvSpPr>
        <p:spPr>
          <a:xfrm>
            <a:off x="899592" y="2276872"/>
            <a:ext cx="7344816" cy="3416320"/>
          </a:xfrm>
          <a:prstGeom prst="rect">
            <a:avLst/>
          </a:prstGeom>
          <a:noFill/>
        </p:spPr>
        <p:txBody>
          <a:bodyPr wrap="square" rtlCol="0">
            <a:spAutoFit/>
          </a:bodyPr>
          <a:lstStyle/>
          <a:p>
            <a:pPr indent="457200">
              <a:lnSpc>
                <a:spcPct val="150000"/>
              </a:lnSpc>
            </a:pPr>
            <a:r>
              <a:rPr lang="ro-RO" sz="1600" b="1" dirty="0">
                <a:latin typeface="Times New Roman" pitchFamily="18" charset="0"/>
                <a:cs typeface="Times New Roman" pitchFamily="18" charset="0"/>
              </a:rPr>
              <a:t>O modalitate</a:t>
            </a:r>
            <a:r>
              <a:rPr lang="ro-RO" sz="1600" dirty="0">
                <a:latin typeface="Times New Roman" pitchFamily="18" charset="0"/>
                <a:cs typeface="Times New Roman" pitchFamily="18" charset="0"/>
              </a:rPr>
              <a:t> este doar să te uiți la extinderea norului. Cu cât este mai mare norul, cu atât mai energic trebuie să fie atomii, pentru că se pot deplasa mai departe împotriva forțelor magnetice. Aceasta este similară cu atmosfera de pe Pământ, </a:t>
            </a:r>
            <a:r>
              <a:rPr lang="ro-RO" sz="1600" i="1" dirty="0">
                <a:latin typeface="Times New Roman" pitchFamily="18" charset="0"/>
                <a:cs typeface="Times New Roman" pitchFamily="18" charset="0"/>
              </a:rPr>
              <a:t>care are o grosime de aproximativ 10 kilometri</a:t>
            </a:r>
            <a:r>
              <a:rPr lang="ro-RO" sz="1600" dirty="0" smtClean="0">
                <a:latin typeface="Times New Roman" pitchFamily="18" charset="0"/>
                <a:cs typeface="Times New Roman" pitchFamily="18" charset="0"/>
              </a:rPr>
              <a:t>.</a:t>
            </a:r>
            <a:endParaRPr lang="en-US" sz="1600" dirty="0" smtClean="0">
              <a:latin typeface="Times New Roman" pitchFamily="18" charset="0"/>
              <a:cs typeface="Times New Roman" pitchFamily="18" charset="0"/>
            </a:endParaRPr>
          </a:p>
          <a:p>
            <a:pPr indent="457200">
              <a:lnSpc>
                <a:spcPct val="150000"/>
              </a:lnSpc>
            </a:pPr>
            <a:r>
              <a:rPr lang="ro-RO" sz="1600" b="1" dirty="0">
                <a:latin typeface="Times New Roman" pitchFamily="18" charset="0"/>
                <a:cs typeface="Times New Roman" pitchFamily="18" charset="0"/>
              </a:rPr>
              <a:t>O altă metodă de determinare a temperaturii</a:t>
            </a:r>
            <a:r>
              <a:rPr lang="ro-RO" sz="1600" dirty="0">
                <a:latin typeface="Times New Roman" pitchFamily="18" charset="0"/>
                <a:cs typeface="Times New Roman" pitchFamily="18" charset="0"/>
              </a:rPr>
              <a:t> este măsurarea energiei cinetice a atomilor. Pentru aceasta, capcana magnetică este brusc oprită prin oprirea curentului care trece prin bobinele magnetului. </a:t>
            </a:r>
            <a:r>
              <a:rPr lang="ro-RO" sz="1600" i="1" dirty="0">
                <a:latin typeface="Times New Roman" pitchFamily="18" charset="0"/>
                <a:cs typeface="Times New Roman" pitchFamily="18" charset="0"/>
              </a:rPr>
              <a:t>În absența forțelor magnetice, atomii pur și simplu zboară și norul se extinde balistic. </a:t>
            </a:r>
            <a:r>
              <a:rPr lang="ro-RO" sz="1600" dirty="0">
                <a:latin typeface="Times New Roman" pitchFamily="18" charset="0"/>
                <a:cs typeface="Times New Roman" pitchFamily="18" charset="0"/>
              </a:rPr>
              <a:t>Dimensiunea norului crește cu timpul, iar această creștere este o observație directă a vitezei atomilor și, prin urmare, a temperaturii lor. </a:t>
            </a:r>
            <a:r>
              <a:rPr lang="ro-RO" sz="1600" dirty="0" smtClean="0">
                <a:latin typeface="Times New Roman" pitchFamily="18" charset="0"/>
                <a:cs typeface="Times New Roman" pitchFamily="18" charset="0"/>
              </a:rPr>
              <a:t> </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19554651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58085" y="620688"/>
            <a:ext cx="3658374" cy="9233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91440" tIns="45720" rIns="91440" bIns="45720">
            <a:spAutoFit/>
          </a:bodyPr>
          <a:lstStyle/>
          <a:p>
            <a:pPr algn="ctr"/>
            <a:r>
              <a:rPr lang="en-US" sz="54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Bibliografie</a:t>
            </a:r>
            <a:endParaRPr lang="en-US" sz="5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5" name="TextBox 4"/>
          <p:cNvSpPr txBox="1"/>
          <p:nvPr/>
        </p:nvSpPr>
        <p:spPr>
          <a:xfrm>
            <a:off x="827584" y="2453145"/>
            <a:ext cx="7416824" cy="3831818"/>
          </a:xfrm>
          <a:prstGeom prst="rect">
            <a:avLst/>
          </a:prstGeom>
          <a:noFill/>
        </p:spPr>
        <p:txBody>
          <a:bodyPr wrap="square" rtlCol="0">
            <a:spAutoFit/>
          </a:bodyPr>
          <a:lstStyle/>
          <a:p>
            <a:pPr marL="342900" indent="-342900">
              <a:lnSpc>
                <a:spcPct val="150000"/>
              </a:lnSpc>
              <a:buFont typeface="Wingdings" pitchFamily="2" charset="2"/>
              <a:buChar char="Ø"/>
            </a:pPr>
            <a:r>
              <a:rPr lang="en-US" dirty="0" smtClean="0">
                <a:hlinkClick r:id="rId2"/>
              </a:rPr>
              <a:t>https://en.wikipedia.org/wiki/Absolute_zero</a:t>
            </a:r>
            <a:endParaRPr lang="en-US" dirty="0" smtClean="0"/>
          </a:p>
          <a:p>
            <a:pPr marL="342900" indent="-342900">
              <a:lnSpc>
                <a:spcPct val="150000"/>
              </a:lnSpc>
              <a:buFont typeface="Wingdings" pitchFamily="2" charset="2"/>
              <a:buChar char="Ø"/>
            </a:pPr>
            <a:r>
              <a:rPr lang="en-US" dirty="0" smtClean="0">
                <a:hlinkClick r:id="rId3"/>
              </a:rPr>
              <a:t>https://ro.wikipedia.org/wiki/Zero_absolut</a:t>
            </a:r>
            <a:endParaRPr lang="en-US" dirty="0" smtClean="0"/>
          </a:p>
          <a:p>
            <a:pPr marL="342900" indent="-342900">
              <a:lnSpc>
                <a:spcPct val="150000"/>
              </a:lnSpc>
              <a:buFont typeface="Wingdings" pitchFamily="2" charset="2"/>
              <a:buChar char="Ø"/>
            </a:pPr>
            <a:r>
              <a:rPr lang="en-US" dirty="0" smtClean="0">
                <a:hlinkClick r:id="rId4"/>
              </a:rPr>
              <a:t>https://ro.wikipedia.org/wiki/Kelvin</a:t>
            </a:r>
            <a:endParaRPr lang="en-US" dirty="0" smtClean="0"/>
          </a:p>
          <a:p>
            <a:pPr marL="342900" indent="-342900">
              <a:lnSpc>
                <a:spcPct val="150000"/>
              </a:lnSpc>
              <a:buFont typeface="Wingdings" pitchFamily="2" charset="2"/>
              <a:buChar char="Ø"/>
            </a:pPr>
            <a:r>
              <a:rPr lang="en-US" dirty="0" smtClean="0">
                <a:hlinkClick r:id="rId5"/>
              </a:rPr>
              <a:t>https://www.newscientist.com/article/dn18541-what-happens-at-absolute-zero/</a:t>
            </a:r>
            <a:endParaRPr lang="en-US" dirty="0" smtClean="0"/>
          </a:p>
          <a:p>
            <a:pPr marL="342900" indent="-342900">
              <a:lnSpc>
                <a:spcPct val="150000"/>
              </a:lnSpc>
              <a:buFont typeface="Wingdings" pitchFamily="2" charset="2"/>
              <a:buChar char="Ø"/>
            </a:pPr>
            <a:r>
              <a:rPr lang="en-US" dirty="0" smtClean="0">
                <a:hlinkClick r:id="rId6"/>
              </a:rPr>
              <a:t>https://www.livescience.com/25959-atoms-colder-than-absolute-zero.html</a:t>
            </a:r>
            <a:endParaRPr lang="en-US" dirty="0" smtClean="0"/>
          </a:p>
          <a:p>
            <a:pPr marL="342900" indent="-342900">
              <a:lnSpc>
                <a:spcPct val="150000"/>
              </a:lnSpc>
              <a:buFont typeface="Wingdings" pitchFamily="2" charset="2"/>
              <a:buChar char="Ø"/>
            </a:pPr>
            <a:r>
              <a:rPr lang="en-US" dirty="0" smtClean="0">
                <a:hlinkClick r:id="rId7"/>
              </a:rPr>
              <a:t>https://www.scientificamerican.com/article/how-are-temperatures-clos/</a:t>
            </a:r>
            <a:endParaRPr lang="en-US" dirty="0" smtClean="0"/>
          </a:p>
          <a:p>
            <a:pPr marL="342900" indent="-342900">
              <a:lnSpc>
                <a:spcPct val="150000"/>
              </a:lnSpc>
              <a:buFont typeface="Wingdings" pitchFamily="2" charset="2"/>
              <a:buChar char="Ø"/>
            </a:pPr>
            <a:endParaRPr lang="en-US" dirty="0"/>
          </a:p>
        </p:txBody>
      </p:sp>
    </p:spTree>
    <p:extLst>
      <p:ext uri="{BB962C8B-B14F-4D97-AF65-F5344CB8AC3E}">
        <p14:creationId xmlns:p14="http://schemas.microsoft.com/office/powerpoint/2010/main" val="37602183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08035" y="633462"/>
            <a:ext cx="6530634" cy="923330"/>
          </a:xfrm>
          <a:prstGeom prst="rect">
            <a:avLst/>
          </a:prstGeom>
          <a:noFill/>
          <a:ln>
            <a:noFill/>
          </a:ln>
          <a:effectLst/>
          <a:scene3d>
            <a:camera prst="orthographicFront">
              <a:rot lat="0" lon="0" rev="0"/>
            </a:camera>
            <a:lightRig rig="chilly" dir="t">
              <a:rot lat="0" lon="0" rev="18480000"/>
            </a:lightRig>
          </a:scene3d>
          <a:sp3d prstMaterial="clear">
            <a:bevelT h="63500"/>
          </a:sp3d>
        </p:spPr>
        <p:txBody>
          <a:bodyPr wrap="none" lIns="91440" tIns="45720" rIns="91440" bIns="45720">
            <a:spAutoFit/>
          </a:bodyPr>
          <a:lstStyle/>
          <a:p>
            <a:pPr algn="ctr"/>
            <a:r>
              <a:rPr lang="en-US" sz="5400" b="1" dirty="0" err="1" smtClean="0">
                <a:ln w="17780" cmpd="sng">
                  <a:solidFill>
                    <a:srgbClr val="FFFFFF"/>
                  </a:solidFill>
                  <a:prstDash val="solid"/>
                  <a:miter lim="800000"/>
                </a:ln>
                <a:solidFill>
                  <a:srgbClr val="0070C0"/>
                </a:solidFill>
                <a:effectLst>
                  <a:outerShdw blurRad="50800" algn="tl" rotWithShape="0">
                    <a:srgbClr val="000000"/>
                  </a:outerShdw>
                </a:effectLst>
              </a:rPr>
              <a:t>Ce</a:t>
            </a:r>
            <a:r>
              <a:rPr lang="en-US" sz="5400" b="1" dirty="0" smtClean="0">
                <a:ln w="17780" cmpd="sng">
                  <a:solidFill>
                    <a:srgbClr val="FFFFFF"/>
                  </a:solidFill>
                  <a:prstDash val="solid"/>
                  <a:miter lim="800000"/>
                </a:ln>
                <a:solidFill>
                  <a:srgbClr val="0070C0"/>
                </a:solidFill>
                <a:effectLst>
                  <a:outerShdw blurRad="50800" algn="tl" rotWithShape="0">
                    <a:srgbClr val="000000"/>
                  </a:outerShdw>
                </a:effectLst>
              </a:rPr>
              <a:t> </a:t>
            </a:r>
            <a:r>
              <a:rPr lang="en-US" sz="5400" b="1" dirty="0" err="1" smtClean="0">
                <a:ln w="17780" cmpd="sng">
                  <a:solidFill>
                    <a:srgbClr val="FFFFFF"/>
                  </a:solidFill>
                  <a:prstDash val="solid"/>
                  <a:miter lim="800000"/>
                </a:ln>
                <a:solidFill>
                  <a:srgbClr val="0070C0"/>
                </a:solidFill>
                <a:effectLst>
                  <a:outerShdw blurRad="50800" algn="tl" rotWithShape="0">
                    <a:srgbClr val="000000"/>
                  </a:outerShdw>
                </a:effectLst>
              </a:rPr>
              <a:t>este</a:t>
            </a:r>
            <a:r>
              <a:rPr lang="en-US" sz="5400" b="1" dirty="0" smtClean="0">
                <a:ln w="17780" cmpd="sng">
                  <a:solidFill>
                    <a:srgbClr val="FFFFFF"/>
                  </a:solidFill>
                  <a:prstDash val="solid"/>
                  <a:miter lim="800000"/>
                </a:ln>
                <a:solidFill>
                  <a:srgbClr val="0070C0"/>
                </a:solidFill>
                <a:effectLst>
                  <a:outerShdw blurRad="50800" algn="tl" rotWithShape="0">
                    <a:srgbClr val="000000"/>
                  </a:outerShdw>
                </a:effectLst>
              </a:rPr>
              <a:t> Zero </a:t>
            </a:r>
            <a:r>
              <a:rPr lang="en-US" sz="5400" b="1" dirty="0" err="1" smtClean="0">
                <a:ln w="17780" cmpd="sng">
                  <a:solidFill>
                    <a:srgbClr val="FFFFFF"/>
                  </a:solidFill>
                  <a:prstDash val="solid"/>
                  <a:miter lim="800000"/>
                </a:ln>
                <a:solidFill>
                  <a:srgbClr val="0070C0"/>
                </a:solidFill>
                <a:effectLst>
                  <a:outerShdw blurRad="50800" algn="tl" rotWithShape="0">
                    <a:srgbClr val="000000"/>
                  </a:outerShdw>
                </a:effectLst>
              </a:rPr>
              <a:t>absolut</a:t>
            </a:r>
            <a:r>
              <a:rPr lang="en-US" sz="5400" b="1" dirty="0" smtClean="0">
                <a:ln w="17780" cmpd="sng">
                  <a:solidFill>
                    <a:srgbClr val="FFFFFF"/>
                  </a:solidFill>
                  <a:prstDash val="solid"/>
                  <a:miter lim="800000"/>
                </a:ln>
                <a:solidFill>
                  <a:srgbClr val="0070C0"/>
                </a:solidFill>
                <a:effectLst>
                  <a:outerShdw blurRad="50800" algn="tl" rotWithShape="0">
                    <a:srgbClr val="000000"/>
                  </a:outerShdw>
                </a:effectLst>
              </a:rPr>
              <a:t>?</a:t>
            </a:r>
            <a:endParaRPr lang="en-US" sz="5400" b="1" dirty="0">
              <a:ln w="17780" cmpd="sng">
                <a:solidFill>
                  <a:srgbClr val="FFFFFF"/>
                </a:solidFill>
                <a:prstDash val="solid"/>
                <a:miter lim="800000"/>
              </a:ln>
              <a:solidFill>
                <a:srgbClr val="0070C0"/>
              </a:solidFill>
              <a:effectLst>
                <a:outerShdw blurRad="50800" algn="tl" rotWithShape="0">
                  <a:srgbClr val="000000"/>
                </a:outerShdw>
              </a:effectLst>
            </a:endParaRPr>
          </a:p>
        </p:txBody>
      </p:sp>
      <p:sp>
        <p:nvSpPr>
          <p:cNvPr id="6" name="TextBox 5"/>
          <p:cNvSpPr txBox="1"/>
          <p:nvPr/>
        </p:nvSpPr>
        <p:spPr>
          <a:xfrm>
            <a:off x="1403648" y="1772816"/>
            <a:ext cx="6435021" cy="2185214"/>
          </a:xfrm>
          <a:prstGeom prst="rect">
            <a:avLst/>
          </a:prstGeom>
          <a:noFill/>
        </p:spPr>
        <p:txBody>
          <a:bodyPr wrap="square" rtlCol="0">
            <a:spAutoFit/>
          </a:bodyPr>
          <a:lstStyle/>
          <a:p>
            <a:pPr>
              <a:lnSpc>
                <a:spcPct val="150000"/>
              </a:lnSpc>
            </a:pPr>
            <a:r>
              <a:rPr lang="en-US" sz="1600" b="1" i="1" dirty="0" smtClean="0">
                <a:latin typeface="Times New Roman" pitchFamily="18" charset="0"/>
                <a:cs typeface="Times New Roman" pitchFamily="18" charset="0"/>
              </a:rPr>
              <a:t>       </a:t>
            </a:r>
            <a:r>
              <a:rPr lang="ro-RO" sz="1600" b="1" i="1" dirty="0" smtClean="0">
                <a:latin typeface="Times New Roman" pitchFamily="18" charset="0"/>
                <a:cs typeface="Times New Roman" pitchFamily="18" charset="0"/>
              </a:rPr>
              <a:t>Zero </a:t>
            </a:r>
            <a:r>
              <a:rPr lang="ro-RO" sz="1600" b="1" i="1" dirty="0">
                <a:latin typeface="Times New Roman" pitchFamily="18" charset="0"/>
                <a:cs typeface="Times New Roman" pitchFamily="18" charset="0"/>
              </a:rPr>
              <a:t>absolut</a:t>
            </a:r>
            <a:r>
              <a:rPr lang="ro-RO" sz="1600" dirty="0">
                <a:latin typeface="Times New Roman" pitchFamily="18" charset="0"/>
                <a:cs typeface="Times New Roman" pitchFamily="18" charset="0"/>
              </a:rPr>
              <a:t> (temperatura de 0 K) </a:t>
            </a:r>
            <a:r>
              <a:rPr lang="ro-RO" sz="1600" i="1" dirty="0">
                <a:latin typeface="Times New Roman" pitchFamily="18" charset="0"/>
                <a:cs typeface="Times New Roman" pitchFamily="18" charset="0"/>
              </a:rPr>
              <a:t>este punctul de pe scara termodinamică la care energia termică a unui sistem își atinge minimul</a:t>
            </a:r>
            <a:r>
              <a:rPr lang="ro-RO" sz="1600" dirty="0">
                <a:latin typeface="Times New Roman" pitchFamily="18" charset="0"/>
                <a:cs typeface="Times New Roman" pitchFamily="18" charset="0"/>
              </a:rPr>
              <a:t>, în sensul că </a:t>
            </a:r>
            <a:r>
              <a:rPr lang="ro-RO" sz="1600" b="1" i="1" dirty="0">
                <a:latin typeface="Times New Roman" pitchFamily="18" charset="0"/>
                <a:cs typeface="Times New Roman" pitchFamily="18" charset="0"/>
              </a:rPr>
              <a:t>nu se mai poate extrage căldură din sistem</a:t>
            </a:r>
            <a:r>
              <a:rPr lang="ro-RO" sz="1600" b="1" i="1" dirty="0" smtClean="0">
                <a:latin typeface="Times New Roman" pitchFamily="18" charset="0"/>
                <a:cs typeface="Times New Roman" pitchFamily="18" charset="0"/>
              </a:rPr>
              <a:t>.</a:t>
            </a:r>
            <a:endParaRPr lang="en-US" sz="1600" b="1" i="1"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       </a:t>
            </a:r>
            <a:r>
              <a:rPr lang="ro-RO" sz="1600" dirty="0" smtClean="0">
                <a:latin typeface="Times New Roman" pitchFamily="18" charset="0"/>
                <a:cs typeface="Times New Roman" pitchFamily="18" charset="0"/>
              </a:rPr>
              <a:t>Prin </a:t>
            </a:r>
            <a:r>
              <a:rPr lang="ro-RO" sz="1600" dirty="0">
                <a:latin typeface="Times New Roman" pitchFamily="18" charset="0"/>
                <a:cs typeface="Times New Roman" pitchFamily="18" charset="0"/>
              </a:rPr>
              <a:t>acord internațional temperatura de 0 </a:t>
            </a:r>
            <a:r>
              <a:rPr lang="ro-RO" sz="1600" dirty="0" smtClean="0">
                <a:latin typeface="Times New Roman" pitchFamily="18" charset="0"/>
                <a:cs typeface="Times New Roman" pitchFamily="18" charset="0"/>
              </a:rPr>
              <a:t>K</a:t>
            </a:r>
            <a:r>
              <a:rPr lang="en-US" sz="1600" dirty="0" err="1" smtClean="0">
                <a:latin typeface="Times New Roman" pitchFamily="18" charset="0"/>
                <a:cs typeface="Times New Roman" pitchFamily="18" charset="0"/>
              </a:rPr>
              <a:t>elvin</a:t>
            </a:r>
            <a:r>
              <a:rPr lang="ro-RO" sz="1600" dirty="0" smtClean="0">
                <a:latin typeface="Times New Roman" pitchFamily="18" charset="0"/>
                <a:cs typeface="Times New Roman" pitchFamily="18" charset="0"/>
              </a:rPr>
              <a:t> </a:t>
            </a:r>
            <a:r>
              <a:rPr lang="ro-RO" sz="1600" dirty="0">
                <a:latin typeface="Times New Roman" pitchFamily="18" charset="0"/>
                <a:cs typeface="Times New Roman" pitchFamily="18" charset="0"/>
              </a:rPr>
              <a:t>corespunde temperaturii pe scările:</a:t>
            </a:r>
            <a:endParaRPr lang="en-US" sz="1600" dirty="0">
              <a:latin typeface="Times New Roman" pitchFamily="18" charset="0"/>
              <a:cs typeface="Times New Roman" pitchFamily="18" charset="0"/>
            </a:endParaRPr>
          </a:p>
          <a:p>
            <a:pPr marL="285750" lvl="0" indent="-285750">
              <a:buFont typeface="Wingdings" pitchFamily="2" charset="2"/>
              <a:buChar char="§"/>
            </a:pPr>
            <a:r>
              <a:rPr lang="ro-RO" sz="1600" dirty="0">
                <a:latin typeface="Times New Roman" pitchFamily="18" charset="0"/>
                <a:cs typeface="Times New Roman" pitchFamily="18" charset="0"/>
              </a:rPr>
              <a:t>Celsius −273,15 °C</a:t>
            </a:r>
            <a:endParaRPr lang="en-US" sz="1600" dirty="0">
              <a:latin typeface="Times New Roman" pitchFamily="18" charset="0"/>
              <a:cs typeface="Times New Roman" pitchFamily="18" charset="0"/>
            </a:endParaRPr>
          </a:p>
          <a:p>
            <a:pPr marL="285750" lvl="0" indent="-285750">
              <a:buFont typeface="Wingdings" pitchFamily="2" charset="2"/>
              <a:buChar char="§"/>
            </a:pPr>
            <a:r>
              <a:rPr lang="ro-RO" sz="1600" dirty="0">
                <a:latin typeface="Times New Roman" pitchFamily="18" charset="0"/>
                <a:cs typeface="Times New Roman" pitchFamily="18" charset="0"/>
              </a:rPr>
              <a:t>Fahrenheit −459,67 °</a:t>
            </a:r>
            <a:r>
              <a:rPr lang="ro-RO" sz="1600" dirty="0" smtClean="0">
                <a:latin typeface="Times New Roman" pitchFamily="18" charset="0"/>
                <a:cs typeface="Times New Roman" pitchFamily="18" charset="0"/>
              </a:rPr>
              <a:t>F</a:t>
            </a:r>
            <a:endParaRPr lang="en-US" sz="1600" dirty="0">
              <a:latin typeface="Times New Roman" pitchFamily="18" charset="0"/>
              <a:cs typeface="Times New Roman" pitchFamily="18" charset="0"/>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1475656" y="3958031"/>
            <a:ext cx="6363013" cy="2256462"/>
          </a:xfrm>
          <a:prstGeom prst="rect">
            <a:avLst/>
          </a:prstGeom>
          <a:noFill/>
        </p:spPr>
      </p:pic>
    </p:spTree>
    <p:extLst>
      <p:ext uri="{BB962C8B-B14F-4D97-AF65-F5344CB8AC3E}">
        <p14:creationId xmlns:p14="http://schemas.microsoft.com/office/powerpoint/2010/main" val="1360582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7" name="Picture 13" descr="C:\Users\Tudor\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81248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53492" y="764704"/>
            <a:ext cx="7180171" cy="830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ro-RO" sz="3600" dirty="0" smtClean="0">
                <a:ln w="18415" cmpd="sng">
                  <a:solidFill>
                    <a:srgbClr val="FFFFFF"/>
                  </a:solidFill>
                  <a:prstDash val="solid"/>
                </a:ln>
                <a:solidFill>
                  <a:srgbClr val="FFFFFF"/>
                </a:solidFill>
              </a:rPr>
              <a:t>Relația conservării lui Bose-Einstein</a:t>
            </a:r>
            <a:endParaRPr lang="en-US" sz="3600" dirty="0" smtClean="0">
              <a:ln w="18415" cmpd="sng">
                <a:solidFill>
                  <a:srgbClr val="FFFFFF"/>
                </a:solidFill>
                <a:prstDash val="solid"/>
              </a:ln>
              <a:solidFill>
                <a:srgbClr val="FFFFFF"/>
              </a:solidFill>
            </a:endParaRPr>
          </a:p>
          <a:p>
            <a:pPr algn="ctr"/>
            <a:endParaRPr lang="en-US" sz="1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ndParaRPr>
          </a:p>
        </p:txBody>
      </p:sp>
      <p:sp>
        <p:nvSpPr>
          <p:cNvPr id="13" name="TextBox 12"/>
          <p:cNvSpPr txBox="1"/>
          <p:nvPr/>
        </p:nvSpPr>
        <p:spPr>
          <a:xfrm>
            <a:off x="755576" y="2492896"/>
            <a:ext cx="8064896" cy="2585323"/>
          </a:xfrm>
          <a:prstGeom prst="rect">
            <a:avLst/>
          </a:prstGeom>
          <a:noFill/>
        </p:spPr>
        <p:txBody>
          <a:bodyPr wrap="square" rtlCol="0">
            <a:spAutoFit/>
          </a:bodyPr>
          <a:lstStyle/>
          <a:p>
            <a:pPr indent="457200">
              <a:lnSpc>
                <a:spcPct val="150000"/>
              </a:lnSpc>
            </a:pPr>
            <a:r>
              <a:rPr lang="ro-RO" sz="1600" b="1" i="1" dirty="0" smtClean="0">
                <a:latin typeface="Times New Roman" pitchFamily="18" charset="0"/>
                <a:cs typeface="Times New Roman" pitchFamily="18" charset="0"/>
              </a:rPr>
              <a:t>Este </a:t>
            </a:r>
            <a:r>
              <a:rPr lang="ro-RO" sz="1600" b="1" i="1" dirty="0">
                <a:latin typeface="Times New Roman" pitchFamily="18" charset="0"/>
                <a:cs typeface="Times New Roman" pitchFamily="18" charset="0"/>
              </a:rPr>
              <a:t>o stare de materie a unui gaz diluat de bosoni</a:t>
            </a:r>
            <a:r>
              <a:rPr lang="ro-RO" sz="1600" dirty="0">
                <a:latin typeface="Times New Roman" pitchFamily="18" charset="0"/>
                <a:cs typeface="Times New Roman" pitchFamily="18" charset="0"/>
              </a:rPr>
              <a:t> cu interacțiune slabă limitată într-un potențial extern și răcită la temperaturi foarte apropiate de zero absolută. În astfel de condiții, o mare parte din bosoni ocupă cea mai mică stare cuantică a potențialului extern, moment în care efectele cuantice devin evidente la scară macroscopică</a:t>
            </a:r>
            <a:r>
              <a:rPr lang="ro-RO" sz="1600" dirty="0" smtClean="0">
                <a:latin typeface="Times New Roman" pitchFamily="18" charset="0"/>
                <a:cs typeface="Times New Roman" pitchFamily="18" charset="0"/>
              </a:rPr>
              <a:t>.</a:t>
            </a:r>
            <a:endParaRPr lang="en-US" sz="1600" dirty="0" smtClean="0">
              <a:latin typeface="Times New Roman" pitchFamily="18" charset="0"/>
              <a:cs typeface="Times New Roman" pitchFamily="18" charset="0"/>
            </a:endParaRPr>
          </a:p>
          <a:p>
            <a:pPr indent="457200">
              <a:lnSpc>
                <a:spcPct val="150000"/>
              </a:lnSpc>
            </a:pPr>
            <a:r>
              <a:rPr lang="ro-RO" sz="1600" dirty="0">
                <a:latin typeface="Times New Roman" pitchFamily="18" charset="0"/>
                <a:cs typeface="Times New Roman" pitchFamily="18" charset="0"/>
              </a:rPr>
              <a:t>Această stare de materie a fost anticipată pentru prima oară de </a:t>
            </a:r>
            <a:r>
              <a:rPr lang="ro-RO" sz="1600" b="1" i="1" dirty="0">
                <a:latin typeface="Times New Roman" pitchFamily="18" charset="0"/>
                <a:cs typeface="Times New Roman" pitchFamily="18" charset="0"/>
              </a:rPr>
              <a:t>Satyendra Nath Bose și Albert Einstein</a:t>
            </a:r>
            <a:r>
              <a:rPr lang="ro-RO" sz="1600" b="1" dirty="0">
                <a:latin typeface="Times New Roman" pitchFamily="18" charset="0"/>
                <a:cs typeface="Times New Roman" pitchFamily="18" charset="0"/>
              </a:rPr>
              <a:t> </a:t>
            </a:r>
            <a:r>
              <a:rPr lang="ro-RO" sz="1600" dirty="0">
                <a:latin typeface="Times New Roman" pitchFamily="18" charset="0"/>
                <a:cs typeface="Times New Roman" pitchFamily="18" charset="0"/>
              </a:rPr>
              <a:t>în</a:t>
            </a:r>
            <a:r>
              <a:rPr lang="ro-RO" sz="1600" b="1" dirty="0">
                <a:latin typeface="Times New Roman" pitchFamily="18" charset="0"/>
                <a:cs typeface="Times New Roman" pitchFamily="18" charset="0"/>
              </a:rPr>
              <a:t> </a:t>
            </a:r>
            <a:r>
              <a:rPr lang="ro-RO" sz="1600" b="1" dirty="0" smtClean="0">
                <a:latin typeface="Times New Roman" pitchFamily="18" charset="0"/>
                <a:cs typeface="Times New Roman" pitchFamily="18" charset="0"/>
              </a:rPr>
              <a:t>1924-</a:t>
            </a:r>
            <a:r>
              <a:rPr lang="en-US" sz="1600" b="1" dirty="0" smtClean="0">
                <a:latin typeface="Times New Roman" pitchFamily="18" charset="0"/>
                <a:cs typeface="Times New Roman" pitchFamily="18" charset="0"/>
              </a:rPr>
              <a:t>19</a:t>
            </a:r>
            <a:r>
              <a:rPr lang="ro-RO" sz="1600" b="1" dirty="0" smtClean="0">
                <a:latin typeface="Times New Roman" pitchFamily="18" charset="0"/>
                <a:cs typeface="Times New Roman" pitchFamily="18" charset="0"/>
              </a:rPr>
              <a:t>25</a:t>
            </a:r>
            <a:r>
              <a:rPr lang="ro-RO" sz="1600" dirty="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pPr indent="457200"/>
            <a:endParaRPr lang="en-US" dirty="0"/>
          </a:p>
        </p:txBody>
      </p:sp>
    </p:spTree>
    <p:extLst>
      <p:ext uri="{BB962C8B-B14F-4D97-AF65-F5344CB8AC3E}">
        <p14:creationId xmlns:p14="http://schemas.microsoft.com/office/powerpoint/2010/main" val="31032381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87900" y="836712"/>
            <a:ext cx="7808548" cy="830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a:spAutoFit/>
          </a:bodyPr>
          <a:lstStyle/>
          <a:p>
            <a:pPr algn="ctr"/>
            <a:r>
              <a:rPr lang="ro-RO" sz="4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Scări absolute a temperaturii</a:t>
            </a:r>
            <a:endParaRPr lang="en-US" sz="4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7" name="TextBox 6"/>
          <p:cNvSpPr txBox="1"/>
          <p:nvPr/>
        </p:nvSpPr>
        <p:spPr>
          <a:xfrm>
            <a:off x="1043608" y="2060848"/>
            <a:ext cx="7128792" cy="2677656"/>
          </a:xfrm>
          <a:prstGeom prst="rect">
            <a:avLst/>
          </a:prstGeom>
          <a:noFill/>
        </p:spPr>
        <p:txBody>
          <a:bodyPr wrap="square" rtlCol="0">
            <a:spAutoFit/>
          </a:bodyPr>
          <a:lstStyle/>
          <a:p>
            <a:pPr indent="457200">
              <a:lnSpc>
                <a:spcPct val="150000"/>
              </a:lnSpc>
            </a:pPr>
            <a:r>
              <a:rPr lang="ro-RO" sz="1600" b="1" i="1" dirty="0">
                <a:latin typeface="Times New Roman" pitchFamily="18" charset="0"/>
                <a:cs typeface="Times New Roman" pitchFamily="18" charset="0"/>
              </a:rPr>
              <a:t>Temperatura absolută</a:t>
            </a:r>
            <a:r>
              <a:rPr lang="ro-RO" sz="1600" dirty="0">
                <a:latin typeface="Times New Roman" pitchFamily="18" charset="0"/>
                <a:cs typeface="Times New Roman" pitchFamily="18" charset="0"/>
              </a:rPr>
              <a:t> este măsurată în general în Kelvin și în scara Rankine cu raritate în creștere, de aceea sau creat grade </a:t>
            </a:r>
            <a:r>
              <a:rPr lang="ro-RO" sz="1600" dirty="0" smtClean="0">
                <a:latin typeface="Times New Roman" pitchFamily="18" charset="0"/>
                <a:cs typeface="Times New Roman" pitchFamily="18" charset="0"/>
              </a:rPr>
              <a:t>Celsiu</a:t>
            </a:r>
            <a:r>
              <a:rPr lang="en-US" sz="1600" dirty="0" smtClean="0">
                <a:latin typeface="Times New Roman" pitchFamily="18" charset="0"/>
                <a:cs typeface="Times New Roman" pitchFamily="18" charset="0"/>
              </a:rPr>
              <a:t>s</a:t>
            </a:r>
            <a:r>
              <a:rPr lang="ro-RO" sz="1600" dirty="0" smtClean="0">
                <a:latin typeface="Times New Roman" pitchFamily="18" charset="0"/>
                <a:cs typeface="Times New Roman" pitchFamily="18" charset="0"/>
              </a:rPr>
              <a:t> </a:t>
            </a:r>
            <a:r>
              <a:rPr lang="ro-RO" sz="1600" dirty="0">
                <a:latin typeface="Times New Roman" pitchFamily="18" charset="0"/>
                <a:cs typeface="Times New Roman" pitchFamily="18" charset="0"/>
              </a:rPr>
              <a:t>pentru a măsura creșterea de temperatura pentru Kelvin, iar pentru Rankine este Fahrenheit.</a:t>
            </a:r>
            <a:endParaRPr lang="en-US" sz="1600" dirty="0">
              <a:latin typeface="Times New Roman" pitchFamily="18" charset="0"/>
              <a:cs typeface="Times New Roman" pitchFamily="18" charset="0"/>
            </a:endParaRPr>
          </a:p>
          <a:p>
            <a:pPr indent="457200">
              <a:lnSpc>
                <a:spcPct val="150000"/>
              </a:lnSpc>
            </a:pPr>
            <a:endParaRPr lang="en-US" sz="1600" dirty="0" smtClean="0">
              <a:latin typeface="Times New Roman" pitchFamily="18" charset="0"/>
              <a:cs typeface="Times New Roman" pitchFamily="18" charset="0"/>
            </a:endParaRPr>
          </a:p>
          <a:p>
            <a:pPr indent="457200">
              <a:lnSpc>
                <a:spcPct val="150000"/>
              </a:lnSpc>
            </a:pPr>
            <a:r>
              <a:rPr lang="ro-RO" sz="1600" b="1" i="1" dirty="0">
                <a:latin typeface="Times New Roman" pitchFamily="18" charset="0"/>
                <a:cs typeface="Times New Roman" pitchFamily="18" charset="0"/>
              </a:rPr>
              <a:t>Măsurarea temperaturii absolute </a:t>
            </a:r>
            <a:r>
              <a:rPr lang="ro-RO" sz="1600" dirty="0">
                <a:latin typeface="Times New Roman" pitchFamily="18" charset="0"/>
                <a:cs typeface="Times New Roman" pitchFamily="18" charset="0"/>
              </a:rPr>
              <a:t>este determinată în mod unic de o constantă multiplicativă care specifică dimensiunea gradului, deci rapoartele a două temperaturi absolute, T2 / T1, sunt aceleași în toate scările. </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300477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3608" y="692696"/>
            <a:ext cx="7116051" cy="7694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a:spAutoFit/>
          </a:bodyPr>
          <a:lstStyle/>
          <a:p>
            <a:pPr algn="ctr"/>
            <a:r>
              <a:rPr lang="ro-RO" sz="4400" dirty="0">
                <a:ln w="18415" cmpd="sng">
                  <a:solidFill>
                    <a:srgbClr val="FFFFFF"/>
                  </a:solidFill>
                  <a:prstDash val="solid"/>
                </a:ln>
                <a:solidFill>
                  <a:srgbClr val="FFFFFF"/>
                </a:solidFill>
                <a:effectLst>
                  <a:outerShdw blurRad="63500" dir="3600000" algn="tl" rotWithShape="0">
                    <a:srgbClr val="000000">
                      <a:alpha val="70000"/>
                    </a:srgbClr>
                  </a:outerShdw>
                </a:effectLst>
              </a:rPr>
              <a:t>Cele mai scăzute </a:t>
            </a:r>
            <a:r>
              <a:rPr lang="ro-RO" sz="4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temperaturi</a:t>
            </a:r>
            <a:endParaRPr lang="en-US" sz="4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5" name="TextBox 4"/>
          <p:cNvSpPr txBox="1"/>
          <p:nvPr/>
        </p:nvSpPr>
        <p:spPr>
          <a:xfrm>
            <a:off x="251520" y="1909802"/>
            <a:ext cx="8892480" cy="4431983"/>
          </a:xfrm>
          <a:prstGeom prst="rect">
            <a:avLst/>
          </a:prstGeom>
          <a:noFill/>
        </p:spPr>
        <p:txBody>
          <a:bodyPr wrap="square" rtlCol="0">
            <a:spAutoFit/>
          </a:bodyPr>
          <a:lstStyle/>
          <a:p>
            <a:pPr indent="457200">
              <a:lnSpc>
                <a:spcPct val="150000"/>
              </a:lnSpc>
            </a:pPr>
            <a:r>
              <a:rPr lang="ro-RO" sz="1600" dirty="0">
                <a:latin typeface="Times New Roman" pitchFamily="18" charset="0"/>
                <a:cs typeface="Times New Roman" pitchFamily="18" charset="0"/>
              </a:rPr>
              <a:t>Temperatura medie a universului de astăzi este de aproximativ 2,73 Kelvin (-270,42 ° C; -454,76 ° F), pe baza măsurătorilor radiației cosmice de fond de microunde</a:t>
            </a:r>
            <a:r>
              <a:rPr lang="ro-RO" sz="1600" dirty="0" smtClean="0">
                <a:latin typeface="Times New Roman" pitchFamily="18" charset="0"/>
                <a:cs typeface="Times New Roman" pitchFamily="18" charset="0"/>
              </a:rPr>
              <a:t>.</a:t>
            </a:r>
            <a:endParaRPr lang="en-US" sz="1600" dirty="0" smtClean="0">
              <a:latin typeface="Times New Roman" pitchFamily="18" charset="0"/>
              <a:cs typeface="Times New Roman" pitchFamily="18" charset="0"/>
            </a:endParaRPr>
          </a:p>
          <a:p>
            <a:pPr lvl="0" indent="457200">
              <a:lnSpc>
                <a:spcPct val="150000"/>
              </a:lnSpc>
            </a:pPr>
            <a:r>
              <a:rPr lang="ro-RO" sz="1600" b="1" dirty="0">
                <a:latin typeface="Times New Roman" pitchFamily="18" charset="0"/>
                <a:cs typeface="Times New Roman" pitchFamily="18" charset="0"/>
              </a:rPr>
              <a:t>În septembrie 2014</a:t>
            </a:r>
            <a:r>
              <a:rPr lang="ro-RO" sz="1600" dirty="0">
                <a:latin typeface="Times New Roman" pitchFamily="18" charset="0"/>
                <a:cs typeface="Times New Roman" pitchFamily="18" charset="0"/>
              </a:rPr>
              <a:t>, oamenii de știință din cadrul colaborării CUORE din Laboratori Nazionali del Gran Sasso din Italia au răcit timp de 15 zile un vas de cupru cu un volum de un metru cub până la 0.006 kelvin (-273.144 ° C; 459.659 ° F), </a:t>
            </a:r>
            <a:r>
              <a:rPr lang="ro-RO" sz="1600" i="1" dirty="0">
                <a:latin typeface="Times New Roman" pitchFamily="18" charset="0"/>
                <a:cs typeface="Times New Roman" pitchFamily="18" charset="0"/>
              </a:rPr>
              <a:t>stabilind un record pentru cea mai mică temperatură din universul cunoscut</a:t>
            </a:r>
            <a:r>
              <a:rPr lang="ro-RO" sz="1600" dirty="0">
                <a:latin typeface="Times New Roman" pitchFamily="18" charset="0"/>
                <a:cs typeface="Times New Roman" pitchFamily="18" charset="0"/>
              </a:rPr>
              <a:t>, pe un volum atât de mare, contiguos</a:t>
            </a:r>
            <a:r>
              <a:rPr lang="ro-RO" sz="1600" dirty="0" smtClean="0">
                <a:latin typeface="Times New Roman" pitchFamily="18" charset="0"/>
                <a:cs typeface="Times New Roman" pitchFamily="18" charset="0"/>
              </a:rPr>
              <a:t>.</a:t>
            </a:r>
            <a:endParaRPr lang="en-US" sz="1600" dirty="0" smtClean="0">
              <a:latin typeface="Times New Roman" pitchFamily="18" charset="0"/>
              <a:cs typeface="Times New Roman" pitchFamily="18" charset="0"/>
            </a:endParaRPr>
          </a:p>
          <a:p>
            <a:pPr indent="457200">
              <a:lnSpc>
                <a:spcPct val="150000"/>
              </a:lnSpc>
            </a:pPr>
            <a:r>
              <a:rPr lang="ro-RO" sz="1600" b="1" dirty="0">
                <a:latin typeface="Times New Roman" pitchFamily="18" charset="0"/>
                <a:cs typeface="Times New Roman" pitchFamily="18" charset="0"/>
              </a:rPr>
              <a:t>În iunie 2015</a:t>
            </a:r>
            <a:r>
              <a:rPr lang="ro-RO" sz="1600" dirty="0">
                <a:latin typeface="Times New Roman" pitchFamily="18" charset="0"/>
                <a:cs typeface="Times New Roman" pitchFamily="18" charset="0"/>
              </a:rPr>
              <a:t>, fizicienii experimentali de la Institutul de Tehnologie din Massachusetts (MIT) au răcit cu succes moleculele într-un gaz de potasiu de sodiu la o temperatură de 500 nanocelvine și este de așteptat să prezinte o stare exotică de materie prin răcirea acestor molecule un pic mai departe.</a:t>
            </a:r>
            <a:endParaRPr lang="en-US" sz="1600" dirty="0">
              <a:latin typeface="Times New Roman" pitchFamily="18" charset="0"/>
              <a:cs typeface="Times New Roman" pitchFamily="18" charset="0"/>
            </a:endParaRPr>
          </a:p>
          <a:p>
            <a:pPr lvl="0" indent="457200">
              <a:lnSpc>
                <a:spcPct val="150000"/>
              </a:lnSpc>
            </a:pPr>
            <a:endParaRPr lang="en-US" sz="1600" dirty="0">
              <a:latin typeface="Times New Roman" pitchFamily="18" charset="0"/>
              <a:cs typeface="Times New Roman" pitchFamily="18" charset="0"/>
            </a:endParaRPr>
          </a:p>
          <a:p>
            <a:pPr indent="457200">
              <a:lnSpc>
                <a:spcPct val="150000"/>
              </a:lnSpc>
            </a:pPr>
            <a:endParaRPr lang="en-US" sz="1600"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19947590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31640" y="548680"/>
            <a:ext cx="6576609"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a:spAutoFit/>
          </a:bodyPr>
          <a:lstStyle/>
          <a:p>
            <a:pPr algn="ctr"/>
            <a:r>
              <a:rPr lang="ro-RO" sz="5400" dirty="0">
                <a:ln w="18415" cmpd="sng">
                  <a:solidFill>
                    <a:srgbClr val="FFFFFF"/>
                  </a:solidFill>
                  <a:prstDash val="solid"/>
                </a:ln>
                <a:solidFill>
                  <a:srgbClr val="FFFFFF"/>
                </a:solidFill>
                <a:effectLst>
                  <a:outerShdw blurRad="63500" dir="3600000" algn="tl" rotWithShape="0">
                    <a:srgbClr val="000000">
                      <a:alpha val="70000"/>
                    </a:srgbClr>
                  </a:outerShdw>
                </a:effectLst>
              </a:rPr>
              <a:t>Temperaturi </a:t>
            </a:r>
            <a:r>
              <a:rPr lang="ro-RO"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negative</a:t>
            </a:r>
            <a:endParaRPr lang="en-US" sz="5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5" name="TextBox 4"/>
          <p:cNvSpPr txBox="1"/>
          <p:nvPr/>
        </p:nvSpPr>
        <p:spPr>
          <a:xfrm>
            <a:off x="611560" y="1988840"/>
            <a:ext cx="7920880" cy="3693319"/>
          </a:xfrm>
          <a:prstGeom prst="rect">
            <a:avLst/>
          </a:prstGeom>
          <a:noFill/>
        </p:spPr>
        <p:txBody>
          <a:bodyPr wrap="square" rtlCol="0">
            <a:spAutoFit/>
          </a:bodyPr>
          <a:lstStyle/>
          <a:p>
            <a:pPr indent="457200">
              <a:lnSpc>
                <a:spcPct val="150000"/>
              </a:lnSpc>
            </a:pPr>
            <a:r>
              <a:rPr lang="ro-RO" sz="1600" dirty="0">
                <a:latin typeface="Times New Roman" pitchFamily="18" charset="0"/>
                <a:cs typeface="Times New Roman" pitchFamily="18" charset="0"/>
              </a:rPr>
              <a:t>Temperaturile care sunt exprimate ca numere negative pe scalele Celsius sau Fahrenheit cunoscute sunt pur și simplu mai subțiri decât punctele zero ale acestor scale. </a:t>
            </a:r>
            <a:endParaRPr lang="en-US" sz="1600" dirty="0" smtClean="0">
              <a:latin typeface="Times New Roman" pitchFamily="18" charset="0"/>
              <a:cs typeface="Times New Roman" pitchFamily="18" charset="0"/>
            </a:endParaRPr>
          </a:p>
          <a:p>
            <a:pPr indent="457200">
              <a:lnSpc>
                <a:spcPct val="150000"/>
              </a:lnSpc>
            </a:pPr>
            <a:r>
              <a:rPr lang="ro-RO" sz="1600" b="1" i="1" dirty="0">
                <a:latin typeface="Times New Roman" pitchFamily="18" charset="0"/>
                <a:cs typeface="Times New Roman" pitchFamily="18" charset="0"/>
              </a:rPr>
              <a:t>Un sistem cu o temperatură cu adevărat negativă nu este mai rece decât zero absolută.</a:t>
            </a:r>
            <a:r>
              <a:rPr lang="ro-RO" sz="1600" dirty="0">
                <a:latin typeface="Times New Roman" pitchFamily="18" charset="0"/>
                <a:cs typeface="Times New Roman" pitchFamily="18" charset="0"/>
              </a:rPr>
              <a:t> Mai degrabă, un sistem cu </a:t>
            </a:r>
            <a:r>
              <a:rPr lang="ro-RO" sz="1600" i="1" dirty="0">
                <a:latin typeface="Times New Roman" pitchFamily="18" charset="0"/>
                <a:cs typeface="Times New Roman" pitchFamily="18" charset="0"/>
              </a:rPr>
              <a:t>o temperatură negativă este mai fierbinte decât orice sistem cu o temperatură pozitivă</a:t>
            </a:r>
            <a:r>
              <a:rPr lang="ro-RO" sz="1600" dirty="0">
                <a:latin typeface="Times New Roman" pitchFamily="18" charset="0"/>
                <a:cs typeface="Times New Roman" pitchFamily="18" charset="0"/>
              </a:rPr>
              <a:t>, în sensul că dacă un sistem cu temperatură negativă și un sistem cu temperatură pozitivă intră în contact, căldura curge de la sistemul negativ la cel cu temperatură pozitivă.</a:t>
            </a:r>
            <a:endParaRPr lang="en-US" sz="1600" dirty="0">
              <a:latin typeface="Times New Roman" pitchFamily="18" charset="0"/>
              <a:cs typeface="Times New Roman" pitchFamily="18" charset="0"/>
            </a:endParaRPr>
          </a:p>
          <a:p>
            <a:pPr indent="457200">
              <a:lnSpc>
                <a:spcPct val="150000"/>
              </a:lnSpc>
            </a:pPr>
            <a:endParaRPr lang="en-US" sz="1600" dirty="0" smtClean="0">
              <a:latin typeface="Times New Roman" pitchFamily="18" charset="0"/>
              <a:cs typeface="Times New Roman" pitchFamily="18" charset="0"/>
            </a:endParaRPr>
          </a:p>
          <a:p>
            <a:pPr indent="457200">
              <a:lnSpc>
                <a:spcPct val="150000"/>
              </a:lnSpc>
            </a:pPr>
            <a:endParaRPr lang="en-US" sz="1600" dirty="0">
              <a:latin typeface="Times New Roman" pitchFamily="18" charset="0"/>
              <a:cs typeface="Times New Roman" pitchFamily="18" charset="0"/>
            </a:endParaRPr>
          </a:p>
          <a:p>
            <a:endParaRPr lang="en-US" dirty="0"/>
          </a:p>
        </p:txBody>
      </p:sp>
      <p:pic>
        <p:nvPicPr>
          <p:cNvPr id="1026" name="Picture 2" descr="C:\Users\Tudor\Desktop\temperatura-negativ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4581128"/>
            <a:ext cx="5886450" cy="2276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5195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5859" y="2189470"/>
            <a:ext cx="6048672" cy="3831818"/>
          </a:xfrm>
          <a:prstGeom prst="rect">
            <a:avLst/>
          </a:prstGeom>
          <a:noFill/>
        </p:spPr>
        <p:txBody>
          <a:bodyPr wrap="square" rtlCol="0">
            <a:spAutoFit/>
          </a:bodyPr>
          <a:lstStyle/>
          <a:p>
            <a:pPr indent="457200">
              <a:lnSpc>
                <a:spcPct val="150000"/>
              </a:lnSpc>
            </a:pPr>
            <a:r>
              <a:rPr lang="ro-RO" sz="1600" i="1" dirty="0">
                <a:latin typeface="Times New Roman" pitchFamily="18" charset="0"/>
                <a:cs typeface="Times New Roman" pitchFamily="18" charset="0"/>
              </a:rPr>
              <a:t>Cele mai cunoscute sisteme nu pot atinge temperaturi negative deoarece adăugarea de energie întotdeauna crește entropia lor.</a:t>
            </a:r>
            <a:r>
              <a:rPr lang="ro-RO" sz="1600" dirty="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a:lnSpc>
                <a:spcPct val="150000"/>
              </a:lnSpc>
            </a:pPr>
            <a:r>
              <a:rPr lang="en-US" sz="1600" dirty="0" smtClean="0">
                <a:latin typeface="Times New Roman" pitchFamily="18" charset="0"/>
                <a:cs typeface="Times New Roman" pitchFamily="18" charset="0"/>
              </a:rPr>
              <a:t>           </a:t>
            </a:r>
            <a:r>
              <a:rPr lang="ro-RO" sz="1600" dirty="0" smtClean="0">
                <a:latin typeface="Times New Roman" pitchFamily="18" charset="0"/>
                <a:cs typeface="Times New Roman" pitchFamily="18" charset="0"/>
              </a:rPr>
              <a:t>Prin </a:t>
            </a:r>
            <a:r>
              <a:rPr lang="ro-RO" sz="1600" dirty="0">
                <a:latin typeface="Times New Roman" pitchFamily="18" charset="0"/>
                <a:cs typeface="Times New Roman" pitchFamily="18" charset="0"/>
              </a:rPr>
              <a:t>urmare, nici un sistem complet, adică modurile electromagnetice, nu pot avea temperaturi negative, deoarece nu există o stare de energie foarte mare, astfel încât suma probabilităților stărilor să se abată pentru temperaturi negative. </a:t>
            </a:r>
            <a:endParaRPr lang="en-US" sz="1600" dirty="0">
              <a:latin typeface="Times New Roman" pitchFamily="18" charset="0"/>
              <a:cs typeface="Times New Roman" pitchFamily="18" charset="0"/>
            </a:endParaRPr>
          </a:p>
          <a:p>
            <a:pPr>
              <a:lnSpc>
                <a:spcPct val="150000"/>
              </a:lnSpc>
            </a:pPr>
            <a:r>
              <a:rPr lang="en-US" sz="1600" dirty="0" smtClean="0">
                <a:latin typeface="Times New Roman" pitchFamily="18" charset="0"/>
                <a:cs typeface="Times New Roman" pitchFamily="18" charset="0"/>
              </a:rPr>
              <a:t>           </a:t>
            </a:r>
            <a:r>
              <a:rPr lang="ro-RO" sz="1600" dirty="0" smtClean="0">
                <a:latin typeface="Times New Roman" pitchFamily="18" charset="0"/>
                <a:cs typeface="Times New Roman" pitchFamily="18" charset="0"/>
              </a:rPr>
              <a:t>Cu </a:t>
            </a:r>
            <a:r>
              <a:rPr lang="ro-RO" sz="1600" dirty="0">
                <a:latin typeface="Times New Roman" pitchFamily="18" charset="0"/>
                <a:cs typeface="Times New Roman" pitchFamily="18" charset="0"/>
              </a:rPr>
              <a:t>toate acestea, pentru sistemele de cvasi-echilibru argument nu se aplică, iar  temperaturile negative pot fi atinse.</a:t>
            </a:r>
            <a:endParaRPr lang="en-US" sz="1600" dirty="0">
              <a:latin typeface="Times New Roman" pitchFamily="18" charset="0"/>
              <a:cs typeface="Times New Roman" pitchFamily="18" charset="0"/>
            </a:endParaRPr>
          </a:p>
          <a:p>
            <a:pPr indent="457200">
              <a:lnSpc>
                <a:spcPct val="150000"/>
              </a:lnSpc>
            </a:pPr>
            <a:endParaRPr lang="en-US" sz="1600" dirty="0"/>
          </a:p>
          <a:p>
            <a:pPr indent="457200">
              <a:lnSpc>
                <a:spcPct val="150000"/>
              </a:lnSpc>
            </a:pPr>
            <a:endParaRPr lang="en-US" dirty="0"/>
          </a:p>
        </p:txBody>
      </p:sp>
      <p:pic>
        <p:nvPicPr>
          <p:cNvPr id="2050" name="Picture 2" descr="C:\Users\Tudor\Desktop\278935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1844824"/>
            <a:ext cx="2476500" cy="4176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98882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1560" y="764704"/>
            <a:ext cx="7931979" cy="707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a:spAutoFit/>
          </a:bodyPr>
          <a:lstStyle/>
          <a:p>
            <a:pPr algn="ctr"/>
            <a:r>
              <a:rPr lang="ro-RO" sz="4000" dirty="0">
                <a:ln w="18415" cmpd="sng">
                  <a:solidFill>
                    <a:srgbClr val="FFFFFF"/>
                  </a:solidFill>
                  <a:prstDash val="solid"/>
                </a:ln>
                <a:solidFill>
                  <a:srgbClr val="FFFFFF"/>
                </a:solidFill>
                <a:effectLst>
                  <a:outerShdw blurRad="63500" dir="3600000" algn="tl" rotWithShape="0">
                    <a:srgbClr val="000000">
                      <a:alpha val="70000"/>
                    </a:srgbClr>
                  </a:outerShdw>
                </a:effectLst>
              </a:rPr>
              <a:t>Aplicații ale temperaturilor </a:t>
            </a:r>
            <a:r>
              <a:rPr lang="ro-RO"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negative</a:t>
            </a:r>
            <a:endParaRPr lang="en-US" sz="40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TextBox 5"/>
          <p:cNvSpPr txBox="1"/>
          <p:nvPr/>
        </p:nvSpPr>
        <p:spPr>
          <a:xfrm>
            <a:off x="899592" y="2492896"/>
            <a:ext cx="7200800" cy="2616101"/>
          </a:xfrm>
          <a:prstGeom prst="rect">
            <a:avLst/>
          </a:prstGeom>
          <a:noFill/>
        </p:spPr>
        <p:txBody>
          <a:bodyPr wrap="square" rtlCol="0">
            <a:spAutoFit/>
          </a:bodyPr>
          <a:lstStyle/>
          <a:p>
            <a:pPr indent="457200">
              <a:lnSpc>
                <a:spcPct val="150000"/>
              </a:lnSpc>
            </a:pPr>
            <a:r>
              <a:rPr lang="ro-RO" sz="1600" i="1" dirty="0">
                <a:latin typeface="Times New Roman" pitchFamily="18" charset="0"/>
                <a:cs typeface="Times New Roman" pitchFamily="18" charset="0"/>
              </a:rPr>
              <a:t>Temperaturile negative ar putea fi folosite pentru a crea motoare    termice-motoarele </a:t>
            </a:r>
            <a:r>
              <a:rPr lang="ro-RO" sz="1600" dirty="0">
                <a:latin typeface="Times New Roman" pitchFamily="18" charset="0"/>
                <a:cs typeface="Times New Roman" pitchFamily="18" charset="0"/>
              </a:rPr>
              <a:t>care convertesc energia termică la lucrări mecanice, cum ar fi motoarele cu combustie-care sunt </a:t>
            </a:r>
            <a:r>
              <a:rPr lang="ro-RO" sz="1600" b="1" dirty="0">
                <a:latin typeface="Times New Roman" pitchFamily="18" charset="0"/>
                <a:cs typeface="Times New Roman" pitchFamily="18" charset="0"/>
              </a:rPr>
              <a:t>mai eficiente cu peste 100%,</a:t>
            </a:r>
            <a:r>
              <a:rPr lang="ro-RO" sz="1600" dirty="0">
                <a:latin typeface="Times New Roman" pitchFamily="18" charset="0"/>
                <a:cs typeface="Times New Roman" pitchFamily="18" charset="0"/>
              </a:rPr>
              <a:t> ceva imposibil de apreciat</a:t>
            </a:r>
            <a:r>
              <a:rPr lang="ro-RO" sz="1600" dirty="0" smtClean="0">
                <a:latin typeface="Times New Roman" pitchFamily="18" charset="0"/>
                <a:cs typeface="Times New Roman" pitchFamily="18" charset="0"/>
              </a:rPr>
              <a:t>.</a:t>
            </a:r>
            <a:endParaRPr lang="en-US" sz="1600" dirty="0" smtClean="0">
              <a:latin typeface="Times New Roman" pitchFamily="18" charset="0"/>
              <a:cs typeface="Times New Roman" pitchFamily="18" charset="0"/>
            </a:endParaRPr>
          </a:p>
          <a:p>
            <a:pPr indent="457200">
              <a:lnSpc>
                <a:spcPct val="150000"/>
              </a:lnSpc>
            </a:pPr>
            <a:endParaRPr lang="en-US" sz="1600" dirty="0">
              <a:latin typeface="Times New Roman" pitchFamily="18" charset="0"/>
              <a:cs typeface="Times New Roman" pitchFamily="18" charset="0"/>
            </a:endParaRPr>
          </a:p>
          <a:p>
            <a:r>
              <a:rPr lang="ro-RO" sz="1600" b="1" dirty="0">
                <a:latin typeface="Times New Roman" pitchFamily="18" charset="0"/>
                <a:cs typeface="Times New Roman" pitchFamily="18" charset="0"/>
              </a:rPr>
              <a:t>          </a:t>
            </a:r>
            <a:r>
              <a:rPr lang="ro-RO" sz="1600" b="1" dirty="0" smtClean="0">
                <a:latin typeface="Times New Roman" pitchFamily="18" charset="0"/>
                <a:cs typeface="Times New Roman" pitchFamily="18" charset="0"/>
              </a:rPr>
              <a:t>Astfel </a:t>
            </a:r>
            <a:r>
              <a:rPr lang="ro-RO" sz="1600" b="1" dirty="0">
                <a:latin typeface="Times New Roman" pitchFamily="18" charset="0"/>
                <a:cs typeface="Times New Roman" pitchFamily="18" charset="0"/>
              </a:rPr>
              <a:t>de motoare ar absorbi nu numai energia din substanțe mai calde, ci și cele mai reci.</a:t>
            </a:r>
            <a:r>
              <a:rPr lang="ro-RO" sz="1600" i="1" dirty="0">
                <a:latin typeface="Times New Roman" pitchFamily="18" charset="0"/>
                <a:cs typeface="Times New Roman" pitchFamily="18" charset="0"/>
              </a:rPr>
              <a:t> </a:t>
            </a:r>
            <a:r>
              <a:rPr lang="ro-RO" sz="1600" dirty="0">
                <a:latin typeface="Times New Roman" pitchFamily="18" charset="0"/>
                <a:cs typeface="Times New Roman" pitchFamily="18" charset="0"/>
              </a:rPr>
              <a:t>Ca atare, activitatea pe care o efectuează motorul ar </a:t>
            </a:r>
            <a:r>
              <a:rPr lang="ro-RO" sz="1600" dirty="0"/>
              <a:t>putea fi mai mare decât energia obtinută numai din substanța mai fierbinte. </a:t>
            </a:r>
            <a:endParaRPr lang="en-US" sz="1600" dirty="0"/>
          </a:p>
          <a:p>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30894736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69690" y="548680"/>
            <a:ext cx="4004622"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a:spAutoFit/>
          </a:bodyPr>
          <a:lstStyle/>
          <a:p>
            <a:pPr algn="ctr"/>
            <a:r>
              <a:rPr 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Robert Boyle</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5" name="TextBox 4"/>
          <p:cNvSpPr txBox="1"/>
          <p:nvPr/>
        </p:nvSpPr>
        <p:spPr>
          <a:xfrm>
            <a:off x="251520" y="2060848"/>
            <a:ext cx="8640960" cy="1938992"/>
          </a:xfrm>
          <a:prstGeom prst="rect">
            <a:avLst/>
          </a:prstGeom>
          <a:noFill/>
        </p:spPr>
        <p:txBody>
          <a:bodyPr wrap="square" rtlCol="0">
            <a:spAutoFit/>
          </a:bodyPr>
          <a:lstStyle/>
          <a:p>
            <a:pPr indent="457200">
              <a:lnSpc>
                <a:spcPct val="150000"/>
              </a:lnSpc>
            </a:pPr>
            <a:r>
              <a:rPr lang="ro-RO" sz="1600" b="1" i="1" dirty="0">
                <a:latin typeface="Times New Roman" pitchFamily="18" charset="0"/>
                <a:cs typeface="Times New Roman" pitchFamily="18" charset="0"/>
              </a:rPr>
              <a:t>Unul dintre primii care au discutat despre posibilitatea unei temperaturi minime absolute</a:t>
            </a:r>
            <a:r>
              <a:rPr lang="ro-RO" sz="1600" dirty="0">
                <a:latin typeface="Times New Roman" pitchFamily="18" charset="0"/>
                <a:cs typeface="Times New Roman" pitchFamily="18" charset="0"/>
              </a:rPr>
              <a:t> a fost </a:t>
            </a:r>
            <a:r>
              <a:rPr lang="ro-RO" sz="1600" i="1" dirty="0">
                <a:latin typeface="Times New Roman" pitchFamily="18" charset="0"/>
                <a:cs typeface="Times New Roman" pitchFamily="18" charset="0"/>
              </a:rPr>
              <a:t>Robert Boyle</a:t>
            </a:r>
            <a:r>
              <a:rPr lang="ro-RO" sz="1600" dirty="0">
                <a:latin typeface="Times New Roman" pitchFamily="18" charset="0"/>
                <a:cs typeface="Times New Roman" pitchFamily="18" charset="0"/>
              </a:rPr>
              <a:t>. Cele 1665 de noi experimente și observații despre răcire au articulat disputa cunoscută sub numele de „ primum frigidum ”.  </a:t>
            </a:r>
            <a:endParaRPr lang="en-US" sz="1600" dirty="0">
              <a:latin typeface="Times New Roman" pitchFamily="18" charset="0"/>
              <a:cs typeface="Times New Roman" pitchFamily="18" charset="0"/>
            </a:endParaRPr>
          </a:p>
          <a:p>
            <a:pPr indent="457200">
              <a:lnSpc>
                <a:spcPct val="150000"/>
              </a:lnSpc>
            </a:pPr>
            <a:r>
              <a:rPr lang="ro-RO" sz="1600" dirty="0">
                <a:latin typeface="Times New Roman" pitchFamily="18" charset="0"/>
                <a:cs typeface="Times New Roman" pitchFamily="18" charset="0"/>
              </a:rPr>
              <a:t>Unii au susținut că o temperatură minimă absolută a avut loc în interiorul pământului (unul dintre cele patru elemente clasice), altele în apă, altele în aer, și unele mai recent în interior.</a:t>
            </a:r>
            <a:endParaRPr lang="en-US" sz="1600" dirty="0">
              <a:latin typeface="Times New Roman" pitchFamily="18" charset="0"/>
              <a:cs typeface="Times New Roman" pitchFamily="18" charset="0"/>
            </a:endParaRPr>
          </a:p>
        </p:txBody>
      </p:sp>
      <p:pic>
        <p:nvPicPr>
          <p:cNvPr id="3075" name="Picture 3" descr="C:\Users\Tudor\Desktop\downlo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7724" y="4706823"/>
            <a:ext cx="4968552" cy="2085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2453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239</TotalTime>
  <Words>1674</Words>
  <Application>Microsoft Office PowerPoint</Application>
  <PresentationFormat>On-screen Show (4:3)</PresentationFormat>
  <Paragraphs>82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Waveform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15</cp:revision>
  <dcterms:created xsi:type="dcterms:W3CDTF">2018-01-25T15:42:28Z</dcterms:created>
  <dcterms:modified xsi:type="dcterms:W3CDTF">2018-01-28T15:33:32Z</dcterms:modified>
</cp:coreProperties>
</file>