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308" r:id="rId4"/>
    <p:sldId id="511" r:id="rId5"/>
    <p:sldId id="514" r:id="rId6"/>
    <p:sldId id="513" r:id="rId7"/>
    <p:sldId id="506" r:id="rId8"/>
    <p:sldId id="518" r:id="rId9"/>
    <p:sldId id="507" r:id="rId10"/>
    <p:sldId id="508" r:id="rId11"/>
    <p:sldId id="495" r:id="rId12"/>
    <p:sldId id="519" r:id="rId13"/>
    <p:sldId id="520" r:id="rId14"/>
    <p:sldId id="40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E0680-A95C-43EF-A75C-0DAF055C0475}" v="1" dt="2018-04-30T15:06:4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10" autoAdjust="0"/>
  </p:normalViewPr>
  <p:slideViewPr>
    <p:cSldViewPr>
      <p:cViewPr varScale="1">
        <p:scale>
          <a:sx n="103" d="100"/>
          <a:sy n="103" d="100"/>
        </p:scale>
        <p:origin x="788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DE7F4-77E1-4D03-A98F-5B8AB70B1B4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9D23D-3D7D-4F5F-831F-81B2A4246274}">
      <dgm:prSet phldrT="[Text]"/>
      <dgm:spPr/>
      <dgm:t>
        <a:bodyPr/>
        <a:lstStyle/>
        <a:p>
          <a:r>
            <a:rPr lang="en-CA" dirty="0"/>
            <a:t>Translational research</a:t>
          </a:r>
          <a:endParaRPr lang="en-US" dirty="0"/>
        </a:p>
      </dgm:t>
    </dgm:pt>
    <dgm:pt modelId="{01424626-05FF-488C-973C-85A191549931}" type="parTrans" cxnId="{0CD0AE3A-05AD-4661-B867-4AAABF014662}">
      <dgm:prSet/>
      <dgm:spPr/>
      <dgm:t>
        <a:bodyPr/>
        <a:lstStyle/>
        <a:p>
          <a:endParaRPr lang="en-US"/>
        </a:p>
      </dgm:t>
    </dgm:pt>
    <dgm:pt modelId="{242F6972-6581-4A4F-A3B6-E180D9C25001}" type="sibTrans" cxnId="{0CD0AE3A-05AD-4661-B867-4AAABF014662}">
      <dgm:prSet/>
      <dgm:spPr/>
      <dgm:t>
        <a:bodyPr/>
        <a:lstStyle/>
        <a:p>
          <a:endParaRPr lang="en-US"/>
        </a:p>
      </dgm:t>
    </dgm:pt>
    <dgm:pt modelId="{6B025727-DD87-40D1-8B7B-7B92D6C2CF99}">
      <dgm:prSet/>
      <dgm:spPr/>
      <dgm:t>
        <a:bodyPr/>
        <a:lstStyle/>
        <a:p>
          <a:r>
            <a:rPr lang="en-CA"/>
            <a:t>Reproducible research</a:t>
          </a:r>
          <a:endParaRPr lang="en-CA" dirty="0"/>
        </a:p>
      </dgm:t>
    </dgm:pt>
    <dgm:pt modelId="{B180A44E-8C68-42D7-84F9-6B1ECE24A261}" type="parTrans" cxnId="{96AFB612-F2FA-4D1B-8484-E47DB74D4E2F}">
      <dgm:prSet/>
      <dgm:spPr/>
      <dgm:t>
        <a:bodyPr/>
        <a:lstStyle/>
        <a:p>
          <a:endParaRPr lang="en-US"/>
        </a:p>
      </dgm:t>
    </dgm:pt>
    <dgm:pt modelId="{281A6245-285C-4F15-B40A-6C5C5178B06B}" type="sibTrans" cxnId="{96AFB612-F2FA-4D1B-8484-E47DB74D4E2F}">
      <dgm:prSet/>
      <dgm:spPr/>
      <dgm:t>
        <a:bodyPr/>
        <a:lstStyle/>
        <a:p>
          <a:endParaRPr lang="en-US"/>
        </a:p>
      </dgm:t>
    </dgm:pt>
    <dgm:pt modelId="{862C1C5C-25E4-439B-B6C9-D04A6A8531CC}">
      <dgm:prSet/>
      <dgm:spPr/>
      <dgm:t>
        <a:bodyPr/>
        <a:lstStyle/>
        <a:p>
          <a:r>
            <a:rPr lang="en-CA"/>
            <a:t>Industry best practices</a:t>
          </a:r>
          <a:endParaRPr lang="en-CA" dirty="0"/>
        </a:p>
      </dgm:t>
    </dgm:pt>
    <dgm:pt modelId="{C0774B48-A69A-4784-AF21-35E5A2377E12}" type="parTrans" cxnId="{B76920C3-E8BC-473A-A8BB-B2F03CF88E84}">
      <dgm:prSet/>
      <dgm:spPr/>
      <dgm:t>
        <a:bodyPr/>
        <a:lstStyle/>
        <a:p>
          <a:endParaRPr lang="en-US"/>
        </a:p>
      </dgm:t>
    </dgm:pt>
    <dgm:pt modelId="{880188AD-7E72-4D9A-A0F0-EFCE62DFFE82}" type="sibTrans" cxnId="{B76920C3-E8BC-473A-A8BB-B2F03CF88E84}">
      <dgm:prSet/>
      <dgm:spPr/>
      <dgm:t>
        <a:bodyPr/>
        <a:lstStyle/>
        <a:p>
          <a:endParaRPr lang="en-US"/>
        </a:p>
      </dgm:t>
    </dgm:pt>
    <dgm:pt modelId="{2BC4396A-E9F9-4AC7-8BBF-409532DD85E8}">
      <dgm:prSet/>
      <dgm:spPr/>
      <dgm:t>
        <a:bodyPr/>
        <a:lstStyle/>
        <a:p>
          <a:r>
            <a:rPr lang="en-CA"/>
            <a:t>Building on one platform</a:t>
          </a:r>
          <a:endParaRPr lang="en-CA" dirty="0"/>
        </a:p>
      </dgm:t>
    </dgm:pt>
    <dgm:pt modelId="{743A5DBC-365D-4EEF-9CB8-73F63FFC4D5A}" type="parTrans" cxnId="{BCFC85FB-A126-48EF-B427-CC832E394C09}">
      <dgm:prSet/>
      <dgm:spPr/>
      <dgm:t>
        <a:bodyPr/>
        <a:lstStyle/>
        <a:p>
          <a:endParaRPr lang="en-US"/>
        </a:p>
      </dgm:t>
    </dgm:pt>
    <dgm:pt modelId="{902E0528-C9C0-407F-8F21-4106D55E9BFC}" type="sibTrans" cxnId="{BCFC85FB-A126-48EF-B427-CC832E394C09}">
      <dgm:prSet/>
      <dgm:spPr/>
      <dgm:t>
        <a:bodyPr/>
        <a:lstStyle/>
        <a:p>
          <a:endParaRPr lang="en-US"/>
        </a:p>
      </dgm:t>
    </dgm:pt>
    <dgm:pt modelId="{587B96DC-4080-4FE9-8C64-B65145A2BC2C}" type="pres">
      <dgm:prSet presAssocID="{86DDE7F4-77E1-4D03-A98F-5B8AB70B1B40}" presName="diagram" presStyleCnt="0">
        <dgm:presLayoutVars>
          <dgm:dir/>
          <dgm:resizeHandles val="exact"/>
        </dgm:presLayoutVars>
      </dgm:prSet>
      <dgm:spPr/>
    </dgm:pt>
    <dgm:pt modelId="{3E111CA7-2331-4EB3-B940-77DBAD5A9FBC}" type="pres">
      <dgm:prSet presAssocID="{74A9D23D-3D7D-4F5F-831F-81B2A4246274}" presName="node" presStyleLbl="node1" presStyleIdx="0" presStyleCnt="4">
        <dgm:presLayoutVars>
          <dgm:bulletEnabled val="1"/>
        </dgm:presLayoutVars>
      </dgm:prSet>
      <dgm:spPr/>
    </dgm:pt>
    <dgm:pt modelId="{2F1FDCBF-DD41-4016-AED0-20828438C397}" type="pres">
      <dgm:prSet presAssocID="{242F6972-6581-4A4F-A3B6-E180D9C25001}" presName="sibTrans" presStyleCnt="0"/>
      <dgm:spPr/>
    </dgm:pt>
    <dgm:pt modelId="{3BA5118A-1AB1-4E19-B9FB-3F252F1A58D9}" type="pres">
      <dgm:prSet presAssocID="{6B025727-DD87-40D1-8B7B-7B92D6C2CF99}" presName="node" presStyleLbl="node1" presStyleIdx="1" presStyleCnt="4">
        <dgm:presLayoutVars>
          <dgm:bulletEnabled val="1"/>
        </dgm:presLayoutVars>
      </dgm:prSet>
      <dgm:spPr/>
    </dgm:pt>
    <dgm:pt modelId="{E2C5CC5F-CC01-400A-BDD0-CEC257906490}" type="pres">
      <dgm:prSet presAssocID="{281A6245-285C-4F15-B40A-6C5C5178B06B}" presName="sibTrans" presStyleCnt="0"/>
      <dgm:spPr/>
    </dgm:pt>
    <dgm:pt modelId="{7DB50E93-18E1-40EA-93AB-F2315CD57B57}" type="pres">
      <dgm:prSet presAssocID="{862C1C5C-25E4-439B-B6C9-D04A6A8531CC}" presName="node" presStyleLbl="node1" presStyleIdx="2" presStyleCnt="4">
        <dgm:presLayoutVars>
          <dgm:bulletEnabled val="1"/>
        </dgm:presLayoutVars>
      </dgm:prSet>
      <dgm:spPr/>
    </dgm:pt>
    <dgm:pt modelId="{623609FD-D493-4864-9D40-21A802177FDD}" type="pres">
      <dgm:prSet presAssocID="{880188AD-7E72-4D9A-A0F0-EFCE62DFFE82}" presName="sibTrans" presStyleCnt="0"/>
      <dgm:spPr/>
    </dgm:pt>
    <dgm:pt modelId="{3958E6EF-0D93-41BC-A0A1-EF994A56819E}" type="pres">
      <dgm:prSet presAssocID="{2BC4396A-E9F9-4AC7-8BBF-409532DD85E8}" presName="node" presStyleLbl="node1" presStyleIdx="3" presStyleCnt="4">
        <dgm:presLayoutVars>
          <dgm:bulletEnabled val="1"/>
        </dgm:presLayoutVars>
      </dgm:prSet>
      <dgm:spPr/>
    </dgm:pt>
  </dgm:ptLst>
  <dgm:cxnLst>
    <dgm:cxn modelId="{5BAB0807-E943-4FE9-A69C-3C9325C26FFC}" type="presOf" srcId="{2BC4396A-E9F9-4AC7-8BBF-409532DD85E8}" destId="{3958E6EF-0D93-41BC-A0A1-EF994A56819E}" srcOrd="0" destOrd="0" presId="urn:microsoft.com/office/officeart/2005/8/layout/default"/>
    <dgm:cxn modelId="{96AFB612-F2FA-4D1B-8484-E47DB74D4E2F}" srcId="{86DDE7F4-77E1-4D03-A98F-5B8AB70B1B40}" destId="{6B025727-DD87-40D1-8B7B-7B92D6C2CF99}" srcOrd="1" destOrd="0" parTransId="{B180A44E-8C68-42D7-84F9-6B1ECE24A261}" sibTransId="{281A6245-285C-4F15-B40A-6C5C5178B06B}"/>
    <dgm:cxn modelId="{6AB3D712-1BA8-44FD-A292-61B085ADAE63}" type="presOf" srcId="{86DDE7F4-77E1-4D03-A98F-5B8AB70B1B40}" destId="{587B96DC-4080-4FE9-8C64-B65145A2BC2C}" srcOrd="0" destOrd="0" presId="urn:microsoft.com/office/officeart/2005/8/layout/default"/>
    <dgm:cxn modelId="{0CD0AE3A-05AD-4661-B867-4AAABF014662}" srcId="{86DDE7F4-77E1-4D03-A98F-5B8AB70B1B40}" destId="{74A9D23D-3D7D-4F5F-831F-81B2A4246274}" srcOrd="0" destOrd="0" parTransId="{01424626-05FF-488C-973C-85A191549931}" sibTransId="{242F6972-6581-4A4F-A3B6-E180D9C25001}"/>
    <dgm:cxn modelId="{CD221666-DB0F-440D-A1DF-5AEFA3132764}" type="presOf" srcId="{6B025727-DD87-40D1-8B7B-7B92D6C2CF99}" destId="{3BA5118A-1AB1-4E19-B9FB-3F252F1A58D9}" srcOrd="0" destOrd="0" presId="urn:microsoft.com/office/officeart/2005/8/layout/default"/>
    <dgm:cxn modelId="{F3CBAC73-B74E-40ED-99E4-F1B79C42E181}" type="presOf" srcId="{74A9D23D-3D7D-4F5F-831F-81B2A4246274}" destId="{3E111CA7-2331-4EB3-B940-77DBAD5A9FBC}" srcOrd="0" destOrd="0" presId="urn:microsoft.com/office/officeart/2005/8/layout/default"/>
    <dgm:cxn modelId="{255B4F78-1A2C-45ED-A783-FF2EE99E1859}" type="presOf" srcId="{862C1C5C-25E4-439B-B6C9-D04A6A8531CC}" destId="{7DB50E93-18E1-40EA-93AB-F2315CD57B57}" srcOrd="0" destOrd="0" presId="urn:microsoft.com/office/officeart/2005/8/layout/default"/>
    <dgm:cxn modelId="{B76920C3-E8BC-473A-A8BB-B2F03CF88E84}" srcId="{86DDE7F4-77E1-4D03-A98F-5B8AB70B1B40}" destId="{862C1C5C-25E4-439B-B6C9-D04A6A8531CC}" srcOrd="2" destOrd="0" parTransId="{C0774B48-A69A-4784-AF21-35E5A2377E12}" sibTransId="{880188AD-7E72-4D9A-A0F0-EFCE62DFFE82}"/>
    <dgm:cxn modelId="{BCFC85FB-A126-48EF-B427-CC832E394C09}" srcId="{86DDE7F4-77E1-4D03-A98F-5B8AB70B1B40}" destId="{2BC4396A-E9F9-4AC7-8BBF-409532DD85E8}" srcOrd="3" destOrd="0" parTransId="{743A5DBC-365D-4EEF-9CB8-73F63FFC4D5A}" sibTransId="{902E0528-C9C0-407F-8F21-4106D55E9BFC}"/>
    <dgm:cxn modelId="{843C76C1-D21A-4D72-B4EA-7D0FED5DBCE5}" type="presParOf" srcId="{587B96DC-4080-4FE9-8C64-B65145A2BC2C}" destId="{3E111CA7-2331-4EB3-B940-77DBAD5A9FBC}" srcOrd="0" destOrd="0" presId="urn:microsoft.com/office/officeart/2005/8/layout/default"/>
    <dgm:cxn modelId="{155E2E8A-CFC8-43CA-A254-A52241A9979D}" type="presParOf" srcId="{587B96DC-4080-4FE9-8C64-B65145A2BC2C}" destId="{2F1FDCBF-DD41-4016-AED0-20828438C397}" srcOrd="1" destOrd="0" presId="urn:microsoft.com/office/officeart/2005/8/layout/default"/>
    <dgm:cxn modelId="{DBD5BC5A-0271-41E9-A70C-C905C9DC5938}" type="presParOf" srcId="{587B96DC-4080-4FE9-8C64-B65145A2BC2C}" destId="{3BA5118A-1AB1-4E19-B9FB-3F252F1A58D9}" srcOrd="2" destOrd="0" presId="urn:microsoft.com/office/officeart/2005/8/layout/default"/>
    <dgm:cxn modelId="{0EBEAEEF-60BF-4D19-B0C0-0DD681CB7D93}" type="presParOf" srcId="{587B96DC-4080-4FE9-8C64-B65145A2BC2C}" destId="{E2C5CC5F-CC01-400A-BDD0-CEC257906490}" srcOrd="3" destOrd="0" presId="urn:microsoft.com/office/officeart/2005/8/layout/default"/>
    <dgm:cxn modelId="{28BF5EB5-1230-4A80-A73A-23EAB432533B}" type="presParOf" srcId="{587B96DC-4080-4FE9-8C64-B65145A2BC2C}" destId="{7DB50E93-18E1-40EA-93AB-F2315CD57B57}" srcOrd="4" destOrd="0" presId="urn:microsoft.com/office/officeart/2005/8/layout/default"/>
    <dgm:cxn modelId="{007EB7A3-0FBC-41CB-9EEA-137CF08A132A}" type="presParOf" srcId="{587B96DC-4080-4FE9-8C64-B65145A2BC2C}" destId="{623609FD-D493-4864-9D40-21A802177FDD}" srcOrd="5" destOrd="0" presId="urn:microsoft.com/office/officeart/2005/8/layout/default"/>
    <dgm:cxn modelId="{55D51F68-8169-43B4-B26B-1795440A860A}" type="presParOf" srcId="{587B96DC-4080-4FE9-8C64-B65145A2BC2C}" destId="{3958E6EF-0D93-41BC-A0A1-EF994A5681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1CA7-2331-4EB3-B940-77DBAD5A9FBC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Translational research</a:t>
          </a:r>
          <a:endParaRPr lang="en-US" sz="3800" kern="1200" dirty="0"/>
        </a:p>
      </dsp:txBody>
      <dsp:txXfrm>
        <a:off x="744" y="145603"/>
        <a:ext cx="2902148" cy="1741289"/>
      </dsp:txXfrm>
    </dsp:sp>
    <dsp:sp modelId="{3BA5118A-1AB1-4E19-B9FB-3F252F1A58D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Reproducible research</a:t>
          </a:r>
          <a:endParaRPr lang="en-CA" sz="3800" kern="1200" dirty="0"/>
        </a:p>
      </dsp:txBody>
      <dsp:txXfrm>
        <a:off x="3193107" y="145603"/>
        <a:ext cx="2902148" cy="1741289"/>
      </dsp:txXfrm>
    </dsp:sp>
    <dsp:sp modelId="{7DB50E93-18E1-40EA-93AB-F2315CD57B57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Industry best practices</a:t>
          </a:r>
          <a:endParaRPr lang="en-CA" sz="3800" kern="1200" dirty="0"/>
        </a:p>
      </dsp:txBody>
      <dsp:txXfrm>
        <a:off x="744" y="2177107"/>
        <a:ext cx="2902148" cy="1741289"/>
      </dsp:txXfrm>
    </dsp:sp>
    <dsp:sp modelId="{3958E6EF-0D93-41BC-A0A1-EF994A56819E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Building on one platform</a:t>
          </a:r>
          <a:endParaRPr lang="en-CA" sz="38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2021-12-07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Using </a:t>
            </a:r>
            <a:r>
              <a:rPr lang="en-US" sz="1000" baseline="0" dirty="0" err="1"/>
              <a:t>OpenIGTLink</a:t>
            </a:r>
            <a:r>
              <a:rPr lang="en-US" sz="1000" baseline="0" dirty="0"/>
              <a:t> (which is a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 for Image-Guided Therapy),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can stream this data in real-time to 3D Slicer and can also be used for</a:t>
            </a:r>
            <a:r>
              <a:rPr lang="en-US" sz="1000" baseline="0" dirty="0"/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pre-processing, and calibration for navigated image-guided interventions.</a:t>
            </a:r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F2B-46EB-42F1-ADBB-7DC15FF809A9}" type="datetime1">
              <a:rPr lang="en-CA" smtClean="0"/>
              <a:t>2021-12-07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89909B16-C605-46D9-9901-5F215FFB9844}" type="datetime1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9FB522E9-13A7-4907-A4DF-6AD586BEFFFD}" type="datetime1">
              <a:rPr lang="en-CA" smtClean="0"/>
              <a:t>2021-12-07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6ABA-023A-4E7E-9A89-58D5A720A925}" type="datetime1">
              <a:rPr lang="en-CA" smtClean="0"/>
              <a:t>2021-12-07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erk-software.cs.queensu.ca/plus/doc/nightly/modelcatalo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e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lp.net/files/ijclp_web-doc_1-13-200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osmedicine.org/article/info:doi/10.1371/journal.pmed.00201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unch.cs.queensu.ca/CDash/index.php?project=P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r>
              <a:rPr lang="en-CA" sz="4000" b="1" dirty="0">
                <a:solidFill>
                  <a:schemeClr val="tx1"/>
                </a:solidFill>
              </a:rPr>
              <a:t> research methodology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520280"/>
          </a:xfrm>
        </p:spPr>
        <p:txBody>
          <a:bodyPr>
            <a:noAutofit/>
          </a:bodyPr>
          <a:lstStyle/>
          <a:p>
            <a:r>
              <a:rPr lang="sv-SE" sz="2800" dirty="0">
                <a:solidFill>
                  <a:schemeClr val="tx1"/>
                </a:solidFill>
              </a:rPr>
              <a:t>Andras Lasso, PhD</a:t>
            </a:r>
          </a:p>
          <a:p>
            <a:r>
              <a:rPr lang="en-CA" sz="2400" dirty="0">
                <a:solidFill>
                  <a:schemeClr val="tx1"/>
                </a:solidFill>
              </a:rPr>
              <a:t>Associate Director - Engineering</a:t>
            </a: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</a:t>
            </a:r>
            <a:r>
              <a:rPr lang="en-CA" sz="2400" dirty="0" err="1">
                <a:solidFill>
                  <a:schemeClr val="tx1"/>
                </a:solidFill>
              </a:rPr>
              <a:t>PerkLab</a:t>
            </a:r>
            <a:r>
              <a:rPr lang="en-CA" sz="2400" dirty="0">
                <a:solidFill>
                  <a:schemeClr val="tx1"/>
                </a:solidFill>
              </a:rPr>
              <a:t>)</a:t>
            </a:r>
          </a:p>
          <a:p>
            <a:r>
              <a:rPr lang="en-CA" sz="2400" dirty="0">
                <a:solidFill>
                  <a:schemeClr val="tx1"/>
                </a:solidFill>
              </a:rPr>
              <a:t>School of Computing</a:t>
            </a:r>
          </a:p>
          <a:p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1954635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Fidelity levels: Simulated &lt; Synthetic phantoms &lt; Animal tissue (butcher shop) &lt; Cadaver &lt; Patient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Ethics approval: required for human subject studies (even if just filling out a form), evaluation on patient cases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7524" y="2924944"/>
            <a:ext cx="5920903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Phantoms: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Hard tissue (bone): 3D printed, with Barium coating for X-ray visibility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Soft tissue: water based (agar, gelatin), PVC, silicon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Skin: super soft silicon rubber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Vessels: rubber tubes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Targets, validation points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700" dirty="0">
                <a:hlinkClick r:id="rId2"/>
              </a:rPr>
              <a:t>http://perk-software.cs.queensu.ca/plus/doc/nightly/modelcatalog/</a:t>
            </a:r>
            <a:endParaRPr lang="en-CA" sz="17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7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3079333"/>
            <a:ext cx="2519553" cy="272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4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434878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Software platform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6"/>
            <a:ext cx="8229600" cy="922114"/>
          </a:xfrm>
        </p:spPr>
        <p:txBody>
          <a:bodyPr>
            <a:noAutofit/>
          </a:bodyPr>
          <a:lstStyle/>
          <a:p>
            <a:r>
              <a:rPr lang="en-CA" sz="2800" b="1" dirty="0"/>
              <a:t>Medical image computing</a:t>
            </a:r>
            <a:br>
              <a:rPr lang="en-CA" sz="2800" b="1" dirty="0"/>
            </a:br>
            <a:r>
              <a:rPr lang="en-CA" sz="2800" b="1" dirty="0"/>
              <a:t>software ecosystem (</a:t>
            </a:r>
            <a:r>
              <a:rPr lang="en-CA" sz="2800" b="1" dirty="0" err="1"/>
              <a:t>desktop+server</a:t>
            </a:r>
            <a:r>
              <a:rPr lang="en-CA" sz="2800" b="1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ED64065-DEA2-4B62-8E5B-B5807876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2" y="2583406"/>
            <a:ext cx="922114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717D3B7B-F682-4E46-8F0D-7D687E9C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05" y="2589872"/>
            <a:ext cx="1150643" cy="4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55445747-107C-48A0-8BD9-44015108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79" y="2420888"/>
            <a:ext cx="735484" cy="7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77A6DA39-4B40-4E18-B8B6-3ACC9EF2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40" y="4718702"/>
            <a:ext cx="1153987" cy="53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4252B046-F3D5-4EB8-9BB9-11679A1C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46" y="2532493"/>
            <a:ext cx="563508" cy="56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7D087F-8C53-49C0-A990-3412DF5B8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361" y="4079934"/>
            <a:ext cx="1654599" cy="542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8687CE-D072-421B-B015-03865DE706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100" y="4682112"/>
            <a:ext cx="508148" cy="57538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95BE65-087C-424A-84ED-4BC95E37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750" y="5258379"/>
            <a:ext cx="1011455" cy="44875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pydicom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F8E9C4-0A56-472C-89DB-576BEE3F030E}"/>
              </a:ext>
            </a:extLst>
          </p:cNvPr>
          <p:cNvSpPr txBox="1">
            <a:spLocks/>
          </p:cNvSpPr>
          <p:nvPr/>
        </p:nvSpPr>
        <p:spPr>
          <a:xfrm>
            <a:off x="3960220" y="5272051"/>
            <a:ext cx="1011455" cy="44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800" dirty="0"/>
              <a:t>DCMTK</a:t>
            </a:r>
          </a:p>
        </p:txBody>
      </p: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0AE0CC3C-A426-4B76-918F-335924859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8" y="3594492"/>
            <a:ext cx="1150643" cy="2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D2DC18-45F0-489E-B627-B753D902C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0" y="4145908"/>
            <a:ext cx="651722" cy="5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F381540E-8D3D-4287-B55A-3AF40E68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56" y="3393000"/>
            <a:ext cx="962295" cy="5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34E90A6-2340-40A3-853A-BAEBAB2E08DA}"/>
              </a:ext>
            </a:extLst>
          </p:cNvPr>
          <p:cNvSpPr txBox="1">
            <a:spLocks/>
          </p:cNvSpPr>
          <p:nvPr/>
        </p:nvSpPr>
        <p:spPr>
          <a:xfrm>
            <a:off x="7114371" y="2930710"/>
            <a:ext cx="1572429" cy="620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600" dirty="0"/>
              <a:t>3D Slicer</a:t>
            </a:r>
          </a:p>
        </p:txBody>
      </p:sp>
      <p:pic>
        <p:nvPicPr>
          <p:cNvPr id="31" name="Picture 4" descr="http://python.cz/images/logo.png">
            <a:extLst>
              <a:ext uri="{FF2B5EF4-FFF2-40B4-BE49-F238E27FC236}">
                <a16:creationId xmlns:a16="http://schemas.microsoft.com/office/drawing/2014/main" id="{3BA8B933-7488-45EE-A14A-80977E3F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04" y="5136541"/>
            <a:ext cx="884747" cy="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AFD3055-0F33-4076-9116-DECA09306701}"/>
              </a:ext>
            </a:extLst>
          </p:cNvPr>
          <p:cNvSpPr txBox="1">
            <a:spLocks/>
          </p:cNvSpPr>
          <p:nvPr/>
        </p:nvSpPr>
        <p:spPr>
          <a:xfrm>
            <a:off x="4150025" y="5684801"/>
            <a:ext cx="1449841" cy="44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800" dirty="0"/>
              <a:t>OpenIGTLink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C9F5712-A26B-4A5A-AB04-4989C445494B}"/>
              </a:ext>
            </a:extLst>
          </p:cNvPr>
          <p:cNvSpPr txBox="1">
            <a:spLocks/>
          </p:cNvSpPr>
          <p:nvPr/>
        </p:nvSpPr>
        <p:spPr>
          <a:xfrm>
            <a:off x="315134" y="1729065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Data analysis algorithms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FECFC467-A8C2-4AEA-965F-09C21F3F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4" y="5003191"/>
            <a:ext cx="1020796" cy="4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C56029-613C-4A78-9BB5-40C4989591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9136" y="4048260"/>
            <a:ext cx="919814" cy="68244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8ADFD-599B-4B23-B739-E7F614C79958}"/>
              </a:ext>
            </a:extLst>
          </p:cNvPr>
          <p:cNvGrpSpPr/>
          <p:nvPr/>
        </p:nvGrpSpPr>
        <p:grpSpPr>
          <a:xfrm>
            <a:off x="1590594" y="4823286"/>
            <a:ext cx="1011455" cy="1032959"/>
            <a:chOff x="1590594" y="4362981"/>
            <a:chExt cx="1011455" cy="103295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8192BEB-61EE-4D42-8B6C-69976F8AB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0231"/>
            <a:stretch/>
          </p:blipFill>
          <p:spPr>
            <a:xfrm>
              <a:off x="1603355" y="4362981"/>
              <a:ext cx="631954" cy="655078"/>
            </a:xfrm>
            <a:prstGeom prst="rect">
              <a:avLst/>
            </a:prstGeom>
          </p:spPr>
        </p:pic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DF5003A-9E38-4E2C-8516-6B17FC3E9D2E}"/>
                </a:ext>
              </a:extLst>
            </p:cNvPr>
            <p:cNvSpPr txBox="1">
              <a:spLocks/>
            </p:cNvSpPr>
            <p:nvPr/>
          </p:nvSpPr>
          <p:spPr>
            <a:xfrm>
              <a:off x="1590594" y="4947189"/>
              <a:ext cx="1011455" cy="4487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en-US" sz="1800" dirty="0"/>
                <a:t>SciPy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E536E44-0C4F-410D-A180-E32AF5D1B1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55704" y="3717032"/>
            <a:ext cx="884747" cy="10616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D80E92-E8F0-4ABF-83CB-1AC804DC84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41722" y="2444233"/>
            <a:ext cx="720080" cy="8510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368BE6-4569-463D-A4F1-56801841924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96133" y="2101070"/>
            <a:ext cx="772761" cy="780906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BC0F51F-1CF6-4A98-A940-62A7D5C812AD}"/>
              </a:ext>
            </a:extLst>
          </p:cNvPr>
          <p:cNvSpPr txBox="1">
            <a:spLocks/>
          </p:cNvSpPr>
          <p:nvPr/>
        </p:nvSpPr>
        <p:spPr>
          <a:xfrm>
            <a:off x="4514607" y="1737590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User interface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1379EDD-1688-4DC0-8DAC-C503115C93B7}"/>
              </a:ext>
            </a:extLst>
          </p:cNvPr>
          <p:cNvSpPr txBox="1">
            <a:spLocks/>
          </p:cNvSpPr>
          <p:nvPr/>
        </p:nvSpPr>
        <p:spPr>
          <a:xfrm>
            <a:off x="2411760" y="1754436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Visualization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420FFC9-B480-4774-AE4F-5217B0DE1489}"/>
              </a:ext>
            </a:extLst>
          </p:cNvPr>
          <p:cNvSpPr txBox="1">
            <a:spLocks/>
          </p:cNvSpPr>
          <p:nvPr/>
        </p:nvSpPr>
        <p:spPr>
          <a:xfrm>
            <a:off x="6768383" y="1109996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i="1" dirty="0"/>
              <a:t>Applications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9D23A7F-EC73-4B0A-9A4C-7F28A2DBAC8A}"/>
              </a:ext>
            </a:extLst>
          </p:cNvPr>
          <p:cNvSpPr txBox="1">
            <a:spLocks/>
          </p:cNvSpPr>
          <p:nvPr/>
        </p:nvSpPr>
        <p:spPr>
          <a:xfrm>
            <a:off x="3525537" y="3624917"/>
            <a:ext cx="2488299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Communication</a:t>
            </a:r>
          </a:p>
        </p:txBody>
      </p:sp>
      <p:pic>
        <p:nvPicPr>
          <p:cNvPr id="53" name="Picture 4" descr="http://python.cz/images/logo.png">
            <a:extLst>
              <a:ext uri="{FF2B5EF4-FFF2-40B4-BE49-F238E27FC236}">
                <a16:creationId xmlns:a16="http://schemas.microsoft.com/office/drawing/2014/main" id="{479ADEB1-78AB-4BE9-BC52-C4740156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99" y="2519866"/>
            <a:ext cx="448751" cy="4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36B9CE-6DF3-40B7-9054-529CAAC51E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07663" y="2048746"/>
            <a:ext cx="358903" cy="430683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1389BAD-D0DC-4078-812E-AE62492CBB2E}"/>
              </a:ext>
            </a:extLst>
          </p:cNvPr>
          <p:cNvSpPr txBox="1">
            <a:spLocks/>
          </p:cNvSpPr>
          <p:nvPr/>
        </p:nvSpPr>
        <p:spPr>
          <a:xfrm>
            <a:off x="1133919" y="1119994"/>
            <a:ext cx="4482132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i="1" dirty="0"/>
              <a:t>Libraries, toolkits, packages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77C1F8-B12F-4F77-8074-B499962F492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8438" l="0" r="98438">
                        <a14:foregroundMark x1="13281" y1="9375" x2="70313" y2="14844"/>
                        <a14:foregroundMark x1="70313" y1="14844" x2="21875" y2="36719"/>
                        <a14:foregroundMark x1="21875" y1="36719" x2="74219" y2="57031"/>
                        <a14:foregroundMark x1="74219" y1="57031" x2="32031" y2="90625"/>
                        <a14:foregroundMark x1="32031" y1="90625" x2="12500" y2="64063"/>
                        <a14:foregroundMark x1="23438" y1="23438" x2="14844" y2="79688"/>
                        <a14:foregroundMark x1="30469" y1="89844" x2="12500" y2="82813"/>
                        <a14:foregroundMark x1="11719" y1="78906" x2="13281" y2="20313"/>
                        <a14:foregroundMark x1="13281" y1="20313" x2="65625" y2="6250"/>
                        <a14:foregroundMark x1="65625" y1="6250" x2="85156" y2="56250"/>
                        <a14:foregroundMark x1="85156" y1="56250" x2="38281" y2="84375"/>
                        <a14:foregroundMark x1="38281" y1="84375" x2="28906" y2="83594"/>
                        <a14:foregroundMark x1="35938" y1="88281" x2="66406" y2="96094"/>
                        <a14:foregroundMark x1="53906" y1="89063" x2="93750" y2="88281"/>
                        <a14:foregroundMark x1="85938" y1="82031" x2="92969" y2="44531"/>
                        <a14:foregroundMark x1="59375" y1="10938" x2="89844" y2="7813"/>
                        <a14:foregroundMark x1="46875" y1="10156" x2="8594" y2="7031"/>
                        <a14:foregroundMark x1="8594" y1="14063" x2="0" y2="30469"/>
                        <a14:foregroundMark x1="23438" y1="13281" x2="34375" y2="0"/>
                        <a14:foregroundMark x1="87500" y1="26563" x2="98438" y2="32813"/>
                        <a14:foregroundMark x1="9375" y1="51563" x2="0" y2="51563"/>
                        <a14:foregroundMark x1="44531" y1="89844" x2="45313" y2="98438"/>
                        <a14:foregroundMark x1="51563" y1="20313" x2="54688" y2="4688"/>
                        <a14:backgroundMark x1="2344" y1="3125" x2="2344" y2="3125"/>
                        <a14:backgroundMark x1="2344" y1="3125" x2="781" y2="3906"/>
                        <a14:backgroundMark x1="96094" y1="781" x2="99219" y2="3906"/>
                        <a14:backgroundMark x1="96875" y1="99219" x2="99219" y2="96094"/>
                        <a14:backgroundMark x1="1563" y1="97656" x2="0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288" y="2581839"/>
            <a:ext cx="337819" cy="3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A8AAAF1-3190-485C-AD5A-1A0CD157E1BC}"/>
              </a:ext>
            </a:extLst>
          </p:cNvPr>
          <p:cNvCxnSpPr/>
          <p:nvPr/>
        </p:nvCxnSpPr>
        <p:spPr>
          <a:xfrm>
            <a:off x="899592" y="2573323"/>
            <a:ext cx="0" cy="58550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7F42C50-E2EE-452C-A378-5134D6A1162B}"/>
              </a:ext>
            </a:extLst>
          </p:cNvPr>
          <p:cNvCxnSpPr>
            <a:cxnSpLocks/>
          </p:cNvCxnSpPr>
          <p:nvPr/>
        </p:nvCxnSpPr>
        <p:spPr>
          <a:xfrm>
            <a:off x="628805" y="4509120"/>
            <a:ext cx="894377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F058F56-8BB3-417E-B933-395E59031B33}"/>
              </a:ext>
            </a:extLst>
          </p:cNvPr>
          <p:cNvCxnSpPr>
            <a:cxnSpLocks/>
          </p:cNvCxnSpPr>
          <p:nvPr/>
        </p:nvCxnSpPr>
        <p:spPr>
          <a:xfrm flipV="1">
            <a:off x="827584" y="3455597"/>
            <a:ext cx="0" cy="909507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AF4C03D-EC00-4E86-9682-57AE794DD32D}"/>
              </a:ext>
            </a:extLst>
          </p:cNvPr>
          <p:cNvCxnSpPr>
            <a:cxnSpLocks/>
          </p:cNvCxnSpPr>
          <p:nvPr/>
        </p:nvCxnSpPr>
        <p:spPr>
          <a:xfrm>
            <a:off x="5909871" y="4581128"/>
            <a:ext cx="894377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7E3A791-0EDF-41E2-972B-35A9DDF6250D}"/>
              </a:ext>
            </a:extLst>
          </p:cNvPr>
          <p:cNvCxnSpPr>
            <a:cxnSpLocks/>
          </p:cNvCxnSpPr>
          <p:nvPr/>
        </p:nvCxnSpPr>
        <p:spPr>
          <a:xfrm>
            <a:off x="7164288" y="1782253"/>
            <a:ext cx="0" cy="14115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18E0851-645B-4F25-9807-D787A2C5FB23}"/>
              </a:ext>
            </a:extLst>
          </p:cNvPr>
          <p:cNvCxnSpPr>
            <a:cxnSpLocks/>
          </p:cNvCxnSpPr>
          <p:nvPr/>
        </p:nvCxnSpPr>
        <p:spPr>
          <a:xfrm>
            <a:off x="8303365" y="1802087"/>
            <a:ext cx="0" cy="14115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2843341" y="1322040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4283366" y="1321449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46380" y="2014788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92746" y="1884733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83701" y="2390613"/>
            <a:ext cx="0" cy="58550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5862088" y="1782253"/>
            <a:ext cx="0" cy="14115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223405" y="4153200"/>
            <a:ext cx="4730080" cy="10415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805" y="527972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hardware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78453" y="4283922"/>
            <a:ext cx="1154953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95276" y="5058919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3843" y="3005317"/>
            <a:ext cx="8270762" cy="9903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5" idx="0"/>
          </p:cNvCxnSpPr>
          <p:nvPr/>
        </p:nvCxnSpPr>
        <p:spPr>
          <a:xfrm>
            <a:off x="5253046" y="3889055"/>
            <a:ext cx="2884" cy="39486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05647" y="3095847"/>
            <a:ext cx="1054715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71470" y="3095847"/>
            <a:ext cx="1159052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62805" y="3018353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8805" y="3018137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3D Slicer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42549" y="4287699"/>
            <a:ext cx="2604840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Calibration, synchronization, pre-processing, simulation, </a:t>
            </a:r>
            <a:r>
              <a:rPr lang="en-CA" sz="1200" b="1" dirty="0" err="1">
                <a:solidFill>
                  <a:schemeClr val="tx1"/>
                </a:solidFill>
              </a:rPr>
              <a:t>record&amp;replay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9005" y="3097277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07905" y="1782253"/>
            <a:ext cx="3395251" cy="10458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38405" y="1802087"/>
            <a:ext cx="96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="1" dirty="0"/>
              <a:t>SlicerIGT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87825" y="2359769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Pivot calibration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17069" y="414894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PLUS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344233" y="530815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7956" y="504566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software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33010" y="2293792"/>
            <a:ext cx="1131379" cy="533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16544" y="2401951"/>
            <a:ext cx="1139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 err="1"/>
              <a:t>SlicerJupyter</a:t>
            </a:r>
            <a:endParaRPr lang="en-CA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666910" y="3654296"/>
            <a:ext cx="2572741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Python, VTK, ITK, CTK, Qt, DCMTK, 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95805" y="23296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53005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ProstateNav</a:t>
            </a:r>
            <a:endParaRPr lang="en-CA" sz="1200" b="1" dirty="0"/>
          </a:p>
        </p:txBody>
      </p:sp>
      <p:cxnSp>
        <p:nvCxnSpPr>
          <p:cNvPr id="107" name="Straight Connector 106"/>
          <p:cNvCxnSpPr>
            <a:cxnSpLocks/>
          </p:cNvCxnSpPr>
          <p:nvPr/>
        </p:nvCxnSpPr>
        <p:spPr>
          <a:xfrm>
            <a:off x="5200805" y="3718437"/>
            <a:ext cx="2317782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191405" y="3724421"/>
            <a:ext cx="0" cy="174837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524328" y="3718437"/>
            <a:ext cx="0" cy="1745536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2549" y="4798169"/>
            <a:ext cx="3890857" cy="2696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Device interface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3632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LumpNav</a:t>
            </a:r>
            <a:endParaRPr lang="en-CA" sz="12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23999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99132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5221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67405" y="2267580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4005" y="113610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Slicelets</a:t>
            </a:r>
            <a:endParaRPr lang="en-CA" sz="1200" b="1" dirty="0"/>
          </a:p>
          <a:p>
            <a:r>
              <a:rPr lang="en-CA" sz="1200" b="1" dirty="0"/>
              <a:t>(custom Slicer applets)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75979" y="1147849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620676" y="2354948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Tool watchdog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54925" y="2359769"/>
            <a:ext cx="989319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registration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11317" y="1866997"/>
            <a:ext cx="897842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Breach warning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6419" y="1745375"/>
            <a:ext cx="10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Slicer extensions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8227653" y="3654296"/>
            <a:ext cx="0" cy="196207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668344" y="3542533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DICOM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75569" y="3547819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343805" y="3086693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Quantification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76587" y="5888305"/>
            <a:ext cx="634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hundreds of devices (imaging, position tracking, various sensors, and manipulators)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23971" y="5465646"/>
            <a:ext cx="975361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Ultrasound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scanners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82509" y="5465646"/>
            <a:ext cx="1368152" cy="38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Robotic devices, manipulators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71340" y="5465646"/>
            <a:ext cx="962818" cy="38775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Navigation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53271" y="5465646"/>
            <a:ext cx="1565942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Surgical microscopes, endoscopes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/>
              <a:t>3D Slicer architecture</a:t>
            </a:r>
          </a:p>
        </p:txBody>
      </p:sp>
      <p:sp>
        <p:nvSpPr>
          <p:cNvPr id="9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5956B730-B1F8-44BC-BA64-192B445FEF2C}" type="slidenum">
              <a:rPr lang="en-US" smtClean="0"/>
              <a:t>13</a:t>
            </a:fld>
            <a:r>
              <a:rPr lang="en-US" dirty="0"/>
              <a:t> -</a:t>
            </a:r>
          </a:p>
        </p:txBody>
      </p:sp>
      <p:sp>
        <p:nvSpPr>
          <p:cNvPr id="1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2021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E1B244-8CEA-4ADE-B4BA-F474731B0BC7}"/>
              </a:ext>
            </a:extLst>
          </p:cNvPr>
          <p:cNvSpPr txBox="1"/>
          <p:nvPr/>
        </p:nvSpPr>
        <p:spPr>
          <a:xfrm>
            <a:off x="1803878" y="958958"/>
            <a:ext cx="795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highlight>
                  <a:srgbClr val="FFFF00"/>
                </a:highlight>
              </a:rPr>
              <a:t>0.01%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DA52CDC5-7BE5-4263-82CD-05E98E740933}"/>
              </a:ext>
            </a:extLst>
          </p:cNvPr>
          <p:cNvSpPr/>
          <p:nvPr/>
        </p:nvSpPr>
        <p:spPr>
          <a:xfrm>
            <a:off x="7696200" y="1259751"/>
            <a:ext cx="1317213" cy="79407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DICOMweb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REST API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5034119-3147-4B74-AED4-B44484187672}"/>
              </a:ext>
            </a:extLst>
          </p:cNvPr>
          <p:cNvSpPr/>
          <p:nvPr/>
        </p:nvSpPr>
        <p:spPr>
          <a:xfrm>
            <a:off x="7942182" y="2297246"/>
            <a:ext cx="1022306" cy="533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BDFC87-DF6E-45A5-BC51-CA0A21F9E2A8}"/>
              </a:ext>
            </a:extLst>
          </p:cNvPr>
          <p:cNvSpPr txBox="1"/>
          <p:nvPr/>
        </p:nvSpPr>
        <p:spPr>
          <a:xfrm>
            <a:off x="7976992" y="240195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 err="1"/>
              <a:t>SlicerWeb</a:t>
            </a:r>
            <a:endParaRPr lang="en-CA" sz="1400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D574B88-334F-483D-8BB2-DB05B3935E76}"/>
              </a:ext>
            </a:extLst>
          </p:cNvPr>
          <p:cNvSpPr/>
          <p:nvPr/>
        </p:nvSpPr>
        <p:spPr>
          <a:xfrm>
            <a:off x="5319161" y="2289689"/>
            <a:ext cx="1131379" cy="533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848DE1B2-305C-4F84-AE2E-2B820DCE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1192683"/>
            <a:ext cx="786347" cy="94361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20C1D2E-0090-4AE2-9E8C-46452A3823D1}"/>
              </a:ext>
            </a:extLst>
          </p:cNvPr>
          <p:cNvSpPr txBox="1"/>
          <p:nvPr/>
        </p:nvSpPr>
        <p:spPr>
          <a:xfrm>
            <a:off x="5275792" y="2301096"/>
            <a:ext cx="120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b="1" dirty="0"/>
              <a:t>Slicer</a:t>
            </a:r>
            <a:br>
              <a:rPr lang="en-CA" sz="1400" b="1" dirty="0"/>
            </a:br>
            <a:r>
              <a:rPr lang="en-CA" sz="1400" b="1" dirty="0" err="1"/>
              <a:t>VirtualReality</a:t>
            </a:r>
            <a:endParaRPr lang="en-CA" sz="1400" b="1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52587A7-B2D2-45E6-AD70-8BF4B4F4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06371"/>
            <a:ext cx="1166191" cy="7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F2D9A5E-E29A-4D27-816C-E0D6F7255F7E}"/>
              </a:ext>
            </a:extLst>
          </p:cNvPr>
          <p:cNvCxnSpPr>
            <a:cxnSpLocks/>
          </p:cNvCxnSpPr>
          <p:nvPr/>
        </p:nvCxnSpPr>
        <p:spPr>
          <a:xfrm>
            <a:off x="7812360" y="5616373"/>
            <a:ext cx="415293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106" name="Rectangle 105"/>
          <p:cNvSpPr/>
          <p:nvPr/>
        </p:nvSpPr>
        <p:spPr>
          <a:xfrm>
            <a:off x="6644565" y="5465646"/>
            <a:ext cx="1239803" cy="3941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MRI, CT, PET scanners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39F27C5-4895-46CD-B8A7-875DD8E08EAD}"/>
              </a:ext>
            </a:extLst>
          </p:cNvPr>
          <p:cNvCxnSpPr>
            <a:cxnSpLocks/>
          </p:cNvCxnSpPr>
          <p:nvPr/>
        </p:nvCxnSpPr>
        <p:spPr>
          <a:xfrm flipV="1">
            <a:off x="6804248" y="3717032"/>
            <a:ext cx="0" cy="585801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F86EB33-5C19-4183-A027-B946549E5EEA}"/>
              </a:ext>
            </a:extLst>
          </p:cNvPr>
          <p:cNvSpPr/>
          <p:nvPr/>
        </p:nvSpPr>
        <p:spPr>
          <a:xfrm>
            <a:off x="6387674" y="4148944"/>
            <a:ext cx="920630" cy="104584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networks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B7ABAD8-5DD4-4EDA-9C6D-1A4CD34E15D4}"/>
              </a:ext>
            </a:extLst>
          </p:cNvPr>
          <p:cNvSpPr/>
          <p:nvPr/>
        </p:nvSpPr>
        <p:spPr>
          <a:xfrm>
            <a:off x="268766" y="4148055"/>
            <a:ext cx="779076" cy="69891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Disk storage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49CC73D-7F0F-47C0-8F3F-C8B179CC9601}"/>
              </a:ext>
            </a:extLst>
          </p:cNvPr>
          <p:cNvSpPr/>
          <p:nvPr/>
        </p:nvSpPr>
        <p:spPr>
          <a:xfrm>
            <a:off x="88510" y="2309962"/>
            <a:ext cx="984614" cy="5267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networks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4F9AC310-EB00-489D-A119-26917C26AC90}"/>
              </a:ext>
            </a:extLst>
          </p:cNvPr>
          <p:cNvSpPr/>
          <p:nvPr/>
        </p:nvSpPr>
        <p:spPr>
          <a:xfrm>
            <a:off x="3449211" y="3549944"/>
            <a:ext cx="1054715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Parallel processing</a:t>
            </a:r>
          </a:p>
        </p:txBody>
      </p:sp>
    </p:spTree>
    <p:extLst>
      <p:ext uri="{BB962C8B-B14F-4D97-AF65-F5344CB8AC3E}">
        <p14:creationId xmlns:p14="http://schemas.microsoft.com/office/powerpoint/2010/main" val="19798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F55AFC-4775-4925-889A-C8E88BA34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2087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8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PerkLab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4752528" cy="5040560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About 20-25 members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computer science, electrical engineering, and mechanical engineering departments and medical school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1/4 undergrad</a:t>
            </a:r>
            <a:br>
              <a:rPr lang="en-US" dirty="0"/>
            </a:br>
            <a:r>
              <a:rPr lang="en-US" dirty="0"/>
              <a:t>1/4 Masters</a:t>
            </a:r>
            <a:br>
              <a:rPr lang="en-US" dirty="0"/>
            </a:br>
            <a:r>
              <a:rPr lang="en-US" dirty="0"/>
              <a:t>1/4 PhD, postdoc</a:t>
            </a:r>
            <a:br>
              <a:rPr lang="en-US" dirty="0"/>
            </a:br>
            <a:r>
              <a:rPr lang="en-US" dirty="0"/>
              <a:t>1/4 faculty, staff research engineers – continuity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4048" y="3573016"/>
            <a:ext cx="3888432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focus: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Percutaneous interventions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Image guidance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Tool navigation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Translational research</a:t>
            </a:r>
          </a:p>
        </p:txBody>
      </p:sp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2268488" cy="22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2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560" y="1124744"/>
            <a:ext cx="8071992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7564" y="1196752"/>
            <a:ext cx="7812868" cy="3833047"/>
          </a:xfrm>
        </p:spPr>
        <p:txBody>
          <a:bodyPr>
            <a:noAutofit/>
          </a:bodyPr>
          <a:lstStyle/>
          <a:p>
            <a:pPr marL="57150" indent="0" algn="ctr">
              <a:spcBef>
                <a:spcPts val="0"/>
              </a:spcBef>
              <a:buNone/>
            </a:pPr>
            <a:r>
              <a:rPr lang="en-US" b="1" dirty="0"/>
              <a:t>From algorithms to tools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it be done?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Prototypes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 it worth doing?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Tools for translational research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Standard of care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Commercially available clinical “devices” with regulatory approval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5656" y="5373216"/>
            <a:ext cx="483163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Ron </a:t>
            </a:r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Kikinis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, Harvard SPL, 2012</a:t>
            </a:r>
          </a:p>
        </p:txBody>
      </p:sp>
      <p:pic>
        <p:nvPicPr>
          <p:cNvPr id="1026" name="Picture 2" descr="http://www.spl.harvard.edu/SPLWeb/images/thumb/5/5c/Ron.jpg/300px-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22254"/>
            <a:ext cx="2016224" cy="16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Scientific method: propose hypothesis, </a:t>
            </a:r>
            <a:br>
              <a:rPr lang="en-CA" dirty="0"/>
            </a:br>
            <a:r>
              <a:rPr lang="en-CA" dirty="0"/>
              <a:t>prove it by experiments 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Mistakes, bias, … =&gt; repeatability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specification </a:t>
            </a:r>
            <a:br>
              <a:rPr lang="en-CA" dirty="0"/>
            </a:br>
            <a:r>
              <a:rPr lang="en-CA" sz="1300" i="1" dirty="0"/>
              <a:t>Victoria </a:t>
            </a:r>
            <a:r>
              <a:rPr lang="en-CA" sz="1300" i="1" dirty="0" err="1"/>
              <a:t>Stodden</a:t>
            </a:r>
            <a:r>
              <a:rPr lang="en-CA" sz="1300" i="1" dirty="0"/>
              <a:t>, </a:t>
            </a:r>
            <a:r>
              <a:rPr lang="en-CA" sz="1300" i="1" dirty="0">
                <a:hlinkClick r:id="rId3"/>
              </a:rPr>
              <a:t>Enabling reproducible research: licensing for scientific innovation</a:t>
            </a:r>
            <a:endParaRPr lang="en-CA" i="1" dirty="0"/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Research paper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Data (with description the data, how it was acquired, processed, including the source code that was used for processing,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Experiment (source code, instructions, parameters,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Results (source code, documentation, data, …)</a:t>
            </a:r>
          </a:p>
          <a:p>
            <a:pPr marL="3143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Reduced duplicate efforts, higher credibility, higher quality outcome, community, 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640" y="1268760"/>
            <a:ext cx="2703848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388428" y="1358188"/>
            <a:ext cx="2448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/>
              <a:t>J.P.A. Ioannidis, </a:t>
            </a:r>
            <a:br>
              <a:rPr lang="en-CA" i="1" dirty="0"/>
            </a:br>
            <a:r>
              <a:rPr lang="en-CA" b="1" i="1" dirty="0">
                <a:hlinkClick r:id="rId4"/>
              </a:rPr>
              <a:t>Why Most Published Research Findings are False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i="1" dirty="0" err="1"/>
              <a:t>PLoS</a:t>
            </a:r>
            <a:r>
              <a:rPr lang="en-CA" i="1" dirty="0"/>
              <a:t> Med 2(8), 2004</a:t>
            </a:r>
          </a:p>
        </p:txBody>
      </p:sp>
    </p:spTree>
    <p:extLst>
      <p:ext uri="{BB962C8B-B14F-4D97-AF65-F5344CB8AC3E}">
        <p14:creationId xmlns:p14="http://schemas.microsoft.com/office/powerpoint/2010/main" val="24009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6779133" y="3933056"/>
            <a:ext cx="2113347" cy="210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practice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By default openly available source code, full documentation, all data </a:t>
            </a:r>
            <a:r>
              <a:rPr lang="en-CA" sz="1900" dirty="0"/>
              <a:t>*sharing lots of data is getting difficult now</a:t>
            </a:r>
            <a:endParaRPr lang="en-CA" dirty="0"/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Permissive license – no strings attached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BSD: redistribution, modification, … all allowed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Provided as is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use the author name for endorsement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remove the license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Can we afford to give away all these?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disclosure mostly delayed until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Exceptional ideas are patented before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Maintain competitive advantage by continuous </a:t>
            </a:r>
            <a:br>
              <a:rPr lang="en-CA" dirty="0"/>
            </a:br>
            <a:r>
              <a:rPr lang="en-CA" dirty="0"/>
              <a:t>improvement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get </a:t>
            </a:r>
            <a:r>
              <a:rPr lang="en-CA" i="1" dirty="0"/>
              <a:t>a lot </a:t>
            </a:r>
            <a:r>
              <a:rPr lang="en-CA" dirty="0"/>
              <a:t>in return</a:t>
            </a:r>
          </a:p>
        </p:txBody>
      </p:sp>
    </p:spTree>
    <p:extLst>
      <p:ext uri="{BB962C8B-B14F-4D97-AF65-F5344CB8AC3E}">
        <p14:creationId xmlns:p14="http://schemas.microsoft.com/office/powerpoint/2010/main" val="10437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Industry best practices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Brought in by industry-trained staff members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Adopt procedures that increase quality &amp; productivity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Keep overhead at the minimum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Usually no need to comply to external regulations (Health Canada, FDA, CE, …), just institutional ethics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Learning these: investment with a short payback period</a:t>
            </a:r>
          </a:p>
        </p:txBody>
      </p:sp>
      <p:pic>
        <p:nvPicPr>
          <p:cNvPr id="2054" name="Picture 6" descr="http://www.mediso.com/images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0" y="5254945"/>
            <a:ext cx="1714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59347"/>
            <a:ext cx="904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http://old.3dhistech.com/userfiles/Image/Common/logo/3DH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37706"/>
            <a:ext cx="1699760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www.unileverventures.com/wp-content/uploads/GE-Healthcar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" y="4359347"/>
            <a:ext cx="2415161" cy="155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ogostage.com/logos/siemen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60222"/>
            <a:ext cx="3312368" cy="7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design,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4707632" cy="532859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Web-based, integrated project management: GitHub or GitLab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GitHub</a:t>
            </a:r>
            <a:r>
              <a:rPr lang="en-US" dirty="0"/>
              <a:t>: everybody is there, unlimited public repositories for free; free private repositories for university research labs; free continuous integration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Provided services: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revision control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code review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issue tracking: issues, releases, milestones, project boards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continuous integration: automated testing, documentation generation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website hosting, wiki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discussions (very limited), no private messaging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70086"/>
            <a:ext cx="3437432" cy="278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9EA71-221B-4DC1-A77E-DC00BBE6D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789040"/>
            <a:ext cx="3691260" cy="24143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51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design,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4707632" cy="5616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Documentation: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User manual: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Tutorials (PowerPoint, YouTube)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Reference manual (description of the software)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Developer manual: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Tutorials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Examples, tests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API documentation (Sphinx for Python, </a:t>
            </a:r>
            <a:r>
              <a:rPr lang="en-US" dirty="0" err="1"/>
              <a:t>Doxygen</a:t>
            </a:r>
            <a:r>
              <a:rPr lang="en-US" dirty="0"/>
              <a:t> for C++)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Design documentation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Hosting: readthedocs, github pages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170086"/>
            <a:ext cx="3437432" cy="278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9EA71-221B-4DC1-A77E-DC00BBE6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789040"/>
            <a:ext cx="3691260" cy="24143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56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4906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Automatic build and test (many frameworks for Python; CMake/CTest for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Automated GUI testing is hard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Continuous integration: GitHub actions, </a:t>
            </a:r>
            <a:r>
              <a:rPr lang="en-US" dirty="0" err="1"/>
              <a:t>CDash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267" t="14035" r="3422" b="2294"/>
          <a:stretch>
            <a:fillRect/>
          </a:stretch>
        </p:blipFill>
        <p:spPr bwMode="auto">
          <a:xfrm>
            <a:off x="1360376" y="2924944"/>
            <a:ext cx="3211624" cy="264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3240360" cy="265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509084" y="5594224"/>
            <a:ext cx="4989928" cy="63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 dirty="0" err="1"/>
              <a:t>CTest</a:t>
            </a:r>
            <a:r>
              <a:rPr lang="en-CA" i="1" dirty="0"/>
              <a:t> results reported on </a:t>
            </a:r>
            <a:r>
              <a:rPr lang="en-CA" i="1" dirty="0" err="1">
                <a:hlinkClick r:id="rId4"/>
              </a:rPr>
              <a:t>CDash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267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1047</Words>
  <Application>Microsoft Office PowerPoint</Application>
  <PresentationFormat>On-screen Show (4:3)</PresentationFormat>
  <Paragraphs>175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PerkLab research methodology overview</vt:lpstr>
      <vt:lpstr>PerkLab</vt:lpstr>
      <vt:lpstr>Scope</vt:lpstr>
      <vt:lpstr>Reproducible research – theory</vt:lpstr>
      <vt:lpstr>Reproducible research – practice</vt:lpstr>
      <vt:lpstr>Industry best practices</vt:lpstr>
      <vt:lpstr>Planning, design, implementation</vt:lpstr>
      <vt:lpstr>Planning, design, implementation</vt:lpstr>
      <vt:lpstr>Verification</vt:lpstr>
      <vt:lpstr>Validation</vt:lpstr>
      <vt:lpstr>Software platform</vt:lpstr>
      <vt:lpstr>Medical image computing software ecosystem (desktop+server)</vt:lpstr>
      <vt:lpstr>3D Slicer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266</cp:revision>
  <dcterms:created xsi:type="dcterms:W3CDTF">2011-11-25T02:41:02Z</dcterms:created>
  <dcterms:modified xsi:type="dcterms:W3CDTF">2021-12-07T16:23:41Z</dcterms:modified>
</cp:coreProperties>
</file>