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308" r:id="rId4"/>
    <p:sldId id="511" r:id="rId5"/>
    <p:sldId id="514" r:id="rId6"/>
    <p:sldId id="513" r:id="rId7"/>
    <p:sldId id="506" r:id="rId8"/>
    <p:sldId id="507" r:id="rId9"/>
    <p:sldId id="508" r:id="rId10"/>
    <p:sldId id="495" r:id="rId11"/>
    <p:sldId id="314" r:id="rId12"/>
    <p:sldId id="517" r:id="rId13"/>
    <p:sldId id="4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E0680-A95C-43EF-A75C-0DAF055C0475}" v="1" dt="2018-04-30T15:06:4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10" autoAdjust="0"/>
  </p:normalViewPr>
  <p:slideViewPr>
    <p:cSldViewPr>
      <p:cViewPr varScale="1">
        <p:scale>
          <a:sx n="86" d="100"/>
          <a:sy n="86" d="100"/>
        </p:scale>
        <p:origin x="737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DE7F4-77E1-4D03-A98F-5B8AB70B1B4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9D23D-3D7D-4F5F-831F-81B2A4246274}">
      <dgm:prSet phldrT="[Text]"/>
      <dgm:spPr/>
      <dgm:t>
        <a:bodyPr/>
        <a:lstStyle/>
        <a:p>
          <a:r>
            <a:rPr lang="en-CA" dirty="0"/>
            <a:t>Translational research</a:t>
          </a:r>
          <a:endParaRPr lang="en-US" dirty="0"/>
        </a:p>
      </dgm:t>
    </dgm:pt>
    <dgm:pt modelId="{01424626-05FF-488C-973C-85A191549931}" type="parTrans" cxnId="{0CD0AE3A-05AD-4661-B867-4AAABF014662}">
      <dgm:prSet/>
      <dgm:spPr/>
      <dgm:t>
        <a:bodyPr/>
        <a:lstStyle/>
        <a:p>
          <a:endParaRPr lang="en-US"/>
        </a:p>
      </dgm:t>
    </dgm:pt>
    <dgm:pt modelId="{242F6972-6581-4A4F-A3B6-E180D9C25001}" type="sibTrans" cxnId="{0CD0AE3A-05AD-4661-B867-4AAABF014662}">
      <dgm:prSet/>
      <dgm:spPr/>
      <dgm:t>
        <a:bodyPr/>
        <a:lstStyle/>
        <a:p>
          <a:endParaRPr lang="en-US"/>
        </a:p>
      </dgm:t>
    </dgm:pt>
    <dgm:pt modelId="{6B025727-DD87-40D1-8B7B-7B92D6C2CF99}">
      <dgm:prSet/>
      <dgm:spPr/>
      <dgm:t>
        <a:bodyPr/>
        <a:lstStyle/>
        <a:p>
          <a:r>
            <a:rPr lang="en-CA"/>
            <a:t>Reproducible research</a:t>
          </a:r>
          <a:endParaRPr lang="en-CA" dirty="0"/>
        </a:p>
      </dgm:t>
    </dgm:pt>
    <dgm:pt modelId="{B180A44E-8C68-42D7-84F9-6B1ECE24A261}" type="parTrans" cxnId="{96AFB612-F2FA-4D1B-8484-E47DB74D4E2F}">
      <dgm:prSet/>
      <dgm:spPr/>
      <dgm:t>
        <a:bodyPr/>
        <a:lstStyle/>
        <a:p>
          <a:endParaRPr lang="en-US"/>
        </a:p>
      </dgm:t>
    </dgm:pt>
    <dgm:pt modelId="{281A6245-285C-4F15-B40A-6C5C5178B06B}" type="sibTrans" cxnId="{96AFB612-F2FA-4D1B-8484-E47DB74D4E2F}">
      <dgm:prSet/>
      <dgm:spPr/>
      <dgm:t>
        <a:bodyPr/>
        <a:lstStyle/>
        <a:p>
          <a:endParaRPr lang="en-US"/>
        </a:p>
      </dgm:t>
    </dgm:pt>
    <dgm:pt modelId="{862C1C5C-25E4-439B-B6C9-D04A6A8531CC}">
      <dgm:prSet/>
      <dgm:spPr/>
      <dgm:t>
        <a:bodyPr/>
        <a:lstStyle/>
        <a:p>
          <a:r>
            <a:rPr lang="en-CA"/>
            <a:t>Industry best practices</a:t>
          </a:r>
          <a:endParaRPr lang="en-CA" dirty="0"/>
        </a:p>
      </dgm:t>
    </dgm:pt>
    <dgm:pt modelId="{C0774B48-A69A-4784-AF21-35E5A2377E12}" type="parTrans" cxnId="{B76920C3-E8BC-473A-A8BB-B2F03CF88E84}">
      <dgm:prSet/>
      <dgm:spPr/>
      <dgm:t>
        <a:bodyPr/>
        <a:lstStyle/>
        <a:p>
          <a:endParaRPr lang="en-US"/>
        </a:p>
      </dgm:t>
    </dgm:pt>
    <dgm:pt modelId="{880188AD-7E72-4D9A-A0F0-EFCE62DFFE82}" type="sibTrans" cxnId="{B76920C3-E8BC-473A-A8BB-B2F03CF88E84}">
      <dgm:prSet/>
      <dgm:spPr/>
      <dgm:t>
        <a:bodyPr/>
        <a:lstStyle/>
        <a:p>
          <a:endParaRPr lang="en-US"/>
        </a:p>
      </dgm:t>
    </dgm:pt>
    <dgm:pt modelId="{2BC4396A-E9F9-4AC7-8BBF-409532DD85E8}">
      <dgm:prSet/>
      <dgm:spPr/>
      <dgm:t>
        <a:bodyPr/>
        <a:lstStyle/>
        <a:p>
          <a:r>
            <a:rPr lang="en-CA"/>
            <a:t>Building on one platform</a:t>
          </a:r>
          <a:endParaRPr lang="en-CA" dirty="0"/>
        </a:p>
      </dgm:t>
    </dgm:pt>
    <dgm:pt modelId="{743A5DBC-365D-4EEF-9CB8-73F63FFC4D5A}" type="parTrans" cxnId="{BCFC85FB-A126-48EF-B427-CC832E394C09}">
      <dgm:prSet/>
      <dgm:spPr/>
      <dgm:t>
        <a:bodyPr/>
        <a:lstStyle/>
        <a:p>
          <a:endParaRPr lang="en-US"/>
        </a:p>
      </dgm:t>
    </dgm:pt>
    <dgm:pt modelId="{902E0528-C9C0-407F-8F21-4106D55E9BFC}" type="sibTrans" cxnId="{BCFC85FB-A126-48EF-B427-CC832E394C09}">
      <dgm:prSet/>
      <dgm:spPr/>
      <dgm:t>
        <a:bodyPr/>
        <a:lstStyle/>
        <a:p>
          <a:endParaRPr lang="en-US"/>
        </a:p>
      </dgm:t>
    </dgm:pt>
    <dgm:pt modelId="{587B96DC-4080-4FE9-8C64-B65145A2BC2C}" type="pres">
      <dgm:prSet presAssocID="{86DDE7F4-77E1-4D03-A98F-5B8AB70B1B40}" presName="diagram" presStyleCnt="0">
        <dgm:presLayoutVars>
          <dgm:dir/>
          <dgm:resizeHandles val="exact"/>
        </dgm:presLayoutVars>
      </dgm:prSet>
      <dgm:spPr/>
    </dgm:pt>
    <dgm:pt modelId="{3E111CA7-2331-4EB3-B940-77DBAD5A9FBC}" type="pres">
      <dgm:prSet presAssocID="{74A9D23D-3D7D-4F5F-831F-81B2A4246274}" presName="node" presStyleLbl="node1" presStyleIdx="0" presStyleCnt="4">
        <dgm:presLayoutVars>
          <dgm:bulletEnabled val="1"/>
        </dgm:presLayoutVars>
      </dgm:prSet>
      <dgm:spPr/>
    </dgm:pt>
    <dgm:pt modelId="{2F1FDCBF-DD41-4016-AED0-20828438C397}" type="pres">
      <dgm:prSet presAssocID="{242F6972-6581-4A4F-A3B6-E180D9C25001}" presName="sibTrans" presStyleCnt="0"/>
      <dgm:spPr/>
    </dgm:pt>
    <dgm:pt modelId="{3BA5118A-1AB1-4E19-B9FB-3F252F1A58D9}" type="pres">
      <dgm:prSet presAssocID="{6B025727-DD87-40D1-8B7B-7B92D6C2CF99}" presName="node" presStyleLbl="node1" presStyleIdx="1" presStyleCnt="4">
        <dgm:presLayoutVars>
          <dgm:bulletEnabled val="1"/>
        </dgm:presLayoutVars>
      </dgm:prSet>
      <dgm:spPr/>
    </dgm:pt>
    <dgm:pt modelId="{E2C5CC5F-CC01-400A-BDD0-CEC257906490}" type="pres">
      <dgm:prSet presAssocID="{281A6245-285C-4F15-B40A-6C5C5178B06B}" presName="sibTrans" presStyleCnt="0"/>
      <dgm:spPr/>
    </dgm:pt>
    <dgm:pt modelId="{7DB50E93-18E1-40EA-93AB-F2315CD57B57}" type="pres">
      <dgm:prSet presAssocID="{862C1C5C-25E4-439B-B6C9-D04A6A8531CC}" presName="node" presStyleLbl="node1" presStyleIdx="2" presStyleCnt="4">
        <dgm:presLayoutVars>
          <dgm:bulletEnabled val="1"/>
        </dgm:presLayoutVars>
      </dgm:prSet>
      <dgm:spPr/>
    </dgm:pt>
    <dgm:pt modelId="{623609FD-D493-4864-9D40-21A802177FDD}" type="pres">
      <dgm:prSet presAssocID="{880188AD-7E72-4D9A-A0F0-EFCE62DFFE82}" presName="sibTrans" presStyleCnt="0"/>
      <dgm:spPr/>
    </dgm:pt>
    <dgm:pt modelId="{3958E6EF-0D93-41BC-A0A1-EF994A56819E}" type="pres">
      <dgm:prSet presAssocID="{2BC4396A-E9F9-4AC7-8BBF-409532DD85E8}" presName="node" presStyleLbl="node1" presStyleIdx="3" presStyleCnt="4">
        <dgm:presLayoutVars>
          <dgm:bulletEnabled val="1"/>
        </dgm:presLayoutVars>
      </dgm:prSet>
      <dgm:spPr/>
    </dgm:pt>
  </dgm:ptLst>
  <dgm:cxnLst>
    <dgm:cxn modelId="{5BAB0807-E943-4FE9-A69C-3C9325C26FFC}" type="presOf" srcId="{2BC4396A-E9F9-4AC7-8BBF-409532DD85E8}" destId="{3958E6EF-0D93-41BC-A0A1-EF994A56819E}" srcOrd="0" destOrd="0" presId="urn:microsoft.com/office/officeart/2005/8/layout/default"/>
    <dgm:cxn modelId="{96AFB612-F2FA-4D1B-8484-E47DB74D4E2F}" srcId="{86DDE7F4-77E1-4D03-A98F-5B8AB70B1B40}" destId="{6B025727-DD87-40D1-8B7B-7B92D6C2CF99}" srcOrd="1" destOrd="0" parTransId="{B180A44E-8C68-42D7-84F9-6B1ECE24A261}" sibTransId="{281A6245-285C-4F15-B40A-6C5C5178B06B}"/>
    <dgm:cxn modelId="{6AB3D712-1BA8-44FD-A292-61B085ADAE63}" type="presOf" srcId="{86DDE7F4-77E1-4D03-A98F-5B8AB70B1B40}" destId="{587B96DC-4080-4FE9-8C64-B65145A2BC2C}" srcOrd="0" destOrd="0" presId="urn:microsoft.com/office/officeart/2005/8/layout/default"/>
    <dgm:cxn modelId="{0CD0AE3A-05AD-4661-B867-4AAABF014662}" srcId="{86DDE7F4-77E1-4D03-A98F-5B8AB70B1B40}" destId="{74A9D23D-3D7D-4F5F-831F-81B2A4246274}" srcOrd="0" destOrd="0" parTransId="{01424626-05FF-488C-973C-85A191549931}" sibTransId="{242F6972-6581-4A4F-A3B6-E180D9C25001}"/>
    <dgm:cxn modelId="{CD221666-DB0F-440D-A1DF-5AEFA3132764}" type="presOf" srcId="{6B025727-DD87-40D1-8B7B-7B92D6C2CF99}" destId="{3BA5118A-1AB1-4E19-B9FB-3F252F1A58D9}" srcOrd="0" destOrd="0" presId="urn:microsoft.com/office/officeart/2005/8/layout/default"/>
    <dgm:cxn modelId="{F3CBAC73-B74E-40ED-99E4-F1B79C42E181}" type="presOf" srcId="{74A9D23D-3D7D-4F5F-831F-81B2A4246274}" destId="{3E111CA7-2331-4EB3-B940-77DBAD5A9FBC}" srcOrd="0" destOrd="0" presId="urn:microsoft.com/office/officeart/2005/8/layout/default"/>
    <dgm:cxn modelId="{255B4F78-1A2C-45ED-A783-FF2EE99E1859}" type="presOf" srcId="{862C1C5C-25E4-439B-B6C9-D04A6A8531CC}" destId="{7DB50E93-18E1-40EA-93AB-F2315CD57B57}" srcOrd="0" destOrd="0" presId="urn:microsoft.com/office/officeart/2005/8/layout/default"/>
    <dgm:cxn modelId="{B76920C3-E8BC-473A-A8BB-B2F03CF88E84}" srcId="{86DDE7F4-77E1-4D03-A98F-5B8AB70B1B40}" destId="{862C1C5C-25E4-439B-B6C9-D04A6A8531CC}" srcOrd="2" destOrd="0" parTransId="{C0774B48-A69A-4784-AF21-35E5A2377E12}" sibTransId="{880188AD-7E72-4D9A-A0F0-EFCE62DFFE82}"/>
    <dgm:cxn modelId="{BCFC85FB-A126-48EF-B427-CC832E394C09}" srcId="{86DDE7F4-77E1-4D03-A98F-5B8AB70B1B40}" destId="{2BC4396A-E9F9-4AC7-8BBF-409532DD85E8}" srcOrd="3" destOrd="0" parTransId="{743A5DBC-365D-4EEF-9CB8-73F63FFC4D5A}" sibTransId="{902E0528-C9C0-407F-8F21-4106D55E9BFC}"/>
    <dgm:cxn modelId="{843C76C1-D21A-4D72-B4EA-7D0FED5DBCE5}" type="presParOf" srcId="{587B96DC-4080-4FE9-8C64-B65145A2BC2C}" destId="{3E111CA7-2331-4EB3-B940-77DBAD5A9FBC}" srcOrd="0" destOrd="0" presId="urn:microsoft.com/office/officeart/2005/8/layout/default"/>
    <dgm:cxn modelId="{155E2E8A-CFC8-43CA-A254-A52241A9979D}" type="presParOf" srcId="{587B96DC-4080-4FE9-8C64-B65145A2BC2C}" destId="{2F1FDCBF-DD41-4016-AED0-20828438C397}" srcOrd="1" destOrd="0" presId="urn:microsoft.com/office/officeart/2005/8/layout/default"/>
    <dgm:cxn modelId="{DBD5BC5A-0271-41E9-A70C-C905C9DC5938}" type="presParOf" srcId="{587B96DC-4080-4FE9-8C64-B65145A2BC2C}" destId="{3BA5118A-1AB1-4E19-B9FB-3F252F1A58D9}" srcOrd="2" destOrd="0" presId="urn:microsoft.com/office/officeart/2005/8/layout/default"/>
    <dgm:cxn modelId="{0EBEAEEF-60BF-4D19-B0C0-0DD681CB7D93}" type="presParOf" srcId="{587B96DC-4080-4FE9-8C64-B65145A2BC2C}" destId="{E2C5CC5F-CC01-400A-BDD0-CEC257906490}" srcOrd="3" destOrd="0" presId="urn:microsoft.com/office/officeart/2005/8/layout/default"/>
    <dgm:cxn modelId="{28BF5EB5-1230-4A80-A73A-23EAB432533B}" type="presParOf" srcId="{587B96DC-4080-4FE9-8C64-B65145A2BC2C}" destId="{7DB50E93-18E1-40EA-93AB-F2315CD57B57}" srcOrd="4" destOrd="0" presId="urn:microsoft.com/office/officeart/2005/8/layout/default"/>
    <dgm:cxn modelId="{007EB7A3-0FBC-41CB-9EEA-137CF08A132A}" type="presParOf" srcId="{587B96DC-4080-4FE9-8C64-B65145A2BC2C}" destId="{623609FD-D493-4864-9D40-21A802177FDD}" srcOrd="5" destOrd="0" presId="urn:microsoft.com/office/officeart/2005/8/layout/default"/>
    <dgm:cxn modelId="{55D51F68-8169-43B4-B26B-1795440A860A}" type="presParOf" srcId="{587B96DC-4080-4FE9-8C64-B65145A2BC2C}" destId="{3958E6EF-0D93-41BC-A0A1-EF994A5681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1CA7-2331-4EB3-B940-77DBAD5A9FBC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Translational research</a:t>
          </a:r>
          <a:endParaRPr lang="en-US" sz="3800" kern="1200" dirty="0"/>
        </a:p>
      </dsp:txBody>
      <dsp:txXfrm>
        <a:off x="744" y="145603"/>
        <a:ext cx="2902148" cy="1741289"/>
      </dsp:txXfrm>
    </dsp:sp>
    <dsp:sp modelId="{3BA5118A-1AB1-4E19-B9FB-3F252F1A58D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Reproducible research</a:t>
          </a:r>
          <a:endParaRPr lang="en-CA" sz="3800" kern="1200" dirty="0"/>
        </a:p>
      </dsp:txBody>
      <dsp:txXfrm>
        <a:off x="3193107" y="145603"/>
        <a:ext cx="2902148" cy="1741289"/>
      </dsp:txXfrm>
    </dsp:sp>
    <dsp:sp modelId="{7DB50E93-18E1-40EA-93AB-F2315CD57B5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Industry best practices</a:t>
          </a:r>
          <a:endParaRPr lang="en-CA" sz="3800" kern="1200" dirty="0"/>
        </a:p>
      </dsp:txBody>
      <dsp:txXfrm>
        <a:off x="744" y="2177107"/>
        <a:ext cx="2902148" cy="1741289"/>
      </dsp:txXfrm>
    </dsp:sp>
    <dsp:sp modelId="{3958E6EF-0D93-41BC-A0A1-EF994A56819E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Building on one platform</a:t>
          </a:r>
          <a:endParaRPr lang="en-CA" sz="38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2019-05-01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Using </a:t>
            </a:r>
            <a:r>
              <a:rPr lang="en-US" sz="1000" baseline="0" dirty="0" err="1"/>
              <a:t>OpenIGTLink</a:t>
            </a:r>
            <a:r>
              <a:rPr lang="en-US" sz="1000" baseline="0" dirty="0"/>
              <a:t> (which is a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for Image-Guided Therapy),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can stream this data in real-time to 3D Slicer and can also be used for</a:t>
            </a:r>
            <a:r>
              <a:rPr lang="en-US" sz="1000" baseline="0" dirty="0"/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pre-processing, and calibration for navigated image-guided interventions.</a:t>
            </a:r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F2B-46EB-42F1-ADBB-7DC15FF809A9}" type="datetime1">
              <a:rPr lang="en-CA" smtClean="0"/>
              <a:t>2019-05-01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89909B16-C605-46D9-9901-5F215FFB9844}" type="datetime1">
              <a:rPr lang="en-CA" smtClean="0"/>
              <a:t>2019-05-01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9FB522E9-13A7-4907-A4DF-6AD586BEFFFD}" type="datetime1">
              <a:rPr lang="en-CA" smtClean="0"/>
              <a:t>2019-05-01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6ABA-023A-4E7E-9A89-58D5A720A925}" type="datetime1">
              <a:rPr lang="en-CA" smtClean="0"/>
              <a:t>2019-05-01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a-mic.org/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lp.net/files/ijclp_web-doc_1-13-200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osmedicine.org/article/info:doi/10.1371/journal.pmed.00201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icerigt.org/wp/user-tutorial/" TargetMode="External"/><Relationship Id="rId5" Type="http://schemas.openxmlformats.org/officeDocument/2006/relationships/hyperlink" Target="http://www.doxygen.org/" TargetMode="External"/><Relationship Id="rId4" Type="http://schemas.openxmlformats.org/officeDocument/2006/relationships/hyperlink" Target="http://www.cmak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unch.cs.queensu.ca/CDash/index.php?project=PL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erk-software.cs.queensu.ca/plus/doc/nightly/modelcatalo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r>
              <a:rPr lang="en-CA" sz="4000" b="1" dirty="0">
                <a:solidFill>
                  <a:schemeClr val="tx1"/>
                </a:solidFill>
              </a:rPr>
              <a:t> research methodology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520280"/>
          </a:xfrm>
        </p:spPr>
        <p:txBody>
          <a:bodyPr>
            <a:noAutofit/>
          </a:bodyPr>
          <a:lstStyle/>
          <a:p>
            <a:r>
              <a:rPr lang="sv-SE" sz="2800" dirty="0">
                <a:solidFill>
                  <a:schemeClr val="tx1"/>
                </a:solidFill>
              </a:rPr>
              <a:t>Andras Lasso, PhD</a:t>
            </a:r>
          </a:p>
          <a:p>
            <a:r>
              <a:rPr lang="en-CA" sz="2400" dirty="0">
                <a:solidFill>
                  <a:schemeClr val="tx1"/>
                </a:solidFill>
              </a:rPr>
              <a:t>Associate Director</a:t>
            </a: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</a:t>
            </a:r>
            <a:r>
              <a:rPr lang="en-CA" sz="2400" dirty="0" err="1">
                <a:solidFill>
                  <a:schemeClr val="tx1"/>
                </a:solidFill>
              </a:rPr>
              <a:t>PerkLab</a:t>
            </a:r>
            <a:r>
              <a:rPr lang="en-CA" sz="2400" dirty="0">
                <a:solidFill>
                  <a:schemeClr val="tx1"/>
                </a:solidFill>
              </a:rPr>
              <a:t>)</a:t>
            </a:r>
          </a:p>
          <a:p>
            <a:r>
              <a:rPr lang="en-CA" sz="2400" dirty="0">
                <a:solidFill>
                  <a:schemeClr val="tx1"/>
                </a:solidFill>
              </a:rPr>
              <a:t>School of Computing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434878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Software platform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3D Slicer and the NA-MIC Kit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47664" y="1180627"/>
            <a:ext cx="6762927" cy="4724400"/>
            <a:chOff x="1981200" y="1600200"/>
            <a:chExt cx="6762927" cy="4724400"/>
          </a:xfrm>
        </p:grpSpPr>
        <p:pic>
          <p:nvPicPr>
            <p:cNvPr id="5" name="Picture 4"/>
            <p:cNvPicPr/>
            <p:nvPr/>
          </p:nvPicPr>
          <p:blipFill>
            <a:blip r:embed="rId3" cstate="print"/>
            <a:srcRect t="6728"/>
            <a:stretch>
              <a:fillRect/>
            </a:stretch>
          </p:blipFill>
          <p:spPr bwMode="auto">
            <a:xfrm>
              <a:off x="1981200" y="1600200"/>
              <a:ext cx="6762927" cy="472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 descr="http://python.cz/images/log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5196" y="2204864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419872" y="2773405"/>
              <a:ext cx="1140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&lt;MRML&gt;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1560" y="5445224"/>
            <a:ext cx="2895600" cy="608856"/>
          </a:xfrm>
        </p:spPr>
        <p:txBody>
          <a:bodyPr/>
          <a:lstStyle/>
          <a:p>
            <a:pPr marL="0" indent="0">
              <a:buNone/>
            </a:pPr>
            <a:r>
              <a:rPr lang="en-CA" sz="2800" i="1" dirty="0">
                <a:hlinkClick r:id="rId5"/>
              </a:rPr>
              <a:t>www.na-mic.org</a:t>
            </a:r>
            <a:endParaRPr lang="en-CA" sz="2800" i="1" dirty="0"/>
          </a:p>
        </p:txBody>
      </p:sp>
    </p:spTree>
    <p:extLst>
      <p:ext uri="{BB962C8B-B14F-4D97-AF65-F5344CB8AC3E}">
        <p14:creationId xmlns:p14="http://schemas.microsoft.com/office/powerpoint/2010/main" val="323389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/>
          <p:cNvCxnSpPr/>
          <p:nvPr/>
        </p:nvCxnSpPr>
        <p:spPr>
          <a:xfrm flipH="1" flipV="1">
            <a:off x="2843341" y="13220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4283366" y="1321449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818647" y="13522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46380" y="2014788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43309" y="1850451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92746" y="188473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83701" y="2390613"/>
            <a:ext cx="0" cy="58550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63513" y="239061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223405" y="4153200"/>
            <a:ext cx="4730080" cy="10415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805" y="527972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hardware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78453" y="4283922"/>
            <a:ext cx="1154953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95276" y="5058919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3843" y="3005317"/>
            <a:ext cx="8270762" cy="9903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5" idx="0"/>
          </p:cNvCxnSpPr>
          <p:nvPr/>
        </p:nvCxnSpPr>
        <p:spPr>
          <a:xfrm>
            <a:off x="5253046" y="3889055"/>
            <a:ext cx="2884" cy="394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05647" y="3095847"/>
            <a:ext cx="1054715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71470" y="3095847"/>
            <a:ext cx="1159052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62805" y="3018353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8805" y="301813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3D Slicer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42549" y="4287699"/>
            <a:ext cx="2604840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Calibration, synchronization, pre-processing, simulation, </a:t>
            </a:r>
            <a:r>
              <a:rPr lang="en-CA" sz="1200" b="1" dirty="0" err="1">
                <a:solidFill>
                  <a:schemeClr val="tx1"/>
                </a:solidFill>
              </a:rPr>
              <a:t>record&amp;replay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9005" y="3097277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07905" y="1782253"/>
            <a:ext cx="3395251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38405" y="1802087"/>
            <a:ext cx="96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/>
              <a:t>SlicerIGT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87825" y="2359769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Pivot calibration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17069" y="414894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PLUS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344233" y="530815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7956" y="504566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software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156628" y="1790655"/>
            <a:ext cx="3549377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09524" y="1807308"/>
            <a:ext cx="829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SlicerRT</a:t>
            </a:r>
            <a:endParaRPr lang="en-CA" sz="1400" b="1" dirty="0"/>
          </a:p>
        </p:txBody>
      </p:sp>
      <p:sp>
        <p:nvSpPr>
          <p:cNvPr id="98" name="Rectangle 97"/>
          <p:cNvSpPr/>
          <p:nvPr/>
        </p:nvSpPr>
        <p:spPr>
          <a:xfrm>
            <a:off x="5263629" y="2354364"/>
            <a:ext cx="850746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DICOM-RT import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6910" y="3654296"/>
            <a:ext cx="1999651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VTK, ITK, CTK, QT, DCMTK, 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95805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262179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53005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ProstateNav</a:t>
            </a:r>
            <a:endParaRPr lang="en-CA" sz="1200" b="1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00805" y="3718437"/>
            <a:ext cx="1830801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91405" y="3724421"/>
            <a:ext cx="0" cy="174837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029605" y="3718437"/>
            <a:ext cx="0" cy="1745536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2549" y="4798169"/>
            <a:ext cx="3890857" cy="2696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Device interface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3632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LumpNav</a:t>
            </a:r>
            <a:endParaRPr lang="en-CA" sz="12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23999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99132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5221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195992" y="1192571"/>
            <a:ext cx="1293917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Gel dosimetry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67405" y="205496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435956" y="11612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4005" y="113610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Slicelets</a:t>
            </a:r>
            <a:endParaRPr lang="en-CA" sz="1200" b="1" dirty="0"/>
          </a:p>
          <a:p>
            <a:r>
              <a:rPr lang="en-CA" sz="1200" b="1" dirty="0"/>
              <a:t>(custom Slicer applets)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75979" y="114784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620676" y="2354948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Tool watchdog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54925" y="2359769"/>
            <a:ext cx="989319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registration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91405" y="2351377"/>
            <a:ext cx="1065859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Dose volume histogram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669688" y="2348892"/>
            <a:ext cx="960117" cy="3903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Dose comparison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11317" y="1866997"/>
            <a:ext cx="897842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Breach warning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2400" y="2050504"/>
            <a:ext cx="10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Slicer extensions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7805561" y="3654296"/>
            <a:ext cx="0" cy="196207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46252" y="3542533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DICOM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75569" y="3547819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343805" y="3086693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Quantification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6587" y="5888305"/>
            <a:ext cx="634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hundreds of devices (imaging, position tracking, various sensors, and manipulators)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23971" y="5465646"/>
            <a:ext cx="975361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Ultrasound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scanners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82509" y="5465646"/>
            <a:ext cx="1368152" cy="38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Robotic devices, manipulators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71340" y="5465646"/>
            <a:ext cx="962818" cy="3877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53271" y="5465646"/>
            <a:ext cx="1565942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Surgical microscopes, endoscopes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88581" y="5465646"/>
            <a:ext cx="1432627" cy="3941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MRI, CT, PET scanners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 err="1"/>
              <a:t>PerkLab</a:t>
            </a:r>
            <a:r>
              <a:rPr lang="en-US" dirty="0"/>
              <a:t> systems overview</a:t>
            </a:r>
          </a:p>
        </p:txBody>
      </p:sp>
      <p:sp>
        <p:nvSpPr>
          <p:cNvPr id="9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5956B730-B1F8-44BC-BA64-192B445FEF2C}" type="slidenum">
              <a:rPr lang="en-US" smtClean="0"/>
              <a:t>12</a:t>
            </a:fld>
            <a:r>
              <a:rPr lang="en-US" dirty="0"/>
              <a:t> -</a:t>
            </a:r>
          </a:p>
        </p:txBody>
      </p:sp>
      <p:sp>
        <p:nvSpPr>
          <p:cNvPr id="1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E1B244-8CEA-4ADE-B4BA-F474731B0BC7}"/>
              </a:ext>
            </a:extLst>
          </p:cNvPr>
          <p:cNvSpPr txBox="1"/>
          <p:nvPr/>
        </p:nvSpPr>
        <p:spPr>
          <a:xfrm>
            <a:off x="1803878" y="958958"/>
            <a:ext cx="795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highlight>
                  <a:srgbClr val="FFFF00"/>
                </a:highlight>
              </a:rPr>
              <a:t>0.01%</a:t>
            </a:r>
          </a:p>
        </p:txBody>
      </p:sp>
    </p:spTree>
    <p:extLst>
      <p:ext uri="{BB962C8B-B14F-4D97-AF65-F5344CB8AC3E}">
        <p14:creationId xmlns:p14="http://schemas.microsoft.com/office/powerpoint/2010/main" val="11512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55AFC-4775-4925-889A-C8E88BA34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208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8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PerkLab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4752528" cy="5040560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About 20-25 members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computer science, electrical engineering, and mechanical engineering departments and medical school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1/4 undergrad</a:t>
            </a:r>
            <a:br>
              <a:rPr lang="en-US" dirty="0"/>
            </a:br>
            <a:r>
              <a:rPr lang="en-US" dirty="0"/>
              <a:t>1/4 Masters</a:t>
            </a:r>
            <a:br>
              <a:rPr lang="en-US" dirty="0"/>
            </a:br>
            <a:r>
              <a:rPr lang="en-US" dirty="0"/>
              <a:t>1/4 PhD, postdoc</a:t>
            </a:r>
            <a:br>
              <a:rPr lang="en-US" dirty="0"/>
            </a:br>
            <a:r>
              <a:rPr lang="en-US" dirty="0"/>
              <a:t>1/4 faculty, staff research engineers – continuity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4048" y="3573016"/>
            <a:ext cx="3888432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focus: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Percutaneous interventions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 guidance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 navigation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Translational research</a:t>
            </a:r>
          </a:p>
        </p:txBody>
      </p:sp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2268488" cy="22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2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560" y="1124744"/>
            <a:ext cx="8071992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7564" y="1196752"/>
            <a:ext cx="7812868" cy="3833047"/>
          </a:xfrm>
        </p:spPr>
        <p:txBody>
          <a:bodyPr>
            <a:noAutofit/>
          </a:bodyPr>
          <a:lstStyle/>
          <a:p>
            <a:pPr marL="57150" indent="0" algn="ctr">
              <a:spcBef>
                <a:spcPts val="0"/>
              </a:spcBef>
              <a:buNone/>
            </a:pPr>
            <a:r>
              <a:rPr lang="en-US" b="1" dirty="0"/>
              <a:t>From algorithms to tools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it be done?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Prototypes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 it worth doing?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Tools for translational research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Standard of care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Commercially available clinical “devices” with regulatory approval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5656" y="5373216"/>
            <a:ext cx="483163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Ron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Kikinis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, Harvard SPL, 2012</a:t>
            </a:r>
          </a:p>
        </p:txBody>
      </p:sp>
      <p:pic>
        <p:nvPicPr>
          <p:cNvPr id="1026" name="Picture 2" descr="http://www.spl.harvard.edu/SPLWeb/images/thumb/5/5c/Ron.jpg/300px-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22254"/>
            <a:ext cx="2016224" cy="16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Scientific method: propose hypothesis, </a:t>
            </a:r>
            <a:br>
              <a:rPr lang="en-CA" dirty="0"/>
            </a:br>
            <a:r>
              <a:rPr lang="en-CA" dirty="0"/>
              <a:t>prove it by experiments 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Mistakes, bias, … =&gt; repeatability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specification </a:t>
            </a:r>
            <a:br>
              <a:rPr lang="en-CA" dirty="0"/>
            </a:br>
            <a:r>
              <a:rPr lang="en-CA" sz="1300" i="1" dirty="0"/>
              <a:t>Victoria </a:t>
            </a:r>
            <a:r>
              <a:rPr lang="en-CA" sz="1300" i="1" dirty="0" err="1"/>
              <a:t>Stodden</a:t>
            </a:r>
            <a:r>
              <a:rPr lang="en-CA" sz="1300" i="1" dirty="0"/>
              <a:t>, </a:t>
            </a:r>
            <a:r>
              <a:rPr lang="en-CA" sz="1300" i="1" dirty="0">
                <a:hlinkClick r:id="rId3"/>
              </a:rPr>
              <a:t>Enabling reproducible research: licensing for scientific innovation</a:t>
            </a:r>
            <a:endParaRPr lang="en-CA" i="1" dirty="0"/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Research paper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Data (with description the data, how it was acquired, processed, including the source code that was used for processing,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Experiment (source code, instructions, parameters,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Results (source code, documentation, data, …)</a:t>
            </a:r>
          </a:p>
          <a:p>
            <a:pPr marL="3143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Reduced duplicate efforts, higher credibility, higher quality outcome, community,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640" y="1268760"/>
            <a:ext cx="2703848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388428" y="1358188"/>
            <a:ext cx="2448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/>
              <a:t>J.P.A. Ioannidis, </a:t>
            </a:r>
            <a:br>
              <a:rPr lang="en-CA" i="1" dirty="0"/>
            </a:br>
            <a:r>
              <a:rPr lang="en-CA" b="1" i="1" dirty="0">
                <a:hlinkClick r:id="rId4"/>
              </a:rPr>
              <a:t>Why Most Published Research Findings are False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i="1" dirty="0" err="1"/>
              <a:t>PLoS</a:t>
            </a:r>
            <a:r>
              <a:rPr lang="en-CA" i="1" dirty="0"/>
              <a:t> Med 2(8), 2004</a:t>
            </a:r>
          </a:p>
        </p:txBody>
      </p:sp>
    </p:spTree>
    <p:extLst>
      <p:ext uri="{BB962C8B-B14F-4D97-AF65-F5344CB8AC3E}">
        <p14:creationId xmlns:p14="http://schemas.microsoft.com/office/powerpoint/2010/main" val="24009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6779133" y="3933056"/>
            <a:ext cx="2113347" cy="210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practice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By default openly available source code, full documentation, all data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Permissive license – no strings attached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BSD: redistribution, modification, … all allowed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Provided as is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use the author name for endorsement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remove the license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Can we afford to give away all these?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disclosure mostly delayed until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Exceptional ideas are patented before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Maintain competitive advantage by continuous </a:t>
            </a:r>
            <a:br>
              <a:rPr lang="en-CA" dirty="0"/>
            </a:br>
            <a:r>
              <a:rPr lang="en-CA" dirty="0"/>
              <a:t>improvement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get </a:t>
            </a:r>
            <a:r>
              <a:rPr lang="en-CA" i="1" dirty="0"/>
              <a:t>a lot </a:t>
            </a:r>
            <a:r>
              <a:rPr lang="en-CA" dirty="0"/>
              <a:t>in return</a:t>
            </a:r>
          </a:p>
        </p:txBody>
      </p:sp>
    </p:spTree>
    <p:extLst>
      <p:ext uri="{BB962C8B-B14F-4D97-AF65-F5344CB8AC3E}">
        <p14:creationId xmlns:p14="http://schemas.microsoft.com/office/powerpoint/2010/main" val="10437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Industry best practices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Brought in by industry-trained staff members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Adopt procedures that increase quality &amp; productivity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Keep overhead at the minimum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Usually no need to comply to external regulations (Health Canada, FDA, CE, …), just institutional ethics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Learning these: investment with a short payback period</a:t>
            </a:r>
          </a:p>
        </p:txBody>
      </p:sp>
      <p:pic>
        <p:nvPicPr>
          <p:cNvPr id="2054" name="Picture 6" descr="http://www.mediso.com/images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0" y="5254945"/>
            <a:ext cx="1714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59347"/>
            <a:ext cx="904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http://old.3dhistech.com/userfiles/Image/Common/logo/3DH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37706"/>
            <a:ext cx="1699760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www.unileverventures.com/wp-content/uploads/GE-Healthcar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" y="4359347"/>
            <a:ext cx="2415161" cy="155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ogostage.com/logos/sieme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60222"/>
            <a:ext cx="3312368" cy="7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96752"/>
            <a:ext cx="3484772" cy="3151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491608" cy="4968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Web-based, integrated project management: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GitHub</a:t>
            </a:r>
            <a:r>
              <a:rPr lang="en-US" dirty="0"/>
              <a:t>: unlimited public repositories for free; free private repositories for university research labs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Tools: revision control, code review, </a:t>
            </a:r>
            <a:r>
              <a:rPr lang="en-US" dirty="0" err="1"/>
              <a:t>bugtracking</a:t>
            </a:r>
            <a:r>
              <a:rPr lang="en-US" dirty="0"/>
              <a:t>, project boards, releases, website hosting; very limited: messaging, discussion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build and API </a:t>
            </a:r>
            <a:br>
              <a:rPr lang="en-US" dirty="0"/>
            </a:br>
            <a:r>
              <a:rPr lang="en-US" dirty="0"/>
              <a:t>documentation generation (</a:t>
            </a:r>
            <a:r>
              <a:rPr lang="en-US" dirty="0">
                <a:hlinkClick r:id="rId4"/>
              </a:rPr>
              <a:t>CMake</a:t>
            </a:r>
            <a:r>
              <a:rPr lang="en-US" dirty="0"/>
              <a:t>, </a:t>
            </a:r>
            <a:r>
              <a:rPr lang="en-US" dirty="0" err="1">
                <a:hlinkClick r:id="rId5"/>
              </a:rPr>
              <a:t>Doxygen</a:t>
            </a:r>
            <a:r>
              <a:rPr lang="en-US" dirty="0"/>
              <a:t>), </a:t>
            </a:r>
            <a:r>
              <a:rPr lang="en-US" dirty="0">
                <a:hlinkClick r:id="rId6"/>
              </a:rPr>
              <a:t>tutorials</a:t>
            </a:r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096" y="3450482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55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4906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continuous and nightly build and test (</a:t>
            </a:r>
            <a:r>
              <a:rPr lang="en-US" dirty="0" err="1"/>
              <a:t>CTest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 dashboard (</a:t>
            </a:r>
            <a:r>
              <a:rPr lang="en-US" dirty="0" err="1"/>
              <a:t>CDash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GUI testing with </a:t>
            </a:r>
            <a:r>
              <a:rPr lang="en-US" dirty="0" err="1"/>
              <a:t>QtTesting</a:t>
            </a:r>
            <a:r>
              <a:rPr lang="en-US" dirty="0"/>
              <a:t>: </a:t>
            </a:r>
            <a:r>
              <a:rPr lang="en-US" dirty="0" err="1"/>
              <a:t>record&amp;replay</a:t>
            </a:r>
            <a:r>
              <a:rPr lang="en-US" dirty="0"/>
              <a:t> Qt events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267" t="14035" r="3422" b="2294"/>
          <a:stretch>
            <a:fillRect/>
          </a:stretch>
        </p:blipFill>
        <p:spPr bwMode="auto">
          <a:xfrm>
            <a:off x="1360376" y="2924944"/>
            <a:ext cx="3211624" cy="264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240360" cy="265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09084" y="5594224"/>
            <a:ext cx="4989928" cy="63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 err="1"/>
              <a:t>CTest</a:t>
            </a:r>
            <a:r>
              <a:rPr lang="en-CA" i="1" dirty="0"/>
              <a:t> results reported on </a:t>
            </a:r>
            <a:r>
              <a:rPr lang="en-CA" i="1" dirty="0" err="1">
                <a:hlinkClick r:id="rId4"/>
              </a:rPr>
              <a:t>CDash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67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1954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Fidelity levels: Simulated &lt; Synthetic phantoms &lt; Animal tissue (butcher shop) &lt; Cadaver &lt; Patient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Ethics approval: required for human subject studies, evaluation on patient cases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2019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7524" y="2924944"/>
            <a:ext cx="5920903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Phantoms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Hard tissue (bone): 3D printed, with Barium coating for X-ray visibility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Soft tissue: water based (agar, gelatin), PVC, silicon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Skin: super soft silicon rubber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Vessels: rubber tubes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Targets, validation points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700" dirty="0">
                <a:hlinkClick r:id="rId2"/>
              </a:rPr>
              <a:t>http://perk-software.cs.queensu.ca/plus/doc/nightly/modelcatalog/</a:t>
            </a:r>
            <a:endParaRPr lang="en-CA" sz="17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7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3079333"/>
            <a:ext cx="2519553" cy="272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43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On-screen Show (4:3)</PresentationFormat>
  <Paragraphs>148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PerkLab research methodology overview</vt:lpstr>
      <vt:lpstr>PerkLab</vt:lpstr>
      <vt:lpstr>Scope</vt:lpstr>
      <vt:lpstr>Reproducible research – theory</vt:lpstr>
      <vt:lpstr>Reproducible research – practice</vt:lpstr>
      <vt:lpstr>Industry best practices</vt:lpstr>
      <vt:lpstr>Planning, design, implementation</vt:lpstr>
      <vt:lpstr>Verification</vt:lpstr>
      <vt:lpstr>Validation</vt:lpstr>
      <vt:lpstr>Software platform</vt:lpstr>
      <vt:lpstr>3D Slicer and the NA-MIC Kit</vt:lpstr>
      <vt:lpstr>PerkLab systems overview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245</cp:revision>
  <dcterms:created xsi:type="dcterms:W3CDTF">2011-11-25T02:41:02Z</dcterms:created>
  <dcterms:modified xsi:type="dcterms:W3CDTF">2019-05-01T17:43:23Z</dcterms:modified>
</cp:coreProperties>
</file>