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6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2" r:id="rId41"/>
    <p:sldId id="295" r:id="rId42"/>
    <p:sldId id="297" r:id="rId43"/>
    <p:sldId id="296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29" autoAdjust="0"/>
  </p:normalViewPr>
  <p:slideViewPr>
    <p:cSldViewPr>
      <p:cViewPr>
        <p:scale>
          <a:sx n="60" d="100"/>
          <a:sy n="60" d="100"/>
        </p:scale>
        <p:origin x="-4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FF110-C868-42D3-B5E6-240CD50DFF3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AB302-6763-4E75-90C3-F1BCB29D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53"/>
          <a:stretch/>
        </p:blipFill>
        <p:spPr bwMode="auto">
          <a:xfrm>
            <a:off x="203926" y="165411"/>
            <a:ext cx="584016" cy="5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FCEB6-9CA3-6E41-9076-497ECD61FA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72" y="165411"/>
            <a:ext cx="1035718" cy="59432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23754E4-5456-AB4C-BA7F-84CA50A3A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9796" y="6360067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– Medical Informatics Laboratory - Copyright © Queen’s University, 2021</a:t>
            </a:r>
          </a:p>
        </p:txBody>
      </p:sp>
    </p:spTree>
    <p:extLst>
      <p:ext uri="{BB962C8B-B14F-4D97-AF65-F5344CB8AC3E}">
        <p14:creationId xmlns:p14="http://schemas.microsoft.com/office/powerpoint/2010/main" val="139417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06990" y="6340475"/>
            <a:ext cx="2730019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Queen’s University, 2021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162800" y="6340475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44FC3-92BA-734A-89ED-C977A2803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887" y="6248400"/>
            <a:ext cx="860174" cy="4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162800" y="6356350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1EA41-035F-F040-9A5C-67CBF408D4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887" y="6248400"/>
            <a:ext cx="860174" cy="493590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99E6369-66B0-5F40-BDC5-371357BA49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06990" y="6356349"/>
            <a:ext cx="2730019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Queen’s University, 2021</a:t>
            </a:r>
          </a:p>
        </p:txBody>
      </p:sp>
    </p:spTree>
    <p:extLst>
      <p:ext uri="{BB962C8B-B14F-4D97-AF65-F5344CB8AC3E}">
        <p14:creationId xmlns:p14="http://schemas.microsoft.com/office/powerpoint/2010/main" val="380267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162800" y="6356350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F3421D-8A93-A345-BA88-CE40180FC5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887" y="6248400"/>
            <a:ext cx="860174" cy="49359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A120358-5C61-6148-9596-F1A71D3C9A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06990" y="6356350"/>
            <a:ext cx="2730019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Queen’s University, 2021</a:t>
            </a:r>
          </a:p>
        </p:txBody>
      </p:sp>
    </p:spTree>
    <p:extLst>
      <p:ext uri="{BB962C8B-B14F-4D97-AF65-F5344CB8AC3E}">
        <p14:creationId xmlns:p14="http://schemas.microsoft.com/office/powerpoint/2010/main" val="354438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4763"/>
            <a:ext cx="571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D30372AC-A250-428F-9F6B-C770C773E9F1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977416-E773-AD41-889E-566510DE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54763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– Medical Informatics Laboratory - Copyright © Queen’s University, 2021</a:t>
            </a:r>
          </a:p>
        </p:txBody>
      </p:sp>
    </p:spTree>
    <p:extLst>
      <p:ext uri="{BB962C8B-B14F-4D97-AF65-F5344CB8AC3E}">
        <p14:creationId xmlns:p14="http://schemas.microsoft.com/office/powerpoint/2010/main" val="20077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1624-D7E5-F54D-BA24-2D51AB145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in Slicer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55589-48AB-5046-9584-BEBC474EB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Analysis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D54AF-FBF3-DE40-92F9-E27624606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Medical Informatics Laboratory - Copyright © Queen’s University,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a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60" y="1288256"/>
            <a:ext cx="5867400" cy="4830763"/>
          </a:xfrm>
        </p:spPr>
        <p:txBody>
          <a:bodyPr/>
          <a:lstStyle/>
          <a:p>
            <a:r>
              <a:rPr lang="en-US" dirty="0" smtClean="0"/>
              <a:t>Navigate to Sequence module</a:t>
            </a:r>
          </a:p>
          <a:p>
            <a:r>
              <a:rPr lang="en-US" dirty="0" smtClean="0"/>
              <a:t>Create a new sequence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Live_Webcam_Referenc</a:t>
            </a:r>
            <a:r>
              <a:rPr lang="en-US" dirty="0" smtClean="0"/>
              <a:t>(e) as a synchronized node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39" y="1066800"/>
            <a:ext cx="2795361" cy="4891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0" y="3352800"/>
            <a:ext cx="304800" cy="205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a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181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Click record button</a:t>
            </a:r>
          </a:p>
          <a:p>
            <a:r>
              <a:rPr lang="en-US" dirty="0" smtClean="0"/>
              <a:t>Pick any two objects you have nearby </a:t>
            </a:r>
          </a:p>
          <a:p>
            <a:r>
              <a:rPr lang="en-US" dirty="0" smtClean="0"/>
              <a:t>Record a video of yourself picking up the objects one at a time (~1 min)</a:t>
            </a:r>
          </a:p>
          <a:p>
            <a:r>
              <a:rPr lang="en-US" dirty="0" smtClean="0"/>
              <a:t>Stop Recording and Save</a:t>
            </a:r>
          </a:p>
          <a:p>
            <a:r>
              <a:rPr lang="en-US" dirty="0" smtClean="0"/>
              <a:t>Restart Slicer</a:t>
            </a:r>
          </a:p>
          <a:p>
            <a:r>
              <a:rPr lang="en-US" dirty="0" smtClean="0"/>
              <a:t>Stop PLUS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19" y="1081088"/>
            <a:ext cx="2795361" cy="4891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72400" y="2819400"/>
            <a:ext cx="457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/>
          <a:lstStyle/>
          <a:p>
            <a:r>
              <a:rPr lang="en-US" dirty="0" smtClean="0"/>
              <a:t>Navigate to </a:t>
            </a:r>
            <a:r>
              <a:rPr lang="en-US" dirty="0" err="1" smtClean="0"/>
              <a:t>DeepLearnLive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Data Collection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Drag and drop your recorded sequence into Slicer Scene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12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90" y="3113786"/>
            <a:ext cx="5937010" cy="32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00600" cy="4830763"/>
          </a:xfrm>
        </p:spPr>
        <p:txBody>
          <a:bodyPr/>
          <a:lstStyle/>
          <a:p>
            <a:r>
              <a:rPr lang="en-US" dirty="0" smtClean="0"/>
              <a:t>Expand “Label Sequence” tab</a:t>
            </a:r>
          </a:p>
          <a:p>
            <a:r>
              <a:rPr lang="en-US" dirty="0" smtClean="0"/>
              <a:t>Ensure your sequence browser is selected</a:t>
            </a:r>
          </a:p>
          <a:p>
            <a:r>
              <a:rPr lang="en-US" dirty="0" smtClean="0"/>
              <a:t>Select your Sequence as the Image Node</a:t>
            </a:r>
          </a:p>
          <a:p>
            <a:r>
              <a:rPr lang="en-US" dirty="0" smtClean="0"/>
              <a:t>Select “Classification” as your problem 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00" y="1447800"/>
            <a:ext cx="3128100" cy="46952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58700" y="3505200"/>
            <a:ext cx="31281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3657600"/>
            <a:ext cx="31281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3810000"/>
            <a:ext cx="31281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724400" cy="4830763"/>
          </a:xfrm>
        </p:spPr>
        <p:txBody>
          <a:bodyPr/>
          <a:lstStyle/>
          <a:p>
            <a:r>
              <a:rPr lang="en-US" dirty="0" smtClean="0"/>
              <a:t>Create a new text node to hold our labels</a:t>
            </a:r>
          </a:p>
          <a:p>
            <a:r>
              <a:rPr lang="en-US" dirty="0" smtClean="0"/>
              <a:t>Use the add row button to add entries to our table</a:t>
            </a:r>
          </a:p>
          <a:p>
            <a:pPr lvl="1"/>
            <a:r>
              <a:rPr lang="en-US" dirty="0" smtClean="0"/>
              <a:t>Each row will label one segment of the video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14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81088"/>
            <a:ext cx="3089194" cy="47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label name to reflect the object that is visible</a:t>
            </a:r>
          </a:p>
          <a:p>
            <a:pPr lvl="1"/>
            <a:r>
              <a:rPr lang="en-US" dirty="0" smtClean="0"/>
              <a:t>If no object is visible make label name “nothing”</a:t>
            </a:r>
          </a:p>
          <a:p>
            <a:r>
              <a:rPr lang="en-US" dirty="0" smtClean="0"/>
              <a:t>Play through the sequence using the sequence browser toolbar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Each time the object that is visible changes add a row to the table</a:t>
            </a:r>
          </a:p>
          <a:p>
            <a:pPr lvl="1"/>
            <a:r>
              <a:rPr lang="en-US" dirty="0"/>
              <a:t>Modify the end time of the previous row to reflect the time from the sequence </a:t>
            </a:r>
            <a:r>
              <a:rPr lang="en-US" dirty="0" smtClean="0"/>
              <a:t>browser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16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06" y="3276601"/>
            <a:ext cx="6429176" cy="28495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62200" y="4724400"/>
            <a:ext cx="304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3429000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4830763"/>
          </a:xfrm>
        </p:spPr>
        <p:txBody>
          <a:bodyPr/>
          <a:lstStyle/>
          <a:p>
            <a:r>
              <a:rPr lang="en-US" dirty="0" smtClean="0"/>
              <a:t>Continue until entire video is labelled</a:t>
            </a:r>
          </a:p>
          <a:p>
            <a:r>
              <a:rPr lang="en-US" dirty="0" smtClean="0"/>
              <a:t>When finished click “Label sequence”</a:t>
            </a:r>
          </a:p>
          <a:p>
            <a:pPr lvl="1"/>
            <a:r>
              <a:rPr lang="en-US" dirty="0" smtClean="0"/>
              <a:t>If done correctly, you will see a printout of your table in the python console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81112"/>
            <a:ext cx="2271514" cy="47258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15000" y="3886200"/>
            <a:ext cx="24384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24314" y="4999037"/>
            <a:ext cx="2438400" cy="1007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your label sequence for use later</a:t>
            </a:r>
          </a:p>
          <a:p>
            <a:r>
              <a:rPr lang="en-US" dirty="0"/>
              <a:t>We now have a labelled video</a:t>
            </a:r>
          </a:p>
          <a:p>
            <a:r>
              <a:rPr lang="en-US" dirty="0" smtClean="0"/>
              <a:t>Now we need labelled images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953000" cy="4830763"/>
          </a:xfrm>
        </p:spPr>
        <p:txBody>
          <a:bodyPr/>
          <a:lstStyle/>
          <a:p>
            <a:r>
              <a:rPr lang="en-US" dirty="0" smtClean="0"/>
              <a:t>Expand the “Export Images” tab</a:t>
            </a:r>
          </a:p>
          <a:p>
            <a:r>
              <a:rPr lang="en-US" dirty="0" smtClean="0"/>
              <a:t>Select your sequence as your Image Node</a:t>
            </a:r>
          </a:p>
          <a:p>
            <a:r>
              <a:rPr lang="en-US" dirty="0" smtClean="0"/>
              <a:t>Use the file browser to select your dataset</a:t>
            </a:r>
          </a:p>
          <a:p>
            <a:pPr lvl="1"/>
            <a:r>
              <a:rPr lang="en-US" dirty="0" smtClean="0"/>
              <a:t>We want to make a new dataset so create a new folder and select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95400"/>
            <a:ext cx="3568759" cy="47343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6800" y="4191000"/>
            <a:ext cx="3657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68779" y="4360645"/>
            <a:ext cx="3733800" cy="366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CFB4-FCD8-304E-A7DC-5A589D9E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B1BA-CD22-D444-97E1-1B8B258C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eal-time imaging modalities often capture data as videos</a:t>
            </a:r>
          </a:p>
          <a:p>
            <a:pPr lvl="1"/>
            <a:r>
              <a:rPr lang="en-US" dirty="0" smtClean="0"/>
              <a:t>Ultrasound</a:t>
            </a:r>
          </a:p>
          <a:p>
            <a:pPr lvl="1"/>
            <a:r>
              <a:rPr lang="en-US" dirty="0" smtClean="0"/>
              <a:t>RGB cameras</a:t>
            </a:r>
          </a:p>
          <a:p>
            <a:pPr lvl="1"/>
            <a:r>
              <a:rPr lang="en-US" dirty="0" smtClean="0"/>
              <a:t>Depth cameras</a:t>
            </a:r>
          </a:p>
          <a:p>
            <a:pPr lvl="1"/>
            <a:r>
              <a:rPr lang="en-US" dirty="0" smtClean="0"/>
              <a:t>Fluoroscopy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ACE33-C346-B54C-9DA1-04FBDAA187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A5B8-2135-744A-B48D-BA55963AC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19600" cy="4830763"/>
          </a:xfrm>
        </p:spPr>
        <p:txBody>
          <a:bodyPr/>
          <a:lstStyle/>
          <a:p>
            <a:r>
              <a:rPr lang="en-US" dirty="0" smtClean="0"/>
              <a:t>This is our first time using this video so we need to assign it a unique 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20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81112"/>
            <a:ext cx="3505529" cy="47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343400" cy="4830763"/>
          </a:xfrm>
        </p:spPr>
        <p:txBody>
          <a:bodyPr/>
          <a:lstStyle/>
          <a:p>
            <a:r>
              <a:rPr lang="en-US" dirty="0" smtClean="0"/>
              <a:t>Select the file type of the images</a:t>
            </a:r>
          </a:p>
          <a:p>
            <a:r>
              <a:rPr lang="en-US" dirty="0" smtClean="0"/>
              <a:t>Check “Collect from Sequence” box</a:t>
            </a:r>
          </a:p>
          <a:p>
            <a:r>
              <a:rPr lang="en-US" dirty="0" smtClean="0"/>
              <a:t>Select “Classification” as our problem 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21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53" y="1139374"/>
            <a:ext cx="3650124" cy="49867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0600" y="4876800"/>
            <a:ext cx="3670177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5029200"/>
            <a:ext cx="1136409" cy="366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599" y="5235491"/>
            <a:ext cx="3670177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830763"/>
          </a:xfrm>
        </p:spPr>
        <p:txBody>
          <a:bodyPr/>
          <a:lstStyle/>
          <a:p>
            <a:r>
              <a:rPr lang="en-US" dirty="0" smtClean="0"/>
              <a:t>Select “From Sequence” as our labelling method</a:t>
            </a:r>
          </a:p>
          <a:p>
            <a:r>
              <a:rPr lang="en-US" dirty="0" smtClean="0"/>
              <a:t>Give your labels a title to identify them</a:t>
            </a:r>
          </a:p>
          <a:p>
            <a:r>
              <a:rPr lang="en-US" dirty="0" smtClean="0"/>
              <a:t>Select your label sequence</a:t>
            </a:r>
          </a:p>
          <a:p>
            <a:r>
              <a:rPr lang="en-US" dirty="0" smtClean="0"/>
              <a:t>Click Start Image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22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19" y="1238805"/>
            <a:ext cx="3401549" cy="49439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0" y="5105400"/>
            <a:ext cx="3200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5257800"/>
            <a:ext cx="3200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0" y="5486400"/>
            <a:ext cx="3200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5734605"/>
            <a:ext cx="3200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process completes check your dataset directory</a:t>
            </a:r>
          </a:p>
          <a:p>
            <a:pPr lvl="1"/>
            <a:r>
              <a:rPr lang="en-US" dirty="0" smtClean="0"/>
              <a:t>You should see a new folder with your video ID</a:t>
            </a:r>
          </a:p>
          <a:p>
            <a:pPr lvl="1"/>
            <a:r>
              <a:rPr lang="en-US" dirty="0" smtClean="0"/>
              <a:t>Inside you should see a collection of images and a csv file that contains all of the labels for that video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that we have a dataset, we need a network to use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23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network (simple CNN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00600" cy="4830763"/>
          </a:xfrm>
        </p:spPr>
        <p:txBody>
          <a:bodyPr/>
          <a:lstStyle/>
          <a:p>
            <a:r>
              <a:rPr lang="en-US" dirty="0" smtClean="0"/>
              <a:t>Navigate to </a:t>
            </a:r>
            <a:r>
              <a:rPr lang="en-US" dirty="0" err="1" smtClean="0"/>
              <a:t>DeepLearnLive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Train Neural Net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Expand the tab labelled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“Create Training Script”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24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66800"/>
            <a:ext cx="3319979" cy="48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network (simple 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4830763"/>
          </a:xfrm>
        </p:spPr>
        <p:txBody>
          <a:bodyPr/>
          <a:lstStyle/>
          <a:p>
            <a:r>
              <a:rPr lang="en-US" dirty="0" smtClean="0"/>
              <a:t>The file browser allows you to select where you would like to save your network</a:t>
            </a:r>
          </a:p>
          <a:p>
            <a:r>
              <a:rPr lang="en-US" dirty="0" smtClean="0"/>
              <a:t>From network type selector, choose </a:t>
            </a:r>
            <a:br>
              <a:rPr lang="en-US" dirty="0" smtClean="0"/>
            </a:br>
            <a:r>
              <a:rPr lang="en-US" dirty="0" smtClean="0"/>
              <a:t>“Create a new network”</a:t>
            </a:r>
          </a:p>
          <a:p>
            <a:pPr lvl="1"/>
            <a:r>
              <a:rPr lang="en-US" dirty="0" smtClean="0"/>
              <a:t>Give your network a name to identify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25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409"/>
            <a:ext cx="3296422" cy="45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network (simple 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6482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have a network</a:t>
            </a:r>
          </a:p>
          <a:p>
            <a:r>
              <a:rPr lang="en-US" dirty="0" smtClean="0"/>
              <a:t>Now we need a script that defines our training protocol</a:t>
            </a:r>
          </a:p>
          <a:p>
            <a:r>
              <a:rPr lang="en-US" dirty="0" smtClean="0"/>
              <a:t>Under training script type, select “Python Script”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 is a future feature that’s not functional yet</a:t>
            </a:r>
          </a:p>
          <a:p>
            <a:r>
              <a:rPr lang="en-US" dirty="0" smtClean="0"/>
              <a:t>Click “Create training script”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26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8" y="1277790"/>
            <a:ext cx="3505529" cy="4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network (simple 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file explorer, navigate to where you saved the network</a:t>
            </a:r>
          </a:p>
          <a:p>
            <a:pPr lvl="1"/>
            <a:r>
              <a:rPr lang="en-US" dirty="0" smtClean="0"/>
              <a:t>If you can’t remember it should have printed to the python console</a:t>
            </a:r>
          </a:p>
          <a:p>
            <a:r>
              <a:rPr lang="en-US" dirty="0" smtClean="0"/>
              <a:t>You should now see two python files</a:t>
            </a:r>
          </a:p>
          <a:p>
            <a:pPr lvl="1"/>
            <a:r>
              <a:rPr lang="en-US" dirty="0" smtClean="0"/>
              <a:t>&lt;Network name&gt;.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Network file</a:t>
            </a:r>
            <a:endParaRPr lang="en-US" dirty="0" smtClean="0"/>
          </a:p>
          <a:p>
            <a:pPr lvl="1"/>
            <a:r>
              <a:rPr lang="en-US" dirty="0" smtClean="0"/>
              <a:t>Train_&lt;Network name&gt;.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Training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27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network (simple 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file defines: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structure of the network </a:t>
            </a:r>
          </a:p>
          <a:p>
            <a:pPr lvl="2"/>
            <a:r>
              <a:rPr lang="en-US" dirty="0" smtClean="0"/>
              <a:t>Layers used</a:t>
            </a:r>
          </a:p>
          <a:p>
            <a:pPr lvl="2"/>
            <a:r>
              <a:rPr lang="en-US" dirty="0" smtClean="0"/>
              <a:t>Input/output dimensions</a:t>
            </a:r>
          </a:p>
          <a:p>
            <a:pPr lvl="1"/>
            <a:r>
              <a:rPr lang="en-US" dirty="0" smtClean="0"/>
              <a:t>How to save and load the model</a:t>
            </a:r>
          </a:p>
          <a:p>
            <a:pPr lvl="1"/>
            <a:r>
              <a:rPr lang="en-US" dirty="0" smtClean="0"/>
              <a:t>Preprocessing steps that are necessary to predict on incoming images</a:t>
            </a:r>
          </a:p>
          <a:p>
            <a:r>
              <a:rPr lang="en-US" dirty="0" smtClean="0"/>
              <a:t>Training script defines:</a:t>
            </a:r>
          </a:p>
          <a:p>
            <a:pPr lvl="1"/>
            <a:r>
              <a:rPr lang="en-US" dirty="0" smtClean="0"/>
              <a:t>The specific training protocol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network (simple 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have:</a:t>
            </a:r>
          </a:p>
          <a:p>
            <a:pPr lvl="1"/>
            <a:r>
              <a:rPr lang="en-US" dirty="0" smtClean="0"/>
              <a:t>A dataset</a:t>
            </a:r>
          </a:p>
          <a:p>
            <a:pPr lvl="1"/>
            <a:r>
              <a:rPr lang="en-US" dirty="0" smtClean="0"/>
              <a:t>A network</a:t>
            </a:r>
          </a:p>
          <a:p>
            <a:pPr lvl="1"/>
            <a:r>
              <a:rPr lang="en-US" dirty="0" smtClean="0"/>
              <a:t>A training script</a:t>
            </a:r>
          </a:p>
          <a:p>
            <a:r>
              <a:rPr lang="en-US" dirty="0" smtClean="0"/>
              <a:t>It’s time to train!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29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F382-E15C-0D4A-985A-C8B886E7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6693-CFA2-EA4F-A965-0BDC1592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imaging modalities often capture data as </a:t>
            </a:r>
            <a:r>
              <a:rPr lang="en-US" dirty="0" smtClean="0"/>
              <a:t>videos</a:t>
            </a:r>
          </a:p>
          <a:p>
            <a:r>
              <a:rPr lang="en-US" dirty="0" smtClean="0"/>
              <a:t>Most </a:t>
            </a:r>
            <a:r>
              <a:rPr lang="en-US" dirty="0"/>
              <a:t>neural networks are trained to </a:t>
            </a:r>
            <a:r>
              <a:rPr lang="en-US" dirty="0" smtClean="0"/>
              <a:t>work with static images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Challenge: How can we use deep learning on our video data?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F8F0F-463E-3F46-9A15-84A32AC22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D584A-B69E-0244-BE48-6645587947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3</a:t>
            </a:fld>
            <a:r>
              <a:rPr lang="en-US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can run our training script, we need to select the data that we want to train our network with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30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Expand the “Select Data” tab in Train Neural Net</a:t>
            </a:r>
          </a:p>
          <a:p>
            <a:r>
              <a:rPr lang="en-US" dirty="0" smtClean="0"/>
              <a:t>Use the file browser to navigate to the dataset folder created at the beginning of the tutorial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31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9" y="3437396"/>
            <a:ext cx="4191000" cy="26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830763"/>
          </a:xfrm>
        </p:spPr>
        <p:txBody>
          <a:bodyPr/>
          <a:lstStyle/>
          <a:p>
            <a:r>
              <a:rPr lang="en-US" dirty="0" smtClean="0"/>
              <a:t>We only have 1 video so select “Use all video IDs”</a:t>
            </a:r>
          </a:p>
          <a:p>
            <a:r>
              <a:rPr lang="en-US" dirty="0" smtClean="0"/>
              <a:t>Select the name of your labels from the image labels menu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32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281112"/>
            <a:ext cx="3966675" cy="47153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1999" y="3810000"/>
            <a:ext cx="396667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953000" cy="4830763"/>
          </a:xfrm>
        </p:spPr>
        <p:txBody>
          <a:bodyPr/>
          <a:lstStyle/>
          <a:p>
            <a:r>
              <a:rPr lang="en-US" dirty="0" smtClean="0"/>
              <a:t>We’ve now selected which data we want to use</a:t>
            </a:r>
          </a:p>
          <a:p>
            <a:r>
              <a:rPr lang="en-US" dirty="0" smtClean="0"/>
              <a:t>Now we need to divide that data into training, validation and testing sets</a:t>
            </a:r>
          </a:p>
          <a:p>
            <a:r>
              <a:rPr lang="en-US" dirty="0" smtClean="0"/>
              <a:t>Since we only have 1 video, we’ll split by random percentage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33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09" y="1295400"/>
            <a:ext cx="3581782" cy="42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830763"/>
          </a:xfrm>
        </p:spPr>
        <p:txBody>
          <a:bodyPr/>
          <a:lstStyle/>
          <a:p>
            <a:r>
              <a:rPr lang="en-US" dirty="0" smtClean="0"/>
              <a:t>You can modify the percentage of data that is used for each set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sum to 100</a:t>
            </a:r>
          </a:p>
          <a:p>
            <a:pPr lvl="1"/>
            <a:r>
              <a:rPr lang="en-US" dirty="0" smtClean="0"/>
              <a:t>No set can be 0</a:t>
            </a:r>
          </a:p>
          <a:p>
            <a:r>
              <a:rPr lang="en-US" dirty="0" smtClean="0"/>
              <a:t>Name your csv file</a:t>
            </a:r>
          </a:p>
          <a:p>
            <a:r>
              <a:rPr lang="en-US" dirty="0" smtClean="0"/>
              <a:t>“Click create CSV”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34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68" y="1534080"/>
            <a:ext cx="3657168" cy="4339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4400" y="4114800"/>
            <a:ext cx="4114800" cy="121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543800" cy="4830763"/>
          </a:xfrm>
        </p:spPr>
        <p:txBody>
          <a:bodyPr/>
          <a:lstStyle/>
          <a:p>
            <a:r>
              <a:rPr lang="en-US" dirty="0" smtClean="0"/>
              <a:t>Now we know what data we want to use, now it’s time to run our training script</a:t>
            </a:r>
          </a:p>
          <a:p>
            <a:r>
              <a:rPr lang="en-US" dirty="0" smtClean="0"/>
              <a:t>Expand the “Train Network” tab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648200" cy="4830763"/>
          </a:xfrm>
        </p:spPr>
        <p:txBody>
          <a:bodyPr/>
          <a:lstStyle/>
          <a:p>
            <a:r>
              <a:rPr lang="en-US" dirty="0" smtClean="0"/>
              <a:t>The module should automatically find where anaconda is installed on your computer</a:t>
            </a:r>
          </a:p>
          <a:p>
            <a:pPr lvl="1"/>
            <a:r>
              <a:rPr lang="en-US" dirty="0" smtClean="0"/>
              <a:t>If the module can’t find it, use the file browser to locate your Anaconda3 folder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36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13196"/>
            <a:ext cx="3754803" cy="449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53000" y="4495800"/>
            <a:ext cx="4114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r>
              <a:rPr lang="en-US" dirty="0" smtClean="0"/>
              <a:t>Fill in the name of your </a:t>
            </a:r>
            <a:r>
              <a:rPr lang="en-US" dirty="0" err="1" smtClean="0"/>
              <a:t>conda</a:t>
            </a:r>
            <a:r>
              <a:rPr lang="en-US" dirty="0" smtClean="0"/>
              <a:t> environment</a:t>
            </a:r>
          </a:p>
          <a:p>
            <a:pPr lvl="1"/>
            <a:r>
              <a:rPr lang="en-US" dirty="0" smtClean="0"/>
              <a:t>If you normally need to include the </a:t>
            </a:r>
            <a:r>
              <a:rPr lang="en-US" dirty="0" err="1" smtClean="0"/>
              <a:t>filepath</a:t>
            </a:r>
            <a:r>
              <a:rPr lang="en-US" dirty="0" smtClean="0"/>
              <a:t> to activate the network, include that too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37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7101"/>
            <a:ext cx="3817060" cy="45486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1999" y="4724400"/>
            <a:ext cx="41148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r>
              <a:rPr lang="en-US" dirty="0" smtClean="0"/>
              <a:t>Select the data csv that we just created and the training script that we created earlier</a:t>
            </a:r>
          </a:p>
          <a:p>
            <a:r>
              <a:rPr lang="en-US" dirty="0" smtClean="0"/>
              <a:t>Name your training run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firstRun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38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00" y="1295400"/>
            <a:ext cx="3841158" cy="45534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1999" y="4953000"/>
            <a:ext cx="4343401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479809" cy="4830763"/>
          </a:xfrm>
        </p:spPr>
        <p:txBody>
          <a:bodyPr/>
          <a:lstStyle/>
          <a:p>
            <a:r>
              <a:rPr lang="en-US" dirty="0" smtClean="0"/>
              <a:t>Click “Train”</a:t>
            </a:r>
          </a:p>
          <a:p>
            <a:r>
              <a:rPr lang="en-US" dirty="0" smtClean="0"/>
              <a:t>A command prompt window should appear</a:t>
            </a:r>
          </a:p>
          <a:p>
            <a:r>
              <a:rPr lang="en-US" dirty="0" smtClean="0"/>
              <a:t>Wait until your network has completed training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39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dataset from video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network (simple CNN)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a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Deploying a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(Optional) Customizing a network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training is complete, in your network folder you’ll find a new directory containing:</a:t>
            </a:r>
          </a:p>
          <a:p>
            <a:pPr lvl="1"/>
            <a:r>
              <a:rPr lang="en-US" dirty="0" smtClean="0"/>
              <a:t>Plots of the accuracy and loss </a:t>
            </a:r>
          </a:p>
          <a:p>
            <a:pPr lvl="1"/>
            <a:r>
              <a:rPr lang="en-US" dirty="0" smtClean="0"/>
              <a:t>The network structure file (.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network weights file (.h5)</a:t>
            </a:r>
          </a:p>
          <a:p>
            <a:pPr lvl="1"/>
            <a:r>
              <a:rPr lang="en-US" dirty="0" smtClean="0"/>
              <a:t>Label text file</a:t>
            </a:r>
          </a:p>
          <a:p>
            <a:pPr lvl="1"/>
            <a:r>
              <a:rPr lang="en-US" dirty="0" smtClean="0"/>
              <a:t>Training info</a:t>
            </a:r>
          </a:p>
          <a:p>
            <a:pPr lvl="2"/>
            <a:r>
              <a:rPr lang="en-US" dirty="0" smtClean="0"/>
              <a:t>Contains all relevant information about parameters used in training, and all statistics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40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have:</a:t>
            </a:r>
          </a:p>
          <a:p>
            <a:pPr lvl="1"/>
            <a:r>
              <a:rPr lang="en-US" dirty="0"/>
              <a:t>A dataset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network definition</a:t>
            </a:r>
            <a:endParaRPr lang="en-US" dirty="0"/>
          </a:p>
          <a:p>
            <a:pPr lvl="1"/>
            <a:r>
              <a:rPr lang="en-US" dirty="0"/>
              <a:t>A training </a:t>
            </a:r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A trained network</a:t>
            </a:r>
          </a:p>
          <a:p>
            <a:r>
              <a:rPr lang="en-US" dirty="0" smtClean="0"/>
              <a:t>Now it’s time to deploy our network in real-time!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41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Deploying our network allows us to:</a:t>
            </a:r>
          </a:p>
          <a:p>
            <a:pPr lvl="1"/>
            <a:r>
              <a:rPr lang="en-US" dirty="0" smtClean="0"/>
              <a:t>Predict on new incoming data in real-time</a:t>
            </a:r>
          </a:p>
          <a:p>
            <a:pPr lvl="1"/>
            <a:r>
              <a:rPr lang="en-US" dirty="0" smtClean="0"/>
              <a:t>Store the predictions in the Slicer Scene</a:t>
            </a:r>
          </a:p>
          <a:p>
            <a:pPr lvl="1"/>
            <a:r>
              <a:rPr lang="en-US" dirty="0" smtClean="0"/>
              <a:t>Use the predictions within other slicer applications</a:t>
            </a:r>
          </a:p>
          <a:p>
            <a:pPr lvl="2"/>
            <a:r>
              <a:rPr lang="en-US" dirty="0" smtClean="0"/>
              <a:t>Modules, extensions, </a:t>
            </a:r>
            <a:r>
              <a:rPr lang="en-US" dirty="0" err="1" smtClean="0"/>
              <a:t>guidelets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42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Deploying a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/>
          <a:lstStyle/>
          <a:p>
            <a:r>
              <a:rPr lang="en-US" dirty="0" smtClean="0"/>
              <a:t>Setup your webcam video as described earlier on slides 7-9</a:t>
            </a:r>
          </a:p>
          <a:p>
            <a:r>
              <a:rPr lang="en-US" dirty="0" smtClean="0"/>
              <a:t>Navigate to </a:t>
            </a:r>
            <a:r>
              <a:rPr lang="en-US" dirty="0" err="1" smtClean="0"/>
              <a:t>DeepLearnLive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Run Neural 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43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44" y="3200400"/>
            <a:ext cx="519391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1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343400" cy="4830763"/>
          </a:xfrm>
        </p:spPr>
        <p:txBody>
          <a:bodyPr/>
          <a:lstStyle/>
          <a:p>
            <a:r>
              <a:rPr lang="en-US" dirty="0" smtClean="0"/>
              <a:t>Use the file browser to navigate to where you saved your network</a:t>
            </a:r>
          </a:p>
          <a:p>
            <a:r>
              <a:rPr lang="en-US" dirty="0" smtClean="0"/>
              <a:t>For network type, select the network you created</a:t>
            </a:r>
          </a:p>
          <a:p>
            <a:r>
              <a:rPr lang="en-US" dirty="0" smtClean="0"/>
              <a:t>For model, select the training run we just completed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44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25395"/>
            <a:ext cx="3932637" cy="472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0600" y="3779754"/>
            <a:ext cx="4038600" cy="639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95800" cy="4830763"/>
          </a:xfrm>
        </p:spPr>
        <p:txBody>
          <a:bodyPr/>
          <a:lstStyle/>
          <a:p>
            <a:r>
              <a:rPr lang="en-US" dirty="0" smtClean="0"/>
              <a:t>Since this is a classification network, our output type is STRING</a:t>
            </a:r>
          </a:p>
          <a:p>
            <a:pPr lvl="1"/>
            <a:r>
              <a:rPr lang="en-US" dirty="0" smtClean="0"/>
              <a:t>The output type defines what type of node will store our networks predictions in the scene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45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37331"/>
            <a:ext cx="4031577" cy="4876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0600" y="4267200"/>
            <a:ext cx="4031577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Live_Webcam_Referenc</a:t>
            </a:r>
            <a:r>
              <a:rPr lang="en-US" dirty="0" smtClean="0"/>
              <a:t>(e) as the image node</a:t>
            </a:r>
          </a:p>
          <a:p>
            <a:pPr lvl="1"/>
            <a:r>
              <a:rPr lang="en-US" dirty="0" smtClean="0"/>
              <a:t>This defines which node’s data should be sent to the network</a:t>
            </a:r>
          </a:p>
          <a:p>
            <a:r>
              <a:rPr lang="en-US" dirty="0" smtClean="0"/>
              <a:t>Create a new text node as the label node</a:t>
            </a:r>
          </a:p>
          <a:p>
            <a:pPr lvl="1"/>
            <a:r>
              <a:rPr lang="en-US" dirty="0" smtClean="0"/>
              <a:t>This will store the network’s output in the scene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46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81112"/>
            <a:ext cx="2824131" cy="426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0" y="4099719"/>
            <a:ext cx="3124200" cy="853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830763"/>
          </a:xfrm>
        </p:spPr>
        <p:txBody>
          <a:bodyPr/>
          <a:lstStyle/>
          <a:p>
            <a:r>
              <a:rPr lang="en-US" dirty="0" smtClean="0"/>
              <a:t>Modify the Incoming Port so it doesn’t conflict with our Plus server</a:t>
            </a:r>
          </a:p>
          <a:p>
            <a:r>
              <a:rPr lang="en-US" dirty="0" smtClean="0"/>
              <a:t>Update your </a:t>
            </a:r>
            <a:r>
              <a:rPr lang="en-US" dirty="0" err="1" smtClean="0"/>
              <a:t>Conda</a:t>
            </a:r>
            <a:r>
              <a:rPr lang="en-US" dirty="0" smtClean="0"/>
              <a:t> environment name in the “</a:t>
            </a:r>
            <a:r>
              <a:rPr lang="en-US" dirty="0" err="1" smtClean="0"/>
              <a:t>Conda</a:t>
            </a:r>
            <a:r>
              <a:rPr lang="en-US" dirty="0" smtClean="0"/>
              <a:t> settings” tab</a:t>
            </a:r>
          </a:p>
          <a:p>
            <a:r>
              <a:rPr lang="en-US" dirty="0" smtClean="0"/>
              <a:t>Click “Start Network”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47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60605"/>
            <a:ext cx="3415458" cy="5181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62800" y="4495800"/>
            <a:ext cx="1281858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97116" y="5029200"/>
            <a:ext cx="3537284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clicking Start Network a command prompt window should appear</a:t>
            </a:r>
          </a:p>
          <a:p>
            <a:pPr lvl="1"/>
            <a:r>
              <a:rPr lang="en-US" dirty="0" smtClean="0"/>
              <a:t>Once the network is running you should see it printing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4830763"/>
          </a:xfrm>
        </p:spPr>
        <p:txBody>
          <a:bodyPr/>
          <a:lstStyle/>
          <a:p>
            <a:r>
              <a:rPr lang="en-US" dirty="0" smtClean="0"/>
              <a:t>To check that your network is working, navigate to Informatics </a:t>
            </a:r>
            <a:r>
              <a:rPr lang="en-US" dirty="0" smtClean="0">
                <a:sym typeface="Wingdings" panose="05000000000000000000" pitchFamily="2" charset="2"/>
              </a:rPr>
              <a:t> Texts using the module menu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your network is working, you should see the contents of your text node updating as the network classifies images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49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47799"/>
            <a:ext cx="3124200" cy="44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complete this tutorial you must have installed:</a:t>
            </a:r>
          </a:p>
          <a:p>
            <a:pPr lvl="1"/>
            <a:r>
              <a:rPr lang="en-US" dirty="0" smtClean="0"/>
              <a:t>Anaconda and created an environment</a:t>
            </a:r>
          </a:p>
          <a:p>
            <a:pPr lvl="1"/>
            <a:r>
              <a:rPr lang="en-US" dirty="0" smtClean="0"/>
              <a:t>PLUS toolkit</a:t>
            </a:r>
          </a:p>
          <a:p>
            <a:pPr lvl="1"/>
            <a:r>
              <a:rPr lang="en-US" dirty="0" smtClean="0"/>
              <a:t>3D Slicer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And completed the Deep Learn Live Setup tutorial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Congratulations!! You’ve now successfully:</a:t>
            </a:r>
          </a:p>
          <a:p>
            <a:pPr lvl="1"/>
            <a:r>
              <a:rPr lang="en-US" dirty="0" smtClean="0"/>
              <a:t>Created and annotated a dataset</a:t>
            </a:r>
          </a:p>
          <a:p>
            <a:pPr lvl="1"/>
            <a:r>
              <a:rPr lang="en-US" dirty="0" smtClean="0"/>
              <a:t>Defined a neural network and a training script</a:t>
            </a:r>
          </a:p>
          <a:p>
            <a:pPr lvl="1"/>
            <a:r>
              <a:rPr lang="en-US" dirty="0" smtClean="0"/>
              <a:t>Trained that network</a:t>
            </a:r>
          </a:p>
          <a:p>
            <a:pPr lvl="1"/>
            <a:r>
              <a:rPr lang="en-US" dirty="0" smtClean="0"/>
              <a:t>Deployed that network on real-time video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50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showed only a simple example of a CNN for image classification</a:t>
            </a:r>
          </a:p>
          <a:p>
            <a:r>
              <a:rPr lang="en-US" dirty="0" smtClean="0"/>
              <a:t>Classification is not the only task we want to use deep learning to solve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51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 Live allows you to fully customize your networks</a:t>
            </a:r>
          </a:p>
          <a:p>
            <a:pPr lvl="1"/>
            <a:r>
              <a:rPr lang="en-US" dirty="0" smtClean="0"/>
              <a:t>Only requirement is that you include the same function headers that are in the template scripts</a:t>
            </a:r>
          </a:p>
          <a:p>
            <a:pPr lvl="1"/>
            <a:r>
              <a:rPr lang="en-US" dirty="0" smtClean="0"/>
              <a:t>Everything else can be modified!!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52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custom examples:</a:t>
            </a:r>
          </a:p>
          <a:p>
            <a:pPr lvl="1"/>
            <a:r>
              <a:rPr lang="en-US" dirty="0"/>
              <a:t>CNN-LSTM </a:t>
            </a:r>
            <a:r>
              <a:rPr lang="en-US" dirty="0">
                <a:sym typeface="Wingdings" panose="05000000000000000000" pitchFamily="2" charset="2"/>
              </a:rPr>
              <a:t> 2 combined networks for surgical workflow recognition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U-Net  Designed for ultrasound segmentation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53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 Live is a useful extension for anyone looking to:</a:t>
            </a:r>
          </a:p>
          <a:p>
            <a:pPr lvl="1"/>
            <a:r>
              <a:rPr lang="en-US" dirty="0" smtClean="0"/>
              <a:t>Annotate video data</a:t>
            </a:r>
          </a:p>
          <a:p>
            <a:pPr lvl="1"/>
            <a:r>
              <a:rPr lang="en-US" dirty="0" smtClean="0"/>
              <a:t>Integrate deep learning into their Slicer applications</a:t>
            </a:r>
          </a:p>
          <a:p>
            <a:pPr lvl="1"/>
            <a:r>
              <a:rPr lang="en-US" dirty="0" smtClean="0"/>
              <a:t>Create networks that are easily reproducible and can be shared open-source</a:t>
            </a:r>
          </a:p>
          <a:p>
            <a:r>
              <a:rPr lang="en-US" dirty="0" smtClean="0"/>
              <a:t>Deep Learn Live is still a work in progress!</a:t>
            </a:r>
          </a:p>
          <a:p>
            <a:pPr lvl="1"/>
            <a:r>
              <a:rPr lang="en-US" dirty="0" smtClean="0"/>
              <a:t>Many more features planned in the coming months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54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dataset from video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need some video data…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a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830763"/>
          </a:xfrm>
        </p:spPr>
        <p:txBody>
          <a:bodyPr/>
          <a:lstStyle/>
          <a:p>
            <a:r>
              <a:rPr lang="en-US" dirty="0" smtClean="0"/>
              <a:t>Open Plus server launcher</a:t>
            </a:r>
          </a:p>
          <a:p>
            <a:r>
              <a:rPr lang="en-US" dirty="0" smtClean="0"/>
              <a:t>Navigate to the </a:t>
            </a:r>
            <a:r>
              <a:rPr lang="en-US" dirty="0" err="1" smtClean="0"/>
              <a:t>Config</a:t>
            </a:r>
            <a:r>
              <a:rPr lang="en-US" dirty="0" smtClean="0"/>
              <a:t> folder within </a:t>
            </a:r>
            <a:r>
              <a:rPr lang="en-US" dirty="0" err="1" smtClean="0"/>
              <a:t>DeepLearnLive</a:t>
            </a:r>
            <a:endParaRPr lang="en-US" dirty="0" smtClean="0"/>
          </a:p>
          <a:p>
            <a:r>
              <a:rPr lang="en-US" dirty="0" smtClean="0"/>
              <a:t>Select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Launch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638456"/>
            <a:ext cx="4016829" cy="33530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95800" y="3124200"/>
            <a:ext cx="3276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4028" y="3505200"/>
            <a:ext cx="3679371" cy="409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009" y="4815681"/>
            <a:ext cx="1073391" cy="409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a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288256"/>
            <a:ext cx="8686800" cy="4830763"/>
          </a:xfrm>
        </p:spPr>
        <p:txBody>
          <a:bodyPr/>
          <a:lstStyle/>
          <a:p>
            <a:r>
              <a:rPr lang="en-US" dirty="0" smtClean="0"/>
              <a:t>In Slicer go to </a:t>
            </a:r>
            <a:r>
              <a:rPr lang="en-US" dirty="0" err="1" smtClean="0"/>
              <a:t>DeepLearnLive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Data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6832277" cy="370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1981200"/>
            <a:ext cx="7086600" cy="3846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a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Webcam video should appear in Yellow slice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it doesn’t check if there’s a node called “</a:t>
            </a:r>
            <a:r>
              <a:rPr lang="en-US" dirty="0" err="1">
                <a:sym typeface="Wingdings" panose="05000000000000000000" pitchFamily="2" charset="2"/>
              </a:rPr>
              <a:t>Live_Webcam_Referenc</a:t>
            </a:r>
            <a:r>
              <a:rPr lang="en-US" dirty="0">
                <a:sym typeface="Wingdings" panose="05000000000000000000" pitchFamily="2" charset="2"/>
              </a:rPr>
              <a:t>”</a:t>
            </a:r>
            <a:endParaRPr lang="en-US" dirty="0"/>
          </a:p>
          <a:p>
            <a:pPr lvl="1"/>
            <a:r>
              <a:rPr lang="en-US" dirty="0" smtClean="0"/>
              <a:t>Click Re-center button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Queen’s University,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19491"/>
            <a:ext cx="3411002" cy="27083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71800" y="3221125"/>
            <a:ext cx="235190" cy="28407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2143</Words>
  <Application>Microsoft Office PowerPoint</Application>
  <PresentationFormat>On-screen Show (4:3)</PresentationFormat>
  <Paragraphs>345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Times New Roman</vt:lpstr>
      <vt:lpstr>Wingdings</vt:lpstr>
      <vt:lpstr>Office Theme</vt:lpstr>
      <vt:lpstr>Deep Learning in Slicer</vt:lpstr>
      <vt:lpstr>Video Analysis</vt:lpstr>
      <vt:lpstr>Video Analysis</vt:lpstr>
      <vt:lpstr>Tutorial Overview</vt:lpstr>
      <vt:lpstr>Tutorial Requirements</vt:lpstr>
      <vt:lpstr>Creating a dataset from video data</vt:lpstr>
      <vt:lpstr>Recording a video</vt:lpstr>
      <vt:lpstr>Recording a video</vt:lpstr>
      <vt:lpstr>Recording a video</vt:lpstr>
      <vt:lpstr>Recording a video</vt:lpstr>
      <vt:lpstr>Recording a video</vt:lpstr>
      <vt:lpstr>Creating a dataset from video data</vt:lpstr>
      <vt:lpstr>Creating a dataset from video data</vt:lpstr>
      <vt:lpstr>Creating a dataset from video data</vt:lpstr>
      <vt:lpstr>Creating a dataset from video data</vt:lpstr>
      <vt:lpstr>Creating a dataset from video data</vt:lpstr>
      <vt:lpstr>Creating a dataset from video data</vt:lpstr>
      <vt:lpstr>Creating a dataset from video data</vt:lpstr>
      <vt:lpstr>Creating a dataset from video data</vt:lpstr>
      <vt:lpstr>Creating a dataset from video data</vt:lpstr>
      <vt:lpstr>Creating a dataset from video data</vt:lpstr>
      <vt:lpstr>Creating a dataset from video data</vt:lpstr>
      <vt:lpstr>Creating a dataset from video data</vt:lpstr>
      <vt:lpstr>Creating a network (simple CNN)</vt:lpstr>
      <vt:lpstr>Creating a network (simple CNN)</vt:lpstr>
      <vt:lpstr>Creating a network (simple CNN)</vt:lpstr>
      <vt:lpstr>Creating a network (simple CNN)</vt:lpstr>
      <vt:lpstr>Creating a network (simple CNN)</vt:lpstr>
      <vt:lpstr>Creating a network (simple CNN)</vt:lpstr>
      <vt:lpstr>Training a network</vt:lpstr>
      <vt:lpstr>Training a network</vt:lpstr>
      <vt:lpstr>Training a network</vt:lpstr>
      <vt:lpstr>Training a network</vt:lpstr>
      <vt:lpstr>Training a network</vt:lpstr>
      <vt:lpstr>Training a network</vt:lpstr>
      <vt:lpstr>Training a network</vt:lpstr>
      <vt:lpstr>Training a network</vt:lpstr>
      <vt:lpstr>Training a network</vt:lpstr>
      <vt:lpstr>Training a network</vt:lpstr>
      <vt:lpstr>Training a network</vt:lpstr>
      <vt:lpstr>Training a network</vt:lpstr>
      <vt:lpstr>Deploying a network</vt:lpstr>
      <vt:lpstr>Deploying a network</vt:lpstr>
      <vt:lpstr>Deploying a network</vt:lpstr>
      <vt:lpstr>Deploying a network</vt:lpstr>
      <vt:lpstr>Deploying a network</vt:lpstr>
      <vt:lpstr>Deploying a network</vt:lpstr>
      <vt:lpstr>Deploying a network</vt:lpstr>
      <vt:lpstr>Deploying a network</vt:lpstr>
      <vt:lpstr>Deploying a network</vt:lpstr>
      <vt:lpstr>Customizing a Network</vt:lpstr>
      <vt:lpstr>Customizing a Network</vt:lpstr>
      <vt:lpstr>Customizing a Network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Paweena U-Thainual</dc:creator>
  <cp:lastModifiedBy>Rebecca Hisey</cp:lastModifiedBy>
  <cp:revision>43</cp:revision>
  <dcterms:created xsi:type="dcterms:W3CDTF">2013-01-28T22:14:32Z</dcterms:created>
  <dcterms:modified xsi:type="dcterms:W3CDTF">2021-05-04T17:55:25Z</dcterms:modified>
</cp:coreProperties>
</file>