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18" r:id="rId9"/>
    <p:sldId id="507" r:id="rId10"/>
    <p:sldId id="508" r:id="rId11"/>
    <p:sldId id="495" r:id="rId12"/>
    <p:sldId id="519" r:id="rId13"/>
    <p:sldId id="520" r:id="rId14"/>
    <p:sldId id="4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10" autoAdjust="0"/>
  </p:normalViewPr>
  <p:slideViewPr>
    <p:cSldViewPr>
      <p:cViewPr varScale="1">
        <p:scale>
          <a:sx n="105" d="100"/>
          <a:sy n="105" d="100"/>
        </p:scale>
        <p:origin x="7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2021-05-02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2021-05-02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 (even if just filling out a form),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"/>
            <a:ext cx="8229600" cy="922114"/>
          </a:xfrm>
        </p:spPr>
        <p:txBody>
          <a:bodyPr>
            <a:noAutofit/>
          </a:bodyPr>
          <a:lstStyle/>
          <a:p>
            <a:r>
              <a:rPr lang="en-CA" sz="2800" b="1" dirty="0"/>
              <a:t>Medical image computing</a:t>
            </a:r>
            <a:br>
              <a:rPr lang="en-CA" sz="2800" b="1" dirty="0"/>
            </a:br>
            <a:r>
              <a:rPr lang="en-CA" sz="2800" b="1" dirty="0"/>
              <a:t>software ecosystem (</a:t>
            </a:r>
            <a:r>
              <a:rPr lang="en-CA" sz="2800" b="1" dirty="0" err="1"/>
              <a:t>desktop+server</a:t>
            </a:r>
            <a:r>
              <a:rPr lang="en-CA" sz="2800" b="1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D64065-DEA2-4B62-8E5B-B5807876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2" y="2583406"/>
            <a:ext cx="922114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717D3B7B-F682-4E46-8F0D-7D687E9C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5" y="2589872"/>
            <a:ext cx="1150643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55445747-107C-48A0-8BD9-44015108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79" y="2420888"/>
            <a:ext cx="735484" cy="7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77A6DA39-4B40-4E18-B8B6-3ACC9EF2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0" y="4718702"/>
            <a:ext cx="1153987" cy="5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4252B046-F3D5-4EB8-9BB9-11679A1C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46" y="2532493"/>
            <a:ext cx="563508" cy="5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D087F-8C53-49C0-A990-3412DF5B8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361" y="4079934"/>
            <a:ext cx="1654599" cy="54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8687CE-D072-421B-B015-03865DE706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100" y="4682112"/>
            <a:ext cx="508148" cy="57538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95BE65-087C-424A-84ED-4BC95E37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750" y="5258379"/>
            <a:ext cx="1011455" cy="44875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pydicom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F8E9C4-0A56-472C-89DB-576BEE3F030E}"/>
              </a:ext>
            </a:extLst>
          </p:cNvPr>
          <p:cNvSpPr txBox="1">
            <a:spLocks/>
          </p:cNvSpPr>
          <p:nvPr/>
        </p:nvSpPr>
        <p:spPr>
          <a:xfrm>
            <a:off x="3960220" y="5272051"/>
            <a:ext cx="1011455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DCMTK</a:t>
            </a: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0AE0CC3C-A426-4B76-918F-33592485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8" y="3594492"/>
            <a:ext cx="1150643" cy="2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D2DC18-45F0-489E-B627-B753D902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0" y="4145908"/>
            <a:ext cx="651722" cy="5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F381540E-8D3D-4287-B55A-3AF40E68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56" y="3393000"/>
            <a:ext cx="962295" cy="5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34E90A6-2340-40A3-853A-BAEBAB2E08DA}"/>
              </a:ext>
            </a:extLst>
          </p:cNvPr>
          <p:cNvSpPr txBox="1">
            <a:spLocks/>
          </p:cNvSpPr>
          <p:nvPr/>
        </p:nvSpPr>
        <p:spPr>
          <a:xfrm>
            <a:off x="7114371" y="2930710"/>
            <a:ext cx="1572429" cy="620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600" dirty="0"/>
              <a:t>3D Slicer</a:t>
            </a:r>
          </a:p>
        </p:txBody>
      </p:sp>
      <p:pic>
        <p:nvPicPr>
          <p:cNvPr id="31" name="Picture 4" descr="http://python.cz/images/logo.png">
            <a:extLst>
              <a:ext uri="{FF2B5EF4-FFF2-40B4-BE49-F238E27FC236}">
                <a16:creationId xmlns:a16="http://schemas.microsoft.com/office/drawing/2014/main" id="{3BA8B933-7488-45EE-A14A-80977E3F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04" y="5136541"/>
            <a:ext cx="884747" cy="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AFD3055-0F33-4076-9116-DECA09306701}"/>
              </a:ext>
            </a:extLst>
          </p:cNvPr>
          <p:cNvSpPr txBox="1">
            <a:spLocks/>
          </p:cNvSpPr>
          <p:nvPr/>
        </p:nvSpPr>
        <p:spPr>
          <a:xfrm>
            <a:off x="4150025" y="5684801"/>
            <a:ext cx="1449841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OpenIGTLink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C9F5712-A26B-4A5A-AB04-4989C445494B}"/>
              </a:ext>
            </a:extLst>
          </p:cNvPr>
          <p:cNvSpPr txBox="1">
            <a:spLocks/>
          </p:cNvSpPr>
          <p:nvPr/>
        </p:nvSpPr>
        <p:spPr>
          <a:xfrm>
            <a:off x="315134" y="1729065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Data analysis algorithms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FECFC467-A8C2-4AEA-965F-09C21F3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4" y="5003191"/>
            <a:ext cx="1020796" cy="4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C56029-613C-4A78-9BB5-40C4989591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9136" y="4048260"/>
            <a:ext cx="919814" cy="68244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8ADFD-599B-4B23-B739-E7F614C79958}"/>
              </a:ext>
            </a:extLst>
          </p:cNvPr>
          <p:cNvGrpSpPr/>
          <p:nvPr/>
        </p:nvGrpSpPr>
        <p:grpSpPr>
          <a:xfrm>
            <a:off x="1590594" y="4823286"/>
            <a:ext cx="1011455" cy="1032959"/>
            <a:chOff x="1590594" y="4362981"/>
            <a:chExt cx="1011455" cy="103295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8192BEB-61EE-4D42-8B6C-69976F8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0231"/>
            <a:stretch/>
          </p:blipFill>
          <p:spPr>
            <a:xfrm>
              <a:off x="1603355" y="4362981"/>
              <a:ext cx="631954" cy="655078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DF5003A-9E38-4E2C-8516-6B17FC3E9D2E}"/>
                </a:ext>
              </a:extLst>
            </p:cNvPr>
            <p:cNvSpPr txBox="1">
              <a:spLocks/>
            </p:cNvSpPr>
            <p:nvPr/>
          </p:nvSpPr>
          <p:spPr>
            <a:xfrm>
              <a:off x="1590594" y="4947189"/>
              <a:ext cx="1011455" cy="4487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en-US" sz="1800" dirty="0"/>
                <a:t>SciPy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E536E44-0C4F-410D-A180-E32AF5D1B1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5704" y="3717032"/>
            <a:ext cx="884747" cy="1061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D80E92-E8F0-4ABF-83CB-1AC804DC84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41722" y="2444233"/>
            <a:ext cx="720080" cy="8510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368BE6-4569-463D-A4F1-5680184192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96133" y="2101070"/>
            <a:ext cx="772761" cy="780906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BC0F51F-1CF6-4A98-A940-62A7D5C812AD}"/>
              </a:ext>
            </a:extLst>
          </p:cNvPr>
          <p:cNvSpPr txBox="1">
            <a:spLocks/>
          </p:cNvSpPr>
          <p:nvPr/>
        </p:nvSpPr>
        <p:spPr>
          <a:xfrm>
            <a:off x="4514607" y="1737590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User interface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379EDD-1688-4DC0-8DAC-C503115C93B7}"/>
              </a:ext>
            </a:extLst>
          </p:cNvPr>
          <p:cNvSpPr txBox="1">
            <a:spLocks/>
          </p:cNvSpPr>
          <p:nvPr/>
        </p:nvSpPr>
        <p:spPr>
          <a:xfrm>
            <a:off x="2411760" y="175443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Visualization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420FFC9-B480-4774-AE4F-5217B0DE1489}"/>
              </a:ext>
            </a:extLst>
          </p:cNvPr>
          <p:cNvSpPr txBox="1">
            <a:spLocks/>
          </p:cNvSpPr>
          <p:nvPr/>
        </p:nvSpPr>
        <p:spPr>
          <a:xfrm>
            <a:off x="6768383" y="110999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Applications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9D23A7F-EC73-4B0A-9A4C-7F28A2DBAC8A}"/>
              </a:ext>
            </a:extLst>
          </p:cNvPr>
          <p:cNvSpPr txBox="1">
            <a:spLocks/>
          </p:cNvSpPr>
          <p:nvPr/>
        </p:nvSpPr>
        <p:spPr>
          <a:xfrm>
            <a:off x="3525537" y="3624917"/>
            <a:ext cx="2488299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Communication</a:t>
            </a:r>
          </a:p>
        </p:txBody>
      </p:sp>
      <p:pic>
        <p:nvPicPr>
          <p:cNvPr id="53" name="Picture 4" descr="http://python.cz/images/logo.png">
            <a:extLst>
              <a:ext uri="{FF2B5EF4-FFF2-40B4-BE49-F238E27FC236}">
                <a16:creationId xmlns:a16="http://schemas.microsoft.com/office/drawing/2014/main" id="{479ADEB1-78AB-4BE9-BC52-C4740156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99" y="2519866"/>
            <a:ext cx="448751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36B9CE-6DF3-40B7-9054-529CAAC51E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07663" y="2048746"/>
            <a:ext cx="358903" cy="430683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1389BAD-D0DC-4078-812E-AE62492CBB2E}"/>
              </a:ext>
            </a:extLst>
          </p:cNvPr>
          <p:cNvSpPr txBox="1">
            <a:spLocks/>
          </p:cNvSpPr>
          <p:nvPr/>
        </p:nvSpPr>
        <p:spPr>
          <a:xfrm>
            <a:off x="1133919" y="1119994"/>
            <a:ext cx="4482132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Libraries, toolkits, packages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77C1F8-B12F-4F77-8074-B499962F49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438" l="0" r="98438">
                        <a14:foregroundMark x1="13281" y1="9375" x2="70313" y2="14844"/>
                        <a14:foregroundMark x1="70313" y1="14844" x2="21875" y2="36719"/>
                        <a14:foregroundMark x1="21875" y1="36719" x2="74219" y2="57031"/>
                        <a14:foregroundMark x1="74219" y1="57031" x2="32031" y2="90625"/>
                        <a14:foregroundMark x1="32031" y1="90625" x2="12500" y2="64063"/>
                        <a14:foregroundMark x1="23438" y1="23438" x2="14844" y2="79688"/>
                        <a14:foregroundMark x1="30469" y1="89844" x2="12500" y2="82813"/>
                        <a14:foregroundMark x1="11719" y1="78906" x2="13281" y2="20313"/>
                        <a14:foregroundMark x1="13281" y1="20313" x2="65625" y2="6250"/>
                        <a14:foregroundMark x1="65625" y1="6250" x2="85156" y2="56250"/>
                        <a14:foregroundMark x1="85156" y1="56250" x2="38281" y2="84375"/>
                        <a14:foregroundMark x1="38281" y1="84375" x2="28906" y2="83594"/>
                        <a14:foregroundMark x1="35938" y1="88281" x2="66406" y2="96094"/>
                        <a14:foregroundMark x1="53906" y1="89063" x2="93750" y2="88281"/>
                        <a14:foregroundMark x1="85938" y1="82031" x2="92969" y2="44531"/>
                        <a14:foregroundMark x1="59375" y1="10938" x2="89844" y2="7813"/>
                        <a14:foregroundMark x1="46875" y1="10156" x2="8594" y2="7031"/>
                        <a14:foregroundMark x1="8594" y1="14063" x2="0" y2="30469"/>
                        <a14:foregroundMark x1="23438" y1="13281" x2="34375" y2="0"/>
                        <a14:foregroundMark x1="87500" y1="26563" x2="98438" y2="32813"/>
                        <a14:foregroundMark x1="9375" y1="51563" x2="0" y2="51563"/>
                        <a14:foregroundMark x1="44531" y1="89844" x2="45313" y2="98438"/>
                        <a14:foregroundMark x1="51563" y1="20313" x2="54688" y2="4688"/>
                        <a14:backgroundMark x1="2344" y1="3125" x2="2344" y2="3125"/>
                        <a14:backgroundMark x1="2344" y1="3125" x2="781" y2="3906"/>
                        <a14:backgroundMark x1="96094" y1="781" x2="99219" y2="3906"/>
                        <a14:backgroundMark x1="96875" y1="99219" x2="99219" y2="96094"/>
                        <a14:backgroundMark x1="1563" y1="97656" x2="0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288" y="2581839"/>
            <a:ext cx="337819" cy="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7E3A791-0EDF-41E2-972B-35A9DDF6250D}"/>
              </a:ext>
            </a:extLst>
          </p:cNvPr>
          <p:cNvCxnSpPr>
            <a:cxnSpLocks/>
          </p:cNvCxnSpPr>
          <p:nvPr/>
        </p:nvCxnSpPr>
        <p:spPr>
          <a:xfrm>
            <a:off x="71642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18E0851-645B-4F25-9807-D787A2C5FB23}"/>
              </a:ext>
            </a:extLst>
          </p:cNvPr>
          <p:cNvCxnSpPr>
            <a:cxnSpLocks/>
          </p:cNvCxnSpPr>
          <p:nvPr/>
        </p:nvCxnSpPr>
        <p:spPr>
          <a:xfrm>
            <a:off x="8303365" y="1802087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58620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33010" y="2293792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16544" y="2401951"/>
            <a:ext cx="113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SlicerJupyter</a:t>
            </a:r>
            <a:endParaRPr lang="en-CA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257274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Python, 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00805" y="3718437"/>
            <a:ext cx="1830801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029605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67405" y="2267580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2400" y="2050504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7805561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46252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88581" y="5465646"/>
            <a:ext cx="1432627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/>
              <a:t>3D Slicer architecture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13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E1B244-8CEA-4ADE-B4BA-F474731B0BC7}"/>
              </a:ext>
            </a:extLst>
          </p:cNvPr>
          <p:cNvSpPr txBox="1"/>
          <p:nvPr/>
        </p:nvSpPr>
        <p:spPr>
          <a:xfrm>
            <a:off x="1803878" y="958958"/>
            <a:ext cx="795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0.01%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DA52CDC5-7BE5-4263-82CD-05E98E740933}"/>
              </a:ext>
            </a:extLst>
          </p:cNvPr>
          <p:cNvSpPr/>
          <p:nvPr/>
        </p:nvSpPr>
        <p:spPr>
          <a:xfrm>
            <a:off x="7696200" y="1259751"/>
            <a:ext cx="1317213" cy="79407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DICOMweb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REST API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034119-3147-4B74-AED4-B44484187672}"/>
              </a:ext>
            </a:extLst>
          </p:cNvPr>
          <p:cNvSpPr/>
          <p:nvPr/>
        </p:nvSpPr>
        <p:spPr>
          <a:xfrm>
            <a:off x="7942182" y="2297246"/>
            <a:ext cx="1022306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BDFC87-DF6E-45A5-BC51-CA0A21F9E2A8}"/>
              </a:ext>
            </a:extLst>
          </p:cNvPr>
          <p:cNvSpPr txBox="1"/>
          <p:nvPr/>
        </p:nvSpPr>
        <p:spPr>
          <a:xfrm>
            <a:off x="7976992" y="240195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SlicerWeb</a:t>
            </a:r>
            <a:endParaRPr lang="en-CA" sz="14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574B88-334F-483D-8BB2-DB05B3935E76}"/>
              </a:ext>
            </a:extLst>
          </p:cNvPr>
          <p:cNvSpPr/>
          <p:nvPr/>
        </p:nvSpPr>
        <p:spPr>
          <a:xfrm>
            <a:off x="5319161" y="2289689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48DE1B2-305C-4F84-AE2E-2B820DCE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192683"/>
            <a:ext cx="786347" cy="9436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20C1D2E-0090-4AE2-9E8C-46452A3823D1}"/>
              </a:ext>
            </a:extLst>
          </p:cNvPr>
          <p:cNvSpPr txBox="1"/>
          <p:nvPr/>
        </p:nvSpPr>
        <p:spPr>
          <a:xfrm>
            <a:off x="5275792" y="2301096"/>
            <a:ext cx="120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Slicer</a:t>
            </a:r>
            <a:br>
              <a:rPr lang="en-CA" sz="1400" b="1" dirty="0"/>
            </a:br>
            <a:r>
              <a:rPr lang="en-CA" sz="1400" b="1" dirty="0" err="1"/>
              <a:t>VirtualReality</a:t>
            </a:r>
            <a:endParaRPr lang="en-CA" sz="1400" b="1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52587A7-B2D2-45E6-AD70-8BF4B4F4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06371"/>
            <a:ext cx="1166191" cy="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…), just institutional ethics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32859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 GitHub or GitLab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GitHub</a:t>
            </a:r>
            <a:r>
              <a:rPr lang="en-US" dirty="0"/>
              <a:t>: everybody is there, unlimited public repositories for free; free private repositories for university research labs; free continuous integration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Provided services: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revision control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code review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issue tracking: issues, releases, milestones, project boards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automated testing, documentation generation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website hosting, wiki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discussions (very limited), no private messaging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 (PowerPoint, YouTube)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Reference manual (description of the software)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Examples, tests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documentation (Sphinx for Python, </a:t>
            </a:r>
            <a:r>
              <a:rPr lang="en-US" dirty="0" err="1"/>
              <a:t>Doxygen</a:t>
            </a:r>
            <a:r>
              <a:rPr lang="en-US" dirty="0"/>
              <a:t> for C++)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Design documentation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Hosting: readthedocs, github pages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5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build and test (many frameworks for Python; CMake/CTest for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GUI testing is hard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GitHub actions, </a:t>
            </a:r>
            <a:r>
              <a:rPr lang="en-US" dirty="0" err="1"/>
              <a:t>CDash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1028</Words>
  <Application>Microsoft Office PowerPoint</Application>
  <PresentationFormat>On-screen Show (4:3)</PresentationFormat>
  <Paragraphs>171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Planning, design, implementation</vt:lpstr>
      <vt:lpstr>Verification</vt:lpstr>
      <vt:lpstr>Validation</vt:lpstr>
      <vt:lpstr>Software platform</vt:lpstr>
      <vt:lpstr>Medical image computing software ecosystem (desktop+server)</vt:lpstr>
      <vt:lpstr>3D Slicer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263</cp:revision>
  <dcterms:created xsi:type="dcterms:W3CDTF">2011-11-25T02:41:02Z</dcterms:created>
  <dcterms:modified xsi:type="dcterms:W3CDTF">2021-05-03T02:14:48Z</dcterms:modified>
</cp:coreProperties>
</file>