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318" r:id="rId4"/>
    <p:sldId id="299" r:id="rId5"/>
    <p:sldId id="300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2" r:id="rId15"/>
    <p:sldId id="313" r:id="rId16"/>
    <p:sldId id="314" r:id="rId17"/>
    <p:sldId id="335" r:id="rId18"/>
    <p:sldId id="266" r:id="rId19"/>
    <p:sldId id="267" r:id="rId20"/>
    <p:sldId id="268" r:id="rId21"/>
    <p:sldId id="269" r:id="rId22"/>
    <p:sldId id="270" r:id="rId23"/>
    <p:sldId id="271" r:id="rId24"/>
    <p:sldId id="323" r:id="rId25"/>
    <p:sldId id="319" r:id="rId26"/>
    <p:sldId id="320" r:id="rId27"/>
    <p:sldId id="324" r:id="rId28"/>
    <p:sldId id="321" r:id="rId29"/>
    <p:sldId id="322" r:id="rId30"/>
    <p:sldId id="273" r:id="rId31"/>
    <p:sldId id="274" r:id="rId32"/>
    <p:sldId id="276" r:id="rId33"/>
    <p:sldId id="278" r:id="rId34"/>
    <p:sldId id="280" r:id="rId35"/>
    <p:sldId id="281" r:id="rId36"/>
    <p:sldId id="279" r:id="rId37"/>
    <p:sldId id="283" r:id="rId38"/>
    <p:sldId id="282" r:id="rId39"/>
    <p:sldId id="336" r:id="rId40"/>
    <p:sldId id="284" r:id="rId41"/>
    <p:sldId id="285" r:id="rId42"/>
    <p:sldId id="286" r:id="rId43"/>
    <p:sldId id="337" r:id="rId44"/>
    <p:sldId id="288" r:id="rId45"/>
    <p:sldId id="325" r:id="rId46"/>
    <p:sldId id="315" r:id="rId47"/>
    <p:sldId id="291" r:id="rId48"/>
    <p:sldId id="326" r:id="rId49"/>
    <p:sldId id="327" r:id="rId50"/>
    <p:sldId id="294" r:id="rId51"/>
    <p:sldId id="277" r:id="rId52"/>
    <p:sldId id="297" r:id="rId53"/>
    <p:sldId id="302" r:id="rId54"/>
    <p:sldId id="301" r:id="rId55"/>
    <p:sldId id="316" r:id="rId56"/>
    <p:sldId id="328" r:id="rId57"/>
    <p:sldId id="329" r:id="rId58"/>
    <p:sldId id="330" r:id="rId59"/>
    <p:sldId id="331" r:id="rId60"/>
    <p:sldId id="332" r:id="rId61"/>
    <p:sldId id="333" r:id="rId62"/>
    <p:sldId id="334" r:id="rId6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AB5"/>
    <a:srgbClr val="007033"/>
    <a:srgbClr val="00823B"/>
    <a:srgbClr val="1F497D"/>
    <a:srgbClr val="33889F"/>
    <a:srgbClr val="78953D"/>
    <a:srgbClr val="3389A1"/>
    <a:srgbClr val="BF2E01"/>
    <a:srgbClr val="FF3300"/>
    <a:srgbClr val="F77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6" autoAdjust="0"/>
    <p:restoredTop sz="95833" autoAdjust="0"/>
  </p:normalViewPr>
  <p:slideViewPr>
    <p:cSldViewPr showGuides="1">
      <p:cViewPr varScale="1">
        <p:scale>
          <a:sx n="85" d="100"/>
          <a:sy n="85" d="100"/>
        </p:scale>
        <p:origin x="723" y="62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042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14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64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51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Qt experience?</a:t>
            </a:r>
          </a:p>
          <a:p>
            <a:endParaRPr lang="en-US" baseline="0" dirty="0"/>
          </a:p>
          <a:p>
            <a:r>
              <a:rPr lang="en-US" baseline="0" dirty="0"/>
              <a:t>Green area: does not depend on Qt, does not need GUI – can be used for batch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1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06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64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90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2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new terminal</a:t>
            </a:r>
            <a:r>
              <a:rPr lang="en-US" baseline="0" dirty="0"/>
              <a:t> tab: </a:t>
            </a:r>
            <a:r>
              <a:rPr lang="en-US" baseline="0" dirty="0" err="1"/>
              <a:t>Ctrl+Shift+T</a:t>
            </a:r>
            <a:endParaRPr lang="en-US" baseline="0" dirty="0"/>
          </a:p>
          <a:p>
            <a:r>
              <a:rPr lang="en-US" baseline="0" dirty="0"/>
              <a:t>Switching between tabs: Alt+[tab#]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6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2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0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62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48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5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4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new terminal</a:t>
            </a:r>
            <a:r>
              <a:rPr lang="en-US" baseline="0" dirty="0"/>
              <a:t> tab: </a:t>
            </a:r>
            <a:r>
              <a:rPr lang="en-US" baseline="0" dirty="0" err="1"/>
              <a:t>Ctrl+Shift+T</a:t>
            </a:r>
            <a:endParaRPr lang="en-US" baseline="0" dirty="0"/>
          </a:p>
          <a:p>
            <a:r>
              <a:rPr lang="en-US" baseline="0" dirty="0"/>
              <a:t>Switching between tabs: Alt+[tab#]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7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24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21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50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4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95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94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extra care of the indentation! 2 spaces before</a:t>
            </a:r>
            <a:r>
              <a:rPr lang="en-US" baseline="0" dirty="0"/>
              <a:t> the whole thing and 2 spaces before each sub-block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85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4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447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7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9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886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22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1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64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009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679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954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7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946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298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93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87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04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80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1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56783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18173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6264639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9639" y="6257144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6253162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doc/html/classe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://perk-software.cs.queensu.ca/plus/doc/nightly/modelcatalo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7" Type="http://schemas.openxmlformats.org/officeDocument/2006/relationships/hyperlink" Target="http://www.liclipse.com/" TargetMode="External"/><Relationship Id="rId2" Type="http://schemas.openxmlformats.org/officeDocument/2006/relationships/hyperlink" Target="http://notepad-plus-plu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www.jetbrains.com/pycharm/" TargetMode="External"/><Relationship Id="rId4" Type="http://schemas.openxmlformats.org/officeDocument/2006/relationships/hyperlink" Target="http://www.sublimetext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tk.org/doc/release/7.1/html/classes.html" TargetMode="External"/><Relationship Id="rId13" Type="http://schemas.openxmlformats.org/officeDocument/2006/relationships/hyperlink" Target="http://www.slicer.org/slicerWiki/index.php/Documentation/Nightly/Developers" TargetMode="External"/><Relationship Id="rId3" Type="http://schemas.openxmlformats.org/officeDocument/2006/relationships/hyperlink" Target="http://www.python.org/" TargetMode="External"/><Relationship Id="rId7" Type="http://schemas.openxmlformats.org/officeDocument/2006/relationships/hyperlink" Target="http://www.vtk.org/" TargetMode="External"/><Relationship Id="rId12" Type="http://schemas.openxmlformats.org/officeDocument/2006/relationships/hyperlink" Target="http://doc.qt.io/qt-5.10/classes.html" TargetMode="External"/><Relationship Id="rId17" Type="http://schemas.openxmlformats.org/officeDocument/2006/relationships/hyperlink" Target="http://www.commontk.org/docs/html/classes.html" TargetMode="External"/><Relationship Id="rId2" Type="http://schemas.openxmlformats.org/officeDocument/2006/relationships/notesSlide" Target="../notesSlides/notesSlide39.xml"/><Relationship Id="rId16" Type="http://schemas.openxmlformats.org/officeDocument/2006/relationships/hyperlink" Target="http://www.commontk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ocs.scipy.org/doc/numpy/reference" TargetMode="External"/><Relationship Id="rId11" Type="http://schemas.openxmlformats.org/officeDocument/2006/relationships/hyperlink" Target="http://www.qt.io/" TargetMode="External"/><Relationship Id="rId5" Type="http://schemas.openxmlformats.org/officeDocument/2006/relationships/hyperlink" Target="http://www.numpy.org/" TargetMode="External"/><Relationship Id="rId15" Type="http://schemas.openxmlformats.org/officeDocument/2006/relationships/hyperlink" Target="http://mwoehlke-kitware.github.io/Slicer/Base/slicer.html" TargetMode="External"/><Relationship Id="rId10" Type="http://schemas.openxmlformats.org/officeDocument/2006/relationships/hyperlink" Target="http://www.itk.org/SimpleITKDoxygen/html/classes.html" TargetMode="External"/><Relationship Id="rId4" Type="http://schemas.openxmlformats.org/officeDocument/2006/relationships/hyperlink" Target="https://docs.python.org/2/index.html" TargetMode="External"/><Relationship Id="rId9" Type="http://schemas.openxmlformats.org/officeDocument/2006/relationships/hyperlink" Target="http://www.simpleitk.org/" TargetMode="External"/><Relationship Id="rId14" Type="http://schemas.openxmlformats.org/officeDocument/2006/relationships/hyperlink" Target="http://www.slicer.org/doc/html/classes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cer/Slicer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assembla.com/spaces/slicerrt/subversion/source/HEAD/trunk" TargetMode="External"/><Relationship Id="rId5" Type="http://schemas.openxmlformats.org/officeDocument/2006/relationships/hyperlink" Target="https://github.com/SlicerIGT/SlicerIGT/" TargetMode="External"/><Relationship Id="rId4" Type="http://schemas.openxmlformats.org/officeDocument/2006/relationships/hyperlink" Target="https://github.com/Slicer/ExtensionsInde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slicerWiki/index.php/Documentation/Nightly/Developers/Tutorials/PythonAndUIFil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gif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t.io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oc.qt.io/qt-4.8/classes.html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tk.org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vtk.org/doc/release/6.2/html/classes.html" TargetMode="External"/><Relationship Id="rId4" Type="http://schemas.openxmlformats.org/officeDocument/2006/relationships/hyperlink" Target="http://www.vtk.org/doc/release/6.3/html/classes.html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k.or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na-mic.org/Wiki/images/a/a7/SimpleITK_with_Slicer_HansJohnson.pdf" TargetMode="External"/><Relationship Id="rId5" Type="http://schemas.openxmlformats.org/officeDocument/2006/relationships/hyperlink" Target="http://www.itk.org/SimpleITKDoxygen/html/classes.html" TargetMode="External"/><Relationship Id="rId4" Type="http://schemas.openxmlformats.org/officeDocument/2006/relationships/hyperlink" Target="http://www.simpleitk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ontk.or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ommontk.org/docs/html/classes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ocs.scipy.org/doc/numpy/reference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slicerWiki/index.php/Documentation/Nightly/Developers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cer.org/doc/html/classe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1905000"/>
          </a:xfrm>
        </p:spPr>
        <p:txBody>
          <a:bodyPr/>
          <a:lstStyle/>
          <a:p>
            <a:pPr eaLnBrk="1" hangingPunct="1"/>
            <a:r>
              <a:rPr lang="en-CA" sz="6600" b="1" dirty="0">
                <a:solidFill>
                  <a:schemeClr val="accent1">
                    <a:lumMod val="75000"/>
                  </a:schemeClr>
                </a:solidFill>
              </a:rPr>
              <a:t>Tutorial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75310" y="2974975"/>
            <a:ext cx="7040880" cy="1752600"/>
          </a:xfrm>
        </p:spPr>
        <p:txBody>
          <a:bodyPr/>
          <a:lstStyle/>
          <a:p>
            <a:r>
              <a:rPr lang="en-CA" sz="4400" b="1" dirty="0">
                <a:solidFill>
                  <a:schemeClr val="tx1"/>
                </a:solidFill>
              </a:rPr>
              <a:t>on 3D Slicer python scripting and programming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1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17"/>
    </mc:Choice>
    <mc:Fallback xmlns="">
      <p:transition spd="slow" advTm="1321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7696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Include a parameter node selector at the top (or use a singleton parameter node)</a:t>
            </a:r>
          </a:p>
          <a:p>
            <a:r>
              <a:rPr lang="en-CA" sz="2800" dirty="0"/>
              <a:t>If a parameter node is selected then add an observer to its modified events; if modified then call widget’s </a:t>
            </a:r>
            <a:r>
              <a:rPr lang="en-CA" sz="2400" dirty="0" err="1">
                <a:latin typeface="Consolas" panose="020B0609020204030204" pitchFamily="49" charset="0"/>
              </a:rPr>
              <a:t>updateGUIFromParameterNode</a:t>
            </a:r>
            <a:r>
              <a:rPr lang="en-CA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CA" sz="2800" dirty="0"/>
              <a:t>If a parameter is changed in the GUI then update MRML node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Widget class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2828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cxnSp>
        <p:nvCxnSpPr>
          <p:cNvPr id="36" name="Elbow Connector 35"/>
          <p:cNvCxnSpPr>
            <a:stCxn id="8" idx="2"/>
            <a:endCxn id="7" idx="0"/>
          </p:cNvCxnSpPr>
          <p:nvPr/>
        </p:nvCxnSpPr>
        <p:spPr>
          <a:xfrm rot="16200000" flipH="1">
            <a:off x="2834840" y="2811877"/>
            <a:ext cx="1124231" cy="2358475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2262284" y="34290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4464050" y="40386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Observe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40855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914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Needed if the module does any processing (always?)</a:t>
            </a:r>
          </a:p>
          <a:p>
            <a:r>
              <a:rPr lang="en-CA" sz="2800" dirty="0"/>
              <a:t>The module must be usable from another module, just by calling logic methods</a:t>
            </a:r>
          </a:p>
          <a:p>
            <a:r>
              <a:rPr lang="en-CA" sz="2800" dirty="0"/>
              <a:t>Must not rely on the Widget class: the module must be usable without even having a widget class</a:t>
            </a:r>
          </a:p>
          <a:p>
            <a:r>
              <a:rPr lang="en-CA" sz="2800" dirty="0"/>
              <a:t>Logic may be instantiated many times (to access utility functions inside)</a:t>
            </a:r>
          </a:p>
          <a:p>
            <a:r>
              <a:rPr lang="en-CA" sz="2800" dirty="0"/>
              <a:t>Logic may observe nodes: only if real-time background processing is needed (e.g., we observe some input nodes and update other nodes if input nodes are changed)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Logic class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03904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2705100" y="1801586"/>
            <a:ext cx="6144986" cy="4414157"/>
          </a:xfrm>
          <a:custGeom>
            <a:avLst/>
            <a:gdLst>
              <a:gd name="connsiteX0" fmla="*/ 2454729 w 6144986"/>
              <a:gd name="connsiteY0" fmla="*/ 174171 h 4414157"/>
              <a:gd name="connsiteX1" fmla="*/ 1964871 w 6144986"/>
              <a:gd name="connsiteY1" fmla="*/ 1758043 h 4414157"/>
              <a:gd name="connsiteX2" fmla="*/ 38100 w 6144986"/>
              <a:gd name="connsiteY2" fmla="*/ 2770414 h 4414157"/>
              <a:gd name="connsiteX3" fmla="*/ 0 w 6144986"/>
              <a:gd name="connsiteY3" fmla="*/ 4414157 h 4414157"/>
              <a:gd name="connsiteX4" fmla="*/ 6096000 w 6144986"/>
              <a:gd name="connsiteY4" fmla="*/ 4381500 h 4414157"/>
              <a:gd name="connsiteX5" fmla="*/ 6144986 w 6144986"/>
              <a:gd name="connsiteY5" fmla="*/ 0 h 4414157"/>
              <a:gd name="connsiteX6" fmla="*/ 2454729 w 6144986"/>
              <a:gd name="connsiteY6" fmla="*/ 174171 h 4414157"/>
              <a:gd name="connsiteX0" fmla="*/ 2737757 w 6144986"/>
              <a:gd name="connsiteY0" fmla="*/ 5443 h 4414157"/>
              <a:gd name="connsiteX1" fmla="*/ 1964871 w 6144986"/>
              <a:gd name="connsiteY1" fmla="*/ 1758043 h 4414157"/>
              <a:gd name="connsiteX2" fmla="*/ 38100 w 6144986"/>
              <a:gd name="connsiteY2" fmla="*/ 2770414 h 4414157"/>
              <a:gd name="connsiteX3" fmla="*/ 0 w 6144986"/>
              <a:gd name="connsiteY3" fmla="*/ 4414157 h 4414157"/>
              <a:gd name="connsiteX4" fmla="*/ 6096000 w 6144986"/>
              <a:gd name="connsiteY4" fmla="*/ 4381500 h 4414157"/>
              <a:gd name="connsiteX5" fmla="*/ 6144986 w 6144986"/>
              <a:gd name="connsiteY5" fmla="*/ 0 h 4414157"/>
              <a:gd name="connsiteX6" fmla="*/ 2737757 w 6144986"/>
              <a:gd name="connsiteY6" fmla="*/ 5443 h 4414157"/>
              <a:gd name="connsiteX0" fmla="*/ 2737757 w 6144986"/>
              <a:gd name="connsiteY0" fmla="*/ 5443 h 4414157"/>
              <a:gd name="connsiteX1" fmla="*/ 2204356 w 6144986"/>
              <a:gd name="connsiteY1" fmla="*/ 1572986 h 4414157"/>
              <a:gd name="connsiteX2" fmla="*/ 38100 w 6144986"/>
              <a:gd name="connsiteY2" fmla="*/ 2770414 h 4414157"/>
              <a:gd name="connsiteX3" fmla="*/ 0 w 6144986"/>
              <a:gd name="connsiteY3" fmla="*/ 4414157 h 4414157"/>
              <a:gd name="connsiteX4" fmla="*/ 6096000 w 6144986"/>
              <a:gd name="connsiteY4" fmla="*/ 4381500 h 4414157"/>
              <a:gd name="connsiteX5" fmla="*/ 6144986 w 6144986"/>
              <a:gd name="connsiteY5" fmla="*/ 0 h 4414157"/>
              <a:gd name="connsiteX6" fmla="*/ 2737757 w 6144986"/>
              <a:gd name="connsiteY6" fmla="*/ 5443 h 441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4986" h="4414157">
                <a:moveTo>
                  <a:pt x="2737757" y="5443"/>
                </a:moveTo>
                <a:lnTo>
                  <a:pt x="2204356" y="1572986"/>
                </a:lnTo>
                <a:lnTo>
                  <a:pt x="38100" y="2770414"/>
                </a:lnTo>
                <a:lnTo>
                  <a:pt x="0" y="4414157"/>
                </a:lnTo>
                <a:lnTo>
                  <a:pt x="6096000" y="4381500"/>
                </a:lnTo>
                <a:lnTo>
                  <a:pt x="6144986" y="0"/>
                </a:lnTo>
                <a:lnTo>
                  <a:pt x="2737757" y="5443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262284" y="34290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7145050" y="4682188"/>
            <a:ext cx="14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464050" y="40386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Observe</a:t>
            </a:r>
          </a:p>
        </p:txBody>
      </p:sp>
      <p:cxnSp>
        <p:nvCxnSpPr>
          <p:cNvPr id="36" name="Elbow Connector 35"/>
          <p:cNvCxnSpPr>
            <a:stCxn id="8" idx="2"/>
            <a:endCxn id="7" idx="0"/>
          </p:cNvCxnSpPr>
          <p:nvPr/>
        </p:nvCxnSpPr>
        <p:spPr>
          <a:xfrm rot="16200000" flipH="1">
            <a:off x="2834840" y="2811877"/>
            <a:ext cx="1124231" cy="2358475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15" name="Elbow Connector 12"/>
          <p:cNvCxnSpPr/>
          <p:nvPr/>
        </p:nvCxnSpPr>
        <p:spPr>
          <a:xfrm flipH="1">
            <a:off x="3625850" y="2971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/>
          <p:cNvSpPr txBox="1">
            <a:spLocks/>
          </p:cNvSpPr>
          <p:nvPr/>
        </p:nvSpPr>
        <p:spPr bwMode="auto">
          <a:xfrm>
            <a:off x="4311650" y="261806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18" name="Elbow Connector 117"/>
          <p:cNvCxnSpPr>
            <a:stCxn id="11" idx="2"/>
            <a:endCxn id="7" idx="0"/>
          </p:cNvCxnSpPr>
          <p:nvPr/>
        </p:nvCxnSpPr>
        <p:spPr>
          <a:xfrm rot="5400000">
            <a:off x="5198700" y="2806493"/>
            <a:ext cx="1124231" cy="2369244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ontent Placeholder 2"/>
          <p:cNvSpPr txBox="1">
            <a:spLocks/>
          </p:cNvSpPr>
          <p:nvPr/>
        </p:nvSpPr>
        <p:spPr bwMode="auto">
          <a:xfrm>
            <a:off x="5847614" y="343071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cxnSp>
        <p:nvCxnSpPr>
          <p:cNvPr id="125" name="Elbow Connector 124"/>
          <p:cNvCxnSpPr>
            <a:stCxn id="11" idx="3"/>
            <a:endCxn id="7" idx="3"/>
          </p:cNvCxnSpPr>
          <p:nvPr/>
        </p:nvCxnSpPr>
        <p:spPr>
          <a:xfrm flipH="1">
            <a:off x="5985893" y="2743200"/>
            <a:ext cx="2369244" cy="2495831"/>
          </a:xfrm>
          <a:prstGeom prst="bentConnector3">
            <a:avLst>
              <a:gd name="adj1" fmla="val -964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57189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Common mistakes 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262284" y="34290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464050" y="40386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Observe</a:t>
            </a:r>
          </a:p>
        </p:txBody>
      </p:sp>
      <p:cxnSp>
        <p:nvCxnSpPr>
          <p:cNvPr id="36" name="Elbow Connector 35"/>
          <p:cNvCxnSpPr>
            <a:stCxn id="8" idx="2"/>
            <a:endCxn id="7" idx="0"/>
          </p:cNvCxnSpPr>
          <p:nvPr/>
        </p:nvCxnSpPr>
        <p:spPr>
          <a:xfrm rot="16200000" flipH="1">
            <a:off x="2834840" y="2811877"/>
            <a:ext cx="1124231" cy="2358475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600200" y="4731014"/>
            <a:ext cx="6191711" cy="140653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Everything is implemented in the widget, therefore the module is not usable from another module or with a custom GUI!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0531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Common mistakes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7145050" y="4682188"/>
            <a:ext cx="14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25" name="Elbow Connector 124"/>
          <p:cNvCxnSpPr>
            <a:stCxn id="11" idx="3"/>
            <a:endCxn id="7" idx="3"/>
          </p:cNvCxnSpPr>
          <p:nvPr/>
        </p:nvCxnSpPr>
        <p:spPr>
          <a:xfrm flipH="1">
            <a:off x="5985893" y="2743200"/>
            <a:ext cx="2369244" cy="2495831"/>
          </a:xfrm>
          <a:prstGeom prst="bentConnector3">
            <a:avLst>
              <a:gd name="adj1" fmla="val -964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650582" y="3505200"/>
            <a:ext cx="6045618" cy="94990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Problem: changes made to the MRML node are not reflected in the GUI!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02544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Common mistakes 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295400" y="4038600"/>
            <a:ext cx="6566109" cy="16036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No parameter node is used. When the scene is saved and reloaded all the settings in the module user interface are lost!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67103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Communication between modules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98E06-71EF-41BC-9331-94BE3E13ADF4}"/>
              </a:ext>
            </a:extLst>
          </p:cNvPr>
          <p:cNvGrpSpPr/>
          <p:nvPr/>
        </p:nvGrpSpPr>
        <p:grpSpPr>
          <a:xfrm>
            <a:off x="152400" y="1932632"/>
            <a:ext cx="3613759" cy="2255771"/>
            <a:chOff x="381000" y="944629"/>
            <a:chExt cx="7978315" cy="4980202"/>
          </a:xfrm>
        </p:grpSpPr>
        <p:sp>
          <p:nvSpPr>
            <p:cNvPr id="7" name="Rounded Rectangle 6"/>
            <p:cNvSpPr/>
            <p:nvPr/>
          </p:nvSpPr>
          <p:spPr>
            <a:xfrm>
              <a:off x="3166493" y="4553231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MRML node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08018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Widget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35737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Logic</a:t>
              </a:r>
            </a:p>
          </p:txBody>
        </p:sp>
        <p:cxnSp>
          <p:nvCxnSpPr>
            <p:cNvPr id="13" name="Elbow Connector 12"/>
            <p:cNvCxnSpPr>
              <a:stCxn id="8" idx="1"/>
              <a:endCxn id="7" idx="1"/>
            </p:cNvCxnSpPr>
            <p:nvPr/>
          </p:nvCxnSpPr>
          <p:spPr>
            <a:xfrm rot="10800000" flipH="1" flipV="1">
              <a:off x="808017" y="2743199"/>
              <a:ext cx="2358475" cy="2495831"/>
            </a:xfrm>
            <a:prstGeom prst="bentConnector3">
              <a:avLst>
                <a:gd name="adj1" fmla="val -9693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381000" y="4682188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Modify</a:t>
              </a:r>
            </a:p>
          </p:txBody>
        </p:sp>
        <p:cxnSp>
          <p:nvCxnSpPr>
            <p:cNvPr id="36" name="Elbow Connector 35"/>
            <p:cNvCxnSpPr>
              <a:stCxn id="8" idx="2"/>
              <a:endCxn id="7" idx="0"/>
            </p:cNvCxnSpPr>
            <p:nvPr/>
          </p:nvCxnSpPr>
          <p:spPr>
            <a:xfrm rot="16200000" flipH="1">
              <a:off x="2834840" y="2811877"/>
              <a:ext cx="1124231" cy="2358475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ontent Placeholder 2"/>
            <p:cNvSpPr txBox="1">
              <a:spLocks/>
            </p:cNvSpPr>
            <p:nvPr/>
          </p:nvSpPr>
          <p:spPr bwMode="auto">
            <a:xfrm>
              <a:off x="4160590" y="2122174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Use</a:t>
              </a:r>
            </a:p>
          </p:txBody>
        </p:sp>
        <p:cxnSp>
          <p:nvCxnSpPr>
            <p:cNvPr id="56" name="Elbow Connector 12"/>
            <p:cNvCxnSpPr/>
            <p:nvPr/>
          </p:nvCxnSpPr>
          <p:spPr>
            <a:xfrm>
              <a:off x="3627418" y="2590800"/>
              <a:ext cx="19050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>
              <a:off x="807874" y="944629"/>
              <a:ext cx="75438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cxnSp>
          <p:nvCxnSpPr>
            <p:cNvPr id="102" name="Elbow Connector 12"/>
            <p:cNvCxnSpPr/>
            <p:nvPr/>
          </p:nvCxnSpPr>
          <p:spPr>
            <a:xfrm>
              <a:off x="2221675" y="1638379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ontent Placeholder 2"/>
            <p:cNvSpPr txBox="1">
              <a:spLocks/>
            </p:cNvSpPr>
            <p:nvPr/>
          </p:nvSpPr>
          <p:spPr bwMode="auto">
            <a:xfrm>
              <a:off x="2236958" y="1600200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cxnSp>
          <p:nvCxnSpPr>
            <p:cNvPr id="109" name="Elbow Connector 12"/>
            <p:cNvCxnSpPr/>
            <p:nvPr/>
          </p:nvCxnSpPr>
          <p:spPr>
            <a:xfrm>
              <a:off x="6952933" y="1628507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ontent Placeholder 2"/>
            <p:cNvSpPr txBox="1">
              <a:spLocks/>
            </p:cNvSpPr>
            <p:nvPr/>
          </p:nvSpPr>
          <p:spPr bwMode="auto">
            <a:xfrm>
              <a:off x="6968216" y="1590328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 bwMode="auto">
            <a:xfrm>
              <a:off x="2262284" y="34290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Notify</a:t>
              </a: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 bwMode="auto">
            <a:xfrm>
              <a:off x="4464050" y="40386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Observe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098908-DA57-4008-828D-99428320A143}"/>
              </a:ext>
            </a:extLst>
          </p:cNvPr>
          <p:cNvGrpSpPr/>
          <p:nvPr/>
        </p:nvGrpSpPr>
        <p:grpSpPr>
          <a:xfrm flipH="1">
            <a:off x="4895278" y="1935229"/>
            <a:ext cx="3810000" cy="2255771"/>
            <a:chOff x="381000" y="944629"/>
            <a:chExt cx="7978315" cy="4980202"/>
          </a:xfrm>
        </p:grpSpPr>
        <p:sp>
          <p:nvSpPr>
            <p:cNvPr id="22" name="Rounded Rectangle 6">
              <a:extLst>
                <a:ext uri="{FF2B5EF4-FFF2-40B4-BE49-F238E27FC236}">
                  <a16:creationId xmlns:a16="http://schemas.microsoft.com/office/drawing/2014/main" id="{AF26A492-BDFF-4A39-853A-3A4288DE3E9F}"/>
                </a:ext>
              </a:extLst>
            </p:cNvPr>
            <p:cNvSpPr/>
            <p:nvPr/>
          </p:nvSpPr>
          <p:spPr>
            <a:xfrm>
              <a:off x="3166493" y="4553231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MRML node</a:t>
              </a:r>
            </a:p>
          </p:txBody>
        </p:sp>
        <p:sp>
          <p:nvSpPr>
            <p:cNvPr id="23" name="Rounded Rectangle 7">
              <a:extLst>
                <a:ext uri="{FF2B5EF4-FFF2-40B4-BE49-F238E27FC236}">
                  <a16:creationId xmlns:a16="http://schemas.microsoft.com/office/drawing/2014/main" id="{EC9D973E-6564-460A-86A6-FFC5E214B3C7}"/>
                </a:ext>
              </a:extLst>
            </p:cNvPr>
            <p:cNvSpPr/>
            <p:nvPr/>
          </p:nvSpPr>
          <p:spPr>
            <a:xfrm>
              <a:off x="808018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Widget</a:t>
              </a:r>
            </a:p>
          </p:txBody>
        </p:sp>
        <p:sp>
          <p:nvSpPr>
            <p:cNvPr id="24" name="Rounded Rectangle 10">
              <a:extLst>
                <a:ext uri="{FF2B5EF4-FFF2-40B4-BE49-F238E27FC236}">
                  <a16:creationId xmlns:a16="http://schemas.microsoft.com/office/drawing/2014/main" id="{676A167D-4148-4891-9831-6FA0543CE671}"/>
                </a:ext>
              </a:extLst>
            </p:cNvPr>
            <p:cNvSpPr/>
            <p:nvPr/>
          </p:nvSpPr>
          <p:spPr>
            <a:xfrm>
              <a:off x="5535737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Logic</a:t>
              </a:r>
            </a:p>
          </p:txBody>
        </p:sp>
        <p:cxnSp>
          <p:nvCxnSpPr>
            <p:cNvPr id="25" name="Elbow Connector 12">
              <a:extLst>
                <a:ext uri="{FF2B5EF4-FFF2-40B4-BE49-F238E27FC236}">
                  <a16:creationId xmlns:a16="http://schemas.microsoft.com/office/drawing/2014/main" id="{193E34FC-ED86-4519-92D4-54E5BC6409A1}"/>
                </a:ext>
              </a:extLst>
            </p:cNvPr>
            <p:cNvCxnSpPr>
              <a:stCxn id="23" idx="1"/>
              <a:endCxn id="22" idx="1"/>
            </p:cNvCxnSpPr>
            <p:nvPr/>
          </p:nvCxnSpPr>
          <p:spPr>
            <a:xfrm rot="10800000" flipH="1" flipV="1">
              <a:off x="808017" y="2743199"/>
              <a:ext cx="2358475" cy="2495831"/>
            </a:xfrm>
            <a:prstGeom prst="bentConnector3">
              <a:avLst>
                <a:gd name="adj1" fmla="val -9693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87BAD38C-20D6-4D9D-BFB3-013240C6B4E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000" y="4682188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Modify</a:t>
              </a:r>
            </a:p>
          </p:txBody>
        </p:sp>
        <p:cxnSp>
          <p:nvCxnSpPr>
            <p:cNvPr id="27" name="Elbow Connector 35">
              <a:extLst>
                <a:ext uri="{FF2B5EF4-FFF2-40B4-BE49-F238E27FC236}">
                  <a16:creationId xmlns:a16="http://schemas.microsoft.com/office/drawing/2014/main" id="{5FAB7653-B808-4F1F-8523-FF9439084EB6}"/>
                </a:ext>
              </a:extLst>
            </p:cNvPr>
            <p:cNvCxnSpPr>
              <a:stCxn id="23" idx="2"/>
              <a:endCxn id="22" idx="0"/>
            </p:cNvCxnSpPr>
            <p:nvPr/>
          </p:nvCxnSpPr>
          <p:spPr>
            <a:xfrm rot="16200000" flipH="1">
              <a:off x="2834840" y="2811877"/>
              <a:ext cx="1124231" cy="2358475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C2663C12-EC57-4DC9-82FA-C0CCA177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60590" y="2122174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Use</a:t>
              </a:r>
            </a:p>
          </p:txBody>
        </p:sp>
        <p:cxnSp>
          <p:nvCxnSpPr>
            <p:cNvPr id="31" name="Elbow Connector 12">
              <a:extLst>
                <a:ext uri="{FF2B5EF4-FFF2-40B4-BE49-F238E27FC236}">
                  <a16:creationId xmlns:a16="http://schemas.microsoft.com/office/drawing/2014/main" id="{E8BDBCB5-6772-44EB-A42F-F315B99078FE}"/>
                </a:ext>
              </a:extLst>
            </p:cNvPr>
            <p:cNvCxnSpPr/>
            <p:nvPr/>
          </p:nvCxnSpPr>
          <p:spPr>
            <a:xfrm>
              <a:off x="3627418" y="2590800"/>
              <a:ext cx="19050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91">
              <a:extLst>
                <a:ext uri="{FF2B5EF4-FFF2-40B4-BE49-F238E27FC236}">
                  <a16:creationId xmlns:a16="http://schemas.microsoft.com/office/drawing/2014/main" id="{F91C9DD8-E864-4E40-BC3A-0838DECAB518}"/>
                </a:ext>
              </a:extLst>
            </p:cNvPr>
            <p:cNvSpPr/>
            <p:nvPr/>
          </p:nvSpPr>
          <p:spPr>
            <a:xfrm>
              <a:off x="807874" y="944629"/>
              <a:ext cx="75438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cxnSp>
          <p:nvCxnSpPr>
            <p:cNvPr id="33" name="Elbow Connector 12">
              <a:extLst>
                <a:ext uri="{FF2B5EF4-FFF2-40B4-BE49-F238E27FC236}">
                  <a16:creationId xmlns:a16="http://schemas.microsoft.com/office/drawing/2014/main" id="{DA4AADCE-1A62-40A1-8DD5-3302BF145513}"/>
                </a:ext>
              </a:extLst>
            </p:cNvPr>
            <p:cNvCxnSpPr/>
            <p:nvPr/>
          </p:nvCxnSpPr>
          <p:spPr>
            <a:xfrm>
              <a:off x="2221675" y="1638379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39DEF0EE-7BE9-4DCE-A542-0075386A5CB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36958" y="1600200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cxnSp>
          <p:nvCxnSpPr>
            <p:cNvPr id="35" name="Elbow Connector 12">
              <a:extLst>
                <a:ext uri="{FF2B5EF4-FFF2-40B4-BE49-F238E27FC236}">
                  <a16:creationId xmlns:a16="http://schemas.microsoft.com/office/drawing/2014/main" id="{77300C7D-7EAF-43AB-B0B5-785A74860B59}"/>
                </a:ext>
              </a:extLst>
            </p:cNvPr>
            <p:cNvCxnSpPr/>
            <p:nvPr/>
          </p:nvCxnSpPr>
          <p:spPr>
            <a:xfrm>
              <a:off x="6952933" y="1628507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CAB605E9-6511-4538-A22C-2164686B2A3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68216" y="1590328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B3565671-5EE2-466E-ACED-C33A9FA72B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62284" y="34290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Notify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EFC796A9-36B8-4D25-857A-4D78F7FF1CD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64050" y="40386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Observe</a:t>
              </a: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D134A68-C9F9-4742-BD15-F0E33BE39A2F}"/>
              </a:ext>
            </a:extLst>
          </p:cNvPr>
          <p:cNvSpPr txBox="1">
            <a:spLocks/>
          </p:cNvSpPr>
          <p:nvPr/>
        </p:nvSpPr>
        <p:spPr bwMode="auto">
          <a:xfrm>
            <a:off x="3878042" y="2268087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42" name="Elbow Connector 12">
            <a:extLst>
              <a:ext uri="{FF2B5EF4-FFF2-40B4-BE49-F238E27FC236}">
                <a16:creationId xmlns:a16="http://schemas.microsoft.com/office/drawing/2014/main" id="{65652E72-2563-4742-AB1D-A0356C0F4E65}"/>
              </a:ext>
            </a:extLst>
          </p:cNvPr>
          <p:cNvCxnSpPr>
            <a:cxnSpLocks/>
            <a:stCxn id="11" idx="3"/>
            <a:endCxn id="24" idx="3"/>
          </p:cNvCxnSpPr>
          <p:nvPr/>
        </p:nvCxnSpPr>
        <p:spPr>
          <a:xfrm>
            <a:off x="3764267" y="2747291"/>
            <a:ext cx="1133006" cy="25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2">
            <a:extLst>
              <a:ext uri="{FF2B5EF4-FFF2-40B4-BE49-F238E27FC236}">
                <a16:creationId xmlns:a16="http://schemas.microsoft.com/office/drawing/2014/main" id="{F439937E-7F85-4B23-A897-AEDCC1EFE227}"/>
              </a:ext>
            </a:extLst>
          </p:cNvPr>
          <p:cNvCxnSpPr>
            <a:cxnSpLocks/>
            <a:stCxn id="11" idx="2"/>
            <a:endCxn id="22" idx="3"/>
          </p:cNvCxnSpPr>
          <p:nvPr/>
        </p:nvCxnSpPr>
        <p:spPr>
          <a:xfrm rot="16200000" flipH="1">
            <a:off x="4165996" y="2017672"/>
            <a:ext cx="822447" cy="2902945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16E0E6ED-4D04-4B36-97BB-5403894DF1D0}"/>
              </a:ext>
            </a:extLst>
          </p:cNvPr>
          <p:cNvSpPr txBox="1">
            <a:spLocks/>
          </p:cNvSpPr>
          <p:nvPr/>
        </p:nvSpPr>
        <p:spPr bwMode="auto">
          <a:xfrm>
            <a:off x="3917832" y="3414019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Modify</a:t>
            </a:r>
          </a:p>
        </p:txBody>
      </p:sp>
      <p:cxnSp>
        <p:nvCxnSpPr>
          <p:cNvPr id="46" name="Elbow Connector 12">
            <a:extLst>
              <a:ext uri="{FF2B5EF4-FFF2-40B4-BE49-F238E27FC236}">
                <a16:creationId xmlns:a16="http://schemas.microsoft.com/office/drawing/2014/main" id="{839FF8BF-5B9D-4478-A9D2-CDF5DD479B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75657" y="86750"/>
            <a:ext cx="2597" cy="4702416"/>
          </a:xfrm>
          <a:prstGeom prst="curvedConnector3">
            <a:avLst>
              <a:gd name="adj1" fmla="val -34514863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6696BC1-20C4-43D9-BF01-D3C3CBFEA3EC}"/>
              </a:ext>
            </a:extLst>
          </p:cNvPr>
          <p:cNvSpPr txBox="1">
            <a:spLocks/>
          </p:cNvSpPr>
          <p:nvPr/>
        </p:nvSpPr>
        <p:spPr bwMode="auto">
          <a:xfrm>
            <a:off x="4953000" y="122163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61" name="Elbow Connector 12">
            <a:extLst>
              <a:ext uri="{FF2B5EF4-FFF2-40B4-BE49-F238E27FC236}">
                <a16:creationId xmlns:a16="http://schemas.microsoft.com/office/drawing/2014/main" id="{D33E93E0-01F0-456C-B865-3840C5C8260A}"/>
              </a:ext>
            </a:extLst>
          </p:cNvPr>
          <p:cNvCxnSpPr>
            <a:cxnSpLocks/>
            <a:stCxn id="8" idx="0"/>
            <a:endCxn id="23" idx="0"/>
          </p:cNvCxnSpPr>
          <p:nvPr/>
        </p:nvCxnSpPr>
        <p:spPr>
          <a:xfrm rot="16200000" flipH="1">
            <a:off x="4404951" y="-983955"/>
            <a:ext cx="2597" cy="6843825"/>
          </a:xfrm>
          <a:prstGeom prst="curvedConnector3">
            <a:avLst>
              <a:gd name="adj1" fmla="val -49571775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A861220-49CF-4E46-B529-7211477EEB53}"/>
              </a:ext>
            </a:extLst>
          </p:cNvPr>
          <p:cNvSpPr txBox="1">
            <a:spLocks/>
          </p:cNvSpPr>
          <p:nvPr/>
        </p:nvSpPr>
        <p:spPr bwMode="auto">
          <a:xfrm>
            <a:off x="4703242" y="810579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05634FD1-7816-451E-B355-E9CCC2EBDDCA}"/>
              </a:ext>
            </a:extLst>
          </p:cNvPr>
          <p:cNvSpPr txBox="1">
            <a:spLocks/>
          </p:cNvSpPr>
          <p:nvPr/>
        </p:nvSpPr>
        <p:spPr bwMode="auto">
          <a:xfrm>
            <a:off x="457200" y="4419600"/>
            <a:ext cx="8153400" cy="126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Module logic may modify any MRML nodes – most common form of communication</a:t>
            </a:r>
          </a:p>
          <a:p>
            <a:r>
              <a:rPr lang="en-CA" sz="2000" dirty="0"/>
              <a:t>Module logic class may use another module’s logic class</a:t>
            </a:r>
          </a:p>
          <a:p>
            <a:r>
              <a:rPr lang="en-CA" sz="2000" dirty="0"/>
              <a:t>Module class may use another module class (e.g., to access module logic and pass it to its own logic)</a:t>
            </a:r>
          </a:p>
        </p:txBody>
      </p:sp>
      <p:cxnSp>
        <p:nvCxnSpPr>
          <p:cNvPr id="74" name="Elbow Connector 12">
            <a:extLst>
              <a:ext uri="{FF2B5EF4-FFF2-40B4-BE49-F238E27FC236}">
                <a16:creationId xmlns:a16="http://schemas.microsoft.com/office/drawing/2014/main" id="{4DE3BFB4-3334-4D24-A074-00A454CFA354}"/>
              </a:ext>
            </a:extLst>
          </p:cNvPr>
          <p:cNvCxnSpPr>
            <a:cxnSpLocks/>
            <a:stCxn id="92" idx="3"/>
            <a:endCxn id="32" idx="3"/>
          </p:cNvCxnSpPr>
          <p:nvPr/>
        </p:nvCxnSpPr>
        <p:spPr>
          <a:xfrm>
            <a:off x="3762698" y="2087948"/>
            <a:ext cx="1136229" cy="25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5B1E4D40-C7C0-49BF-85A7-5933D0A294DB}"/>
              </a:ext>
            </a:extLst>
          </p:cNvPr>
          <p:cNvSpPr txBox="1">
            <a:spLocks/>
          </p:cNvSpPr>
          <p:nvPr/>
        </p:nvSpPr>
        <p:spPr bwMode="auto">
          <a:xfrm>
            <a:off x="3933254" y="1644546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2301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Launch Slicer and load data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2" y="4010025"/>
            <a:ext cx="30670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own Arrow 12"/>
          <p:cNvSpPr/>
          <p:nvPr/>
        </p:nvSpPr>
        <p:spPr bwMode="auto">
          <a:xfrm>
            <a:off x="2152649" y="3416760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F8A31B-476F-4F65-B2EC-2A08DDA8CF0F}"/>
              </a:ext>
            </a:extLst>
          </p:cNvPr>
          <p:cNvGrpSpPr/>
          <p:nvPr/>
        </p:nvGrpSpPr>
        <p:grpSpPr>
          <a:xfrm>
            <a:off x="457200" y="1828800"/>
            <a:ext cx="3876675" cy="1527717"/>
            <a:chOff x="457200" y="1828800"/>
            <a:chExt cx="3876675" cy="152771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828800"/>
              <a:ext cx="3876675" cy="14097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084" y="2962922"/>
              <a:ext cx="259773" cy="393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C0B018-5317-4D42-91CA-D0B419DE0EC8}"/>
              </a:ext>
            </a:extLst>
          </p:cNvPr>
          <p:cNvGrpSpPr/>
          <p:nvPr/>
        </p:nvGrpSpPr>
        <p:grpSpPr>
          <a:xfrm>
            <a:off x="457200" y="4171949"/>
            <a:ext cx="3895725" cy="1152525"/>
            <a:chOff x="457200" y="4171949"/>
            <a:chExt cx="3895725" cy="11525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171949"/>
              <a:ext cx="3895725" cy="11525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4818356"/>
              <a:ext cx="259773" cy="393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Right Arrow 16"/>
          <p:cNvSpPr/>
          <p:nvPr/>
        </p:nvSpPr>
        <p:spPr bwMode="auto">
          <a:xfrm>
            <a:off x="4572000" y="4576262"/>
            <a:ext cx="623455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74913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05" y="1039633"/>
            <a:ext cx="6748188" cy="47787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Introducing the python console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3178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571" y="141322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086" y="2630448"/>
            <a:ext cx="4408265" cy="228285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3557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Part 1</a:t>
            </a:r>
          </a:p>
          <a:p>
            <a:r>
              <a:rPr lang="en-CA" dirty="0"/>
              <a:t>Software architecture</a:t>
            </a:r>
          </a:p>
          <a:p>
            <a:pPr marL="0" indent="0">
              <a:buNone/>
            </a:pPr>
            <a:r>
              <a:rPr lang="en-CA" b="1" dirty="0"/>
              <a:t>Part 2</a:t>
            </a:r>
            <a:endParaRPr lang="en-CA" dirty="0"/>
          </a:p>
          <a:p>
            <a:r>
              <a:rPr lang="en-CA" dirty="0"/>
              <a:t>Use python console in Slicer</a:t>
            </a:r>
          </a:p>
          <a:p>
            <a:r>
              <a:rPr lang="en-CA" dirty="0"/>
              <a:t>Simple scripted module example</a:t>
            </a:r>
          </a:p>
          <a:p>
            <a:pPr marL="0" indent="0">
              <a:buNone/>
            </a:pPr>
            <a:r>
              <a:rPr lang="en-CA" b="1" dirty="0"/>
              <a:t>Part 3</a:t>
            </a:r>
          </a:p>
          <a:p>
            <a:r>
              <a:rPr lang="en-CA" dirty="0"/>
              <a:t>Write simple scripted module individually</a:t>
            </a:r>
          </a:p>
          <a:p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4920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Essential tool that provides API information</a:t>
            </a:r>
          </a:p>
          <a:p>
            <a:r>
              <a:rPr lang="en-CA" sz="2800" dirty="0"/>
              <a:t>Press TAB to bring up auto-complete window to</a:t>
            </a:r>
          </a:p>
          <a:p>
            <a:pPr lvl="1"/>
            <a:r>
              <a:rPr lang="en-CA" sz="2400" dirty="0"/>
              <a:t>Explore available functions of a certain object</a:t>
            </a:r>
          </a:p>
          <a:p>
            <a:pPr lvl="1"/>
            <a:r>
              <a:rPr lang="en-CA" sz="2400" dirty="0"/>
              <a:t>Save typing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Auto-completion 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20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81375"/>
            <a:ext cx="5857875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748881"/>
            <a:ext cx="58674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28962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21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Using utility functions – in </a:t>
            </a:r>
            <a:r>
              <a:rPr lang="en-CA" sz="2800" dirty="0" err="1"/>
              <a:t>slicer.util</a:t>
            </a:r>
            <a:endParaRPr lang="en-CA" sz="2800" dirty="0"/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v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</a:t>
            </a:r>
            <a:r>
              <a:rPr lang="en-CA" b="1" dirty="0" err="1">
                <a:latin typeface="Consolas" panose="020B0609020204030204" pitchFamily="49" charset="0"/>
              </a:rPr>
              <a:t>CTChest</a:t>
            </a:r>
            <a:r>
              <a:rPr lang="en-CA" b="1" dirty="0">
                <a:latin typeface="Consolas" panose="020B0609020204030204" pitchFamily="49" charset="0"/>
              </a:rPr>
              <a:t>')</a:t>
            </a:r>
          </a:p>
          <a:p>
            <a:pPr marL="169863" lvl="1" indent="0">
              <a:buNone/>
            </a:pPr>
            <a:r>
              <a:rPr lang="en-CA" sz="2000" dirty="0">
                <a:cs typeface="Miriam Fixed" pitchFamily="49" charset="-79"/>
              </a:rPr>
              <a:t>OR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v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('CT*')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169863" lvl="1" indent="0">
              <a:buNone/>
            </a:pPr>
            <a:endParaRPr lang="en-CA" sz="2000" dirty="0">
              <a:cs typeface="Miriam Fixed" pitchFamily="49" charset="-79"/>
            </a:endParaRPr>
          </a:p>
          <a:p>
            <a:pPr marL="169863" lvl="1" indent="0">
              <a:buNone/>
            </a:pP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getNode</a:t>
            </a:r>
            <a:r>
              <a:rPr lang="en-CA" sz="2000" dirty="0">
                <a:cs typeface="Miriam Fixed" pitchFamily="49" charset="-79"/>
              </a:rPr>
              <a:t>: somewhat ambiguous, recommended for testing &amp; debugging only</a:t>
            </a:r>
          </a:p>
          <a:p>
            <a:pPr marL="169863" lvl="1" indent="0">
              <a:buNone/>
            </a:pPr>
            <a:endParaRPr lang="en-CA" sz="2000" dirty="0">
              <a:cs typeface="Miriam Fixed" pitchFamily="49" charset="-79"/>
            </a:endParaRPr>
          </a:p>
          <a:p>
            <a:r>
              <a:rPr lang="en-CA" sz="2800" dirty="0"/>
              <a:t>Accessing MRML scene directly</a:t>
            </a:r>
          </a:p>
          <a:p>
            <a:pPr marL="169863" lvl="1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v=</a:t>
            </a:r>
            <a:r>
              <a:rPr lang="en-CA" sz="2400" b="1" dirty="0" err="1">
                <a:latin typeface="Consolas" panose="020B0609020204030204" pitchFamily="49" charset="0"/>
              </a:rPr>
              <a:t>slicer.mrmlScene.GetFirstNodeByName</a:t>
            </a:r>
            <a:r>
              <a:rPr lang="en-CA" sz="2400" b="1" dirty="0">
                <a:latin typeface="Consolas" panose="020B0609020204030204" pitchFamily="49" charset="0"/>
              </a:rPr>
              <a:t>('</a:t>
            </a:r>
            <a:r>
              <a:rPr lang="en-CA" sz="2400" b="1" dirty="0" err="1">
                <a:latin typeface="Consolas" panose="020B0609020204030204" pitchFamily="49" charset="0"/>
              </a:rPr>
              <a:t>CTChest</a:t>
            </a:r>
            <a:r>
              <a:rPr lang="en-CA" sz="2400" b="1" dirty="0">
                <a:latin typeface="Consolas" panose="020B0609020204030204" pitchFamily="49" charset="0"/>
              </a:rPr>
              <a:t>')</a:t>
            </a:r>
          </a:p>
          <a:p>
            <a:pPr marL="169863" lvl="1" indent="0">
              <a:buNone/>
            </a:pPr>
            <a:r>
              <a:rPr lang="en-CA" sz="2400" dirty="0">
                <a:cs typeface="Miriam Fixed" pitchFamily="49" charset="-79"/>
              </a:rPr>
              <a:t>OR</a:t>
            </a:r>
          </a:p>
          <a:p>
            <a:pPr marL="169863" lvl="1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v=</a:t>
            </a:r>
            <a:r>
              <a:rPr lang="en-CA" sz="2400" b="1" dirty="0" err="1">
                <a:latin typeface="Consolas" panose="020B0609020204030204" pitchFamily="49" charset="0"/>
              </a:rPr>
              <a:t>slicer.mrmlScene.GetFirstNodeByClass</a:t>
            </a:r>
            <a:r>
              <a:rPr lang="en-CA" sz="2400" b="1" dirty="0">
                <a:latin typeface="Consolas" panose="020B0609020204030204" pitchFamily="49" charset="0"/>
              </a:rPr>
              <a:t>('</a:t>
            </a:r>
            <a:r>
              <a:rPr lang="en-CA" sz="2400" b="1" dirty="0" err="1">
                <a:latin typeface="Consolas" panose="020B0609020204030204" pitchFamily="49" charset="0"/>
              </a:rPr>
              <a:t>vtkMRMLScalarVolumeNode</a:t>
            </a:r>
            <a:r>
              <a:rPr lang="en-CA" sz="2400" b="1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Accessing the MRML scene and nodes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93968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22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Get variable type and pointer: enter the variable name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v</a:t>
            </a:r>
          </a:p>
          <a:p>
            <a:pPr marL="169863" lvl="1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vtkMRMLScalarVolumeNode</a:t>
            </a:r>
            <a:r>
              <a:rPr lang="en-CA" sz="2000" dirty="0">
                <a:latin typeface="Consolas" panose="020B0609020204030204" pitchFamily="49" charset="0"/>
              </a:rPr>
              <a:t>)0000008FF76243B8</a:t>
            </a:r>
          </a:p>
          <a:p>
            <a:pPr marL="169863" lvl="1" indent="0">
              <a:buNone/>
            </a:pPr>
            <a:r>
              <a:rPr lang="en-CA" sz="2800" dirty="0"/>
              <a:t>Note: It’s always good to check the variable after you create it</a:t>
            </a:r>
          </a:p>
          <a:p>
            <a:r>
              <a:rPr lang="en-CA" sz="2800" dirty="0"/>
              <a:t>Show node content: all members and attributes inheritance tree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print(v)</a:t>
            </a:r>
          </a:p>
          <a:p>
            <a:r>
              <a:rPr lang="en-CA" sz="2800" dirty="0"/>
              <a:t>Show node API: description of all methods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help(v)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Information about variables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15120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23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Setting window/level values programmatically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</a:t>
            </a:r>
            <a:r>
              <a:rPr lang="en-CA" b="1" dirty="0">
                <a:latin typeface="Consolas" panose="020B0609020204030204" pitchFamily="49" charset="0"/>
              </a:rPr>
              <a:t> = </a:t>
            </a:r>
            <a:r>
              <a:rPr lang="en-CA" b="1" dirty="0" err="1">
                <a:latin typeface="Consolas" panose="020B0609020204030204" pitchFamily="49" charset="0"/>
              </a:rPr>
              <a:t>v.GetDisplayNode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vd.SetAutoWindowLevel</a:t>
            </a:r>
            <a:r>
              <a:rPr lang="en-CA" b="1" dirty="0">
                <a:latin typeface="Consolas" panose="020B0609020204030204" pitchFamily="49" charset="0"/>
              </a:rPr>
              <a:t>(0)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vd.SetWindowLevel</a:t>
            </a:r>
            <a:r>
              <a:rPr lang="en-CA" b="1" dirty="0">
                <a:latin typeface="Consolas" panose="020B0609020204030204" pitchFamily="49" charset="0"/>
              </a:rPr>
              <a:t>(350,40)</a:t>
            </a:r>
          </a:p>
          <a:p>
            <a:pPr marL="0" indent="0">
              <a:buNone/>
            </a:pPr>
            <a:endParaRPr lang="en-CA" sz="2000" dirty="0">
              <a:latin typeface="Miriam Fixed" pitchFamily="49" charset="-79"/>
              <a:cs typeface="Miriam Fixed" pitchFamily="49" charset="-79"/>
            </a:endParaRPr>
          </a:p>
          <a:p>
            <a:r>
              <a:rPr lang="en-CA" sz="2800" dirty="0"/>
              <a:t>What methods/parameters are available: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help(</a:t>
            </a:r>
            <a:r>
              <a:rPr lang="en-CA" b="1" dirty="0" err="1">
                <a:latin typeface="Consolas" panose="020B0609020204030204" pitchFamily="49" charset="0"/>
              </a:rPr>
              <a:t>vd</a:t>
            </a:r>
            <a:r>
              <a:rPr lang="en-CA" b="1" dirty="0">
                <a:latin typeface="Consolas" panose="020B0609020204030204" pitchFamily="49" charset="0"/>
              </a:rPr>
              <a:t>)</a:t>
            </a:r>
          </a:p>
          <a:p>
            <a:pPr marL="169863" lvl="1" indent="0">
              <a:buNone/>
            </a:pPr>
            <a:r>
              <a:rPr lang="en-CA" dirty="0">
                <a:cs typeface="Miriam Fixed" pitchFamily="49" charset="-79"/>
              </a:rPr>
              <a:t>OR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</a:t>
            </a:r>
            <a:endParaRPr lang="en-CA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vtkCommonCorePython.vtkMRMLScalarVolumeDisplayNode</a:t>
            </a:r>
            <a:r>
              <a:rPr lang="en-US" sz="1600" dirty="0">
                <a:latin typeface="Consolas" panose="020B0609020204030204" pitchFamily="49" charset="0"/>
              </a:rPr>
              <a:t>)0000021AD5436588</a:t>
            </a:r>
            <a:endParaRPr lang="en-CA" sz="1600" dirty="0">
              <a:latin typeface="Consolas" panose="020B0609020204030204" pitchFamily="49" charset="0"/>
            </a:endParaRPr>
          </a:p>
          <a:p>
            <a:pPr marL="171450" indent="0">
              <a:buNone/>
            </a:pPr>
            <a:r>
              <a:rPr lang="en-CA" sz="2800" dirty="0">
                <a:cs typeface="Miriam Fixed" pitchFamily="49" charset="-79"/>
                <a:hlinkClick r:id="rId3"/>
              </a:rPr>
              <a:t>http://www.slicer.org/doc/html/classes.html</a:t>
            </a:r>
            <a:endParaRPr lang="en-CA" sz="2800" dirty="0"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Volumes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4219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24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Accessing, changing voxels – using </a:t>
            </a:r>
            <a:r>
              <a:rPr lang="en-CA" sz="2800" dirty="0" err="1"/>
              <a:t>numpy</a:t>
            </a:r>
            <a:endParaRPr lang="en-CA" sz="2800" dirty="0"/>
          </a:p>
          <a:p>
            <a:r>
              <a:rPr lang="en-CA" sz="2800" dirty="0"/>
              <a:t>Get voxel value at (100,200,30) position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va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slicer.util.arrayFromVolume</a:t>
            </a:r>
            <a:r>
              <a:rPr lang="en-US" sz="2000" b="1" dirty="0">
                <a:latin typeface="Consolas" panose="020B0609020204030204" pitchFamily="49" charset="0"/>
              </a:rPr>
              <a:t>(v)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va</a:t>
            </a:r>
            <a:r>
              <a:rPr lang="en-US" sz="2000" b="1" dirty="0">
                <a:latin typeface="Consolas" panose="020B0609020204030204" pitchFamily="49" charset="0"/>
              </a:rPr>
              <a:t>[100,200,30]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-986</a:t>
            </a:r>
          </a:p>
          <a:p>
            <a:r>
              <a:rPr lang="en-CA" sz="2800" dirty="0"/>
              <a:t>Thresholding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vaOriginal</a:t>
            </a:r>
            <a:r>
              <a:rPr lang="en-US" sz="2400" b="1" dirty="0">
                <a:latin typeface="Consolas" panose="020B0609020204030204" pitchFamily="49" charset="0"/>
              </a:rPr>
              <a:t>=</a:t>
            </a:r>
            <a:r>
              <a:rPr lang="en-US" sz="2400" b="1" dirty="0" err="1">
                <a:latin typeface="Consolas" panose="020B0609020204030204" pitchFamily="49" charset="0"/>
              </a:rPr>
              <a:t>va.copy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&lt;200] = -3000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&gt;200] = 2000</a:t>
            </a:r>
          </a:p>
          <a:p>
            <a:pPr marL="0" indent="0">
              <a:buNone/>
            </a:pPr>
            <a:r>
              <a:rPr lang="en-US" sz="2200" b="1" dirty="0" err="1">
                <a:latin typeface="Consolas" panose="020B0609020204030204" pitchFamily="49" charset="0"/>
              </a:rPr>
              <a:t>slicer.util.arrayFromVolumeModified</a:t>
            </a:r>
            <a:r>
              <a:rPr lang="en-US" sz="2200" b="1" dirty="0">
                <a:latin typeface="Consolas" panose="020B0609020204030204" pitchFamily="49" charset="0"/>
              </a:rPr>
              <a:t>(v)</a:t>
            </a:r>
          </a:p>
          <a:p>
            <a:r>
              <a:rPr lang="en-CA" sz="2800" dirty="0"/>
              <a:t>Process with arbitrary function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[:] = </a:t>
            </a:r>
            <a:r>
              <a:rPr lang="en-US" sz="2400" b="1" dirty="0" err="1">
                <a:latin typeface="Consolas" panose="020B0609020204030204" pitchFamily="49" charset="0"/>
              </a:rPr>
              <a:t>vaOriginal</a:t>
            </a:r>
            <a:r>
              <a:rPr lang="en-US" sz="2400" b="1" dirty="0">
                <a:latin typeface="Consolas" panose="020B0609020204030204" pitchFamily="49" charset="0"/>
              </a:rPr>
              <a:t>[:]*2.5-500; </a:t>
            </a:r>
            <a:r>
              <a:rPr lang="en-US" sz="2400" b="1" dirty="0" err="1">
                <a:latin typeface="Consolas" panose="020B0609020204030204" pitchFamily="49" charset="0"/>
              </a:rPr>
              <a:t>v.Modified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endParaRPr lang="en-CA" sz="2400" b="1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Volumes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76235" y="1936463"/>
            <a:ext cx="3822045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get voxels as a </a:t>
            </a:r>
            <a:r>
              <a:rPr lang="en-CA" sz="2000" dirty="0" err="1">
                <a:cs typeface="Miriam Fixed" pitchFamily="49" charset="-79"/>
              </a:rPr>
              <a:t>numpy</a:t>
            </a:r>
            <a:r>
              <a:rPr lang="en-CA" sz="2000" dirty="0">
                <a:cs typeface="Miriam Fixed" pitchFamily="49" charset="-79"/>
              </a:rPr>
              <a:t> array</a:t>
            </a:r>
            <a:endParaRPr lang="en-CA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2654014"/>
            <a:ext cx="56007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voxel value</a:t>
            </a:r>
            <a:endParaRPr lang="en-CA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92830" y="3593528"/>
            <a:ext cx="56007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save the original voxel values</a:t>
            </a:r>
            <a:endParaRPr lang="en-CA" sz="3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72200" y="4862178"/>
            <a:ext cx="3390900" cy="76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indicate to Slicer that updates are completed</a:t>
            </a:r>
            <a:endParaRPr lang="en-CA" sz="3200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3677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92E456-8370-4D0D-9019-1E6E09732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362933"/>
            <a:ext cx="5939852" cy="46124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25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9100" y="838199"/>
            <a:ext cx="82677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 algn="ctr">
              <a:buNone/>
            </a:pPr>
            <a:r>
              <a:rPr lang="en-CA" sz="2000" dirty="0">
                <a:cs typeface="Miriam Fixed" pitchFamily="49" charset="-79"/>
                <a:hlinkClick r:id="rId4"/>
              </a:rPr>
              <a:t>http://perk-software.cs.queensu.ca/plus/doc/nightly/modelcatalog/</a:t>
            </a:r>
            <a:endParaRPr lang="en-CA" sz="2000" dirty="0">
              <a:cs typeface="Miriam Fixed" pitchFamily="49" charset="-79"/>
            </a:endParaRPr>
          </a:p>
          <a:p>
            <a:pPr marL="169862" lvl="1" indent="0" algn="ctr">
              <a:buNone/>
            </a:pPr>
            <a:endParaRPr lang="en-CA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Load model</a:t>
            </a: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76800"/>
            <a:ext cx="20116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4841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26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Setting model color programmatically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c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('Cautery')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cd = </a:t>
            </a:r>
            <a:r>
              <a:rPr lang="en-CA" b="1" dirty="0" err="1">
                <a:latin typeface="Consolas" panose="020B0609020204030204" pitchFamily="49" charset="0"/>
              </a:rPr>
              <a:t>c.GetDisplayNode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cd.SetColor</a:t>
            </a:r>
            <a:r>
              <a:rPr lang="en-CA" b="1" dirty="0">
                <a:latin typeface="Consolas" panose="020B0609020204030204" pitchFamily="49" charset="0"/>
              </a:rPr>
              <a:t>(1,0,0)</a:t>
            </a:r>
          </a:p>
          <a:p>
            <a:r>
              <a:rPr lang="en-US" sz="2800" dirty="0"/>
              <a:t>Change model to a sphere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s = </a:t>
            </a:r>
            <a:r>
              <a:rPr lang="en-CA" b="1" dirty="0" err="1">
                <a:latin typeface="Consolas" panose="020B0609020204030204" pitchFamily="49" charset="0"/>
              </a:rPr>
              <a:t>vtk.vtkSphereSource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s.SetRadius</a:t>
            </a:r>
            <a:r>
              <a:rPr lang="en-CA" b="1" dirty="0">
                <a:latin typeface="Consolas" panose="020B0609020204030204" pitchFamily="49" charset="0"/>
              </a:rPr>
              <a:t>(30)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s.SetCenter</a:t>
            </a:r>
            <a:r>
              <a:rPr lang="en-CA" b="1" dirty="0">
                <a:latin typeface="Consolas" panose="020B0609020204030204" pitchFamily="49" charset="0"/>
              </a:rPr>
              <a:t>(30,40,60)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s.Update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c.SetAndObservePolyData</a:t>
            </a:r>
            <a:r>
              <a:rPr lang="en-CA" b="1" dirty="0">
                <a:latin typeface="Consolas" panose="020B0609020204030204" pitchFamily="49" charset="0"/>
              </a:rPr>
              <a:t>(</a:t>
            </a:r>
            <a:r>
              <a:rPr lang="en-CA" b="1" dirty="0" err="1">
                <a:latin typeface="Consolas" panose="020B0609020204030204" pitchFamily="49" charset="0"/>
              </a:rPr>
              <a:t>s.GetOutput</a:t>
            </a:r>
            <a:r>
              <a:rPr lang="en-CA" b="1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CA" sz="1400" b="1" dirty="0">
              <a:highlight>
                <a:srgbClr val="399AB5"/>
              </a:highlight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Models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6971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174"/>
          <a:stretch/>
        </p:blipFill>
        <p:spPr>
          <a:xfrm>
            <a:off x="4419600" y="1531640"/>
            <a:ext cx="4632266" cy="4495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27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Create 2 markup points (this creates a markup fiducial list node named ‘F’)</a:t>
            </a:r>
          </a:p>
          <a:p>
            <a:r>
              <a:rPr lang="en-CA" sz="2800" dirty="0"/>
              <a:t>Get markup position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f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('F')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pos</a:t>
            </a:r>
            <a:r>
              <a:rPr lang="en-CA" b="1" dirty="0">
                <a:latin typeface="Consolas" panose="020B0609020204030204" pitchFamily="49" charset="0"/>
              </a:rPr>
              <a:t>=[0,0,0]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f.GetNthFiducialPosition</a:t>
            </a:r>
            <a:r>
              <a:rPr lang="en-CA" b="1" dirty="0">
                <a:latin typeface="Consolas" panose="020B0609020204030204" pitchFamily="49" charset="0"/>
              </a:rPr>
              <a:t>(0,pos)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pos</a:t>
            </a:r>
            <a:endParaRPr lang="en-CA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[58.93727622783058,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45.58082600473318,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-170.2500000000001]</a:t>
            </a:r>
          </a:p>
          <a:p>
            <a:pPr marL="0" indent="0">
              <a:buNone/>
            </a:pPr>
            <a:endParaRPr lang="en-CA" b="1" dirty="0">
              <a:highlight>
                <a:srgbClr val="FFFF00"/>
              </a:highlight>
              <a:latin typeface="Miriam Fixed" pitchFamily="49" charset="-79"/>
              <a:cs typeface="Miriam Fixed" pitchFamily="49" charset="-79"/>
            </a:endParaRPr>
          </a:p>
          <a:p>
            <a:pPr marL="0" indent="0">
              <a:buNone/>
            </a:pPr>
            <a:endParaRPr lang="en-CA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Markups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25" y="217331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493324" y="2569597"/>
            <a:ext cx="1364675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1, 3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20" y="441352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44480" y="4142758"/>
            <a:ext cx="685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2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19" y="509012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713419" y="5486399"/>
            <a:ext cx="685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4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>
              <a:solidFill>
                <a:schemeClr val="bg1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7376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28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7620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def </a:t>
            </a:r>
            <a:r>
              <a:rPr lang="en-CA" sz="1800" b="1" dirty="0" err="1">
                <a:latin typeface="Consolas" panose="020B0609020204030204" pitchFamily="49" charset="0"/>
              </a:rPr>
              <a:t>printPos</a:t>
            </a:r>
            <a:r>
              <a:rPr lang="en-CA" sz="1800" b="1" dirty="0">
                <a:latin typeface="Consolas" panose="020B0609020204030204" pitchFamily="49" charset="0"/>
              </a:rPr>
              <a:t>(caller=None, event=None): 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f = </a:t>
            </a:r>
            <a:r>
              <a:rPr lang="en-CA" sz="1800" b="1" dirty="0" err="1">
                <a:latin typeface="Consolas" panose="020B0609020204030204" pitchFamily="49" charset="0"/>
              </a:rPr>
              <a:t>getNode</a:t>
            </a:r>
            <a:r>
              <a:rPr lang="en-CA" sz="1800" b="1" dirty="0">
                <a:latin typeface="Consolas" panose="020B0609020204030204" pitchFamily="49" charset="0"/>
              </a:rPr>
              <a:t>('F')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</a:t>
            </a:r>
            <a:r>
              <a:rPr lang="en-CA" sz="1800" b="1" dirty="0" err="1">
                <a:latin typeface="Consolas" panose="020B0609020204030204" pitchFamily="49" charset="0"/>
              </a:rPr>
              <a:t>pos</a:t>
            </a:r>
            <a:r>
              <a:rPr lang="en-CA" sz="1800" b="1" dirty="0">
                <a:latin typeface="Consolas" panose="020B0609020204030204" pitchFamily="49" charset="0"/>
              </a:rPr>
              <a:t>=[0,0,0]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</a:t>
            </a:r>
            <a:r>
              <a:rPr lang="en-CA" sz="1800" b="1" dirty="0" err="1">
                <a:latin typeface="Consolas" panose="020B0609020204030204" pitchFamily="49" charset="0"/>
              </a:rPr>
              <a:t>f.GetNthFiducialPosition</a:t>
            </a:r>
            <a:r>
              <a:rPr lang="en-CA" sz="1800" b="1" dirty="0">
                <a:latin typeface="Consolas" panose="020B0609020204030204" pitchFamily="49" charset="0"/>
              </a:rPr>
              <a:t>(0,pos)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print(</a:t>
            </a:r>
            <a:r>
              <a:rPr lang="en-CA" sz="1800" b="1" dirty="0" err="1">
                <a:latin typeface="Consolas" panose="020B0609020204030204" pitchFamily="49" charset="0"/>
              </a:rPr>
              <a:t>pos</a:t>
            </a:r>
            <a:r>
              <a:rPr lang="en-CA" sz="1800" b="1" dirty="0">
                <a:latin typeface="Consolas" panose="020B0609020204030204" pitchFamily="49" charset="0"/>
              </a:rPr>
              <a:t>)</a:t>
            </a:r>
          </a:p>
          <a:p>
            <a:pPr marL="169863" lvl="1" indent="0">
              <a:buNone/>
            </a:pPr>
            <a:endParaRPr lang="en-CA" sz="1800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printPos</a:t>
            </a:r>
            <a:r>
              <a:rPr lang="en-CA" sz="1800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[58.93727622783058, 45.58082600473318, -170.2500000000001]</a:t>
            </a:r>
            <a:endParaRPr lang="en-CA" sz="1800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endParaRPr lang="en-CA" sz="1800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obsTag</a:t>
            </a:r>
            <a:r>
              <a:rPr lang="en-CA" sz="1800" b="1" dirty="0">
                <a:latin typeface="Consolas" panose="020B0609020204030204" pitchFamily="49" charset="0"/>
              </a:rPr>
              <a:t>=</a:t>
            </a:r>
            <a:r>
              <a:rPr lang="en-CA" sz="1800" b="1" dirty="0" err="1">
                <a:latin typeface="Consolas" panose="020B0609020204030204" pitchFamily="49" charset="0"/>
              </a:rPr>
              <a:t>f.AddObserver</a:t>
            </a:r>
            <a:r>
              <a:rPr lang="en-CA" sz="1800" b="1" dirty="0">
                <a:latin typeface="Consolas" panose="020B0609020204030204" pitchFamily="49" charset="0"/>
              </a:rPr>
              <a:t>(</a:t>
            </a:r>
            <a:r>
              <a:rPr lang="en-CA" sz="1800" b="1" dirty="0" err="1">
                <a:latin typeface="Consolas" panose="020B0609020204030204" pitchFamily="49" charset="0"/>
              </a:rPr>
              <a:t>vtk.vtkCommand.ModifiedEvent</a:t>
            </a:r>
            <a:r>
              <a:rPr lang="en-CA" sz="1800" b="1" dirty="0">
                <a:latin typeface="Consolas" panose="020B0609020204030204" pitchFamily="49" charset="0"/>
              </a:rPr>
              <a:t>, </a:t>
            </a:r>
            <a:r>
              <a:rPr lang="en-CA" sz="1800" b="1" dirty="0" err="1">
                <a:latin typeface="Consolas" panose="020B0609020204030204" pitchFamily="49" charset="0"/>
              </a:rPr>
              <a:t>printPos</a:t>
            </a:r>
            <a:r>
              <a:rPr lang="en-CA" sz="1800" b="1" dirty="0">
                <a:latin typeface="Consolas" panose="020B0609020204030204" pitchFamily="49" charset="0"/>
              </a:rPr>
              <a:t>)</a:t>
            </a:r>
          </a:p>
          <a:p>
            <a:pPr marL="169863" lvl="1" indent="0">
              <a:buNone/>
            </a:pPr>
            <a:endParaRPr lang="en-CA" sz="1800" b="1" dirty="0">
              <a:latin typeface="Consolas" panose="020B0609020204030204" pitchFamily="49" charset="0"/>
            </a:endParaRP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[20.267904116373643, 4.977985287703447,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[21.92516292115039, 1.6634676781499849,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[22.477582522742637, 1.1110480765577364,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[24.687260929111574, 0.5586284749655164,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[26.34451973388832, 0.00620887337326792, -170.2500000000001]</a:t>
            </a:r>
          </a:p>
          <a:p>
            <a:pPr marL="169863" lvl="1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f.RemoveObserver</a:t>
            </a:r>
            <a:r>
              <a:rPr lang="en-CA" sz="1800" b="1" dirty="0">
                <a:latin typeface="Consolas" panose="020B0609020204030204" pitchFamily="49" charset="0"/>
              </a:rPr>
              <a:t>(</a:t>
            </a:r>
            <a:r>
              <a:rPr lang="en-CA" sz="1800" b="1" dirty="0" err="1">
                <a:latin typeface="Consolas" panose="020B0609020204030204" pitchFamily="49" charset="0"/>
              </a:rPr>
              <a:t>obsTag</a:t>
            </a:r>
            <a:r>
              <a:rPr lang="en-CA" sz="18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Observing MRML objects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800600" y="1219200"/>
            <a:ext cx="152400" cy="1371600"/>
          </a:xfrm>
          <a:prstGeom prst="rightBrace">
            <a:avLst>
              <a:gd name="adj1" fmla="val 16704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6991" y="1704945"/>
            <a:ext cx="3271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863" lvl="1" indent="0">
              <a:buNone/>
            </a:pPr>
            <a:r>
              <a:rPr lang="en-CA" dirty="0">
                <a:latin typeface="+mn-lt"/>
              </a:rPr>
              <a:t>These lines start with 2 spaces!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038600"/>
            <a:ext cx="3165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863" lvl="1" indent="0">
              <a:buNone/>
            </a:pPr>
            <a:r>
              <a:rPr lang="en-CA" dirty="0">
                <a:latin typeface="+mn-lt"/>
              </a:rPr>
              <a:t>=&gt; Drag-and-drop first fiducial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7681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447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None/>
            </a:pPr>
            <a:r>
              <a:rPr lang="en-CA" sz="6600" b="1" dirty="0"/>
              <a:t>Part 2</a:t>
            </a:r>
            <a:endParaRPr lang="en-CA" sz="66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sz="4800" dirty="0"/>
              <a:t>Use python console in Slicer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sz="4800" u="sng" dirty="0"/>
              <a:t>Simple scripted module example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46599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3174540" y="2927350"/>
            <a:ext cx="9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200400" y="3581400"/>
            <a:ext cx="9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48000" y="4660900"/>
            <a:ext cx="9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05000" y="1905000"/>
            <a:ext cx="0" cy="86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Slicer application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3399" y="5257800"/>
            <a:ext cx="8283105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Libraries (Qt, VTK, ITK, CTK, …)</a:t>
            </a:r>
            <a:endParaRPr lang="en-US" sz="2800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3657600" y="265430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A</a:t>
            </a:r>
            <a:endParaRPr lang="en-US" sz="2800" i="1" dirty="0"/>
          </a:p>
        </p:txBody>
      </p:sp>
      <p:sp>
        <p:nvSpPr>
          <p:cNvPr id="92" name="Rounded Rectangle 91"/>
          <p:cNvSpPr/>
          <p:nvPr/>
        </p:nvSpPr>
        <p:spPr>
          <a:xfrm>
            <a:off x="533400" y="1143000"/>
            <a:ext cx="5460264" cy="946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Slicer application core</a:t>
            </a:r>
            <a:endParaRPr lang="en-US" sz="2800" i="1" dirty="0"/>
          </a:p>
        </p:txBody>
      </p:sp>
      <p:sp>
        <p:nvSpPr>
          <p:cNvPr id="10" name="Rounded Rectangle 10"/>
          <p:cNvSpPr/>
          <p:nvPr/>
        </p:nvSpPr>
        <p:spPr>
          <a:xfrm>
            <a:off x="3657600" y="3304417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B</a:t>
            </a:r>
            <a:endParaRPr lang="en-US" sz="2800" i="1" dirty="0"/>
          </a:p>
        </p:txBody>
      </p:sp>
      <p:sp>
        <p:nvSpPr>
          <p:cNvPr id="12" name="Rounded Rectangle 10"/>
          <p:cNvSpPr/>
          <p:nvPr/>
        </p:nvSpPr>
        <p:spPr>
          <a:xfrm>
            <a:off x="3657600" y="441960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N</a:t>
            </a:r>
            <a:endParaRPr lang="en-US" sz="2800" i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698264" y="3832983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</a:t>
            </a:r>
          </a:p>
        </p:txBody>
      </p:sp>
      <p:sp>
        <p:nvSpPr>
          <p:cNvPr id="18" name="Rounded Rectangle 10"/>
          <p:cNvSpPr/>
          <p:nvPr/>
        </p:nvSpPr>
        <p:spPr>
          <a:xfrm>
            <a:off x="6450864" y="2331803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X</a:t>
            </a:r>
            <a:endParaRPr lang="en-US" sz="2800" i="1" dirty="0"/>
          </a:p>
        </p:txBody>
      </p:sp>
      <p:sp>
        <p:nvSpPr>
          <p:cNvPr id="19" name="Rounded Rectangle 10"/>
          <p:cNvSpPr/>
          <p:nvPr/>
        </p:nvSpPr>
        <p:spPr>
          <a:xfrm>
            <a:off x="6450864" y="298192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Y</a:t>
            </a:r>
            <a:endParaRPr lang="en-US" sz="2800" i="1" dirty="0"/>
          </a:p>
        </p:txBody>
      </p:sp>
      <p:sp>
        <p:nvSpPr>
          <p:cNvPr id="20" name="Rounded Rectangle 10"/>
          <p:cNvSpPr/>
          <p:nvPr/>
        </p:nvSpPr>
        <p:spPr>
          <a:xfrm>
            <a:off x="6450864" y="410210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Z</a:t>
            </a:r>
            <a:endParaRPr lang="en-US" sz="2800" i="1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289064" y="3510486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25705" y="2115903"/>
            <a:ext cx="2590800" cy="27608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577680" y="1582503"/>
            <a:ext cx="187996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Extensions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263532" y="22415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124200" y="2594324"/>
            <a:ext cx="3607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2895600" y="3244441"/>
            <a:ext cx="3800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2895600" y="4361097"/>
            <a:ext cx="3800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10"/>
          <p:cNvSpPr/>
          <p:nvPr/>
        </p:nvSpPr>
        <p:spPr>
          <a:xfrm>
            <a:off x="533400" y="2209800"/>
            <a:ext cx="2819400" cy="2895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scene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52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/>
          <a:lstStyle/>
          <a:p>
            <a:r>
              <a:rPr lang="en-CA" b="1" dirty="0"/>
              <a:t>Blocks defined by indentation: 2 spaces</a:t>
            </a:r>
          </a:p>
          <a:p>
            <a:r>
              <a:rPr lang="en-CA" dirty="0"/>
              <a:t>Case sensitive</a:t>
            </a:r>
          </a:p>
          <a:p>
            <a:r>
              <a:rPr lang="en-CA" dirty="0"/>
              <a:t>Comments</a:t>
            </a:r>
          </a:p>
          <a:p>
            <a:pPr marL="457200" lvl="1" indent="0">
              <a:buNone/>
            </a:pPr>
            <a:r>
              <a:rPr lang="en-CA" sz="2000" b="1" dirty="0">
                <a:latin typeface="Consolas" panose="020B0609020204030204" pitchFamily="49" charset="0"/>
                <a:cs typeface="Miriam Fixed" panose="020B0509050101010101" pitchFamily="49" charset="-79"/>
              </a:rPr>
              <a:t># This whole row is a comment</a:t>
            </a:r>
          </a:p>
          <a:p>
            <a:pPr marL="457200" lvl="1" indent="0">
              <a:buNone/>
            </a:pPr>
            <a:r>
              <a:rPr lang="en-CA" sz="2000" b="1" dirty="0">
                <a:latin typeface="Consolas" panose="020B0609020204030204" pitchFamily="49" charset="0"/>
                <a:cs typeface="Miriam Fixed" panose="020B0509050101010101" pitchFamily="49" charset="-79"/>
              </a:rPr>
              <a:t>”””This is a potentially multi-line comment”””</a:t>
            </a:r>
          </a:p>
          <a:p>
            <a:r>
              <a:rPr lang="en-CA" dirty="0"/>
              <a:t>Blocks defined by indentation</a:t>
            </a:r>
          </a:p>
          <a:p>
            <a:r>
              <a:rPr lang="en-CA" dirty="0"/>
              <a:t>An object refers to itself as </a:t>
            </a:r>
            <a:r>
              <a:rPr lang="en-CA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self</a:t>
            </a:r>
            <a:r>
              <a:rPr lang="en-CA" sz="2400" dirty="0"/>
              <a:t> </a:t>
            </a:r>
            <a:r>
              <a:rPr lang="en-CA" dirty="0"/>
              <a:t>(in C++: </a:t>
            </a:r>
            <a:r>
              <a:rPr lang="en-CA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this</a:t>
            </a:r>
            <a:r>
              <a:rPr lang="en-CA" dirty="0"/>
              <a:t>)</a:t>
            </a:r>
          </a:p>
          <a:p>
            <a:r>
              <a:rPr lang="en-CA" dirty="0"/>
              <a:t>Namespaces: </a:t>
            </a:r>
            <a:r>
              <a:rPr lang="en-CA" sz="2400" b="1" dirty="0">
                <a:latin typeface="Consolas" panose="020B0609020204030204" pitchFamily="49" charset="0"/>
                <a:cs typeface="Miriam Fixed" panose="020B0509050101010101" pitchFamily="49" charset="-79"/>
              </a:rPr>
              <a:t>slicer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sz="2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ctk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sz="2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vtk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sz="2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qt</a:t>
            </a:r>
            <a:endParaRPr lang="en-CA" sz="2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dirty="0"/>
              <a:t>Blocks … indentation … spaces!</a:t>
            </a:r>
          </a:p>
          <a:p>
            <a:endParaRPr lang="en-CA" sz="2400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CA" dirty="0"/>
              <a:t>Python in general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913763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r>
              <a:rPr lang="en-CA" dirty="0"/>
              <a:t>Using a proper text editor is essential</a:t>
            </a:r>
          </a:p>
          <a:p>
            <a:pPr lvl="1"/>
            <a:r>
              <a:rPr lang="en-CA" dirty="0"/>
              <a:t>Replace all, Easy comment/uncomment, indent, …</a:t>
            </a:r>
          </a:p>
          <a:p>
            <a:pPr lvl="1"/>
            <a:r>
              <a:rPr lang="en-CA" dirty="0"/>
              <a:t>Syntax highlighting</a:t>
            </a:r>
          </a:p>
          <a:p>
            <a:pPr lvl="1"/>
            <a:r>
              <a:rPr lang="en-CA" dirty="0"/>
              <a:t>Keyboard shortcuts</a:t>
            </a:r>
          </a:p>
          <a:p>
            <a:pPr lvl="1"/>
            <a:r>
              <a:rPr lang="en-CA" dirty="0"/>
              <a:t>Recommended:</a:t>
            </a:r>
            <a:br>
              <a:rPr lang="en-CA" dirty="0"/>
            </a:br>
            <a:r>
              <a:rPr lang="en-CA" dirty="0"/>
              <a:t>Windows-only: </a:t>
            </a:r>
            <a:r>
              <a:rPr lang="en-CA" b="1" dirty="0">
                <a:hlinkClick r:id="rId2"/>
              </a:rPr>
              <a:t>Notepad++</a:t>
            </a:r>
            <a:r>
              <a:rPr lang="en-CA" dirty="0"/>
              <a:t>, Mac-only: </a:t>
            </a:r>
            <a:r>
              <a:rPr lang="en-CA" dirty="0" err="1"/>
              <a:t>Xcode</a:t>
            </a:r>
            <a:br>
              <a:rPr lang="en-CA" dirty="0"/>
            </a:br>
            <a:r>
              <a:rPr lang="en-CA" dirty="0"/>
              <a:t>Cross-platform: </a:t>
            </a:r>
            <a:r>
              <a:rPr lang="en-CA" dirty="0">
                <a:hlinkClick r:id="rId3"/>
              </a:rPr>
              <a:t>Atom</a:t>
            </a:r>
            <a:r>
              <a:rPr lang="en-CA" dirty="0"/>
              <a:t>, </a:t>
            </a:r>
            <a:r>
              <a:rPr lang="en-CA" dirty="0">
                <a:hlinkClick r:id="rId4"/>
              </a:rPr>
              <a:t>Sublime Text</a:t>
            </a:r>
            <a:endParaRPr lang="en-CA" dirty="0"/>
          </a:p>
          <a:p>
            <a:r>
              <a:rPr lang="en-CA" dirty="0"/>
              <a:t>Integrated development environment:</a:t>
            </a:r>
          </a:p>
          <a:p>
            <a:pPr lvl="1"/>
            <a:r>
              <a:rPr lang="en-CA" dirty="0"/>
              <a:t>Text editor + debugger, code browser, …</a:t>
            </a:r>
          </a:p>
          <a:p>
            <a:pPr lvl="1"/>
            <a:r>
              <a:rPr lang="en-CA" dirty="0"/>
              <a:t>Recommended: </a:t>
            </a:r>
            <a:r>
              <a:rPr lang="en-CA" b="1" dirty="0">
                <a:hlinkClick r:id="rId5"/>
              </a:rPr>
              <a:t>PyCharm</a:t>
            </a:r>
            <a:r>
              <a:rPr lang="en-CA" dirty="0"/>
              <a:t>, </a:t>
            </a:r>
            <a:r>
              <a:rPr lang="en-CA" b="1" dirty="0">
                <a:hlinkClick r:id="rId6"/>
              </a:rPr>
              <a:t>Visual Studio Code</a:t>
            </a:r>
            <a:r>
              <a:rPr lang="en-CA" dirty="0"/>
              <a:t>, </a:t>
            </a:r>
            <a:r>
              <a:rPr lang="en-CA" dirty="0">
                <a:hlinkClick r:id="rId7"/>
              </a:rPr>
              <a:t>LiClipse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CA" dirty="0"/>
              <a:t>Text editor / 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418556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761" y="4636004"/>
            <a:ext cx="2057400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32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Create extension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093170"/>
            <a:ext cx="3333750" cy="2710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88" y="1343704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437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2674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Down Arrow 10"/>
          <p:cNvSpPr/>
          <p:nvPr/>
        </p:nvSpPr>
        <p:spPr bwMode="auto">
          <a:xfrm>
            <a:off x="1928812" y="3936435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2445" y="4754940"/>
            <a:ext cx="3187155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CA" sz="2400" dirty="0"/>
              <a:t>Enter name:</a:t>
            </a:r>
            <a:br>
              <a:rPr lang="en-CA" sz="2400" dirty="0"/>
            </a:br>
            <a:r>
              <a:rPr lang="en-CA" sz="2400" i="1" dirty="0" err="1"/>
              <a:t>MyFirstExtension</a:t>
            </a:r>
            <a:endParaRPr lang="en-CA" sz="2400" i="1" dirty="0"/>
          </a:p>
          <a:p>
            <a:pPr marL="514350" indent="-514350">
              <a:buAutoNum type="arabicPeriod"/>
            </a:pPr>
            <a:r>
              <a:rPr lang="en-CA" sz="2400" dirty="0"/>
              <a:t>Choose destination:</a:t>
            </a:r>
            <a:br>
              <a:rPr lang="en-CA" sz="2400" dirty="0"/>
            </a:br>
            <a:r>
              <a:rPr lang="en-CA" sz="2400" dirty="0"/>
              <a:t>In your Git repo!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3567545" y="5116930"/>
            <a:ext cx="1004455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383" y="799411"/>
            <a:ext cx="3343275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Down Arrow 13"/>
          <p:cNvSpPr/>
          <p:nvPr/>
        </p:nvSpPr>
        <p:spPr bwMode="auto">
          <a:xfrm flipV="1">
            <a:off x="6393134" y="4048125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3" y="358415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74" y="580751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90" y="551898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9628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126210"/>
            <a:ext cx="2626005" cy="305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96" y="1026009"/>
            <a:ext cx="202882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Create 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33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47800"/>
            <a:ext cx="54483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/>
          <p:cNvSpPr/>
          <p:nvPr/>
        </p:nvSpPr>
        <p:spPr bwMode="auto">
          <a:xfrm>
            <a:off x="5838825" y="1678384"/>
            <a:ext cx="65122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292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59310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63" y="203205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Down Arrow 11"/>
          <p:cNvSpPr/>
          <p:nvPr/>
        </p:nvSpPr>
        <p:spPr bwMode="auto">
          <a:xfrm>
            <a:off x="7396161" y="2566991"/>
            <a:ext cx="485775" cy="45084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381" y="569249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254406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Module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34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" b="67508"/>
          <a:stretch/>
        </p:blipFill>
        <p:spPr>
          <a:xfrm>
            <a:off x="1865325" y="1676401"/>
            <a:ext cx="5337149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Content Placeholder 4"/>
          <p:cNvSpPr txBox="1">
            <a:spLocks/>
          </p:cNvSpPr>
          <p:nvPr/>
        </p:nvSpPr>
        <p:spPr>
          <a:xfrm>
            <a:off x="457200" y="1066800"/>
            <a:ext cx="8229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In Application Settings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You can add by </a:t>
            </a:r>
            <a:r>
              <a:rPr lang="en-CA" dirty="0" err="1"/>
              <a:t>drag&amp;drop</a:t>
            </a:r>
            <a:endParaRPr lang="en-CA" dirty="0"/>
          </a:p>
          <a:p>
            <a:pPr lvl="1"/>
            <a:r>
              <a:rPr lang="en-CA" dirty="0"/>
              <a:t>But you don’t need to because checking the “Add selected module to search paths” checkbox did it for you</a:t>
            </a:r>
          </a:p>
        </p:txBody>
      </p:sp>
      <p:sp>
        <p:nvSpPr>
          <p:cNvPr id="17" name="Right Arrow 16"/>
          <p:cNvSpPr/>
          <p:nvPr/>
        </p:nvSpPr>
        <p:spPr bwMode="auto">
          <a:xfrm flipH="1">
            <a:off x="5562600" y="3021014"/>
            <a:ext cx="672754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699546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62739"/>
          <a:stretch/>
        </p:blipFill>
        <p:spPr>
          <a:xfrm>
            <a:off x="1020128" y="2790140"/>
            <a:ext cx="7103745" cy="2499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Developer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066800"/>
            <a:ext cx="8229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Enable features useful for development</a:t>
            </a:r>
          </a:p>
          <a:p>
            <a:pPr lvl="1"/>
            <a:r>
              <a:rPr lang="en-CA" dirty="0"/>
              <a:t>Allow dynamic reload of source code etc.</a:t>
            </a:r>
          </a:p>
          <a:p>
            <a:r>
              <a:rPr lang="en-CA" dirty="0"/>
              <a:t>In Application Settings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>
              <a:spcBef>
                <a:spcPts val="2400"/>
              </a:spcBef>
            </a:pPr>
            <a:r>
              <a:rPr lang="en-CA" dirty="0"/>
              <a:t>Restart Slicer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90" y="3196644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69898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57" y="1143000"/>
            <a:ext cx="3371685" cy="4823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Find the new module in Slicer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3581400" y="3174899"/>
            <a:ext cx="65122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96" y="558772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31" y="560629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614" y="143304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299" y="1658903"/>
            <a:ext cx="4582306" cy="3755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76" y="39624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624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24971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r>
              <a:rPr lang="en-CA" sz="2800" dirty="0"/>
              <a:t>Commit your changes</a:t>
            </a:r>
          </a:p>
          <a:p>
            <a:r>
              <a:rPr lang="en-CA" sz="2800" dirty="0"/>
              <a:t>New files need to be added explicitly</a:t>
            </a:r>
          </a:p>
          <a:p>
            <a:r>
              <a:rPr lang="en-CA" sz="2800" dirty="0"/>
              <a:t>Commit message should look like this:</a:t>
            </a:r>
            <a:br>
              <a:rPr lang="en-CA" sz="2800" dirty="0"/>
            </a:br>
            <a:r>
              <a:rPr lang="en-CA" sz="2800" dirty="0"/>
              <a:t>"</a:t>
            </a:r>
            <a:r>
              <a:rPr lang="en-CA" sz="2800" i="1" dirty="0"/>
              <a:t>Re #7: Description of </a:t>
            </a:r>
            <a:r>
              <a:rPr lang="en-CA" sz="2800" i="1" u="sng" dirty="0"/>
              <a:t>why</a:t>
            </a:r>
            <a:r>
              <a:rPr lang="en-CA" sz="2800" i="1" dirty="0"/>
              <a:t> I did what I did"</a:t>
            </a:r>
            <a:br>
              <a:rPr lang="en-CA" sz="2800" i="1" dirty="0"/>
            </a:br>
            <a:r>
              <a:rPr lang="en-CA" sz="2400" dirty="0"/>
              <a:t>(do not describe </a:t>
            </a:r>
            <a:r>
              <a:rPr lang="en-CA" sz="2400" u="sng" dirty="0"/>
              <a:t>what</a:t>
            </a:r>
            <a:r>
              <a:rPr lang="en-CA" sz="2400" dirty="0"/>
              <a:t> you did, it's obvious from the diff)</a:t>
            </a:r>
          </a:p>
          <a:p>
            <a:r>
              <a:rPr lang="en-CA" sz="2800" dirty="0"/>
              <a:t>When you think you're done</a:t>
            </a:r>
            <a:br>
              <a:rPr lang="en-CA" sz="3600" dirty="0"/>
            </a:br>
            <a:r>
              <a:rPr lang="en-CA" sz="2800" dirty="0"/>
              <a:t>"</a:t>
            </a:r>
            <a:r>
              <a:rPr lang="en-CA" sz="2800" i="1" dirty="0"/>
              <a:t>Test #7: Description of why I did what I did"</a:t>
            </a:r>
          </a:p>
          <a:p>
            <a:r>
              <a:rPr lang="en-CA" sz="2800" dirty="0"/>
              <a:t>When everybody agrees you're done</a:t>
            </a:r>
            <a:br>
              <a:rPr lang="en-CA" sz="2800" dirty="0"/>
            </a:br>
            <a:r>
              <a:rPr lang="en-CA" sz="2800" dirty="0"/>
              <a:t>"</a:t>
            </a:r>
            <a:r>
              <a:rPr lang="en-CA" sz="2800" i="1" dirty="0"/>
              <a:t>Fixed #7: Description of why I did what I did"</a:t>
            </a:r>
          </a:p>
          <a:p>
            <a:r>
              <a:rPr lang="en-CA" sz="2800" dirty="0"/>
              <a:t>Pull before each commit!</a:t>
            </a:r>
          </a:p>
          <a:p>
            <a:endParaRPr lang="en-CA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CA" dirty="0"/>
              <a:t>Commit your changes regularly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105501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Write our scripted module #1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143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Rename the module in the .</a:t>
            </a:r>
            <a:r>
              <a:rPr lang="en-CA" sz="2400" dirty="0" err="1"/>
              <a:t>py</a:t>
            </a:r>
            <a:r>
              <a:rPr lang="en-CA" sz="2400" dirty="0"/>
              <a:t> file</a:t>
            </a:r>
          </a:p>
          <a:p>
            <a:endParaRPr lang="en-C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607403"/>
            <a:ext cx="5682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__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init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__(self, parent):</a:t>
            </a:r>
          </a:p>
          <a:p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ScriptedLoadableModule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.__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init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__(self, parent)</a:t>
            </a:r>
          </a:p>
          <a:p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self.parent.title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"</a:t>
            </a:r>
            <a:r>
              <a:rPr lang="en-CA" sz="16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Center of Mass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"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775759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Write our scripted module #2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CA" sz="2400" dirty="0"/>
              <a:t>Customize widgets in </a:t>
            </a:r>
            <a:r>
              <a:rPr lang="en-CA" sz="2400" dirty="0" err="1"/>
              <a:t>Qt</a:t>
            </a:r>
            <a:r>
              <a:rPr lang="en-CA" sz="2400" dirty="0"/>
              <a:t> Designer:</a:t>
            </a:r>
          </a:p>
          <a:p>
            <a:pPr lvl="1">
              <a:spcBef>
                <a:spcPts val="600"/>
              </a:spcBef>
            </a:pPr>
            <a:r>
              <a:rPr lang="en-CA" sz="2000" dirty="0"/>
              <a:t>Double-click “Input Volume” and enter</a:t>
            </a:r>
            <a:br>
              <a:rPr lang="en-CA" sz="2000" dirty="0"/>
            </a:br>
            <a:r>
              <a:rPr lang="en-CA" sz="2000" dirty="0"/>
              <a:t>“Input </a:t>
            </a:r>
            <a:r>
              <a:rPr lang="en-CA" sz="2000" dirty="0">
                <a:solidFill>
                  <a:srgbClr val="FF0000"/>
                </a:solidFill>
              </a:rPr>
              <a:t>Markups</a:t>
            </a:r>
            <a:r>
              <a:rPr lang="en-CA" sz="2000" dirty="0"/>
              <a:t>”</a:t>
            </a:r>
          </a:p>
          <a:p>
            <a:pPr lvl="1">
              <a:spcBef>
                <a:spcPts val="600"/>
              </a:spcBef>
            </a:pPr>
            <a:endParaRPr lang="en-CA" sz="2000" dirty="0"/>
          </a:p>
          <a:p>
            <a:pPr lvl="1">
              <a:spcBef>
                <a:spcPts val="600"/>
              </a:spcBef>
            </a:pPr>
            <a:endParaRPr lang="en-CA" sz="2000" dirty="0"/>
          </a:p>
          <a:p>
            <a:pPr lvl="1">
              <a:spcBef>
                <a:spcPts val="600"/>
              </a:spcBef>
            </a:pPr>
            <a:r>
              <a:rPr lang="en-CA" sz="2000" dirty="0"/>
              <a:t>Select node selector next to Input Markups, and edit </a:t>
            </a:r>
            <a:r>
              <a:rPr lang="en-CA" sz="2000" dirty="0" err="1"/>
              <a:t>nodeTypes</a:t>
            </a:r>
            <a:endParaRPr lang="en-CA" sz="2000" dirty="0"/>
          </a:p>
          <a:p>
            <a:pPr lvl="1">
              <a:spcBef>
                <a:spcPts val="600"/>
              </a:spcBef>
            </a:pPr>
            <a:endParaRPr lang="en-CA" sz="2000" dirty="0"/>
          </a:p>
          <a:p>
            <a:pPr lvl="1">
              <a:spcBef>
                <a:spcPts val="600"/>
              </a:spcBef>
            </a:pPr>
            <a:endParaRPr lang="en-CA" sz="2000" dirty="0"/>
          </a:p>
          <a:p>
            <a:pPr lvl="1">
              <a:spcBef>
                <a:spcPts val="1200"/>
              </a:spcBef>
            </a:pPr>
            <a:r>
              <a:rPr lang="en-CA" sz="2000" dirty="0"/>
              <a:t>Double-click on “</a:t>
            </a:r>
            <a:r>
              <a:rPr lang="en-CA" sz="2000" dirty="0" err="1"/>
              <a:t>vtkMRMLScalarVolumeNode</a:t>
            </a:r>
            <a:r>
              <a:rPr lang="en-CA" sz="2000" dirty="0"/>
              <a:t>”</a:t>
            </a:r>
            <a:br>
              <a:rPr lang="en-CA" sz="2000" dirty="0"/>
            </a:br>
            <a:r>
              <a:rPr lang="en-CA" sz="2000" dirty="0"/>
              <a:t>and replace it with “</a:t>
            </a:r>
            <a:r>
              <a:rPr lang="en-CA" sz="2000" dirty="0" err="1">
                <a:solidFill>
                  <a:srgbClr val="FF0000"/>
                </a:solidFill>
              </a:rPr>
              <a:t>vtkMRMLMarkupsFiducialNode</a:t>
            </a:r>
            <a:r>
              <a:rPr lang="en-CA" sz="2000" dirty="0"/>
              <a:t>”</a:t>
            </a:r>
          </a:p>
          <a:p>
            <a:pPr lvl="1">
              <a:spcBef>
                <a:spcPts val="1200"/>
              </a:spcBef>
            </a:pPr>
            <a:r>
              <a:rPr lang="en-CA" sz="2000" dirty="0"/>
              <a:t>Turn off “</a:t>
            </a:r>
            <a:r>
              <a:rPr lang="en-CA" sz="2000" dirty="0" err="1"/>
              <a:t>selectNodeUponCreation</a:t>
            </a:r>
            <a:r>
              <a:rPr lang="en-CA" sz="2000" dirty="0"/>
              <a:t>”</a:t>
            </a:r>
          </a:p>
          <a:p>
            <a:pPr lvl="1">
              <a:spcBef>
                <a:spcPts val="1200"/>
              </a:spcBef>
            </a:pPr>
            <a:endParaRPr lang="en-CA" sz="2000" dirty="0"/>
          </a:p>
          <a:p>
            <a:pPr lvl="1">
              <a:spcBef>
                <a:spcPts val="2400"/>
              </a:spcBef>
            </a:pPr>
            <a:r>
              <a:rPr lang="en-CA" sz="2000" dirty="0"/>
              <a:t>Don’t forget to save the .</a:t>
            </a:r>
            <a:r>
              <a:rPr lang="en-CA" sz="2000" dirty="0" err="1"/>
              <a:t>ui</a:t>
            </a:r>
            <a:r>
              <a:rPr lang="en-CA" sz="2000" dirty="0"/>
              <a:t> file in </a:t>
            </a:r>
            <a:r>
              <a:rPr lang="en-CA" sz="2000" dirty="0" err="1"/>
              <a:t>Qt</a:t>
            </a:r>
            <a:r>
              <a:rPr lang="en-CA" sz="2000" dirty="0"/>
              <a:t> Designer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2" y="1149057"/>
            <a:ext cx="217170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33" y="148495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302" y="148495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3206193"/>
            <a:ext cx="3832043" cy="719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ight Arrow 13"/>
          <p:cNvSpPr/>
          <p:nvPr/>
        </p:nvSpPr>
        <p:spPr bwMode="auto">
          <a:xfrm>
            <a:off x="5371572" y="3320790"/>
            <a:ext cx="65122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41" y="353223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37550" b="67299"/>
          <a:stretch/>
        </p:blipFill>
        <p:spPr>
          <a:xfrm>
            <a:off x="6175193" y="3159911"/>
            <a:ext cx="2054407" cy="888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932" y="366268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l="1395"/>
          <a:stretch/>
        </p:blipFill>
        <p:spPr>
          <a:xfrm>
            <a:off x="1426464" y="5181600"/>
            <a:ext cx="2930346" cy="58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055" y="537702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71922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487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Global repository for all data: </a:t>
            </a:r>
            <a:r>
              <a:rPr lang="en-CA" b="1" dirty="0"/>
              <a:t>MRML scene</a:t>
            </a:r>
            <a:br>
              <a:rPr lang="en-CA" dirty="0"/>
            </a:br>
            <a:r>
              <a:rPr lang="en-CA" sz="1800" dirty="0"/>
              <a:t>(MRML: Medical Reality Markup Language)</a:t>
            </a:r>
            <a:endParaRPr lang="en-CA" dirty="0"/>
          </a:p>
          <a:p>
            <a:pPr lvl="1"/>
            <a:r>
              <a:rPr lang="en-CA" sz="2400" dirty="0"/>
              <a:t>List of MRML nodes, each identified by a unique string ID</a:t>
            </a:r>
          </a:p>
          <a:p>
            <a:pPr lvl="1"/>
            <a:r>
              <a:rPr lang="en-CA" sz="2400" dirty="0"/>
              <a:t>References, observations between nodes</a:t>
            </a:r>
          </a:p>
          <a:p>
            <a:r>
              <a:rPr lang="en-CA" dirty="0"/>
              <a:t>Modules communicate through reading/writing MRML nodes</a:t>
            </a:r>
          </a:p>
          <a:p>
            <a:pPr lvl="1"/>
            <a:r>
              <a:rPr lang="en-CA" sz="2400" dirty="0"/>
              <a:t>Modules do not need to know about each other!</a:t>
            </a:r>
            <a:endParaRPr lang="en-CA" sz="2400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Slicer data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459"/>
          <a:stretch/>
        </p:blipFill>
        <p:spPr>
          <a:xfrm>
            <a:off x="5562600" y="1155458"/>
            <a:ext cx="3352800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40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066799"/>
            <a:ext cx="8534400" cy="437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/>
              <a:t>Look for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class</a:t>
            </a:r>
            <a:r>
              <a:rPr lang="en-CA" sz="2200" i="1" dirty="0"/>
              <a:t> </a:t>
            </a:r>
            <a:r>
              <a:rPr lang="en-CA" sz="20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MyFirstModuleLogic</a:t>
            </a:r>
            <a:endParaRPr lang="en-CA" sz="2200" dirty="0"/>
          </a:p>
          <a:p>
            <a:r>
              <a:rPr lang="en-CA" sz="2200" dirty="0"/>
              <a:t>Insert this code above the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en-CA" sz="1800" i="1" dirty="0"/>
              <a:t> </a:t>
            </a:r>
            <a:r>
              <a:rPr lang="en-CA" sz="2200" dirty="0"/>
              <a:t>function</a:t>
            </a:r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r>
              <a:rPr lang="en-CA" sz="2200" dirty="0"/>
              <a:t>Click the Reload button to see the changes</a:t>
            </a:r>
            <a:br>
              <a:rPr lang="en-CA" sz="2200" dirty="0"/>
            </a:br>
            <a:r>
              <a:rPr lang="en-CA" sz="2200" dirty="0"/>
              <a:t>(remember to save the files first)</a:t>
            </a:r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#3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56" y="1832827"/>
            <a:ext cx="8255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getCenterOfMass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(self,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):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[0,0,0]</a:t>
            </a:r>
          </a:p>
          <a:p>
            <a:endParaRPr lang="en-CA" sz="12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import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numpy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as np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sumPos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np.zeros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(3)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for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in range(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markupsNode.GetNumberOfMarkups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()):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np.zeros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(3)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markupsNode.GetNthFiducialPosition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i,pos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sumPos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+=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pos</a:t>
            </a:r>
            <a:endParaRPr lang="en-CA" sz="12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sumPos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/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markupsNode.GetNumberOfMarkups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logging.info('Center of mass for \'' +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markupsNode.GetName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 + '\': ' +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repr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))</a:t>
            </a:r>
          </a:p>
          <a:p>
            <a:endParaRPr lang="en-CA" sz="12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return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445917"/>
            <a:ext cx="4648200" cy="63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69049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5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526500"/>
            <a:ext cx="868680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Change the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en-CA" sz="2000" i="1" dirty="0"/>
              <a:t> </a:t>
            </a:r>
            <a:r>
              <a:rPr lang="en-CA" sz="2400" dirty="0"/>
              <a:t>function to look like this:</a:t>
            </a: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endParaRPr lang="en-CA" sz="2400" dirty="0"/>
          </a:p>
          <a:p>
            <a:endParaRPr lang="en-CA" sz="2400" dirty="0"/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41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#4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136100"/>
            <a:ext cx="82509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run(self,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inputMarkups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outputVolume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imageThreshold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enableScreenshots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=0):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"""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Run the actual algorithm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"""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self.centerOfMass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self.getCenterOfMass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inputMarkups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return True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91228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42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#5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990601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err="1"/>
              <a:t>Drag&amp;drop</a:t>
            </a:r>
            <a:r>
              <a:rPr lang="en-CA" sz="2400" dirty="0"/>
              <a:t> a Label in the module widget above the Apply button</a:t>
            </a: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pPr>
              <a:spcBef>
                <a:spcPts val="1800"/>
              </a:spcBef>
            </a:pPr>
            <a:r>
              <a:rPr lang="en-CA" sz="2400" dirty="0"/>
              <a:t>Double-click the label and enter “</a:t>
            </a:r>
            <a:r>
              <a:rPr lang="en-CA" sz="2400" dirty="0">
                <a:solidFill>
                  <a:srgbClr val="FF0000"/>
                </a:solidFill>
              </a:rPr>
              <a:t>Center of mass:</a:t>
            </a:r>
            <a:r>
              <a:rPr lang="en-CA" sz="2400" dirty="0"/>
              <a:t>”</a:t>
            </a:r>
          </a:p>
          <a:p>
            <a:pPr>
              <a:spcBef>
                <a:spcPts val="0"/>
              </a:spcBef>
            </a:pPr>
            <a:r>
              <a:rPr lang="en-CA" sz="2400" dirty="0" err="1"/>
              <a:t>Drag&amp;drop</a:t>
            </a:r>
            <a:r>
              <a:rPr lang="en-CA" sz="2400" dirty="0"/>
              <a:t> a second one in the right column, make it empty</a:t>
            </a:r>
          </a:p>
          <a:p>
            <a:pPr>
              <a:spcBef>
                <a:spcPts val="0"/>
              </a:spcBef>
            </a:pPr>
            <a:r>
              <a:rPr lang="en-CA" sz="2400" dirty="0"/>
              <a:t>Rename the object to </a:t>
            </a:r>
            <a:r>
              <a:rPr lang="en-CA" sz="2400" dirty="0" err="1">
                <a:solidFill>
                  <a:srgbClr val="FF0000"/>
                </a:solidFill>
              </a:rPr>
              <a:t>centerOfMassValueLabel</a:t>
            </a:r>
            <a:endParaRPr lang="en-CA" sz="24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CA" sz="2400" dirty="0"/>
          </a:p>
          <a:p>
            <a:pPr>
              <a:spcBef>
                <a:spcPts val="0"/>
              </a:spcBef>
            </a:pPr>
            <a:endParaRPr lang="en-CA" sz="2400" dirty="0"/>
          </a:p>
          <a:p>
            <a:pPr>
              <a:spcBef>
                <a:spcPts val="0"/>
              </a:spcBef>
            </a:pPr>
            <a:endParaRPr lang="en-CA" sz="2400" dirty="0"/>
          </a:p>
          <a:p>
            <a:pPr>
              <a:spcBef>
                <a:spcPts val="0"/>
              </a:spcBef>
            </a:pPr>
            <a:endParaRPr lang="en-CA" sz="2400" dirty="0"/>
          </a:p>
          <a:p>
            <a:pPr marL="2682875" indent="-395288">
              <a:spcBef>
                <a:spcPts val="0"/>
              </a:spcBef>
            </a:pPr>
            <a:r>
              <a:rPr lang="en-CA" sz="2400" dirty="0"/>
              <a:t>It should look like this: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37" y="1387018"/>
            <a:ext cx="4497763" cy="1477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10" y="199646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127" y="240164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037" y="4082395"/>
            <a:ext cx="40195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482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4450136"/>
            <a:ext cx="2181225" cy="1781175"/>
          </a:xfrm>
          <a:prstGeom prst="rect">
            <a:avLst/>
          </a:prstGeom>
        </p:spPr>
      </p:pic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57248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43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219200"/>
            <a:ext cx="8534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Validating button state and displaying the output into</a:t>
            </a:r>
            <a:br>
              <a:rPr lang="en-CA" sz="2400" dirty="0"/>
            </a:br>
            <a:r>
              <a:rPr lang="en-CA" sz="20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MyFirstModuleWidget</a:t>
            </a:r>
            <a:r>
              <a:rPr lang="en-CA" sz="2000" b="1" dirty="0">
                <a:cs typeface="Miriam Fixed" panose="020B0509050101010101" pitchFamily="49" charset="-79"/>
              </a:rPr>
              <a:t> – replace these functions:</a:t>
            </a:r>
            <a:endParaRPr lang="en-CA" sz="1800" b="1" dirty="0"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r>
              <a:rPr lang="en-CA" sz="2400" dirty="0"/>
              <a:t>Pay attention to correct indentation!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#6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240" y="2206168"/>
            <a:ext cx="81654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onSelect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self.ui.applyButton.enabled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endParaRPr lang="en-CA" sz="1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onApplyButton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logic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MyFirstModuleLogic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enableScreenshotsFlag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self.ui.enableScreenshotsFlagCheckBox.checked</a:t>
            </a:r>
            <a:endParaRPr lang="en-CA" sz="1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imageThreshold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self.ui.imageThresholdSliderWidget.value</a:t>
            </a:r>
            <a:endParaRPr lang="en-CA" sz="1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logic.run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self.ui.outputSelector.currentNode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imageThreshold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enableScreenshotsFlag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self.ui.centerOfMassValueLabel.text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str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logic.centerOfMass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0021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44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Go to our module in </a:t>
            </a:r>
            <a:r>
              <a:rPr lang="en-CA" sz="2400" i="1" dirty="0"/>
              <a:t>Examples / Center of Mass</a:t>
            </a:r>
          </a:p>
          <a:p>
            <a:r>
              <a:rPr lang="en-CA" sz="2400" dirty="0"/>
              <a:t>Add a few markups</a:t>
            </a:r>
            <a:endParaRPr lang="en-CA" sz="2400" i="1" dirty="0"/>
          </a:p>
          <a:p>
            <a:r>
              <a:rPr lang="en-CA" sz="2400" dirty="0"/>
              <a:t>Press </a:t>
            </a:r>
            <a:r>
              <a:rPr lang="en-CA" sz="2400" i="1" dirty="0"/>
              <a:t>Apply</a:t>
            </a:r>
          </a:p>
          <a:p>
            <a:pPr lvl="1"/>
            <a:r>
              <a:rPr lang="en-CA" sz="2200" dirty="0"/>
              <a:t>1. Display displacement center of mass position →  works!</a:t>
            </a:r>
          </a:p>
          <a:p>
            <a:pPr lvl="1"/>
            <a:r>
              <a:rPr lang="en-CA" sz="2200" dirty="0"/>
              <a:t>2. Displays nothing → error can be seen in the Python interactor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Try our scripted module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11236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45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4719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Add auto-update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1" y="685800"/>
            <a:ext cx="8534400" cy="161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Repurpose the checkbox:</a:t>
            </a:r>
          </a:p>
          <a:p>
            <a:pPr lvl="1"/>
            <a:r>
              <a:rPr lang="en-CA" sz="2000" dirty="0"/>
              <a:t>Change checkbox text</a:t>
            </a:r>
            <a:br>
              <a:rPr lang="en-CA" sz="2000" dirty="0"/>
            </a:br>
            <a:r>
              <a:rPr lang="en-CA" sz="2000" dirty="0"/>
              <a:t>to “</a:t>
            </a:r>
            <a:r>
              <a:rPr lang="en-CA" sz="2000" dirty="0">
                <a:solidFill>
                  <a:srgbClr val="FF0000"/>
                </a:solidFill>
              </a:rPr>
              <a:t>Enable auto-update</a:t>
            </a:r>
            <a:r>
              <a:rPr lang="en-CA" sz="2000" dirty="0"/>
              <a:t>”:</a:t>
            </a:r>
          </a:p>
          <a:p>
            <a:pPr lvl="1">
              <a:spcBef>
                <a:spcPts val="1800"/>
              </a:spcBef>
            </a:pPr>
            <a:r>
              <a:rPr lang="en-CA" sz="2000" dirty="0"/>
              <a:t>Add this in the setup function to the bottom of the connections section: </a:t>
            </a: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76200" y="2298210"/>
            <a:ext cx="92288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self.ui.enableScreenshotsFlagCheckBox.connect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("toggled(bool)",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self.onEnableAutoUpdate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  <a:endParaRPr lang="en-CA" sz="1400" b="1" dirty="0">
              <a:solidFill>
                <a:srgbClr val="FF0000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431758"/>
            <a:ext cx="899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def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onEnableAutoUpdate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if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self.observedMarkupNode.RemoveObserver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if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and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self.observedMarkupNode.AddObserver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vtk.vtkCommand.ModifiedEvent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self.onMarkupsUpdated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def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onMarkupsUpdated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(self, caller=None, event=None):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self.onApplyButton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  <a:endParaRPr lang="en-CA" sz="1400" b="1" dirty="0">
              <a:solidFill>
                <a:srgbClr val="FF0000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600" y="2971800"/>
            <a:ext cx="8838709" cy="45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Respond to modification events: add these above </a:t>
            </a:r>
            <a:r>
              <a:rPr lang="en-CA" sz="2400" dirty="0" err="1"/>
              <a:t>onApplyButton</a:t>
            </a:r>
            <a:r>
              <a:rPr lang="en-CA" sz="2400" dirty="0"/>
              <a:t>()</a:t>
            </a:r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1081790"/>
            <a:ext cx="2047875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598" y="128263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22999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447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None/>
            </a:pPr>
            <a:r>
              <a:rPr lang="en-CA" sz="6600" b="1" dirty="0"/>
              <a:t>Part 3</a:t>
            </a:r>
            <a:endParaRPr lang="en-CA" sz="6600" dirty="0"/>
          </a:p>
          <a:p>
            <a:r>
              <a:rPr lang="en-CA" sz="4800" dirty="0"/>
              <a:t>Write simple scripted module (somewhat) independently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42491835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12" y="838200"/>
            <a:ext cx="8418976" cy="53983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3233499"/>
            <a:ext cx="3940910" cy="869950"/>
          </a:xfrm>
          <a:prstGeom prst="rect">
            <a:avLst/>
          </a:prstGeom>
          <a:noFill/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47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Task description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81200" y="4813130"/>
            <a:ext cx="5791200" cy="9888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625" indent="-809625">
              <a:buNone/>
            </a:pPr>
            <a:r>
              <a:rPr lang="en-US" sz="2800" u="sng" dirty="0"/>
              <a:t>Goal</a:t>
            </a:r>
            <a:r>
              <a:rPr lang="en-US" sz="2800" dirty="0"/>
              <a:t>: Position a sphere-shaped model with two markup points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3546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48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API documentation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773"/>
              </p:ext>
            </p:extLst>
          </p:nvPr>
        </p:nvGraphicFramePr>
        <p:xfrm>
          <a:off x="381000" y="1381760"/>
          <a:ext cx="830580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63789948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85014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3"/>
                        </a:rPr>
                        <a:t>Python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4"/>
                        </a:rPr>
                        <a:t>https://docs.python.org/2/index.html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9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>
                          <a:hlinkClick r:id="rId5"/>
                        </a:rPr>
                        <a:t>Numpy</a:t>
                      </a:r>
                      <a:r>
                        <a:rPr lang="en-CA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http://docs.scipy.org/doc/numpy/reference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7"/>
                        </a:rPr>
                        <a:t>VTK 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hlinkClick r:id="rId8"/>
                        </a:rPr>
                        <a:t>http://www.vtk.org/doc/release/7.1/html/classes.html</a:t>
                      </a:r>
                      <a:r>
                        <a:rPr lang="en-CA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4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hlinkClick r:id="rId9"/>
                        </a:rPr>
                        <a:t>SimpleITK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10"/>
                        </a:rPr>
                        <a:t>http://www.itk.org/SimpleITKDoxygen/html/classes.html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4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11"/>
                        </a:rPr>
                        <a:t>Qt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hlinkClick r:id="rId12"/>
                        </a:rPr>
                        <a:t>http://doc.qt.io/qt-5.10/classes.html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81039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533400" y="914400"/>
            <a:ext cx="8001000" cy="46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2800" b="1" dirty="0">
                <a:solidFill>
                  <a:schemeClr val="tx2"/>
                </a:solidFill>
              </a:rPr>
              <a:t>Generic computing and GUI libraries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0594"/>
              </p:ext>
            </p:extLst>
          </p:nvPr>
        </p:nvGraphicFramePr>
        <p:xfrm>
          <a:off x="381000" y="4333239"/>
          <a:ext cx="83058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63789948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85014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13"/>
                        </a:rPr>
                        <a:t>Slicer core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C++: </a:t>
                      </a:r>
                      <a:r>
                        <a:rPr lang="en-US" sz="2000" dirty="0">
                          <a:hlinkClick r:id="rId14"/>
                        </a:rPr>
                        <a:t>http://www.slicer.org/doc/html/classes.html</a:t>
                      </a:r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dirty="0"/>
                        <a:t>Python: </a:t>
                      </a:r>
                      <a:r>
                        <a:rPr lang="en-US" sz="1800" dirty="0">
                          <a:hlinkClick r:id="rId15"/>
                        </a:rPr>
                        <a:t>http://mwoehlke-kitware.github.io/Slicer/Base/slicer.html</a:t>
                      </a:r>
                      <a:endParaRPr lang="en-US" sz="1800" dirty="0"/>
                    </a:p>
                    <a:p>
                      <a:pPr marL="801688" indent="-571500"/>
                      <a:r>
                        <a:rPr lang="en-US" sz="1800" dirty="0"/>
                        <a:t>For up-to-date docs, type this into Python console: </a:t>
                      </a:r>
                      <a:r>
                        <a:rPr lang="en-US" sz="1800" dirty="0">
                          <a:latin typeface="Miriam Fixed" panose="020B0509050101010101"/>
                        </a:rPr>
                        <a:t>help(</a:t>
                      </a:r>
                      <a:r>
                        <a:rPr lang="en-US" sz="1800" dirty="0" err="1">
                          <a:latin typeface="Miriam Fixed" panose="020B0509050101010101"/>
                        </a:rPr>
                        <a:t>slicer.util</a:t>
                      </a:r>
                      <a:r>
                        <a:rPr lang="en-US" sz="1800" dirty="0">
                          <a:latin typeface="Miriam Fixed" panose="020B0509050101010101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1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16"/>
                        </a:rPr>
                        <a:t>CTK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17"/>
                        </a:rPr>
                        <a:t>http://www.commontk.org/docs/html/classes.html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68226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533400" y="3886200"/>
            <a:ext cx="8001000" cy="46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2800" b="1" dirty="0">
                <a:solidFill>
                  <a:schemeClr val="tx2"/>
                </a:solidFill>
              </a:rPr>
              <a:t>Slicer-specific libraries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469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49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Where to find examples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Slicer core: </a:t>
            </a:r>
            <a:r>
              <a:rPr lang="en-US" dirty="0">
                <a:hlinkClick r:id="rId3"/>
              </a:rPr>
              <a:t>https://github.com/Slicer/Slicer</a:t>
            </a:r>
            <a:endParaRPr lang="en-US" dirty="0"/>
          </a:p>
          <a:p>
            <a:r>
              <a:rPr lang="en-US" dirty="0"/>
              <a:t>Extensions:</a:t>
            </a:r>
          </a:p>
          <a:p>
            <a:pPr lvl="1"/>
            <a:r>
              <a:rPr lang="en-US" dirty="0"/>
              <a:t>Index of extensions (see repository in *.s4ext): </a:t>
            </a:r>
            <a:r>
              <a:rPr lang="en-US" dirty="0">
                <a:hlinkClick r:id="rId4"/>
              </a:rPr>
              <a:t>https://github.com/Slicer/ExtensionsIndex</a:t>
            </a:r>
            <a:endParaRPr lang="en-US" dirty="0"/>
          </a:p>
          <a:p>
            <a:pPr lvl="1"/>
            <a:r>
              <a:rPr lang="en-US" dirty="0"/>
              <a:t>SlicerIGT: </a:t>
            </a:r>
            <a:r>
              <a:rPr lang="en-US" dirty="0">
                <a:hlinkClick r:id="rId5"/>
              </a:rPr>
              <a:t>https://github.com/SlicerIGT/SlicerIGT/</a:t>
            </a:r>
            <a:endParaRPr lang="en-US" dirty="0"/>
          </a:p>
          <a:p>
            <a:pPr lvl="1"/>
            <a:r>
              <a:rPr lang="en-US" dirty="0"/>
              <a:t>SlicerRT: </a:t>
            </a:r>
            <a:r>
              <a:rPr lang="en-US" dirty="0">
                <a:hlinkClick r:id="rId6"/>
              </a:rPr>
              <a:t>https://app.assembla.com/spaces/slicerrt/subversion/source/HEAD/trunk</a:t>
            </a:r>
            <a:endParaRPr lang="en-US" dirty="0"/>
          </a:p>
          <a:p>
            <a:pPr lvl="1"/>
            <a:endParaRPr lang="en-CA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9301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Responsibilities:</a:t>
            </a:r>
          </a:p>
          <a:p>
            <a:pPr lvl="1"/>
            <a:r>
              <a:rPr lang="en-CA" dirty="0"/>
              <a:t>Store data</a:t>
            </a:r>
          </a:p>
          <a:p>
            <a:pPr lvl="1"/>
            <a:r>
              <a:rPr lang="en-CA" dirty="0"/>
              <a:t>Serialization to/from XML for file storage</a:t>
            </a:r>
          </a:p>
          <a:p>
            <a:pPr lvl="1"/>
            <a:r>
              <a:rPr lang="en-CA" dirty="0"/>
              <a:t>No display or processing </a:t>
            </a:r>
            <a:r>
              <a:rPr lang="en-CA" i="1" dirty="0"/>
              <a:t>methods</a:t>
            </a:r>
          </a:p>
          <a:p>
            <a:r>
              <a:rPr lang="en-CA" dirty="0"/>
              <a:t>Basic types:</a:t>
            </a:r>
          </a:p>
          <a:p>
            <a:pPr lvl="1"/>
            <a:r>
              <a:rPr lang="en-CA" dirty="0"/>
              <a:t>Data node</a:t>
            </a:r>
          </a:p>
          <a:p>
            <a:pPr lvl="1"/>
            <a:r>
              <a:rPr lang="en-CA" dirty="0"/>
              <a:t>Display node: visualization options for data node content; multiple display nodes allowed</a:t>
            </a:r>
          </a:p>
          <a:p>
            <a:pPr lvl="1"/>
            <a:r>
              <a:rPr lang="en-CA" dirty="0"/>
              <a:t>Storage node: what format, file name to use for persistent storage of the data node content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MRML node</a:t>
            </a:r>
          </a:p>
        </p:txBody>
      </p:sp>
    </p:spTree>
    <p:extLst>
      <p:ext uri="{BB962C8B-B14F-4D97-AF65-F5344CB8AC3E}">
        <p14:creationId xmlns:p14="http://schemas.microsoft.com/office/powerpoint/2010/main" val="198046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CA" dirty="0"/>
              <a:t>Hints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775" y="1187450"/>
            <a:ext cx="82010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/>
              <a:t>To be able to show a model node, create display node:</a:t>
            </a:r>
          </a:p>
          <a:p>
            <a:pPr>
              <a:buNone/>
            </a:pPr>
            <a:r>
              <a:rPr lang="en-CA" sz="1800" dirty="0">
                <a:latin typeface="Consolas" panose="020B0609020204030204" pitchFamily="49" charset="0"/>
                <a:cs typeface="Miriam Fixed" panose="020B0509050101010101"/>
              </a:rPr>
              <a:t>	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/>
              </a:rPr>
              <a:t>outputModel.CreateDefaultDisplayNodes</a:t>
            </a:r>
            <a:r>
              <a:rPr lang="en-CA" sz="1600" dirty="0">
                <a:latin typeface="Consolas" panose="020B0609020204030204" pitchFamily="49" charset="0"/>
                <a:cs typeface="Miriam Fixed" panose="020B0509050101010101"/>
              </a:rPr>
              <a:t>()</a:t>
            </a:r>
          </a:p>
          <a:p>
            <a:pPr>
              <a:buNone/>
            </a:pPr>
            <a:endParaRPr lang="en-CA" sz="1600" dirty="0">
              <a:latin typeface="Consolas" panose="020B0609020204030204" pitchFamily="49" charset="0"/>
              <a:cs typeface="Miriam Fixed" panose="020B0509050101010101"/>
            </a:endParaRPr>
          </a:p>
          <a:p>
            <a:r>
              <a:rPr lang="en-CA" sz="2200" dirty="0"/>
              <a:t>To show model intersections with a 2D slice viewer: 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 pitchFamily="49" charset="-79"/>
              </a:rPr>
              <a:t>outputModel.GetDisplayNode</a:t>
            </a:r>
            <a:r>
              <a:rPr lang="en-CA" sz="1600" dirty="0">
                <a:latin typeface="Consolas" panose="020B0609020204030204" pitchFamily="49" charset="0"/>
                <a:cs typeface="Miriam Fixed" panose="020B0509050101010101" pitchFamily="49" charset="-79"/>
              </a:rPr>
              <a:t>().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SetSliceIntersectionVisibility</a:t>
            </a:r>
            <a:r>
              <a:rPr lang="en-CA" sz="1600" dirty="0">
                <a:latin typeface="Consolas" panose="020B0609020204030204" pitchFamily="49" charset="0"/>
                <a:cs typeface="Miriam Fixed" panose="020B0509050101010101" pitchFamily="49" charset="-79"/>
              </a:rPr>
              <a:t>(True)</a:t>
            </a:r>
          </a:p>
          <a:p>
            <a:endParaRPr lang="en-CA" sz="1600" dirty="0">
              <a:latin typeface="Consolas" panose="020B0609020204030204" pitchFamily="49" charset="0"/>
              <a:cs typeface="Miriam Fixed" panose="020B0509050101010101"/>
            </a:endParaRPr>
          </a:p>
          <a:p>
            <a:r>
              <a:rPr lang="en-CA" sz="2000" dirty="0"/>
              <a:t>Remember that all the logic is implemented in the </a:t>
            </a:r>
            <a:r>
              <a:rPr lang="en-CA" sz="16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en-CA" sz="2000" dirty="0"/>
              <a:t> function in the logic class, which is called in the 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onApplyButton</a:t>
            </a:r>
            <a:r>
              <a:rPr lang="en-CA" sz="2000" dirty="0"/>
              <a:t> function</a:t>
            </a:r>
            <a:endParaRPr lang="en-CA" sz="2200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318910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3716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>
                <a:solidFill>
                  <a:schemeClr val="tx2"/>
                </a:solidFill>
              </a:rPr>
              <a:t>Congratulations!</a:t>
            </a:r>
          </a:p>
          <a:p>
            <a:endParaRPr lang="en-CA" sz="6600" b="1" dirty="0">
              <a:solidFill>
                <a:schemeClr val="tx2"/>
              </a:solidFill>
            </a:endParaRPr>
          </a:p>
          <a:p>
            <a:endParaRPr lang="en-CA" sz="6600" b="1" dirty="0">
              <a:solidFill>
                <a:schemeClr val="tx2"/>
              </a:solidFill>
            </a:endParaRPr>
          </a:p>
          <a:p>
            <a:br>
              <a:rPr lang="en-CA" sz="6600" b="1" dirty="0">
                <a:solidFill>
                  <a:schemeClr val="tx2"/>
                </a:solidFill>
              </a:rPr>
            </a:br>
            <a:br>
              <a:rPr lang="en-CA" sz="6600" b="1" dirty="0">
                <a:solidFill>
                  <a:schemeClr val="tx2"/>
                </a:solidFill>
              </a:rPr>
            </a:br>
            <a:r>
              <a:rPr lang="en-CA" sz="5400" b="1" dirty="0">
                <a:solidFill>
                  <a:schemeClr val="tx2"/>
                </a:solidFill>
              </a:rPr>
              <a:t>Thanks for attending!</a:t>
            </a:r>
          </a:p>
        </p:txBody>
      </p:sp>
      <p:pic>
        <p:nvPicPr>
          <p:cNvPr id="1026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60" y="1261805"/>
            <a:ext cx="3637279" cy="3767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5023833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3716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>
                <a:solidFill>
                  <a:schemeClr val="tx2"/>
                </a:solidFill>
              </a:rPr>
              <a:t>Appendix</a:t>
            </a:r>
            <a:endParaRPr lang="en-CA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68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53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Transforms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228600" y="10668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Slicer world coordinate system:</a:t>
            </a:r>
            <a:br>
              <a:rPr lang="en-CA" dirty="0"/>
            </a:br>
            <a:r>
              <a:rPr lang="en-CA" dirty="0"/>
              <a:t>RAS (right-anterior-superior)</a:t>
            </a:r>
          </a:p>
          <a:p>
            <a:r>
              <a:rPr lang="en-CA" dirty="0"/>
              <a:t>Get linear transform from the node to RAS:</a:t>
            </a:r>
          </a:p>
          <a:p>
            <a:pPr marL="798513" lvl="1" indent="-338138">
              <a:buNone/>
            </a:pP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 = vtk.vtkMatrix4x4()</a:t>
            </a:r>
          </a:p>
          <a:p>
            <a:pPr marL="798513" lvl="1" indent="-338138">
              <a:buNone/>
            </a:pP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if 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node.GetTransformNodeID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():</a:t>
            </a:r>
          </a:p>
          <a:p>
            <a:pPr marL="968375" lvl="1" indent="-223838">
              <a:buNone/>
            </a:pP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nodeToRasNode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slicer.mrmlScene.GetNodeByID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node.GetTransformNodeID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())</a:t>
            </a:r>
          </a:p>
          <a:p>
            <a:pPr marL="1082675" lvl="1" indent="-338138">
              <a:buNone/>
            </a:pP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nodeToRasNode.GetMatrixTransformToWorld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)</a:t>
            </a:r>
          </a:p>
          <a:p>
            <a:r>
              <a:rPr lang="en-CA" dirty="0"/>
              <a:t>Transform may be non-linear</a:t>
            </a:r>
          </a:p>
          <a:p>
            <a:r>
              <a:rPr lang="en-CA" dirty="0"/>
              <a:t>At least log an error if transform is present but it is ignored</a:t>
            </a:r>
          </a:p>
        </p:txBody>
      </p:sp>
    </p:spTree>
    <p:extLst>
      <p:ext uri="{BB962C8B-B14F-4D97-AF65-F5344CB8AC3E}">
        <p14:creationId xmlns:p14="http://schemas.microsoft.com/office/powerpoint/2010/main" val="25010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54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Node references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139065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" y="207645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ModelNode1</a:t>
            </a:r>
          </a:p>
        </p:txBody>
      </p:sp>
      <p:cxnSp>
        <p:nvCxnSpPr>
          <p:cNvPr id="18" name="Elbow Connector 17"/>
          <p:cNvCxnSpPr>
            <a:stCxn id="15" idx="2"/>
            <a:endCxn id="16" idx="1"/>
          </p:cNvCxnSpPr>
          <p:nvPr/>
        </p:nvCxnSpPr>
        <p:spPr>
          <a:xfrm rot="16200000" flipH="1">
            <a:off x="685800" y="2038350"/>
            <a:ext cx="3429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400" y="260985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ModelDisplayNode1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" y="314325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ModelDisplayNode2</a:t>
            </a:r>
          </a:p>
        </p:txBody>
      </p:sp>
      <p:cxnSp>
        <p:nvCxnSpPr>
          <p:cNvPr id="26" name="Elbow Connector 25"/>
          <p:cNvCxnSpPr>
            <a:stCxn id="15" idx="2"/>
            <a:endCxn id="21" idx="1"/>
          </p:cNvCxnSpPr>
          <p:nvPr/>
        </p:nvCxnSpPr>
        <p:spPr>
          <a:xfrm rot="16200000" flipH="1">
            <a:off x="419100" y="2305050"/>
            <a:ext cx="8763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2"/>
            <a:endCxn id="22" idx="1"/>
          </p:cNvCxnSpPr>
          <p:nvPr/>
        </p:nvCxnSpPr>
        <p:spPr>
          <a:xfrm rot="16200000" flipH="1">
            <a:off x="152400" y="2571750"/>
            <a:ext cx="14097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14400" y="41910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VolumeNode1</a:t>
            </a:r>
          </a:p>
        </p:txBody>
      </p:sp>
      <p:cxnSp>
        <p:nvCxnSpPr>
          <p:cNvPr id="33" name="Elbow Connector 32"/>
          <p:cNvCxnSpPr>
            <a:endCxn id="32" idx="1"/>
          </p:cNvCxnSpPr>
          <p:nvPr/>
        </p:nvCxnSpPr>
        <p:spPr>
          <a:xfrm rot="16200000" flipH="1">
            <a:off x="685800" y="4152900"/>
            <a:ext cx="3429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14400" y="47244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VolumeDisplayNode1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14400" y="52578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VolumeStorageNode1</a:t>
            </a:r>
          </a:p>
        </p:txBody>
      </p:sp>
      <p:cxnSp>
        <p:nvCxnSpPr>
          <p:cNvPr id="36" name="Elbow Connector 35"/>
          <p:cNvCxnSpPr>
            <a:endCxn id="34" idx="1"/>
          </p:cNvCxnSpPr>
          <p:nvPr/>
        </p:nvCxnSpPr>
        <p:spPr>
          <a:xfrm rot="16200000" flipH="1">
            <a:off x="419100" y="4419600"/>
            <a:ext cx="8763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2"/>
            <a:endCxn id="35" idx="1"/>
          </p:cNvCxnSpPr>
          <p:nvPr/>
        </p:nvCxnSpPr>
        <p:spPr>
          <a:xfrm rot="16200000" flipH="1">
            <a:off x="-904875" y="3629025"/>
            <a:ext cx="352425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3"/>
            <a:endCxn id="21" idx="3"/>
          </p:cNvCxnSpPr>
          <p:nvPr/>
        </p:nvCxnSpPr>
        <p:spPr>
          <a:xfrm>
            <a:off x="2743200" y="2266950"/>
            <a:ext cx="533400" cy="5334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3"/>
          <p:cNvCxnSpPr>
            <a:stCxn id="16" idx="3"/>
            <a:endCxn id="22" idx="3"/>
          </p:cNvCxnSpPr>
          <p:nvPr/>
        </p:nvCxnSpPr>
        <p:spPr>
          <a:xfrm>
            <a:off x="2743200" y="2266950"/>
            <a:ext cx="533400" cy="10668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3"/>
          <p:cNvCxnSpPr>
            <a:stCxn id="32" idx="3"/>
            <a:endCxn id="34" idx="3"/>
          </p:cNvCxnSpPr>
          <p:nvPr/>
        </p:nvCxnSpPr>
        <p:spPr>
          <a:xfrm>
            <a:off x="2743200" y="4381500"/>
            <a:ext cx="533400" cy="5334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3"/>
          <p:cNvCxnSpPr>
            <a:stCxn id="32" idx="3"/>
            <a:endCxn id="35" idx="3"/>
          </p:cNvCxnSpPr>
          <p:nvPr/>
        </p:nvCxnSpPr>
        <p:spPr>
          <a:xfrm>
            <a:off x="2743200" y="4381500"/>
            <a:ext cx="533400" cy="10668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3276600" y="914400"/>
            <a:ext cx="5867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Always use this whenever a node relies on data stored in other nodes</a:t>
            </a:r>
          </a:p>
          <a:p>
            <a:r>
              <a:rPr lang="en-CA" sz="2800" dirty="0"/>
              <a:t>Specified by role name, referenced node ID, index (multiple references with the same role is allowed)</a:t>
            </a:r>
          </a:p>
          <a:p>
            <a:r>
              <a:rPr lang="en-CA" sz="2800" b="1" dirty="0"/>
              <a:t>Saved/restored with the scene</a:t>
            </a:r>
          </a:p>
          <a:p>
            <a:pPr marL="457200" lvl="1" indent="0">
              <a:buNone/>
            </a:pPr>
            <a:r>
              <a:rPr lang="en-CA" dirty="0"/>
              <a:t>Not trivial: When importing a scene and a node ID is already found in the current scene, the imported node ID is automatically renamed and all references are updated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14400" y="36576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ModelStorageNode1</a:t>
            </a:r>
          </a:p>
        </p:txBody>
      </p:sp>
      <p:cxnSp>
        <p:nvCxnSpPr>
          <p:cNvPr id="58" name="Elbow Connector 57"/>
          <p:cNvCxnSpPr>
            <a:stCxn id="15" idx="2"/>
            <a:endCxn id="57" idx="1"/>
          </p:cNvCxnSpPr>
          <p:nvPr/>
        </p:nvCxnSpPr>
        <p:spPr>
          <a:xfrm rot="16200000" flipH="1">
            <a:off x="-104775" y="2828925"/>
            <a:ext cx="192405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43"/>
          <p:cNvCxnSpPr>
            <a:stCxn id="16" idx="3"/>
            <a:endCxn id="57" idx="3"/>
          </p:cNvCxnSpPr>
          <p:nvPr/>
        </p:nvCxnSpPr>
        <p:spPr>
          <a:xfrm>
            <a:off x="2743200" y="2266950"/>
            <a:ext cx="533400" cy="158115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0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Qt designer can be used</a:t>
            </a:r>
          </a:p>
          <a:p>
            <a:r>
              <a:rPr lang="en-CA" dirty="0"/>
              <a:t>Generated UI file can be loaded to create module GUI: </a:t>
            </a:r>
            <a:r>
              <a:rPr lang="en-CA" dirty="0">
                <a:hlinkClick r:id="rId3"/>
              </a:rPr>
              <a:t>http://www.slicer.org/slicerWiki/index.php/Documentation/Nightly/Developers/Tutorials/PythonAndUIFile</a:t>
            </a:r>
            <a:endParaRPr lang="en-CA" dirty="0"/>
          </a:p>
          <a:p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GUI design</a:t>
            </a:r>
          </a:p>
        </p:txBody>
      </p:sp>
    </p:spTree>
    <p:extLst>
      <p:ext uri="{BB962C8B-B14F-4D97-AF65-F5344CB8AC3E}">
        <p14:creationId xmlns:p14="http://schemas.microsoft.com/office/powerpoint/2010/main" val="340032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56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52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Overview of API’s accessible from python</a:t>
            </a:r>
          </a:p>
        </p:txBody>
      </p:sp>
      <p:pic>
        <p:nvPicPr>
          <p:cNvPr id="1026" name="Picture 2" descr="simpleit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155" y="3733800"/>
            <a:ext cx="3827245" cy="101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vtk.org/opensourcelogos/vtk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5781065" cy="126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2.gstatic.com/images?q=tbn:ANd9GcTOSXtB_36fJjsWXi7ubYOwRvFO66V3aaMjx5xTzjqLnsE3hhPqpILWhO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3458759" cy="118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viper.unige.ch/lib/exe/fetch.php/demos:mrml_logo.gif?w=250&amp;h=&amp;cache=cach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845" y="5099636"/>
            <a:ext cx="3596955" cy="85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mobilelinuxnews.com/wp-content/uploads/2013/07/qt-logo-4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56147"/>
            <a:ext cx="1468920" cy="146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www.slicer.org/slicerWiki/images/5/5c/Ctk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23" y="2078853"/>
            <a:ext cx="1623508" cy="162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57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4478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</a:t>
            </a:r>
            <a:br>
              <a:rPr lang="en-CA" sz="2800" dirty="0"/>
            </a:br>
            <a:r>
              <a:rPr lang="en-CA" sz="2400" dirty="0">
                <a:hlinkClick r:id="rId3"/>
              </a:rPr>
              <a:t>http://www.qt.io</a:t>
            </a:r>
            <a:endParaRPr lang="en-CA" sz="2800" dirty="0"/>
          </a:p>
          <a:p>
            <a:r>
              <a:rPr lang="en-CA" sz="2800" dirty="0"/>
              <a:t>Slicer uses version 4.8.6</a:t>
            </a:r>
          </a:p>
          <a:p>
            <a:r>
              <a:rPr lang="en-CA" sz="2800" dirty="0"/>
              <a:t>Features</a:t>
            </a:r>
          </a:p>
          <a:p>
            <a:pPr lvl="1"/>
            <a:r>
              <a:rPr lang="en-CA" sz="2400" dirty="0"/>
              <a:t>User interface</a:t>
            </a:r>
          </a:p>
          <a:p>
            <a:pPr lvl="1"/>
            <a:r>
              <a:rPr lang="en-CA" sz="2400" dirty="0"/>
              <a:t>Run-time control (signal-slot mechanism)</a:t>
            </a:r>
          </a:p>
          <a:p>
            <a:r>
              <a:rPr lang="en-CA" sz="2800" dirty="0"/>
              <a:t>Class list (bible)</a:t>
            </a:r>
            <a:br>
              <a:rPr lang="en-CA" sz="2800" dirty="0"/>
            </a:br>
            <a:r>
              <a:rPr lang="en-CA" sz="2400" dirty="0">
                <a:hlinkClick r:id="rId4"/>
              </a:rPr>
              <a:t>http://doc.qt.io/qt-4.8/classes.html</a:t>
            </a:r>
            <a:br>
              <a:rPr lang="en-CA" sz="2400" dirty="0">
                <a:hlinkClick r:id="rId4"/>
              </a:rPr>
            </a:br>
            <a:r>
              <a:rPr lang="en-CA" sz="2400" dirty="0" err="1"/>
              <a:t>Qt</a:t>
            </a:r>
            <a:r>
              <a:rPr lang="en-CA" sz="2400" dirty="0"/>
              <a:t> Assistant (desktop application)</a:t>
            </a:r>
            <a:endParaRPr lang="en-CA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err="1">
                <a:solidFill>
                  <a:schemeClr val="tx2"/>
                </a:solidFill>
              </a:rPr>
              <a:t>Qt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58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6764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</a:t>
            </a:r>
            <a:br>
              <a:rPr lang="en-CA" sz="2800" dirty="0"/>
            </a:br>
            <a:r>
              <a:rPr lang="en-CA" sz="2400" dirty="0">
                <a:hlinkClick r:id="rId3"/>
              </a:rPr>
              <a:t>http://www.vtk.org</a:t>
            </a:r>
            <a:r>
              <a:rPr lang="en-CA" sz="2400" dirty="0"/>
              <a:t> </a:t>
            </a:r>
            <a:endParaRPr lang="en-CA" sz="2800" dirty="0"/>
          </a:p>
          <a:p>
            <a:r>
              <a:rPr lang="en-CA" sz="2800" dirty="0"/>
              <a:t>Slicer uses version 6.3.0</a:t>
            </a:r>
          </a:p>
          <a:p>
            <a:r>
              <a:rPr lang="en-CA" sz="2800" dirty="0"/>
              <a:t>Features</a:t>
            </a:r>
          </a:p>
          <a:p>
            <a:pPr lvl="1"/>
            <a:r>
              <a:rPr lang="en-CA" sz="2400" dirty="0"/>
              <a:t>Visualization</a:t>
            </a:r>
          </a:p>
          <a:p>
            <a:pPr lvl="1"/>
            <a:r>
              <a:rPr lang="en-CA" sz="2400" dirty="0"/>
              <a:t>Data handling</a:t>
            </a:r>
          </a:p>
          <a:p>
            <a:pPr lvl="1"/>
            <a:r>
              <a:rPr lang="en-CA" sz="2400" dirty="0"/>
              <a:t>Simple image processing functions</a:t>
            </a:r>
          </a:p>
          <a:p>
            <a:r>
              <a:rPr lang="en-CA" sz="2800" dirty="0"/>
              <a:t>Class list (your bible when you use the API)</a:t>
            </a:r>
            <a:br>
              <a:rPr lang="en-CA" sz="2800" dirty="0"/>
            </a:br>
            <a:r>
              <a:rPr lang="en-CA" sz="2400" dirty="0">
                <a:hlinkClick r:id="rId4"/>
              </a:rPr>
              <a:t>http://www.vtk.org/doc/release/6.3/html/classes.html</a:t>
            </a:r>
            <a:r>
              <a:rPr lang="en-CA" sz="2400" dirty="0">
                <a:hlinkClick r:id="rId5"/>
              </a:rPr>
              <a:t> </a:t>
            </a:r>
            <a:endParaRPr lang="en-CA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VTK</a:t>
            </a:r>
            <a:br>
              <a:rPr lang="en-CA" b="1" dirty="0">
                <a:solidFill>
                  <a:schemeClr val="tx2"/>
                </a:solidFill>
              </a:rPr>
            </a:br>
            <a:r>
              <a:rPr lang="en-CA" b="1" dirty="0">
                <a:solidFill>
                  <a:schemeClr val="tx2"/>
                </a:solidFill>
              </a:rPr>
              <a:t>Visualization Toolkit (by </a:t>
            </a:r>
            <a:r>
              <a:rPr lang="en-CA" b="1" dirty="0" err="1">
                <a:solidFill>
                  <a:schemeClr val="tx2"/>
                </a:solidFill>
              </a:rPr>
              <a:t>Kitware</a:t>
            </a:r>
            <a:r>
              <a:rPr lang="en-CA" b="1">
                <a:solidFill>
                  <a:schemeClr val="tx2"/>
                </a:solidFill>
              </a:rPr>
              <a:t>)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2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59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 </a:t>
            </a:r>
            <a:r>
              <a:rPr lang="en-US" sz="2400" dirty="0">
                <a:hlinkClick r:id="rId3"/>
              </a:rPr>
              <a:t>http://www.itk.org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http://www.simpleitk.org</a:t>
            </a:r>
            <a:endParaRPr lang="en-US" sz="2400" dirty="0"/>
          </a:p>
          <a:p>
            <a:r>
              <a:rPr lang="en-US" sz="2800" dirty="0"/>
              <a:t>Slicer uses version 4.10.0</a:t>
            </a:r>
          </a:p>
          <a:p>
            <a:r>
              <a:rPr lang="en-US" sz="2800" dirty="0"/>
              <a:t>Features: Complex image processing functions for segmentation, registration, etc.</a:t>
            </a:r>
          </a:p>
          <a:p>
            <a:r>
              <a:rPr lang="en-US" sz="2800" dirty="0"/>
              <a:t>Class list (bible) for </a:t>
            </a:r>
            <a:r>
              <a:rPr lang="en-US" sz="2800" dirty="0" err="1"/>
              <a:t>SimpleITK</a:t>
            </a:r>
            <a:r>
              <a:rPr lang="en-US" sz="2800" dirty="0"/>
              <a:t>: </a:t>
            </a:r>
            <a:r>
              <a:rPr lang="en-US" sz="2400" dirty="0">
                <a:hlinkClick r:id="rId5"/>
              </a:rPr>
              <a:t>http://www.itk.org/SimpleITKDoxygen/html/classes.html</a:t>
            </a:r>
            <a:r>
              <a:rPr lang="en-US" sz="2400" dirty="0"/>
              <a:t> </a:t>
            </a:r>
          </a:p>
          <a:p>
            <a:r>
              <a:rPr lang="en-US" sz="2800" dirty="0"/>
              <a:t>Tutorial:</a:t>
            </a:r>
            <a:br>
              <a:rPr lang="en-US" sz="2800" dirty="0"/>
            </a:br>
            <a:r>
              <a:rPr lang="en-US" sz="2400" dirty="0">
                <a:hlinkClick r:id="rId6"/>
              </a:rPr>
              <a:t>http://www.na-mic.org/Wiki/images/a/a7/</a:t>
            </a:r>
            <a:br>
              <a:rPr lang="en-US" sz="2400" dirty="0">
                <a:hlinkClick r:id="rId6"/>
              </a:rPr>
            </a:br>
            <a:r>
              <a:rPr lang="en-US" sz="2400" dirty="0">
                <a:hlinkClick r:id="rId6"/>
              </a:rPr>
              <a:t>SimpleITK_with_Slicer_HansJohnson.pdf</a:t>
            </a:r>
            <a:r>
              <a:rPr lang="en-US" sz="24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ITK / </a:t>
            </a:r>
            <a:r>
              <a:rPr lang="en-CA" b="1" dirty="0" err="1">
                <a:solidFill>
                  <a:schemeClr val="tx2"/>
                </a:solidFill>
              </a:rPr>
              <a:t>SimpleITK</a:t>
            </a:r>
            <a:br>
              <a:rPr lang="en-CA" b="1" dirty="0">
                <a:solidFill>
                  <a:schemeClr val="tx2"/>
                </a:solidFill>
              </a:rPr>
            </a:br>
            <a:r>
              <a:rPr lang="en-CA" b="1" dirty="0">
                <a:solidFill>
                  <a:schemeClr val="tx2"/>
                </a:solidFill>
              </a:rPr>
              <a:t>Insight Toolkit (by </a:t>
            </a:r>
            <a:r>
              <a:rPr lang="en-CA" b="1" dirty="0" err="1">
                <a:solidFill>
                  <a:schemeClr val="tx2"/>
                </a:solidFill>
              </a:rPr>
              <a:t>Kitware</a:t>
            </a:r>
            <a:r>
              <a:rPr lang="en-CA" b="1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30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8200" y="277495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MyFirstWidget</a:t>
            </a:r>
            <a:r>
              <a:rPr lang="en-US" sz="2800" i="1" dirty="0"/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62600" y="277495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MyFirstLogic</a:t>
            </a:r>
            <a:r>
              <a:rPr lang="en-US" sz="2800" i="1" dirty="0"/>
              <a:t>)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38200" y="1447800"/>
            <a:ext cx="7543800" cy="946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MyFirst</a:t>
            </a:r>
            <a:r>
              <a:rPr lang="en-US" sz="28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85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60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877291"/>
            <a:ext cx="8153400" cy="401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 </a:t>
            </a:r>
            <a:r>
              <a:rPr lang="en-US" sz="2400" dirty="0">
                <a:hlinkClick r:id="rId3"/>
              </a:rPr>
              <a:t>http://www.commontk.org</a:t>
            </a:r>
            <a:r>
              <a:rPr lang="en-US" sz="2400" dirty="0"/>
              <a:t> </a:t>
            </a:r>
          </a:p>
          <a:p>
            <a:r>
              <a:rPr lang="en-US" sz="2800" dirty="0"/>
              <a:t>No releases, Slicer uses trunk</a:t>
            </a:r>
          </a:p>
          <a:p>
            <a:r>
              <a:rPr lang="en-US" sz="2800" dirty="0"/>
              <a:t>Features</a:t>
            </a:r>
          </a:p>
          <a:p>
            <a:pPr lvl="1"/>
            <a:r>
              <a:rPr lang="en-US" sz="2400" dirty="0"/>
              <a:t>User interface elements used in medical imaging</a:t>
            </a:r>
          </a:p>
          <a:p>
            <a:pPr lvl="1"/>
            <a:r>
              <a:rPr lang="en-US" sz="2400" dirty="0"/>
              <a:t>DICOM interface</a:t>
            </a:r>
          </a:p>
          <a:p>
            <a:r>
              <a:rPr lang="en-US" sz="2800" dirty="0"/>
              <a:t>Class list (bible):</a:t>
            </a:r>
            <a:br>
              <a:rPr lang="en-US" sz="2800" dirty="0"/>
            </a:br>
            <a:r>
              <a:rPr lang="en-US" sz="2400" dirty="0">
                <a:hlinkClick r:id="rId4"/>
              </a:rPr>
              <a:t>http://www.commontk.org/docs/html/classes.html</a:t>
            </a:r>
            <a:r>
              <a:rPr lang="en-US" sz="2400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CTK</a:t>
            </a:r>
            <a:br>
              <a:rPr lang="en-CA" b="1" dirty="0">
                <a:solidFill>
                  <a:schemeClr val="tx2"/>
                </a:solidFill>
              </a:rPr>
            </a:br>
            <a:r>
              <a:rPr lang="en-CA" b="1" dirty="0">
                <a:solidFill>
                  <a:schemeClr val="tx2"/>
                </a:solidFill>
              </a:rPr>
              <a:t>Common Toolkit</a:t>
            </a:r>
          </a:p>
        </p:txBody>
      </p:sp>
    </p:spTree>
    <p:extLst>
      <p:ext uri="{BB962C8B-B14F-4D97-AF65-F5344CB8AC3E}">
        <p14:creationId xmlns:p14="http://schemas.microsoft.com/office/powerpoint/2010/main" val="101407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61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3716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 </a:t>
            </a:r>
            <a:r>
              <a:rPr lang="en-CA" sz="2400" dirty="0">
                <a:hlinkClick r:id="rId3"/>
              </a:rPr>
              <a:t>http://www.numpy.org</a:t>
            </a:r>
            <a:r>
              <a:rPr lang="en-CA" sz="2400" dirty="0"/>
              <a:t> </a:t>
            </a:r>
            <a:endParaRPr lang="en-CA" sz="2800" dirty="0"/>
          </a:p>
          <a:p>
            <a:r>
              <a:rPr lang="en-US" sz="2800" dirty="0"/>
              <a:t>Slicer uses version 1.9.2</a:t>
            </a:r>
          </a:p>
          <a:p>
            <a:r>
              <a:rPr lang="en-US" sz="2800" dirty="0"/>
              <a:t>Features: fundamental package for scientific computing with Python (arrays, lin. alg., Fourier, etc.)</a:t>
            </a:r>
          </a:p>
          <a:p>
            <a:r>
              <a:rPr lang="en-US" sz="2800" dirty="0"/>
              <a:t>Reference (bible):</a:t>
            </a:r>
            <a:br>
              <a:rPr lang="en-US" sz="2800" dirty="0"/>
            </a:br>
            <a:r>
              <a:rPr lang="en-US" sz="2400" dirty="0">
                <a:hlinkClick r:id="rId4"/>
              </a:rPr>
              <a:t>http://docs.scipy.org/doc/numpy/reference</a:t>
            </a:r>
            <a:r>
              <a:rPr lang="en-US" sz="2400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err="1">
                <a:solidFill>
                  <a:schemeClr val="tx2"/>
                </a:solidFill>
              </a:rPr>
              <a:t>NumPy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3716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Features: Slicer data management and processing pipeline</a:t>
            </a:r>
            <a:endParaRPr lang="en-CA" sz="2800" dirty="0"/>
          </a:p>
          <a:p>
            <a:r>
              <a:rPr lang="en-CA" sz="2800" dirty="0"/>
              <a:t>Slicer developers manual: </a:t>
            </a:r>
            <a:r>
              <a:rPr lang="en-CA" sz="2400" dirty="0">
                <a:hlinkClick r:id="rId3"/>
              </a:rPr>
              <a:t>http://www.slicer.org/slicerWiki/index.php/Documentation/Nightly/Developers</a:t>
            </a:r>
            <a:r>
              <a:rPr lang="en-CA" sz="2400" dirty="0"/>
              <a:t> </a:t>
            </a:r>
            <a:endParaRPr lang="en-CA" sz="2800" dirty="0"/>
          </a:p>
          <a:p>
            <a:r>
              <a:rPr lang="en-US" sz="2800" dirty="0"/>
              <a:t>Class list (bible):</a:t>
            </a:r>
            <a:br>
              <a:rPr lang="en-US" sz="2800" dirty="0"/>
            </a:br>
            <a:r>
              <a:rPr lang="en-US" sz="2400" dirty="0">
                <a:hlinkClick r:id="rId4"/>
              </a:rPr>
              <a:t>http://www.slicer.org/doc/html/classes.html</a:t>
            </a:r>
            <a:r>
              <a:rPr lang="en-US" sz="2400" dirty="0"/>
              <a:t> 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MRML (Slicer API)</a:t>
            </a:r>
          </a:p>
        </p:txBody>
      </p:sp>
    </p:spTree>
    <p:extLst>
      <p:ext uri="{BB962C8B-B14F-4D97-AF65-F5344CB8AC3E}">
        <p14:creationId xmlns:p14="http://schemas.microsoft.com/office/powerpoint/2010/main" val="26332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799" y="1295400"/>
            <a:ext cx="845820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Required. Only one global instance exists:</a:t>
            </a:r>
          </a:p>
          <a:p>
            <a:pPr marL="457200" lvl="1" indent="0">
              <a:buNone/>
            </a:pPr>
            <a:r>
              <a:rPr lang="en-CA" b="1" dirty="0">
                <a:latin typeface="Miriam Fixed" pitchFamily="49" charset="-79"/>
                <a:cs typeface="Miriam Fixed" pitchFamily="49" charset="-79"/>
              </a:rPr>
              <a:t>module = </a:t>
            </a:r>
            <a:r>
              <a:rPr lang="en-CA" b="1" dirty="0" err="1">
                <a:latin typeface="Miriam Fixed" pitchFamily="49" charset="-79"/>
                <a:cs typeface="Miriam Fixed" pitchFamily="49" charset="-79"/>
              </a:rPr>
              <a:t>slicer.modules.volumes</a:t>
            </a:r>
            <a:endParaRPr lang="en-CA" dirty="0"/>
          </a:p>
          <a:p>
            <a:r>
              <a:rPr lang="en-CA" dirty="0"/>
              <a:t>Stores module name, description, icon, etc.</a:t>
            </a:r>
          </a:p>
          <a:p>
            <a:r>
              <a:rPr lang="en-CA" dirty="0"/>
              <a:t>Creates and holds a reference to logic and widget:</a:t>
            </a:r>
          </a:p>
          <a:p>
            <a:pPr lvl="1"/>
            <a:r>
              <a:rPr lang="en-CA" sz="2000" dirty="0"/>
              <a:t>Loadable modules: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widget = </a:t>
            </a: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module.widgetRepresentation</a:t>
            </a: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()</a:t>
            </a: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logic = </a:t>
            </a: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module.logic</a:t>
            </a: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()</a:t>
            </a:r>
          </a:p>
          <a:p>
            <a:pPr lvl="1"/>
            <a:r>
              <a:rPr lang="en-CA" sz="2000" dirty="0"/>
              <a:t>Python scripted modules: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widget = </a:t>
            </a: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module.widgetRepresentation</a:t>
            </a: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().self()</a:t>
            </a: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logic = </a:t>
            </a:r>
            <a:r>
              <a:rPr lang="en-CA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Miriam Fixed" pitchFamily="49" charset="-79"/>
              </a:rPr>
              <a:t>widget.logic</a:t>
            </a:r>
            <a:endParaRPr lang="en-CA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Module class</a:t>
            </a:r>
          </a:p>
        </p:txBody>
      </p:sp>
    </p:spTree>
    <p:extLst>
      <p:ext uri="{BB962C8B-B14F-4D97-AF65-F5344CB8AC3E}">
        <p14:creationId xmlns:p14="http://schemas.microsoft.com/office/powerpoint/2010/main" val="12741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661274" y="2171353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3"/>
            <a:endCxn id="11" idx="1"/>
          </p:cNvCxnSpPr>
          <p:nvPr/>
        </p:nvCxnSpPr>
        <p:spPr>
          <a:xfrm>
            <a:off x="3627418" y="2743200"/>
            <a:ext cx="1908319" cy="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527673" y="2649711"/>
            <a:ext cx="211037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Create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(only for scripted)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85800" y="4135264"/>
            <a:ext cx="7696199" cy="196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800" dirty="0">
                <a:solidFill>
                  <a:schemeClr val="accent6">
                    <a:lumMod val="75000"/>
                  </a:schemeClr>
                </a:solidFill>
              </a:rPr>
              <a:t>Scripted module logic is not created automatically, it has to be instantiated in the Widget class.</a:t>
            </a:r>
          </a:p>
        </p:txBody>
      </p:sp>
    </p:spTree>
    <p:extLst>
      <p:ext uri="{BB962C8B-B14F-4D97-AF65-F5344CB8AC3E}">
        <p14:creationId xmlns:p14="http://schemas.microsoft.com/office/powerpoint/2010/main" val="5389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332" y="1417320"/>
            <a:ext cx="2928068" cy="38404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5181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Needed if the module has a user interface</a:t>
            </a:r>
          </a:p>
          <a:p>
            <a:r>
              <a:rPr lang="en-CA" sz="2800" dirty="0"/>
              <a:t>Typically only one global instance exists</a:t>
            </a:r>
          </a:p>
          <a:p>
            <a:r>
              <a:rPr lang="en-CA" sz="2800" dirty="0"/>
              <a:t>Defines the module’s user interface</a:t>
            </a:r>
          </a:p>
          <a:p>
            <a:r>
              <a:rPr lang="en-CA" sz="2800" dirty="0"/>
              <a:t>Keeps user interface and nodes in sync (observes MRML nodes to get change notifications)</a:t>
            </a:r>
          </a:p>
          <a:p>
            <a:r>
              <a:rPr lang="en-CA" sz="2800" dirty="0"/>
              <a:t>Launches processing methods implemented in the logic class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Widget class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4789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4851</Words>
  <Application>Microsoft Office PowerPoint</Application>
  <PresentationFormat>On-screen Show (4:3)</PresentationFormat>
  <Paragraphs>790</Paragraphs>
  <Slides>62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Consolas</vt:lpstr>
      <vt:lpstr>Miriam Fixed</vt:lpstr>
      <vt:lpstr>Times New Roman</vt:lpstr>
      <vt:lpstr>Wingdings</vt:lpstr>
      <vt:lpstr>Office Theme</vt:lpstr>
      <vt:lpstr>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Auto-completion feature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in general</vt:lpstr>
      <vt:lpstr>Text editor / IDE</vt:lpstr>
      <vt:lpstr>PowerPoint Presentation</vt:lpstr>
      <vt:lpstr>Create module</vt:lpstr>
      <vt:lpstr>Module paths</vt:lpstr>
      <vt:lpstr>Developer mode</vt:lpstr>
      <vt:lpstr>Find the new module in Slicer</vt:lpstr>
      <vt:lpstr>Commit your changes regularly</vt:lpstr>
      <vt:lpstr>Write our scripted module #1</vt:lpstr>
      <vt:lpstr>Write our scripted module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743</cp:revision>
  <cp:lastPrinted>2013-02-02T23:26:38Z</cp:lastPrinted>
  <dcterms:created xsi:type="dcterms:W3CDTF">2010-01-28T18:12:58Z</dcterms:created>
  <dcterms:modified xsi:type="dcterms:W3CDTF">2019-11-20T07:37:11Z</dcterms:modified>
</cp:coreProperties>
</file>