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4"/>
  </p:notesMasterIdLst>
  <p:handoutMasterIdLst>
    <p:handoutMasterId r:id="rId65"/>
  </p:handoutMasterIdLst>
  <p:sldIdLst>
    <p:sldId id="256" r:id="rId2"/>
    <p:sldId id="257" r:id="rId3"/>
    <p:sldId id="318" r:id="rId4"/>
    <p:sldId id="299" r:id="rId5"/>
    <p:sldId id="300" r:id="rId6"/>
    <p:sldId id="303" r:id="rId7"/>
    <p:sldId id="304" r:id="rId8"/>
    <p:sldId id="305" r:id="rId9"/>
    <p:sldId id="306" r:id="rId10"/>
    <p:sldId id="307" r:id="rId11"/>
    <p:sldId id="308" r:id="rId12"/>
    <p:sldId id="309" r:id="rId13"/>
    <p:sldId id="310" r:id="rId14"/>
    <p:sldId id="312" r:id="rId15"/>
    <p:sldId id="313" r:id="rId16"/>
    <p:sldId id="314" r:id="rId17"/>
    <p:sldId id="335" r:id="rId18"/>
    <p:sldId id="266" r:id="rId19"/>
    <p:sldId id="267" r:id="rId20"/>
    <p:sldId id="268" r:id="rId21"/>
    <p:sldId id="269" r:id="rId22"/>
    <p:sldId id="270" r:id="rId23"/>
    <p:sldId id="271" r:id="rId24"/>
    <p:sldId id="323" r:id="rId25"/>
    <p:sldId id="319" r:id="rId26"/>
    <p:sldId id="320" r:id="rId27"/>
    <p:sldId id="324" r:id="rId28"/>
    <p:sldId id="321" r:id="rId29"/>
    <p:sldId id="322" r:id="rId30"/>
    <p:sldId id="273" r:id="rId31"/>
    <p:sldId id="274" r:id="rId32"/>
    <p:sldId id="276" r:id="rId33"/>
    <p:sldId id="278" r:id="rId34"/>
    <p:sldId id="280" r:id="rId35"/>
    <p:sldId id="281" r:id="rId36"/>
    <p:sldId id="279" r:id="rId37"/>
    <p:sldId id="283" r:id="rId38"/>
    <p:sldId id="282" r:id="rId39"/>
    <p:sldId id="336" r:id="rId40"/>
    <p:sldId id="284" r:id="rId41"/>
    <p:sldId id="285" r:id="rId42"/>
    <p:sldId id="286" r:id="rId43"/>
    <p:sldId id="337" r:id="rId44"/>
    <p:sldId id="288" r:id="rId45"/>
    <p:sldId id="325" r:id="rId46"/>
    <p:sldId id="315" r:id="rId47"/>
    <p:sldId id="291" r:id="rId48"/>
    <p:sldId id="326" r:id="rId49"/>
    <p:sldId id="327" r:id="rId50"/>
    <p:sldId id="294" r:id="rId51"/>
    <p:sldId id="277" r:id="rId52"/>
    <p:sldId id="297" r:id="rId53"/>
    <p:sldId id="302" r:id="rId54"/>
    <p:sldId id="301" r:id="rId55"/>
    <p:sldId id="316" r:id="rId56"/>
    <p:sldId id="328" r:id="rId57"/>
    <p:sldId id="329" r:id="rId58"/>
    <p:sldId id="330" r:id="rId59"/>
    <p:sldId id="331" r:id="rId60"/>
    <p:sldId id="332" r:id="rId61"/>
    <p:sldId id="333" r:id="rId62"/>
    <p:sldId id="334" r:id="rId63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>
          <p15:clr>
            <a:srgbClr val="A4A3A4"/>
          </p15:clr>
        </p15:guide>
        <p15:guide id="2" pos="28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9AB5"/>
    <a:srgbClr val="007033"/>
    <a:srgbClr val="00823B"/>
    <a:srgbClr val="1F497D"/>
    <a:srgbClr val="33889F"/>
    <a:srgbClr val="78953D"/>
    <a:srgbClr val="3389A1"/>
    <a:srgbClr val="BF2E01"/>
    <a:srgbClr val="FF3300"/>
    <a:srgbClr val="F775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856" autoAdjust="0"/>
    <p:restoredTop sz="95833" autoAdjust="0"/>
  </p:normalViewPr>
  <p:slideViewPr>
    <p:cSldViewPr showGuides="1">
      <p:cViewPr varScale="1">
        <p:scale>
          <a:sx n="86" d="100"/>
          <a:sy n="86" d="100"/>
        </p:scale>
        <p:origin x="689" y="58"/>
      </p:cViewPr>
      <p:guideLst>
        <p:guide orient="horz" pos="816"/>
        <p:guide pos="28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3042" y="90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631D9270-7B54-4D7C-8DD4-CF63D88EDDCF}" type="datetimeFigureOut">
              <a:rPr lang="en-US" smtClean="0"/>
              <a:t>5/2/2019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0FDDC0B2-0EBF-4904-9EF4-D04E58D10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8136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2291F084-C06D-49B0-B02F-18A6730B83F6}" type="datetimeFigureOut">
              <a:rPr lang="en-US"/>
              <a:pPr>
                <a:defRPr/>
              </a:pPr>
              <a:t>5/2/2019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7D5EC535-FC31-4244-9C64-EE05A8ED5E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4711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EC535-FC31-4244-9C64-EE05A8ED5E60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0140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Questions to attendees:</a:t>
            </a:r>
          </a:p>
          <a:p>
            <a:r>
              <a:rPr lang="en-US" dirty="0"/>
              <a:t>Who has</a:t>
            </a:r>
            <a:r>
              <a:rPr lang="en-US" baseline="0" dirty="0"/>
              <a:t> Linux / C++ / python / Slicer / VTK / ITK / </a:t>
            </a:r>
            <a:r>
              <a:rPr lang="en-US" baseline="0" dirty="0" err="1"/>
              <a:t>Qt</a:t>
            </a:r>
            <a:r>
              <a:rPr lang="en-US" baseline="0" dirty="0"/>
              <a:t> experience?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EC535-FC31-4244-9C64-EE05A8ED5E60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4737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Questions to attendees:</a:t>
            </a:r>
          </a:p>
          <a:p>
            <a:r>
              <a:rPr lang="en-US" dirty="0"/>
              <a:t>Who has</a:t>
            </a:r>
            <a:r>
              <a:rPr lang="en-US" baseline="0" dirty="0"/>
              <a:t> Linux / C++ / python / Slicer / VTK / ITK / </a:t>
            </a:r>
            <a:r>
              <a:rPr lang="en-US" baseline="0" dirty="0" err="1"/>
              <a:t>Qt</a:t>
            </a:r>
            <a:r>
              <a:rPr lang="en-US" baseline="0" dirty="0"/>
              <a:t> experience?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EC535-FC31-4244-9C64-EE05A8ED5E60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6642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Questions to attendees:</a:t>
            </a:r>
          </a:p>
          <a:p>
            <a:r>
              <a:rPr lang="en-US" dirty="0"/>
              <a:t>Who has</a:t>
            </a:r>
            <a:r>
              <a:rPr lang="en-US" baseline="0" dirty="0"/>
              <a:t> Linux / C++ / python / Slicer / VTK / ITK / </a:t>
            </a:r>
            <a:r>
              <a:rPr lang="en-US" baseline="0" dirty="0" err="1"/>
              <a:t>Qt</a:t>
            </a:r>
            <a:r>
              <a:rPr lang="en-US" baseline="0" dirty="0"/>
              <a:t> experience?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EC535-FC31-4244-9C64-EE05A8ED5E60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6513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Questions to attendees:</a:t>
            </a:r>
          </a:p>
          <a:p>
            <a:r>
              <a:rPr lang="en-US" dirty="0"/>
              <a:t>Who has</a:t>
            </a:r>
            <a:r>
              <a:rPr lang="en-US" baseline="0" dirty="0"/>
              <a:t> Linux / C++ / python / Slicer / VTK / ITK / Qt experience?</a:t>
            </a:r>
          </a:p>
          <a:p>
            <a:endParaRPr lang="en-US" baseline="0" dirty="0"/>
          </a:p>
          <a:p>
            <a:r>
              <a:rPr lang="en-US" baseline="0" dirty="0"/>
              <a:t>Green area: does not depend on Qt, does not need GUI – can be used for batch processing.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EC535-FC31-4244-9C64-EE05A8ED5E60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9011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Questions to attendees:</a:t>
            </a:r>
          </a:p>
          <a:p>
            <a:r>
              <a:rPr lang="en-US" dirty="0"/>
              <a:t>Who has</a:t>
            </a:r>
            <a:r>
              <a:rPr lang="en-US" baseline="0" dirty="0"/>
              <a:t> Linux / C++ / python / Slicer / VTK / ITK / </a:t>
            </a:r>
            <a:r>
              <a:rPr lang="en-US" baseline="0" dirty="0" err="1"/>
              <a:t>Qt</a:t>
            </a:r>
            <a:r>
              <a:rPr lang="en-US" baseline="0" dirty="0"/>
              <a:t> experience?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EC535-FC31-4244-9C64-EE05A8ED5E60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7067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Questions to attendees:</a:t>
            </a:r>
          </a:p>
          <a:p>
            <a:r>
              <a:rPr lang="en-US" dirty="0"/>
              <a:t>Who has</a:t>
            </a:r>
            <a:r>
              <a:rPr lang="en-US" baseline="0" dirty="0"/>
              <a:t> Linux / C++ / python / Slicer / VTK / ITK / </a:t>
            </a:r>
            <a:r>
              <a:rPr lang="en-US" baseline="0" dirty="0" err="1"/>
              <a:t>Qt</a:t>
            </a:r>
            <a:r>
              <a:rPr lang="en-US" baseline="0" dirty="0"/>
              <a:t> experience?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EC535-FC31-4244-9C64-EE05A8ED5E60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8645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Questions to attendees:</a:t>
            </a:r>
          </a:p>
          <a:p>
            <a:r>
              <a:rPr lang="en-US" dirty="0"/>
              <a:t>Who has</a:t>
            </a:r>
            <a:r>
              <a:rPr lang="en-US" baseline="0" dirty="0"/>
              <a:t> Linux / C++ / python / Slicer / VTK / ITK / </a:t>
            </a:r>
            <a:r>
              <a:rPr lang="en-US" baseline="0" dirty="0" err="1"/>
              <a:t>Qt</a:t>
            </a:r>
            <a:r>
              <a:rPr lang="en-US" baseline="0" dirty="0"/>
              <a:t> experience?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EC535-FC31-4244-9C64-EE05A8ED5E60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7908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Questions to attendees:</a:t>
            </a:r>
          </a:p>
          <a:p>
            <a:r>
              <a:rPr lang="en-US" dirty="0"/>
              <a:t>Who has</a:t>
            </a:r>
            <a:r>
              <a:rPr lang="en-US" baseline="0" dirty="0"/>
              <a:t> Linux / C++ / python / Slicer / VTK / ITK / </a:t>
            </a:r>
            <a:r>
              <a:rPr lang="en-US" baseline="0" dirty="0" err="1"/>
              <a:t>Qt</a:t>
            </a:r>
            <a:r>
              <a:rPr lang="en-US" baseline="0" dirty="0"/>
              <a:t> experience?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EC535-FC31-4244-9C64-EE05A8ED5E60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0121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Open new terminal</a:t>
            </a:r>
            <a:r>
              <a:rPr lang="en-US" baseline="0" dirty="0"/>
              <a:t> tab: </a:t>
            </a:r>
            <a:r>
              <a:rPr lang="en-US" baseline="0" dirty="0" err="1"/>
              <a:t>Ctrl+Shift+T</a:t>
            </a:r>
            <a:endParaRPr lang="en-US" baseline="0" dirty="0"/>
          </a:p>
          <a:p>
            <a:r>
              <a:rPr lang="en-US" baseline="0" dirty="0"/>
              <a:t>Switching between tabs: Alt+[tab#]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EC535-FC31-4244-9C64-EE05A8ED5E60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9764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EC535-FC31-4244-9C64-EE05A8ED5E60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4210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EC535-FC31-4244-9C64-EE05A8ED5E60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2708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Press tab to get suggestions</a:t>
            </a:r>
          </a:p>
          <a:p>
            <a:r>
              <a:rPr lang="en-US" dirty="0"/>
              <a:t>Verify object by giving its name;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EC535-FC31-4244-9C64-EE05A8ED5E60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2624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Press tab to get suggestions</a:t>
            </a:r>
          </a:p>
          <a:p>
            <a:r>
              <a:rPr lang="en-US" dirty="0"/>
              <a:t>Verify object by giving its name;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EC535-FC31-4244-9C64-EE05A8ED5E60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04854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Press tab to get suggestions</a:t>
            </a:r>
          </a:p>
          <a:p>
            <a:r>
              <a:rPr lang="en-US" dirty="0"/>
              <a:t>Verify object by giving its name</a:t>
            </a:r>
          </a:p>
          <a:p>
            <a:r>
              <a:rPr lang="en-US" dirty="0"/>
              <a:t>Mention similar</a:t>
            </a:r>
            <a:r>
              <a:rPr lang="en-US" baseline="0" dirty="0"/>
              <a:t> </a:t>
            </a:r>
            <a:r>
              <a:rPr lang="en-US" dirty="0"/>
              <a:t>VTK</a:t>
            </a:r>
            <a:r>
              <a:rPr lang="en-US" baseline="0" dirty="0"/>
              <a:t> and ITK references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EC535-FC31-4244-9C64-EE05A8ED5E60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1523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Press tab to get suggestions</a:t>
            </a:r>
          </a:p>
          <a:p>
            <a:r>
              <a:rPr lang="en-US" dirty="0"/>
              <a:t>Verify object by giving its name</a:t>
            </a:r>
          </a:p>
          <a:p>
            <a:r>
              <a:rPr lang="en-US" dirty="0"/>
              <a:t>Mention similar</a:t>
            </a:r>
            <a:r>
              <a:rPr lang="en-US" baseline="0" dirty="0"/>
              <a:t> </a:t>
            </a:r>
            <a:r>
              <a:rPr lang="en-US" dirty="0"/>
              <a:t>VTK</a:t>
            </a:r>
            <a:r>
              <a:rPr lang="en-US" baseline="0" dirty="0"/>
              <a:t> and ITK references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EC535-FC31-4244-9C64-EE05A8ED5E60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88415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Open new terminal</a:t>
            </a:r>
            <a:r>
              <a:rPr lang="en-US" baseline="0" dirty="0"/>
              <a:t> tab: </a:t>
            </a:r>
            <a:r>
              <a:rPr lang="en-US" baseline="0" dirty="0" err="1"/>
              <a:t>Ctrl+Shift+T</a:t>
            </a:r>
            <a:endParaRPr lang="en-US" baseline="0" dirty="0"/>
          </a:p>
          <a:p>
            <a:r>
              <a:rPr lang="en-US" baseline="0" dirty="0"/>
              <a:t>Switching between tabs: Alt+[tab#]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EC535-FC31-4244-9C64-EE05A8ED5E60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58777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Press tab to get suggestions</a:t>
            </a:r>
          </a:p>
          <a:p>
            <a:r>
              <a:rPr lang="en-US" dirty="0"/>
              <a:t>Verify object by giving its name</a:t>
            </a:r>
          </a:p>
          <a:p>
            <a:r>
              <a:rPr lang="en-US" dirty="0"/>
              <a:t>Mention similar</a:t>
            </a:r>
            <a:r>
              <a:rPr lang="en-US" baseline="0" dirty="0"/>
              <a:t> </a:t>
            </a:r>
            <a:r>
              <a:rPr lang="en-US" dirty="0"/>
              <a:t>VTK</a:t>
            </a:r>
            <a:r>
              <a:rPr lang="en-US" baseline="0" dirty="0"/>
              <a:t> and ITK references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EC535-FC31-4244-9C64-EE05A8ED5E60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22489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Press tab to get suggestions</a:t>
            </a:r>
          </a:p>
          <a:p>
            <a:r>
              <a:rPr lang="en-US" dirty="0"/>
              <a:t>Verify object by giving its name</a:t>
            </a:r>
          </a:p>
          <a:p>
            <a:r>
              <a:rPr lang="en-US" dirty="0"/>
              <a:t>Mention similar</a:t>
            </a:r>
            <a:r>
              <a:rPr lang="en-US" baseline="0" dirty="0"/>
              <a:t> </a:t>
            </a:r>
            <a:r>
              <a:rPr lang="en-US" dirty="0"/>
              <a:t>VTK</a:t>
            </a:r>
            <a:r>
              <a:rPr lang="en-US" baseline="0" dirty="0"/>
              <a:t> and ITK references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EC535-FC31-4244-9C64-EE05A8ED5E60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02181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Press tab to get suggestions</a:t>
            </a:r>
          </a:p>
          <a:p>
            <a:r>
              <a:rPr lang="en-US" dirty="0"/>
              <a:t>Verify object by giving its name</a:t>
            </a:r>
          </a:p>
          <a:p>
            <a:r>
              <a:rPr lang="en-US" dirty="0"/>
              <a:t>Mention similar</a:t>
            </a:r>
            <a:r>
              <a:rPr lang="en-US" baseline="0" dirty="0"/>
              <a:t> </a:t>
            </a:r>
            <a:r>
              <a:rPr lang="en-US" dirty="0"/>
              <a:t>VTK</a:t>
            </a:r>
            <a:r>
              <a:rPr lang="en-US" baseline="0" dirty="0"/>
              <a:t> and ITK references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EC535-FC31-4244-9C64-EE05A8ED5E60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95007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EC535-FC31-4244-9C64-EE05A8ED5E60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55465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EC535-FC31-4244-9C64-EE05A8ED5E60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1938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Questions to attendees:</a:t>
            </a:r>
          </a:p>
          <a:p>
            <a:r>
              <a:rPr lang="en-US" dirty="0"/>
              <a:t>Who has</a:t>
            </a:r>
            <a:r>
              <a:rPr lang="en-US" baseline="0" dirty="0"/>
              <a:t> Linux / C++ / python / Slicer / VTK / ITK / </a:t>
            </a:r>
            <a:r>
              <a:rPr lang="en-US" baseline="0" dirty="0" err="1"/>
              <a:t>Qt</a:t>
            </a:r>
            <a:r>
              <a:rPr lang="en-US" baseline="0" dirty="0"/>
              <a:t> experience?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EC535-FC31-4244-9C64-EE05A8ED5E60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21953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Questions to attendees:</a:t>
            </a:r>
          </a:p>
          <a:p>
            <a:r>
              <a:rPr lang="en-US" dirty="0"/>
              <a:t>Who has</a:t>
            </a:r>
            <a:r>
              <a:rPr lang="en-US" baseline="0" dirty="0"/>
              <a:t> Linux / C++ / python / Slicer / VTK / ITK / </a:t>
            </a:r>
            <a:r>
              <a:rPr lang="en-US" baseline="0" dirty="0" err="1"/>
              <a:t>Qt</a:t>
            </a:r>
            <a:r>
              <a:rPr lang="en-US" baseline="0" dirty="0"/>
              <a:t> experience?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EC535-FC31-4244-9C64-EE05A8ED5E60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09402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Take extra care of the indentation! 2 spaces before</a:t>
            </a:r>
            <a:r>
              <a:rPr lang="en-US" baseline="0" dirty="0"/>
              <a:t> the whole thing and 2 spaces before each sub-block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EC535-FC31-4244-9C64-EE05A8ED5E60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28554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EC535-FC31-4244-9C64-EE05A8ED5E60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44439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EC535-FC31-4244-9C64-EE05A8ED5E60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9354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EC535-FC31-4244-9C64-EE05A8ED5E60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94477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EC535-FC31-4244-9C64-EE05A8ED5E60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57766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EC535-FC31-4244-9C64-EE05A8ED5E60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14988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EC535-FC31-4244-9C64-EE05A8ED5E60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58864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EC535-FC31-4244-9C64-EE05A8ED5E60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12237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Questions to attendees:</a:t>
            </a:r>
          </a:p>
          <a:p>
            <a:r>
              <a:rPr lang="en-US" dirty="0"/>
              <a:t>Who has</a:t>
            </a:r>
            <a:r>
              <a:rPr lang="en-US" baseline="0" dirty="0"/>
              <a:t> Linux / C++ / python / Slicer / VTK / ITK / </a:t>
            </a:r>
            <a:r>
              <a:rPr lang="en-US" baseline="0" dirty="0" err="1"/>
              <a:t>Qt</a:t>
            </a:r>
            <a:r>
              <a:rPr lang="en-US" baseline="0" dirty="0"/>
              <a:t> experience?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EC535-FC31-4244-9C64-EE05A8ED5E60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5163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Questions to attendees:</a:t>
            </a:r>
          </a:p>
          <a:p>
            <a:r>
              <a:rPr lang="en-US" dirty="0"/>
              <a:t>Who has</a:t>
            </a:r>
            <a:r>
              <a:rPr lang="en-US" baseline="0" dirty="0"/>
              <a:t> Linux / C++ / python / Slicer / VTK / ITK / </a:t>
            </a:r>
            <a:r>
              <a:rPr lang="en-US" baseline="0" dirty="0" err="1"/>
              <a:t>Qt</a:t>
            </a:r>
            <a:r>
              <a:rPr lang="en-US" baseline="0" dirty="0"/>
              <a:t> experience?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EC535-FC31-4244-9C64-EE05A8ED5E60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18640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Questions to attendees:</a:t>
            </a:r>
          </a:p>
          <a:p>
            <a:r>
              <a:rPr lang="en-US" dirty="0"/>
              <a:t>Who has</a:t>
            </a:r>
            <a:r>
              <a:rPr lang="en-US" baseline="0" dirty="0"/>
              <a:t> Linux / C++ / python / Slicer / VTK / ITK / </a:t>
            </a:r>
            <a:r>
              <a:rPr lang="en-US" baseline="0" dirty="0" err="1"/>
              <a:t>Qt</a:t>
            </a:r>
            <a:r>
              <a:rPr lang="en-US" baseline="0" dirty="0"/>
              <a:t> experience?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EC535-FC31-4244-9C64-EE05A8ED5E60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70092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Questions to attendees:</a:t>
            </a:r>
          </a:p>
          <a:p>
            <a:r>
              <a:rPr lang="en-US" dirty="0"/>
              <a:t>Who has</a:t>
            </a:r>
            <a:r>
              <a:rPr lang="en-US" baseline="0" dirty="0"/>
              <a:t> Linux / C++ / python / Slicer / VTK / ITK / </a:t>
            </a:r>
            <a:r>
              <a:rPr lang="en-US" baseline="0" dirty="0" err="1"/>
              <a:t>Qt</a:t>
            </a:r>
            <a:r>
              <a:rPr lang="en-US" baseline="0" dirty="0"/>
              <a:t> experience?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EC535-FC31-4244-9C64-EE05A8ED5E60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46797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Questions to attendees:</a:t>
            </a:r>
          </a:p>
          <a:p>
            <a:r>
              <a:rPr lang="en-US" dirty="0"/>
              <a:t>Who has</a:t>
            </a:r>
            <a:r>
              <a:rPr lang="en-US" baseline="0" dirty="0"/>
              <a:t> Linux / C++ / python / Slicer / VTK / ITK / </a:t>
            </a:r>
            <a:r>
              <a:rPr lang="en-US" baseline="0" dirty="0" err="1"/>
              <a:t>Qt</a:t>
            </a:r>
            <a:r>
              <a:rPr lang="en-US" baseline="0" dirty="0"/>
              <a:t> experience?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EC535-FC31-4244-9C64-EE05A8ED5E60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89544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Questions to attendees:</a:t>
            </a:r>
          </a:p>
          <a:p>
            <a:r>
              <a:rPr lang="en-US" dirty="0"/>
              <a:t>Who has</a:t>
            </a:r>
            <a:r>
              <a:rPr lang="en-US" baseline="0" dirty="0"/>
              <a:t> Linux / C++ / python / Slicer / VTK / ITK / </a:t>
            </a:r>
            <a:r>
              <a:rPr lang="en-US" baseline="0" dirty="0" err="1"/>
              <a:t>Qt</a:t>
            </a:r>
            <a:r>
              <a:rPr lang="en-US" baseline="0" dirty="0"/>
              <a:t> experience?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EC535-FC31-4244-9C64-EE05A8ED5E60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53734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Questions to attendees:</a:t>
            </a:r>
          </a:p>
          <a:p>
            <a:r>
              <a:rPr lang="en-US" dirty="0"/>
              <a:t>Who has</a:t>
            </a:r>
            <a:r>
              <a:rPr lang="en-US" baseline="0" dirty="0"/>
              <a:t> Linux / C++ / python / Slicer / VTK / ITK / </a:t>
            </a:r>
            <a:r>
              <a:rPr lang="en-US" baseline="0" dirty="0" err="1"/>
              <a:t>Qt</a:t>
            </a:r>
            <a:r>
              <a:rPr lang="en-US" baseline="0" dirty="0"/>
              <a:t> experience?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EC535-FC31-4244-9C64-EE05A8ED5E60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29461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Questions to attendees:</a:t>
            </a:r>
          </a:p>
          <a:p>
            <a:r>
              <a:rPr lang="en-US" dirty="0"/>
              <a:t>Who has</a:t>
            </a:r>
            <a:r>
              <a:rPr lang="en-US" baseline="0" dirty="0"/>
              <a:t> Linux / C++ / python / Slicer / VTK / ITK / </a:t>
            </a:r>
            <a:r>
              <a:rPr lang="en-US" baseline="0" dirty="0" err="1"/>
              <a:t>Qt</a:t>
            </a:r>
            <a:r>
              <a:rPr lang="en-US" baseline="0" dirty="0"/>
              <a:t> experience?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EC535-FC31-4244-9C64-EE05A8ED5E60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52983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Questions to attendees:</a:t>
            </a:r>
          </a:p>
          <a:p>
            <a:r>
              <a:rPr lang="en-US" dirty="0"/>
              <a:t>Who has</a:t>
            </a:r>
            <a:r>
              <a:rPr lang="en-US" baseline="0" dirty="0"/>
              <a:t> Linux / C++ / python / Slicer / VTK / ITK / </a:t>
            </a:r>
            <a:r>
              <a:rPr lang="en-US" baseline="0" dirty="0" err="1"/>
              <a:t>Qt</a:t>
            </a:r>
            <a:r>
              <a:rPr lang="en-US" baseline="0" dirty="0"/>
              <a:t> experience?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EC535-FC31-4244-9C64-EE05A8ED5E60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98938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Questions to attendees:</a:t>
            </a:r>
          </a:p>
          <a:p>
            <a:r>
              <a:rPr lang="en-US" dirty="0"/>
              <a:t>Who has</a:t>
            </a:r>
            <a:r>
              <a:rPr lang="en-US" baseline="0" dirty="0"/>
              <a:t> Linux / C++ / python / Slicer / VTK / ITK / </a:t>
            </a:r>
            <a:r>
              <a:rPr lang="en-US" baseline="0" dirty="0" err="1"/>
              <a:t>Qt</a:t>
            </a:r>
            <a:r>
              <a:rPr lang="en-US" baseline="0" dirty="0"/>
              <a:t> experience?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EC535-FC31-4244-9C64-EE05A8ED5E60}" type="slidenum">
              <a:rPr lang="en-US" smtClean="0"/>
              <a:pPr>
                <a:defRPr/>
              </a:pPr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72874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Questions to attendees:</a:t>
            </a:r>
          </a:p>
          <a:p>
            <a:r>
              <a:rPr lang="en-US" dirty="0"/>
              <a:t>Who has</a:t>
            </a:r>
            <a:r>
              <a:rPr lang="en-US" baseline="0" dirty="0"/>
              <a:t> Linux / C++ / python / Slicer / VTK / ITK / </a:t>
            </a:r>
            <a:r>
              <a:rPr lang="en-US" baseline="0" dirty="0" err="1"/>
              <a:t>Qt</a:t>
            </a:r>
            <a:r>
              <a:rPr lang="en-US" baseline="0" dirty="0"/>
              <a:t> experience?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EC535-FC31-4244-9C64-EE05A8ED5E60}" type="slidenum">
              <a:rPr lang="en-US" smtClean="0"/>
              <a:pPr>
                <a:defRPr/>
              </a:pPr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81046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Questions to attendees:</a:t>
            </a:r>
          </a:p>
          <a:p>
            <a:r>
              <a:rPr lang="en-US" dirty="0"/>
              <a:t>Who has</a:t>
            </a:r>
            <a:r>
              <a:rPr lang="en-US" baseline="0" dirty="0"/>
              <a:t> Linux / C++ / python / Slicer / VTK / ITK / </a:t>
            </a:r>
            <a:r>
              <a:rPr lang="en-US" baseline="0" dirty="0" err="1"/>
              <a:t>Qt</a:t>
            </a:r>
            <a:r>
              <a:rPr lang="en-US" baseline="0" dirty="0"/>
              <a:t> experience?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EC535-FC31-4244-9C64-EE05A8ED5E60}" type="slidenum">
              <a:rPr lang="en-US" smtClean="0"/>
              <a:pPr>
                <a:defRPr/>
              </a:pPr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8352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Questions to attendees:</a:t>
            </a:r>
          </a:p>
          <a:p>
            <a:r>
              <a:rPr lang="en-US" dirty="0"/>
              <a:t>Who has</a:t>
            </a:r>
            <a:r>
              <a:rPr lang="en-US" baseline="0" dirty="0"/>
              <a:t> Linux / C++ / python / Slicer / VTK / ITK / </a:t>
            </a:r>
            <a:r>
              <a:rPr lang="en-US" baseline="0" dirty="0" err="1"/>
              <a:t>Qt</a:t>
            </a:r>
            <a:r>
              <a:rPr lang="en-US" baseline="0" dirty="0"/>
              <a:t> experience?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EC535-FC31-4244-9C64-EE05A8ED5E60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01807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Questions to attendees:</a:t>
            </a:r>
          </a:p>
          <a:p>
            <a:r>
              <a:rPr lang="en-US" dirty="0"/>
              <a:t>Who has</a:t>
            </a:r>
            <a:r>
              <a:rPr lang="en-US" baseline="0" dirty="0"/>
              <a:t> Linux / C++ / python / Slicer / VTK / ITK / </a:t>
            </a:r>
            <a:r>
              <a:rPr lang="en-US" baseline="0" dirty="0" err="1"/>
              <a:t>Qt</a:t>
            </a:r>
            <a:r>
              <a:rPr lang="en-US" baseline="0" dirty="0"/>
              <a:t> experience?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EC535-FC31-4244-9C64-EE05A8ED5E60}" type="slidenum">
              <a:rPr lang="en-US" smtClean="0"/>
              <a:pPr>
                <a:defRPr/>
              </a:pPr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1448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Questions to attendees:</a:t>
            </a:r>
          </a:p>
          <a:p>
            <a:r>
              <a:rPr lang="en-US" dirty="0"/>
              <a:t>Who has</a:t>
            </a:r>
            <a:r>
              <a:rPr lang="en-US" baseline="0" dirty="0"/>
              <a:t> Linux / C++ / python / Slicer / VTK / ITK / </a:t>
            </a:r>
            <a:r>
              <a:rPr lang="en-US" baseline="0" dirty="0" err="1"/>
              <a:t>Qt</a:t>
            </a:r>
            <a:r>
              <a:rPr lang="en-US" baseline="0" dirty="0"/>
              <a:t> experience?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EC535-FC31-4244-9C64-EE05A8ED5E60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7766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Questions to attendees:</a:t>
            </a:r>
          </a:p>
          <a:p>
            <a:r>
              <a:rPr lang="en-US" dirty="0"/>
              <a:t>Who has</a:t>
            </a:r>
            <a:r>
              <a:rPr lang="en-US" baseline="0" dirty="0"/>
              <a:t> Linux / C++ / python / Slicer / VTK / ITK / </a:t>
            </a:r>
            <a:r>
              <a:rPr lang="en-US" baseline="0" dirty="0" err="1"/>
              <a:t>Qt</a:t>
            </a:r>
            <a:r>
              <a:rPr lang="en-US" baseline="0" dirty="0"/>
              <a:t> experience?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EC535-FC31-4244-9C64-EE05A8ED5E60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8564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Questions to attendees:</a:t>
            </a:r>
          </a:p>
          <a:p>
            <a:r>
              <a:rPr lang="en-US" dirty="0"/>
              <a:t>Who has</a:t>
            </a:r>
            <a:r>
              <a:rPr lang="en-US" baseline="0" dirty="0"/>
              <a:t> Linux / C++ / python / Slicer / VTK / ITK / </a:t>
            </a:r>
            <a:r>
              <a:rPr lang="en-US" baseline="0" dirty="0" err="1"/>
              <a:t>Qt</a:t>
            </a:r>
            <a:r>
              <a:rPr lang="en-US" baseline="0" dirty="0"/>
              <a:t> experience?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EC535-FC31-4244-9C64-EE05A8ED5E60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0515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Questions to attendees:</a:t>
            </a:r>
          </a:p>
          <a:p>
            <a:r>
              <a:rPr lang="en-US" dirty="0"/>
              <a:t>Who has</a:t>
            </a:r>
            <a:r>
              <a:rPr lang="en-US" baseline="0" dirty="0"/>
              <a:t> Linux / C++ / python / Slicer / VTK / ITK / </a:t>
            </a:r>
            <a:r>
              <a:rPr lang="en-US" baseline="0" dirty="0" err="1"/>
              <a:t>Qt</a:t>
            </a:r>
            <a:r>
              <a:rPr lang="en-US" baseline="0" dirty="0"/>
              <a:t> experience?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EC535-FC31-4244-9C64-EE05A8ED5E60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938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C:\lasso\PerkFacilities\PerkWeb\images\logo-Queens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91400" y="5567834"/>
            <a:ext cx="1447800" cy="983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 descr="C:\lasso\My Dropbox\PerkWeb\PerkLogo2010-base-with-text-300dpi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5718173"/>
            <a:ext cx="3886200" cy="68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00"/>
            <a:ext cx="7772400" cy="1470025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79775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C:\lasso\PerkFacilities\PerkWeb\images\logo-Queens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53400" y="6264639"/>
            <a:ext cx="688975" cy="46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5" descr="C:\lasso\My Dropbox\PerkWeb\PerkLogo2010-base-white-round-45dpi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2484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0"/>
          </p:nvPr>
        </p:nvSpPr>
        <p:spPr>
          <a:xfrm>
            <a:off x="7162800" y="6356350"/>
            <a:ext cx="533400" cy="365125"/>
          </a:xfrm>
        </p:spPr>
        <p:txBody>
          <a:bodyPr/>
          <a:lstStyle>
            <a:lvl1pPr>
              <a:defRPr/>
            </a:lvl1pPr>
          </a:lstStyle>
          <a:p>
            <a:pPr algn="ctr">
              <a:defRPr/>
            </a:pPr>
            <a:r>
              <a:rPr lang="en-US" dirty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‹#›</a:t>
            </a:fld>
            <a:r>
              <a:rPr lang="en-US" dirty="0"/>
              <a:t> -</a:t>
            </a:r>
          </a:p>
        </p:txBody>
      </p:sp>
      <p:sp>
        <p:nvSpPr>
          <p:cNvPr id="7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1905000" y="6356350"/>
            <a:ext cx="5257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Laboratory for Percutaneous Surgery – Copyright © Queen’s University, 2019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7" name="Picture 1" descr="C:\lasso\PerkFacilities\PerkWeb\images\logo-Queens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69639" y="6257144"/>
            <a:ext cx="688975" cy="46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5" descr="C:\lasso\My Dropbox\PerkWeb\PerkLogo2010-base-white-round-45dpi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2484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Slide Number Placeholder 9"/>
          <p:cNvSpPr>
            <a:spLocks noGrp="1"/>
          </p:cNvSpPr>
          <p:nvPr>
            <p:ph type="sldNum" sz="quarter" idx="10"/>
          </p:nvPr>
        </p:nvSpPr>
        <p:spPr>
          <a:xfrm>
            <a:off x="7162800" y="6356350"/>
            <a:ext cx="533400" cy="365125"/>
          </a:xfrm>
        </p:spPr>
        <p:txBody>
          <a:bodyPr/>
          <a:lstStyle>
            <a:lvl1pPr>
              <a:defRPr/>
            </a:lvl1pPr>
          </a:lstStyle>
          <a:p>
            <a:pPr algn="ctr">
              <a:defRPr/>
            </a:pPr>
            <a:r>
              <a:rPr lang="en-US" dirty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‹#›</a:t>
            </a:fld>
            <a:r>
              <a:rPr lang="en-US" dirty="0"/>
              <a:t> -</a:t>
            </a:r>
          </a:p>
        </p:txBody>
      </p:sp>
      <p:sp>
        <p:nvSpPr>
          <p:cNvPr id="10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1905000" y="6356350"/>
            <a:ext cx="5257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Laboratory for Percutaneous Surgery – Copyright © Queen’s University, 2019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 descr="C:\lasso\PerkFacilities\PerkWeb\images\logo-Queens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53400" y="6253162"/>
            <a:ext cx="688975" cy="46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5" descr="C:\lasso\My Dropbox\PerkWeb\PerkLogo2010-base-white-round-45dpi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2484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>
          <a:xfrm>
            <a:off x="7162800" y="6356350"/>
            <a:ext cx="533400" cy="365125"/>
          </a:xfrm>
        </p:spPr>
        <p:txBody>
          <a:bodyPr/>
          <a:lstStyle>
            <a:lvl1pPr>
              <a:defRPr/>
            </a:lvl1pPr>
          </a:lstStyle>
          <a:p>
            <a:pPr algn="ctr">
              <a:defRPr/>
            </a:pPr>
            <a:r>
              <a:rPr lang="en-US" dirty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‹#›</a:t>
            </a:fld>
            <a:r>
              <a:rPr lang="en-US" dirty="0"/>
              <a:t> -</a:t>
            </a:r>
          </a:p>
        </p:txBody>
      </p:sp>
      <p:sp>
        <p:nvSpPr>
          <p:cNvPr id="9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1905000" y="6356350"/>
            <a:ext cx="5257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Laboratory for Percutaneous Surgery – Copyright © Queen’s University, 2019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762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95400"/>
            <a:ext cx="8229600" cy="4830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3000" y="6356350"/>
            <a:ext cx="6019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/>
              <a:t>Laboratory for Percutaneous Surgery (The Perk Lab) – Copyright © Queen’s University,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39000" y="635635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- </a:t>
            </a:r>
            <a:fld id="{475D6290-06D0-4868-A6EB-0AF4BB68ED62}" type="slidenum">
              <a:rPr lang="en-US"/>
              <a:pPr>
                <a:defRPr/>
              </a:pPr>
              <a:t>‹#›</a:t>
            </a:fld>
            <a:r>
              <a:rPr lang="en-US"/>
              <a:t> -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4" r:id="rId3"/>
    <p:sldLayoutId id="2147483765" r:id="rId4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cer.org/doc/html/classes.html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hyperlink" Target="http://perk-software.cs.queensu.ca/plus/doc/nightly/modelcatalog/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atom.io/" TargetMode="External"/><Relationship Id="rId7" Type="http://schemas.openxmlformats.org/officeDocument/2006/relationships/hyperlink" Target="http://www.liclipse.com/" TargetMode="External"/><Relationship Id="rId2" Type="http://schemas.openxmlformats.org/officeDocument/2006/relationships/hyperlink" Target="http://notepad-plus-plus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de.visualstudio.com/" TargetMode="External"/><Relationship Id="rId5" Type="http://schemas.openxmlformats.org/officeDocument/2006/relationships/hyperlink" Target="https://www.jetbrains.com/pycharm/" TargetMode="External"/><Relationship Id="rId4" Type="http://schemas.openxmlformats.org/officeDocument/2006/relationships/hyperlink" Target="http://www.sublimetext.com/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png"/><Relationship Id="rId5" Type="http://schemas.openxmlformats.org/officeDocument/2006/relationships/image" Target="../media/image8.png"/><Relationship Id="rId4" Type="http://schemas.openxmlformats.org/officeDocument/2006/relationships/image" Target="../media/image1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21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8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hyperlink" Target="http://www.vtk.org/doc/release/7.1/html/classes.html" TargetMode="External"/><Relationship Id="rId13" Type="http://schemas.openxmlformats.org/officeDocument/2006/relationships/hyperlink" Target="http://www.slicer.org/slicerWiki/index.php/Documentation/Nightly/Developers" TargetMode="External"/><Relationship Id="rId3" Type="http://schemas.openxmlformats.org/officeDocument/2006/relationships/hyperlink" Target="http://www.python.org/" TargetMode="External"/><Relationship Id="rId7" Type="http://schemas.openxmlformats.org/officeDocument/2006/relationships/hyperlink" Target="http://www.vtk.org/" TargetMode="External"/><Relationship Id="rId12" Type="http://schemas.openxmlformats.org/officeDocument/2006/relationships/hyperlink" Target="http://doc.qt.io/qt-5.10/classes.html" TargetMode="External"/><Relationship Id="rId17" Type="http://schemas.openxmlformats.org/officeDocument/2006/relationships/hyperlink" Target="http://www.commontk.org/docs/html/classes.html" TargetMode="External"/><Relationship Id="rId2" Type="http://schemas.openxmlformats.org/officeDocument/2006/relationships/notesSlide" Target="../notesSlides/notesSlide39.xml"/><Relationship Id="rId16" Type="http://schemas.openxmlformats.org/officeDocument/2006/relationships/hyperlink" Target="http://www.commontk.org/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docs.scipy.org/doc/numpy/reference" TargetMode="External"/><Relationship Id="rId11" Type="http://schemas.openxmlformats.org/officeDocument/2006/relationships/hyperlink" Target="http://www.qt.io/" TargetMode="External"/><Relationship Id="rId5" Type="http://schemas.openxmlformats.org/officeDocument/2006/relationships/hyperlink" Target="http://www.numpy.org/" TargetMode="External"/><Relationship Id="rId15" Type="http://schemas.openxmlformats.org/officeDocument/2006/relationships/hyperlink" Target="http://mwoehlke-kitware.github.io/Slicer/Base/slicer.html" TargetMode="External"/><Relationship Id="rId10" Type="http://schemas.openxmlformats.org/officeDocument/2006/relationships/hyperlink" Target="http://www.itk.org/SimpleITKDoxygen/html/classes.html" TargetMode="External"/><Relationship Id="rId4" Type="http://schemas.openxmlformats.org/officeDocument/2006/relationships/hyperlink" Target="https://docs.python.org/2/index.html" TargetMode="External"/><Relationship Id="rId9" Type="http://schemas.openxmlformats.org/officeDocument/2006/relationships/hyperlink" Target="http://www.simpleitk.org/" TargetMode="External"/><Relationship Id="rId14" Type="http://schemas.openxmlformats.org/officeDocument/2006/relationships/hyperlink" Target="http://www.slicer.org/doc/html/classes.html" TargetMode="Externa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licer/Slicer" TargetMode="Externa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app.assembla.com/spaces/slicerrt/subversion/source/HEAD/trunk" TargetMode="External"/><Relationship Id="rId5" Type="http://schemas.openxmlformats.org/officeDocument/2006/relationships/hyperlink" Target="https://github.com/SlicerIGT/SlicerIGT/" TargetMode="External"/><Relationship Id="rId4" Type="http://schemas.openxmlformats.org/officeDocument/2006/relationships/hyperlink" Target="https://github.com/Slicer/ExtensionsIndex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gif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cer.org/slicerWiki/index.php/Documentation/Nightly/Developers/Tutorials/PythonAndUIFile" TargetMode="External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jpe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0.gif"/><Relationship Id="rId5" Type="http://schemas.openxmlformats.org/officeDocument/2006/relationships/image" Target="../media/image39.jpeg"/><Relationship Id="rId4" Type="http://schemas.openxmlformats.org/officeDocument/2006/relationships/image" Target="../media/image38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qt.io/" TargetMode="External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doc.qt.io/qt-4.8/classes.html" TargetMode="Externa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vtk.org/" TargetMode="External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://www.vtk.org/doc/release/6.2/html/classes.html" TargetMode="External"/><Relationship Id="rId4" Type="http://schemas.openxmlformats.org/officeDocument/2006/relationships/hyperlink" Target="http://www.vtk.org/doc/release/6.3/html/classes.html" TargetMode="Externa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tk.org/" TargetMode="External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na-mic.org/Wiki/images/a/a7/SimpleITK_with_Slicer_HansJohnson.pdf" TargetMode="External"/><Relationship Id="rId5" Type="http://schemas.openxmlformats.org/officeDocument/2006/relationships/hyperlink" Target="http://www.itk.org/SimpleITKDoxygen/html/classes.html" TargetMode="External"/><Relationship Id="rId4" Type="http://schemas.openxmlformats.org/officeDocument/2006/relationships/hyperlink" Target="http://www.simpleitk.org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mmontk.org/" TargetMode="External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www.commontk.org/docs/html/classes.html" TargetMode="Externa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umpy.org/" TargetMode="External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docs.scipy.org/doc/numpy/reference" TargetMode="Externa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cer.org/slicerWiki/index.php/Documentation/Nightly/Developers" TargetMode="External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www.slicer.org/doc/html/classes.html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ctrTitle"/>
          </p:nvPr>
        </p:nvSpPr>
        <p:spPr>
          <a:xfrm>
            <a:off x="152400" y="609600"/>
            <a:ext cx="8839200" cy="1905000"/>
          </a:xfrm>
        </p:spPr>
        <p:txBody>
          <a:bodyPr/>
          <a:lstStyle/>
          <a:p>
            <a:pPr eaLnBrk="1" hangingPunct="1"/>
            <a:r>
              <a:rPr lang="en-CA" sz="6600" b="1" dirty="0">
                <a:solidFill>
                  <a:schemeClr val="accent1">
                    <a:lumMod val="75000"/>
                  </a:schemeClr>
                </a:solidFill>
              </a:rPr>
              <a:t>Tutorial</a:t>
            </a:r>
            <a:endParaRPr lang="en-US" sz="6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075310" y="2974975"/>
            <a:ext cx="7040880" cy="1752600"/>
          </a:xfrm>
        </p:spPr>
        <p:txBody>
          <a:bodyPr/>
          <a:lstStyle/>
          <a:p>
            <a:r>
              <a:rPr lang="en-CA" sz="4400" b="1" dirty="0">
                <a:solidFill>
                  <a:schemeClr val="tx1"/>
                </a:solidFill>
              </a:rPr>
              <a:t>on 3D Slicer python scripting and programming</a:t>
            </a:r>
            <a:endParaRPr lang="en-US" sz="4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3513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217"/>
    </mc:Choice>
    <mc:Fallback xmlns="">
      <p:transition spd="slow" advTm="13217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10</a:t>
            </a:fld>
            <a:r>
              <a:rPr lang="en-US" dirty="0"/>
              <a:t> -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685800" y="914400"/>
            <a:ext cx="76962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800" dirty="0"/>
              <a:t>Include a parameter node selector at the top (or use a singleton parameter node)</a:t>
            </a:r>
          </a:p>
          <a:p>
            <a:r>
              <a:rPr lang="en-CA" sz="2800" dirty="0"/>
              <a:t>If a parameter node is selected then add an observer to its modified events; if modified then call widget’s </a:t>
            </a:r>
            <a:r>
              <a:rPr lang="en-CA" sz="2400" dirty="0" err="1">
                <a:latin typeface="Consolas" panose="020B0609020204030204" pitchFamily="49" charset="0"/>
              </a:rPr>
              <a:t>updateGUIFromParameterNode</a:t>
            </a:r>
            <a:r>
              <a:rPr lang="en-CA" sz="2400" dirty="0">
                <a:latin typeface="Consolas" panose="020B0609020204030204" pitchFamily="49" charset="0"/>
              </a:rPr>
              <a:t>()</a:t>
            </a:r>
          </a:p>
          <a:p>
            <a:r>
              <a:rPr lang="en-CA" sz="2800" dirty="0"/>
              <a:t>If a parameter is changed in the GUI then update MRML node</a:t>
            </a:r>
          </a:p>
          <a:p>
            <a:pPr marL="0" indent="0">
              <a:buNone/>
            </a:pPr>
            <a:endParaRPr lang="en-CA" sz="2800" dirty="0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457200" y="0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 dirty="0">
                <a:solidFill>
                  <a:schemeClr val="tx2"/>
                </a:solidFill>
              </a:rPr>
              <a:t>Widget class</a:t>
            </a: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905000" y="6356350"/>
            <a:ext cx="52578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2019</a:t>
            </a:r>
          </a:p>
        </p:txBody>
      </p:sp>
    </p:spTree>
    <p:extLst>
      <p:ext uri="{BB962C8B-B14F-4D97-AF65-F5344CB8AC3E}">
        <p14:creationId xmlns:p14="http://schemas.microsoft.com/office/powerpoint/2010/main" val="3282843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58"/>
    </mc:Choice>
    <mc:Fallback xmlns="">
      <p:transition spd="slow" advTm="7158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11</a:t>
            </a:fld>
            <a:r>
              <a:rPr lang="en-US" dirty="0"/>
              <a:t> -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457200" y="0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 dirty="0">
                <a:solidFill>
                  <a:schemeClr val="tx2"/>
                </a:solidFill>
              </a:rPr>
              <a:t>Scripted module implementation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166493" y="4553231"/>
            <a:ext cx="2819400" cy="1371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MRML node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08018" y="2057400"/>
            <a:ext cx="2819400" cy="1371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Widget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5535737" y="2057400"/>
            <a:ext cx="2819400" cy="1371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Logic</a:t>
            </a:r>
          </a:p>
        </p:txBody>
      </p:sp>
      <p:cxnSp>
        <p:nvCxnSpPr>
          <p:cNvPr id="13" name="Elbow Connector 12"/>
          <p:cNvCxnSpPr>
            <a:stCxn id="8" idx="1"/>
            <a:endCxn id="7" idx="1"/>
          </p:cNvCxnSpPr>
          <p:nvPr/>
        </p:nvCxnSpPr>
        <p:spPr>
          <a:xfrm rot="10800000" flipH="1" flipV="1">
            <a:off x="808017" y="2743199"/>
            <a:ext cx="2358475" cy="2495831"/>
          </a:xfrm>
          <a:prstGeom prst="bentConnector3">
            <a:avLst>
              <a:gd name="adj1" fmla="val -9693"/>
            </a:avLst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/>
          <p:cNvSpPr txBox="1">
            <a:spLocks/>
          </p:cNvSpPr>
          <p:nvPr/>
        </p:nvSpPr>
        <p:spPr bwMode="auto">
          <a:xfrm>
            <a:off x="381000" y="4682188"/>
            <a:ext cx="1626336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dirty="0"/>
              <a:t>Modify</a:t>
            </a:r>
          </a:p>
        </p:txBody>
      </p:sp>
      <p:cxnSp>
        <p:nvCxnSpPr>
          <p:cNvPr id="36" name="Elbow Connector 35"/>
          <p:cNvCxnSpPr>
            <a:stCxn id="8" idx="2"/>
            <a:endCxn id="7" idx="0"/>
          </p:cNvCxnSpPr>
          <p:nvPr/>
        </p:nvCxnSpPr>
        <p:spPr>
          <a:xfrm rot="16200000" flipH="1">
            <a:off x="2834840" y="2811877"/>
            <a:ext cx="1124231" cy="2358475"/>
          </a:xfrm>
          <a:prstGeom prst="bentConnector3">
            <a:avLst>
              <a:gd name="adj1" fmla="val 50000"/>
            </a:avLst>
          </a:prstGeom>
          <a:ln w="19050">
            <a:prstDash val="dash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ontent Placeholder 2"/>
          <p:cNvSpPr txBox="1">
            <a:spLocks/>
          </p:cNvSpPr>
          <p:nvPr/>
        </p:nvSpPr>
        <p:spPr bwMode="auto">
          <a:xfrm>
            <a:off x="4160590" y="2122174"/>
            <a:ext cx="1626336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Use</a:t>
            </a:r>
          </a:p>
        </p:txBody>
      </p:sp>
      <p:cxnSp>
        <p:nvCxnSpPr>
          <p:cNvPr id="56" name="Elbow Connector 12"/>
          <p:cNvCxnSpPr/>
          <p:nvPr/>
        </p:nvCxnSpPr>
        <p:spPr>
          <a:xfrm>
            <a:off x="3627418" y="2590800"/>
            <a:ext cx="1905000" cy="0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ounded Rectangle 91"/>
          <p:cNvSpPr/>
          <p:nvPr/>
        </p:nvSpPr>
        <p:spPr>
          <a:xfrm>
            <a:off x="807874" y="944629"/>
            <a:ext cx="75438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Module</a:t>
            </a:r>
          </a:p>
        </p:txBody>
      </p:sp>
      <p:cxnSp>
        <p:nvCxnSpPr>
          <p:cNvPr id="102" name="Elbow Connector 12"/>
          <p:cNvCxnSpPr/>
          <p:nvPr/>
        </p:nvCxnSpPr>
        <p:spPr>
          <a:xfrm>
            <a:off x="2221675" y="1638379"/>
            <a:ext cx="0" cy="457200"/>
          </a:xfrm>
          <a:prstGeom prst="straightConnector1">
            <a:avLst/>
          </a:prstGeom>
          <a:ln w="19050"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Content Placeholder 2"/>
          <p:cNvSpPr txBox="1">
            <a:spLocks/>
          </p:cNvSpPr>
          <p:nvPr/>
        </p:nvSpPr>
        <p:spPr bwMode="auto">
          <a:xfrm>
            <a:off x="2236958" y="1600200"/>
            <a:ext cx="1391099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Create</a:t>
            </a:r>
          </a:p>
        </p:txBody>
      </p:sp>
      <p:cxnSp>
        <p:nvCxnSpPr>
          <p:cNvPr id="109" name="Elbow Connector 12"/>
          <p:cNvCxnSpPr/>
          <p:nvPr/>
        </p:nvCxnSpPr>
        <p:spPr>
          <a:xfrm>
            <a:off x="6952933" y="1628507"/>
            <a:ext cx="0" cy="457200"/>
          </a:xfrm>
          <a:prstGeom prst="straightConnector1">
            <a:avLst/>
          </a:prstGeom>
          <a:ln w="19050"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Content Placeholder 2"/>
          <p:cNvSpPr txBox="1">
            <a:spLocks/>
          </p:cNvSpPr>
          <p:nvPr/>
        </p:nvSpPr>
        <p:spPr bwMode="auto">
          <a:xfrm>
            <a:off x="6968216" y="1590328"/>
            <a:ext cx="1391099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Create</a:t>
            </a:r>
          </a:p>
        </p:txBody>
      </p:sp>
      <p:sp>
        <p:nvSpPr>
          <p:cNvPr id="29" name="Content Placeholder 2"/>
          <p:cNvSpPr txBox="1">
            <a:spLocks/>
          </p:cNvSpPr>
          <p:nvPr/>
        </p:nvSpPr>
        <p:spPr bwMode="auto">
          <a:xfrm>
            <a:off x="2262284" y="3429000"/>
            <a:ext cx="1626336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Notify</a:t>
            </a:r>
          </a:p>
        </p:txBody>
      </p:sp>
      <p:sp>
        <p:nvSpPr>
          <p:cNvPr id="30" name="Content Placeholder 2"/>
          <p:cNvSpPr txBox="1">
            <a:spLocks/>
          </p:cNvSpPr>
          <p:nvPr/>
        </p:nvSpPr>
        <p:spPr bwMode="auto">
          <a:xfrm>
            <a:off x="4464050" y="4038600"/>
            <a:ext cx="1626336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dirty="0"/>
              <a:t>Observe</a:t>
            </a:r>
          </a:p>
        </p:txBody>
      </p:sp>
      <p:sp>
        <p:nvSpPr>
          <p:cNvPr id="20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905000" y="6356350"/>
            <a:ext cx="52578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2019</a:t>
            </a:r>
          </a:p>
        </p:txBody>
      </p:sp>
    </p:spTree>
    <p:extLst>
      <p:ext uri="{BB962C8B-B14F-4D97-AF65-F5344CB8AC3E}">
        <p14:creationId xmlns:p14="http://schemas.microsoft.com/office/powerpoint/2010/main" val="4085572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58"/>
    </mc:Choice>
    <mc:Fallback xmlns="">
      <p:transition spd="slow" advTm="7158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12</a:t>
            </a:fld>
            <a:r>
              <a:rPr lang="en-US" dirty="0"/>
              <a:t> -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57200" y="914400"/>
            <a:ext cx="81534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800" dirty="0"/>
              <a:t>Needed if the module does any processing (always?)</a:t>
            </a:r>
          </a:p>
          <a:p>
            <a:r>
              <a:rPr lang="en-CA" sz="2800" dirty="0"/>
              <a:t>The module must be usable from another module, just by calling logic methods</a:t>
            </a:r>
          </a:p>
          <a:p>
            <a:r>
              <a:rPr lang="en-CA" sz="2800" dirty="0"/>
              <a:t>Must not rely on the Widget class: the module must be usable without even having a widget class</a:t>
            </a:r>
          </a:p>
          <a:p>
            <a:r>
              <a:rPr lang="en-CA" sz="2800" dirty="0"/>
              <a:t>Logic may be instantiated many times (to access utility functions inside)</a:t>
            </a:r>
          </a:p>
          <a:p>
            <a:r>
              <a:rPr lang="en-CA" sz="2800" dirty="0"/>
              <a:t>Logic may observe nodes: only if real-time background processing is needed (e.g., we observe some input nodes and update other nodes if input nodes are changed)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457200" y="0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 dirty="0">
                <a:solidFill>
                  <a:schemeClr val="tx2"/>
                </a:solidFill>
              </a:rPr>
              <a:t>Logic class</a:t>
            </a: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905000" y="6356350"/>
            <a:ext cx="52578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2019</a:t>
            </a:r>
          </a:p>
        </p:txBody>
      </p:sp>
    </p:spTree>
    <p:extLst>
      <p:ext uri="{BB962C8B-B14F-4D97-AF65-F5344CB8AC3E}">
        <p14:creationId xmlns:p14="http://schemas.microsoft.com/office/powerpoint/2010/main" val="3039044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58"/>
    </mc:Choice>
    <mc:Fallback xmlns="">
      <p:transition spd="slow" advTm="7158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/>
          <p:cNvSpPr/>
          <p:nvPr/>
        </p:nvSpPr>
        <p:spPr>
          <a:xfrm>
            <a:off x="2705100" y="1801586"/>
            <a:ext cx="6144986" cy="4414157"/>
          </a:xfrm>
          <a:custGeom>
            <a:avLst/>
            <a:gdLst>
              <a:gd name="connsiteX0" fmla="*/ 2454729 w 6144986"/>
              <a:gd name="connsiteY0" fmla="*/ 174171 h 4414157"/>
              <a:gd name="connsiteX1" fmla="*/ 1964871 w 6144986"/>
              <a:gd name="connsiteY1" fmla="*/ 1758043 h 4414157"/>
              <a:gd name="connsiteX2" fmla="*/ 38100 w 6144986"/>
              <a:gd name="connsiteY2" fmla="*/ 2770414 h 4414157"/>
              <a:gd name="connsiteX3" fmla="*/ 0 w 6144986"/>
              <a:gd name="connsiteY3" fmla="*/ 4414157 h 4414157"/>
              <a:gd name="connsiteX4" fmla="*/ 6096000 w 6144986"/>
              <a:gd name="connsiteY4" fmla="*/ 4381500 h 4414157"/>
              <a:gd name="connsiteX5" fmla="*/ 6144986 w 6144986"/>
              <a:gd name="connsiteY5" fmla="*/ 0 h 4414157"/>
              <a:gd name="connsiteX6" fmla="*/ 2454729 w 6144986"/>
              <a:gd name="connsiteY6" fmla="*/ 174171 h 4414157"/>
              <a:gd name="connsiteX0" fmla="*/ 2737757 w 6144986"/>
              <a:gd name="connsiteY0" fmla="*/ 5443 h 4414157"/>
              <a:gd name="connsiteX1" fmla="*/ 1964871 w 6144986"/>
              <a:gd name="connsiteY1" fmla="*/ 1758043 h 4414157"/>
              <a:gd name="connsiteX2" fmla="*/ 38100 w 6144986"/>
              <a:gd name="connsiteY2" fmla="*/ 2770414 h 4414157"/>
              <a:gd name="connsiteX3" fmla="*/ 0 w 6144986"/>
              <a:gd name="connsiteY3" fmla="*/ 4414157 h 4414157"/>
              <a:gd name="connsiteX4" fmla="*/ 6096000 w 6144986"/>
              <a:gd name="connsiteY4" fmla="*/ 4381500 h 4414157"/>
              <a:gd name="connsiteX5" fmla="*/ 6144986 w 6144986"/>
              <a:gd name="connsiteY5" fmla="*/ 0 h 4414157"/>
              <a:gd name="connsiteX6" fmla="*/ 2737757 w 6144986"/>
              <a:gd name="connsiteY6" fmla="*/ 5443 h 4414157"/>
              <a:gd name="connsiteX0" fmla="*/ 2737757 w 6144986"/>
              <a:gd name="connsiteY0" fmla="*/ 5443 h 4414157"/>
              <a:gd name="connsiteX1" fmla="*/ 2204356 w 6144986"/>
              <a:gd name="connsiteY1" fmla="*/ 1572986 h 4414157"/>
              <a:gd name="connsiteX2" fmla="*/ 38100 w 6144986"/>
              <a:gd name="connsiteY2" fmla="*/ 2770414 h 4414157"/>
              <a:gd name="connsiteX3" fmla="*/ 0 w 6144986"/>
              <a:gd name="connsiteY3" fmla="*/ 4414157 h 4414157"/>
              <a:gd name="connsiteX4" fmla="*/ 6096000 w 6144986"/>
              <a:gd name="connsiteY4" fmla="*/ 4381500 h 4414157"/>
              <a:gd name="connsiteX5" fmla="*/ 6144986 w 6144986"/>
              <a:gd name="connsiteY5" fmla="*/ 0 h 4414157"/>
              <a:gd name="connsiteX6" fmla="*/ 2737757 w 6144986"/>
              <a:gd name="connsiteY6" fmla="*/ 5443 h 4414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44986" h="4414157">
                <a:moveTo>
                  <a:pt x="2737757" y="5443"/>
                </a:moveTo>
                <a:lnTo>
                  <a:pt x="2204356" y="1572986"/>
                </a:lnTo>
                <a:lnTo>
                  <a:pt x="38100" y="2770414"/>
                </a:lnTo>
                <a:lnTo>
                  <a:pt x="0" y="4414157"/>
                </a:lnTo>
                <a:lnTo>
                  <a:pt x="6096000" y="4381500"/>
                </a:lnTo>
                <a:lnTo>
                  <a:pt x="6144986" y="0"/>
                </a:lnTo>
                <a:lnTo>
                  <a:pt x="2737757" y="5443"/>
                </a:lnTo>
                <a:close/>
              </a:path>
            </a:pathLst>
          </a:cu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13</a:t>
            </a:fld>
            <a:r>
              <a:rPr lang="en-US" dirty="0"/>
              <a:t> -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457200" y="0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 dirty="0">
                <a:solidFill>
                  <a:schemeClr val="tx2"/>
                </a:solidFill>
              </a:rPr>
              <a:t>Scripted module implementation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166493" y="4553231"/>
            <a:ext cx="2819400" cy="1371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MRML node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08018" y="2057400"/>
            <a:ext cx="2819400" cy="1371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Widget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5535737" y="2057400"/>
            <a:ext cx="2819400" cy="1371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Logic</a:t>
            </a:r>
          </a:p>
        </p:txBody>
      </p:sp>
      <p:cxnSp>
        <p:nvCxnSpPr>
          <p:cNvPr id="13" name="Elbow Connector 12"/>
          <p:cNvCxnSpPr>
            <a:stCxn id="8" idx="1"/>
            <a:endCxn id="7" idx="1"/>
          </p:cNvCxnSpPr>
          <p:nvPr/>
        </p:nvCxnSpPr>
        <p:spPr>
          <a:xfrm rot="10800000" flipH="1" flipV="1">
            <a:off x="808017" y="2743199"/>
            <a:ext cx="2358475" cy="2495831"/>
          </a:xfrm>
          <a:prstGeom prst="bentConnector3">
            <a:avLst>
              <a:gd name="adj1" fmla="val -9693"/>
            </a:avLst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/>
          <p:cNvSpPr txBox="1">
            <a:spLocks/>
          </p:cNvSpPr>
          <p:nvPr/>
        </p:nvSpPr>
        <p:spPr bwMode="auto">
          <a:xfrm>
            <a:off x="381000" y="4682188"/>
            <a:ext cx="1626336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dirty="0"/>
              <a:t>Modify</a:t>
            </a:r>
          </a:p>
        </p:txBody>
      </p:sp>
      <p:sp>
        <p:nvSpPr>
          <p:cNvPr id="17" name="Content Placeholder 2"/>
          <p:cNvSpPr txBox="1">
            <a:spLocks/>
          </p:cNvSpPr>
          <p:nvPr/>
        </p:nvSpPr>
        <p:spPr bwMode="auto">
          <a:xfrm>
            <a:off x="2262284" y="3429000"/>
            <a:ext cx="1626336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Notify</a:t>
            </a:r>
          </a:p>
        </p:txBody>
      </p:sp>
      <p:sp>
        <p:nvSpPr>
          <p:cNvPr id="28" name="Content Placeholder 2"/>
          <p:cNvSpPr txBox="1">
            <a:spLocks/>
          </p:cNvSpPr>
          <p:nvPr/>
        </p:nvSpPr>
        <p:spPr bwMode="auto">
          <a:xfrm>
            <a:off x="7145050" y="4682188"/>
            <a:ext cx="1433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2800" dirty="0"/>
              <a:t>Modify</a:t>
            </a:r>
          </a:p>
        </p:txBody>
      </p:sp>
      <p:sp>
        <p:nvSpPr>
          <p:cNvPr id="35" name="Content Placeholder 2"/>
          <p:cNvSpPr txBox="1">
            <a:spLocks/>
          </p:cNvSpPr>
          <p:nvPr/>
        </p:nvSpPr>
        <p:spPr bwMode="auto">
          <a:xfrm>
            <a:off x="4464050" y="4038600"/>
            <a:ext cx="1626336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dirty="0"/>
              <a:t>Observe</a:t>
            </a:r>
          </a:p>
        </p:txBody>
      </p:sp>
      <p:cxnSp>
        <p:nvCxnSpPr>
          <p:cNvPr id="36" name="Elbow Connector 35"/>
          <p:cNvCxnSpPr>
            <a:stCxn id="8" idx="2"/>
            <a:endCxn id="7" idx="0"/>
          </p:cNvCxnSpPr>
          <p:nvPr/>
        </p:nvCxnSpPr>
        <p:spPr>
          <a:xfrm rot="16200000" flipH="1">
            <a:off x="2834840" y="2811877"/>
            <a:ext cx="1124231" cy="2358475"/>
          </a:xfrm>
          <a:prstGeom prst="bentConnector3">
            <a:avLst>
              <a:gd name="adj1" fmla="val 50000"/>
            </a:avLst>
          </a:prstGeom>
          <a:ln w="19050">
            <a:prstDash val="dash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ontent Placeholder 2"/>
          <p:cNvSpPr txBox="1">
            <a:spLocks/>
          </p:cNvSpPr>
          <p:nvPr/>
        </p:nvSpPr>
        <p:spPr bwMode="auto">
          <a:xfrm>
            <a:off x="4160590" y="2122174"/>
            <a:ext cx="1626336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Use</a:t>
            </a:r>
          </a:p>
        </p:txBody>
      </p:sp>
      <p:cxnSp>
        <p:nvCxnSpPr>
          <p:cNvPr id="56" name="Elbow Connector 12"/>
          <p:cNvCxnSpPr/>
          <p:nvPr/>
        </p:nvCxnSpPr>
        <p:spPr>
          <a:xfrm>
            <a:off x="3627418" y="2590800"/>
            <a:ext cx="1905000" cy="0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ounded Rectangle 91"/>
          <p:cNvSpPr/>
          <p:nvPr/>
        </p:nvSpPr>
        <p:spPr>
          <a:xfrm>
            <a:off x="807874" y="944629"/>
            <a:ext cx="75438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Module</a:t>
            </a:r>
          </a:p>
        </p:txBody>
      </p:sp>
      <p:cxnSp>
        <p:nvCxnSpPr>
          <p:cNvPr id="102" name="Elbow Connector 12"/>
          <p:cNvCxnSpPr/>
          <p:nvPr/>
        </p:nvCxnSpPr>
        <p:spPr>
          <a:xfrm>
            <a:off x="2221675" y="1638379"/>
            <a:ext cx="0" cy="457200"/>
          </a:xfrm>
          <a:prstGeom prst="straightConnector1">
            <a:avLst/>
          </a:prstGeom>
          <a:ln w="19050"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Content Placeholder 2"/>
          <p:cNvSpPr txBox="1">
            <a:spLocks/>
          </p:cNvSpPr>
          <p:nvPr/>
        </p:nvSpPr>
        <p:spPr bwMode="auto">
          <a:xfrm>
            <a:off x="2236958" y="1600200"/>
            <a:ext cx="1391099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Create</a:t>
            </a:r>
          </a:p>
        </p:txBody>
      </p:sp>
      <p:cxnSp>
        <p:nvCxnSpPr>
          <p:cNvPr id="109" name="Elbow Connector 12"/>
          <p:cNvCxnSpPr/>
          <p:nvPr/>
        </p:nvCxnSpPr>
        <p:spPr>
          <a:xfrm>
            <a:off x="6952933" y="1628507"/>
            <a:ext cx="0" cy="457200"/>
          </a:xfrm>
          <a:prstGeom prst="straightConnector1">
            <a:avLst/>
          </a:prstGeom>
          <a:ln w="19050"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Content Placeholder 2"/>
          <p:cNvSpPr txBox="1">
            <a:spLocks/>
          </p:cNvSpPr>
          <p:nvPr/>
        </p:nvSpPr>
        <p:spPr bwMode="auto">
          <a:xfrm>
            <a:off x="6968216" y="1590328"/>
            <a:ext cx="1391099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Create</a:t>
            </a:r>
          </a:p>
        </p:txBody>
      </p:sp>
      <p:cxnSp>
        <p:nvCxnSpPr>
          <p:cNvPr id="115" name="Elbow Connector 12"/>
          <p:cNvCxnSpPr/>
          <p:nvPr/>
        </p:nvCxnSpPr>
        <p:spPr>
          <a:xfrm flipH="1">
            <a:off x="3625850" y="2971800"/>
            <a:ext cx="1905000" cy="0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Content Placeholder 2"/>
          <p:cNvSpPr txBox="1">
            <a:spLocks/>
          </p:cNvSpPr>
          <p:nvPr/>
        </p:nvSpPr>
        <p:spPr bwMode="auto">
          <a:xfrm>
            <a:off x="4311650" y="2618064"/>
            <a:ext cx="1626336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b="1" dirty="0">
                <a:solidFill>
                  <a:srgbClr val="FF0000"/>
                </a:solidFill>
              </a:rPr>
              <a:t>X</a:t>
            </a:r>
          </a:p>
        </p:txBody>
      </p:sp>
      <p:cxnSp>
        <p:nvCxnSpPr>
          <p:cNvPr id="118" name="Elbow Connector 117"/>
          <p:cNvCxnSpPr>
            <a:stCxn id="11" idx="2"/>
            <a:endCxn id="7" idx="0"/>
          </p:cNvCxnSpPr>
          <p:nvPr/>
        </p:nvCxnSpPr>
        <p:spPr>
          <a:xfrm rot="5400000">
            <a:off x="5198700" y="2806493"/>
            <a:ext cx="1124231" cy="2369244"/>
          </a:xfrm>
          <a:prstGeom prst="bentConnector3">
            <a:avLst>
              <a:gd name="adj1" fmla="val 50000"/>
            </a:avLst>
          </a:prstGeom>
          <a:ln w="19050">
            <a:prstDash val="dash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Content Placeholder 2"/>
          <p:cNvSpPr txBox="1">
            <a:spLocks/>
          </p:cNvSpPr>
          <p:nvPr/>
        </p:nvSpPr>
        <p:spPr bwMode="auto">
          <a:xfrm>
            <a:off x="5847614" y="3430714"/>
            <a:ext cx="1626336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Notify</a:t>
            </a:r>
          </a:p>
        </p:txBody>
      </p:sp>
      <p:cxnSp>
        <p:nvCxnSpPr>
          <p:cNvPr id="125" name="Elbow Connector 124"/>
          <p:cNvCxnSpPr>
            <a:stCxn id="11" idx="3"/>
            <a:endCxn id="7" idx="3"/>
          </p:cNvCxnSpPr>
          <p:nvPr/>
        </p:nvCxnSpPr>
        <p:spPr>
          <a:xfrm flipH="1">
            <a:off x="5985893" y="2743200"/>
            <a:ext cx="2369244" cy="2495831"/>
          </a:xfrm>
          <a:prstGeom prst="bentConnector3">
            <a:avLst>
              <a:gd name="adj1" fmla="val -9649"/>
            </a:avLst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905000" y="6356350"/>
            <a:ext cx="52578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2019</a:t>
            </a:r>
          </a:p>
        </p:txBody>
      </p:sp>
    </p:spTree>
    <p:extLst>
      <p:ext uri="{BB962C8B-B14F-4D97-AF65-F5344CB8AC3E}">
        <p14:creationId xmlns:p14="http://schemas.microsoft.com/office/powerpoint/2010/main" val="3571896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58"/>
    </mc:Choice>
    <mc:Fallback xmlns="">
      <p:transition spd="slow" advTm="715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14</a:t>
            </a:fld>
            <a:r>
              <a:rPr lang="en-US" dirty="0"/>
              <a:t> -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457200" y="0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 dirty="0">
                <a:solidFill>
                  <a:schemeClr val="tx2"/>
                </a:solidFill>
              </a:rPr>
              <a:t>Common mistakes 1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166493" y="4553231"/>
            <a:ext cx="2819400" cy="1371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MRML node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08018" y="2057400"/>
            <a:ext cx="2819400" cy="1371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Widget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5535737" y="2057400"/>
            <a:ext cx="2819400" cy="1371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Logic</a:t>
            </a:r>
          </a:p>
        </p:txBody>
      </p:sp>
      <p:cxnSp>
        <p:nvCxnSpPr>
          <p:cNvPr id="13" name="Elbow Connector 12"/>
          <p:cNvCxnSpPr>
            <a:stCxn id="8" idx="1"/>
            <a:endCxn id="7" idx="1"/>
          </p:cNvCxnSpPr>
          <p:nvPr/>
        </p:nvCxnSpPr>
        <p:spPr>
          <a:xfrm rot="10800000" flipH="1" flipV="1">
            <a:off x="808017" y="2743199"/>
            <a:ext cx="2358475" cy="2495831"/>
          </a:xfrm>
          <a:prstGeom prst="bentConnector3">
            <a:avLst>
              <a:gd name="adj1" fmla="val -9693"/>
            </a:avLst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/>
          <p:cNvSpPr txBox="1">
            <a:spLocks/>
          </p:cNvSpPr>
          <p:nvPr/>
        </p:nvSpPr>
        <p:spPr bwMode="auto">
          <a:xfrm>
            <a:off x="381000" y="4682188"/>
            <a:ext cx="1626336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dirty="0"/>
              <a:t>Modify</a:t>
            </a:r>
          </a:p>
        </p:txBody>
      </p:sp>
      <p:sp>
        <p:nvSpPr>
          <p:cNvPr id="17" name="Content Placeholder 2"/>
          <p:cNvSpPr txBox="1">
            <a:spLocks/>
          </p:cNvSpPr>
          <p:nvPr/>
        </p:nvSpPr>
        <p:spPr bwMode="auto">
          <a:xfrm>
            <a:off x="2262284" y="3429000"/>
            <a:ext cx="1626336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Notify</a:t>
            </a:r>
          </a:p>
        </p:txBody>
      </p:sp>
      <p:sp>
        <p:nvSpPr>
          <p:cNvPr id="35" name="Content Placeholder 2"/>
          <p:cNvSpPr txBox="1">
            <a:spLocks/>
          </p:cNvSpPr>
          <p:nvPr/>
        </p:nvSpPr>
        <p:spPr bwMode="auto">
          <a:xfrm>
            <a:off x="4464050" y="4038600"/>
            <a:ext cx="1626336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dirty="0"/>
              <a:t>Observe</a:t>
            </a:r>
          </a:p>
        </p:txBody>
      </p:sp>
      <p:cxnSp>
        <p:nvCxnSpPr>
          <p:cNvPr id="36" name="Elbow Connector 35"/>
          <p:cNvCxnSpPr>
            <a:stCxn id="8" idx="2"/>
            <a:endCxn id="7" idx="0"/>
          </p:cNvCxnSpPr>
          <p:nvPr/>
        </p:nvCxnSpPr>
        <p:spPr>
          <a:xfrm rot="16200000" flipH="1">
            <a:off x="2834840" y="2811877"/>
            <a:ext cx="1124231" cy="2358475"/>
          </a:xfrm>
          <a:prstGeom prst="bentConnector3">
            <a:avLst>
              <a:gd name="adj1" fmla="val 50000"/>
            </a:avLst>
          </a:prstGeom>
          <a:ln w="19050">
            <a:prstDash val="dash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ounded Rectangle 91"/>
          <p:cNvSpPr/>
          <p:nvPr/>
        </p:nvSpPr>
        <p:spPr>
          <a:xfrm>
            <a:off x="807874" y="944629"/>
            <a:ext cx="75438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Module</a:t>
            </a:r>
          </a:p>
        </p:txBody>
      </p:sp>
      <p:cxnSp>
        <p:nvCxnSpPr>
          <p:cNvPr id="102" name="Elbow Connector 12"/>
          <p:cNvCxnSpPr/>
          <p:nvPr/>
        </p:nvCxnSpPr>
        <p:spPr>
          <a:xfrm>
            <a:off x="2221675" y="1638379"/>
            <a:ext cx="0" cy="457200"/>
          </a:xfrm>
          <a:prstGeom prst="straightConnector1">
            <a:avLst/>
          </a:prstGeom>
          <a:ln w="19050"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Content Placeholder 2"/>
          <p:cNvSpPr txBox="1">
            <a:spLocks/>
          </p:cNvSpPr>
          <p:nvPr/>
        </p:nvSpPr>
        <p:spPr bwMode="auto">
          <a:xfrm>
            <a:off x="2236958" y="1600200"/>
            <a:ext cx="1391099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Create</a:t>
            </a:r>
          </a:p>
        </p:txBody>
      </p:sp>
      <p:cxnSp>
        <p:nvCxnSpPr>
          <p:cNvPr id="109" name="Elbow Connector 12"/>
          <p:cNvCxnSpPr/>
          <p:nvPr/>
        </p:nvCxnSpPr>
        <p:spPr>
          <a:xfrm>
            <a:off x="6952933" y="1628507"/>
            <a:ext cx="0" cy="457200"/>
          </a:xfrm>
          <a:prstGeom prst="straightConnector1">
            <a:avLst/>
          </a:prstGeom>
          <a:ln w="19050"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Content Placeholder 2"/>
          <p:cNvSpPr txBox="1">
            <a:spLocks/>
          </p:cNvSpPr>
          <p:nvPr/>
        </p:nvSpPr>
        <p:spPr bwMode="auto">
          <a:xfrm>
            <a:off x="6968216" y="1590328"/>
            <a:ext cx="1391099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Create</a:t>
            </a:r>
          </a:p>
        </p:txBody>
      </p:sp>
      <p:sp>
        <p:nvSpPr>
          <p:cNvPr id="26" name="Content Placeholder 2"/>
          <p:cNvSpPr txBox="1">
            <a:spLocks/>
          </p:cNvSpPr>
          <p:nvPr/>
        </p:nvSpPr>
        <p:spPr bwMode="auto">
          <a:xfrm>
            <a:off x="1600200" y="4731014"/>
            <a:ext cx="6191711" cy="1406535"/>
          </a:xfrm>
          <a:prstGeom prst="rect">
            <a:avLst/>
          </a:prstGeom>
          <a:ln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Everything is implemented in the widget, therefore the module is not usable from another module or with a custom GUI!</a:t>
            </a:r>
          </a:p>
        </p:txBody>
      </p:sp>
      <p:sp>
        <p:nvSpPr>
          <p:cNvPr id="1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905000" y="6356350"/>
            <a:ext cx="52578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2019</a:t>
            </a:r>
          </a:p>
        </p:txBody>
      </p:sp>
    </p:spTree>
    <p:extLst>
      <p:ext uri="{BB962C8B-B14F-4D97-AF65-F5344CB8AC3E}">
        <p14:creationId xmlns:p14="http://schemas.microsoft.com/office/powerpoint/2010/main" val="205315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58"/>
    </mc:Choice>
    <mc:Fallback xmlns="">
      <p:transition spd="slow" advTm="715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15</a:t>
            </a:fld>
            <a:r>
              <a:rPr lang="en-US" dirty="0"/>
              <a:t> -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457200" y="0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 dirty="0">
                <a:solidFill>
                  <a:schemeClr val="tx2"/>
                </a:solidFill>
              </a:rPr>
              <a:t>Common mistakes 2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166493" y="4553231"/>
            <a:ext cx="2819400" cy="1371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MRML node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08018" y="2057400"/>
            <a:ext cx="2819400" cy="1371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Widget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5535737" y="2057400"/>
            <a:ext cx="2819400" cy="1371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Logic</a:t>
            </a:r>
          </a:p>
        </p:txBody>
      </p:sp>
      <p:cxnSp>
        <p:nvCxnSpPr>
          <p:cNvPr id="13" name="Elbow Connector 12"/>
          <p:cNvCxnSpPr>
            <a:stCxn id="8" idx="1"/>
            <a:endCxn id="7" idx="1"/>
          </p:cNvCxnSpPr>
          <p:nvPr/>
        </p:nvCxnSpPr>
        <p:spPr>
          <a:xfrm rot="10800000" flipH="1" flipV="1">
            <a:off x="808017" y="2743199"/>
            <a:ext cx="2358475" cy="2495831"/>
          </a:xfrm>
          <a:prstGeom prst="bentConnector3">
            <a:avLst>
              <a:gd name="adj1" fmla="val -9693"/>
            </a:avLst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/>
          <p:cNvSpPr txBox="1">
            <a:spLocks/>
          </p:cNvSpPr>
          <p:nvPr/>
        </p:nvSpPr>
        <p:spPr bwMode="auto">
          <a:xfrm>
            <a:off x="381000" y="4682188"/>
            <a:ext cx="1626336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dirty="0"/>
              <a:t>Modify</a:t>
            </a:r>
          </a:p>
        </p:txBody>
      </p:sp>
      <p:sp>
        <p:nvSpPr>
          <p:cNvPr id="28" name="Content Placeholder 2"/>
          <p:cNvSpPr txBox="1">
            <a:spLocks/>
          </p:cNvSpPr>
          <p:nvPr/>
        </p:nvSpPr>
        <p:spPr bwMode="auto">
          <a:xfrm>
            <a:off x="7145050" y="4682188"/>
            <a:ext cx="1433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2800" dirty="0"/>
              <a:t>Modify</a:t>
            </a:r>
          </a:p>
        </p:txBody>
      </p:sp>
      <p:sp>
        <p:nvSpPr>
          <p:cNvPr id="39" name="Content Placeholder 2"/>
          <p:cNvSpPr txBox="1">
            <a:spLocks/>
          </p:cNvSpPr>
          <p:nvPr/>
        </p:nvSpPr>
        <p:spPr bwMode="auto">
          <a:xfrm>
            <a:off x="4160590" y="2122174"/>
            <a:ext cx="1626336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Use</a:t>
            </a:r>
          </a:p>
        </p:txBody>
      </p:sp>
      <p:cxnSp>
        <p:nvCxnSpPr>
          <p:cNvPr id="56" name="Elbow Connector 12"/>
          <p:cNvCxnSpPr/>
          <p:nvPr/>
        </p:nvCxnSpPr>
        <p:spPr>
          <a:xfrm>
            <a:off x="3627418" y="2590800"/>
            <a:ext cx="1905000" cy="0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ounded Rectangle 91"/>
          <p:cNvSpPr/>
          <p:nvPr/>
        </p:nvSpPr>
        <p:spPr>
          <a:xfrm>
            <a:off x="807874" y="944629"/>
            <a:ext cx="75438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Module</a:t>
            </a:r>
          </a:p>
        </p:txBody>
      </p:sp>
      <p:cxnSp>
        <p:nvCxnSpPr>
          <p:cNvPr id="102" name="Elbow Connector 12"/>
          <p:cNvCxnSpPr/>
          <p:nvPr/>
        </p:nvCxnSpPr>
        <p:spPr>
          <a:xfrm>
            <a:off x="2221675" y="1638379"/>
            <a:ext cx="0" cy="457200"/>
          </a:xfrm>
          <a:prstGeom prst="straightConnector1">
            <a:avLst/>
          </a:prstGeom>
          <a:ln w="19050"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Content Placeholder 2"/>
          <p:cNvSpPr txBox="1">
            <a:spLocks/>
          </p:cNvSpPr>
          <p:nvPr/>
        </p:nvSpPr>
        <p:spPr bwMode="auto">
          <a:xfrm>
            <a:off x="2236958" y="1600200"/>
            <a:ext cx="1391099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Create</a:t>
            </a:r>
          </a:p>
        </p:txBody>
      </p:sp>
      <p:cxnSp>
        <p:nvCxnSpPr>
          <p:cNvPr id="109" name="Elbow Connector 12"/>
          <p:cNvCxnSpPr/>
          <p:nvPr/>
        </p:nvCxnSpPr>
        <p:spPr>
          <a:xfrm>
            <a:off x="6952933" y="1628507"/>
            <a:ext cx="0" cy="457200"/>
          </a:xfrm>
          <a:prstGeom prst="straightConnector1">
            <a:avLst/>
          </a:prstGeom>
          <a:ln w="19050"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Content Placeholder 2"/>
          <p:cNvSpPr txBox="1">
            <a:spLocks/>
          </p:cNvSpPr>
          <p:nvPr/>
        </p:nvSpPr>
        <p:spPr bwMode="auto">
          <a:xfrm>
            <a:off x="6968216" y="1590328"/>
            <a:ext cx="1391099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Create</a:t>
            </a:r>
          </a:p>
        </p:txBody>
      </p:sp>
      <p:cxnSp>
        <p:nvCxnSpPr>
          <p:cNvPr id="125" name="Elbow Connector 124"/>
          <p:cNvCxnSpPr>
            <a:stCxn id="11" idx="3"/>
            <a:endCxn id="7" idx="3"/>
          </p:cNvCxnSpPr>
          <p:nvPr/>
        </p:nvCxnSpPr>
        <p:spPr>
          <a:xfrm flipH="1">
            <a:off x="5985893" y="2743200"/>
            <a:ext cx="2369244" cy="2495831"/>
          </a:xfrm>
          <a:prstGeom prst="bentConnector3">
            <a:avLst>
              <a:gd name="adj1" fmla="val -9649"/>
            </a:avLst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ontent Placeholder 2"/>
          <p:cNvSpPr txBox="1">
            <a:spLocks/>
          </p:cNvSpPr>
          <p:nvPr/>
        </p:nvSpPr>
        <p:spPr bwMode="auto">
          <a:xfrm>
            <a:off x="1650582" y="3505200"/>
            <a:ext cx="6045618" cy="949901"/>
          </a:xfrm>
          <a:prstGeom prst="rect">
            <a:avLst/>
          </a:prstGeom>
          <a:ln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dirty="0"/>
              <a:t>Problem: changes made to the MRML node are not reflected in the GUI!</a:t>
            </a:r>
          </a:p>
        </p:txBody>
      </p:sp>
      <p:sp>
        <p:nvSpPr>
          <p:cNvPr id="20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905000" y="6356350"/>
            <a:ext cx="52578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2019</a:t>
            </a:r>
          </a:p>
        </p:txBody>
      </p:sp>
    </p:spTree>
    <p:extLst>
      <p:ext uri="{BB962C8B-B14F-4D97-AF65-F5344CB8AC3E}">
        <p14:creationId xmlns:p14="http://schemas.microsoft.com/office/powerpoint/2010/main" val="1025447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58"/>
    </mc:Choice>
    <mc:Fallback xmlns="">
      <p:transition spd="slow" advTm="715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16</a:t>
            </a:fld>
            <a:r>
              <a:rPr lang="en-US" dirty="0"/>
              <a:t> -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457200" y="0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 dirty="0">
                <a:solidFill>
                  <a:schemeClr val="tx2"/>
                </a:solidFill>
              </a:rPr>
              <a:t>Common mistakes 3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08018" y="2057400"/>
            <a:ext cx="2819400" cy="1371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Widget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5535737" y="2057400"/>
            <a:ext cx="2819400" cy="1371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Logic</a:t>
            </a:r>
          </a:p>
        </p:txBody>
      </p:sp>
      <p:sp>
        <p:nvSpPr>
          <p:cNvPr id="39" name="Content Placeholder 2"/>
          <p:cNvSpPr txBox="1">
            <a:spLocks/>
          </p:cNvSpPr>
          <p:nvPr/>
        </p:nvSpPr>
        <p:spPr bwMode="auto">
          <a:xfrm>
            <a:off x="4160590" y="2122174"/>
            <a:ext cx="1626336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Use</a:t>
            </a:r>
          </a:p>
        </p:txBody>
      </p:sp>
      <p:cxnSp>
        <p:nvCxnSpPr>
          <p:cNvPr id="56" name="Elbow Connector 12"/>
          <p:cNvCxnSpPr/>
          <p:nvPr/>
        </p:nvCxnSpPr>
        <p:spPr>
          <a:xfrm>
            <a:off x="3627418" y="2590800"/>
            <a:ext cx="1905000" cy="0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ounded Rectangle 91"/>
          <p:cNvSpPr/>
          <p:nvPr/>
        </p:nvSpPr>
        <p:spPr>
          <a:xfrm>
            <a:off x="807874" y="944629"/>
            <a:ext cx="75438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Module</a:t>
            </a:r>
          </a:p>
        </p:txBody>
      </p:sp>
      <p:cxnSp>
        <p:nvCxnSpPr>
          <p:cNvPr id="102" name="Elbow Connector 12"/>
          <p:cNvCxnSpPr/>
          <p:nvPr/>
        </p:nvCxnSpPr>
        <p:spPr>
          <a:xfrm>
            <a:off x="2221675" y="1638379"/>
            <a:ext cx="0" cy="457200"/>
          </a:xfrm>
          <a:prstGeom prst="straightConnector1">
            <a:avLst/>
          </a:prstGeom>
          <a:ln w="19050"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Content Placeholder 2"/>
          <p:cNvSpPr txBox="1">
            <a:spLocks/>
          </p:cNvSpPr>
          <p:nvPr/>
        </p:nvSpPr>
        <p:spPr bwMode="auto">
          <a:xfrm>
            <a:off x="2236958" y="1600200"/>
            <a:ext cx="1391099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Create</a:t>
            </a:r>
          </a:p>
        </p:txBody>
      </p:sp>
      <p:cxnSp>
        <p:nvCxnSpPr>
          <p:cNvPr id="109" name="Elbow Connector 12"/>
          <p:cNvCxnSpPr/>
          <p:nvPr/>
        </p:nvCxnSpPr>
        <p:spPr>
          <a:xfrm>
            <a:off x="6952933" y="1628507"/>
            <a:ext cx="0" cy="457200"/>
          </a:xfrm>
          <a:prstGeom prst="straightConnector1">
            <a:avLst/>
          </a:prstGeom>
          <a:ln w="19050"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Content Placeholder 2"/>
          <p:cNvSpPr txBox="1">
            <a:spLocks/>
          </p:cNvSpPr>
          <p:nvPr/>
        </p:nvSpPr>
        <p:spPr bwMode="auto">
          <a:xfrm>
            <a:off x="6968216" y="1590328"/>
            <a:ext cx="1391099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Create</a:t>
            </a:r>
          </a:p>
        </p:txBody>
      </p:sp>
      <p:sp>
        <p:nvSpPr>
          <p:cNvPr id="26" name="Content Placeholder 2"/>
          <p:cNvSpPr txBox="1">
            <a:spLocks/>
          </p:cNvSpPr>
          <p:nvPr/>
        </p:nvSpPr>
        <p:spPr bwMode="auto">
          <a:xfrm>
            <a:off x="1295400" y="4038600"/>
            <a:ext cx="6566109" cy="1603604"/>
          </a:xfrm>
          <a:prstGeom prst="rect">
            <a:avLst/>
          </a:prstGeom>
          <a:ln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dirty="0"/>
              <a:t>No parameter node is used. When the scene is saved and reloaded all the settings in the module user interface are lost!</a:t>
            </a:r>
          </a:p>
        </p:txBody>
      </p:sp>
      <p:sp>
        <p:nvSpPr>
          <p:cNvPr id="1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905000" y="6356350"/>
            <a:ext cx="52578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2019</a:t>
            </a:r>
          </a:p>
        </p:txBody>
      </p:sp>
    </p:spTree>
    <p:extLst>
      <p:ext uri="{BB962C8B-B14F-4D97-AF65-F5344CB8AC3E}">
        <p14:creationId xmlns:p14="http://schemas.microsoft.com/office/powerpoint/2010/main" val="671034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58"/>
    </mc:Choice>
    <mc:Fallback xmlns="">
      <p:transition spd="slow" advTm="715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17</a:t>
            </a:fld>
            <a:r>
              <a:rPr lang="en-US" dirty="0"/>
              <a:t> -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457200" y="0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 dirty="0">
                <a:solidFill>
                  <a:schemeClr val="tx2"/>
                </a:solidFill>
              </a:rPr>
              <a:t>Communication between modules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C898E06-71EF-41BC-9331-94BE3E13ADF4}"/>
              </a:ext>
            </a:extLst>
          </p:cNvPr>
          <p:cNvGrpSpPr/>
          <p:nvPr/>
        </p:nvGrpSpPr>
        <p:grpSpPr>
          <a:xfrm>
            <a:off x="152400" y="1932632"/>
            <a:ext cx="3613759" cy="2255771"/>
            <a:chOff x="381000" y="944629"/>
            <a:chExt cx="7978315" cy="4980202"/>
          </a:xfrm>
        </p:grpSpPr>
        <p:sp>
          <p:nvSpPr>
            <p:cNvPr id="7" name="Rounded Rectangle 6"/>
            <p:cNvSpPr/>
            <p:nvPr/>
          </p:nvSpPr>
          <p:spPr>
            <a:xfrm>
              <a:off x="3166493" y="4553231"/>
              <a:ext cx="2819400" cy="1371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MRML node</a:t>
              </a: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808018" y="2057400"/>
              <a:ext cx="2819400" cy="1371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Widget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5535737" y="2057400"/>
              <a:ext cx="2819400" cy="1371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Logic</a:t>
              </a:r>
            </a:p>
          </p:txBody>
        </p:sp>
        <p:cxnSp>
          <p:nvCxnSpPr>
            <p:cNvPr id="13" name="Elbow Connector 12"/>
            <p:cNvCxnSpPr>
              <a:stCxn id="8" idx="1"/>
              <a:endCxn id="7" idx="1"/>
            </p:cNvCxnSpPr>
            <p:nvPr/>
          </p:nvCxnSpPr>
          <p:spPr>
            <a:xfrm rot="10800000" flipH="1" flipV="1">
              <a:off x="808017" y="2743199"/>
              <a:ext cx="2358475" cy="2495831"/>
            </a:xfrm>
            <a:prstGeom prst="bentConnector3">
              <a:avLst>
                <a:gd name="adj1" fmla="val -9693"/>
              </a:avLst>
            </a:prstGeom>
            <a:ln w="190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Content Placeholder 2"/>
            <p:cNvSpPr txBox="1">
              <a:spLocks/>
            </p:cNvSpPr>
            <p:nvPr/>
          </p:nvSpPr>
          <p:spPr bwMode="auto">
            <a:xfrm>
              <a:off x="381000" y="4682188"/>
              <a:ext cx="1626336" cy="609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dirty="0"/>
                <a:t>Modify</a:t>
              </a:r>
            </a:p>
          </p:txBody>
        </p:sp>
        <p:cxnSp>
          <p:nvCxnSpPr>
            <p:cNvPr id="36" name="Elbow Connector 35"/>
            <p:cNvCxnSpPr>
              <a:stCxn id="8" idx="2"/>
              <a:endCxn id="7" idx="0"/>
            </p:cNvCxnSpPr>
            <p:nvPr/>
          </p:nvCxnSpPr>
          <p:spPr>
            <a:xfrm rot="16200000" flipH="1">
              <a:off x="2834840" y="2811877"/>
              <a:ext cx="1124231" cy="2358475"/>
            </a:xfrm>
            <a:prstGeom prst="bentConnector3">
              <a:avLst>
                <a:gd name="adj1" fmla="val 50000"/>
              </a:avLst>
            </a:prstGeom>
            <a:ln w="19050">
              <a:prstDash val="dash"/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Content Placeholder 2"/>
            <p:cNvSpPr txBox="1">
              <a:spLocks/>
            </p:cNvSpPr>
            <p:nvPr/>
          </p:nvSpPr>
          <p:spPr bwMode="auto">
            <a:xfrm>
              <a:off x="4160590" y="2122174"/>
              <a:ext cx="1626336" cy="609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200" dirty="0"/>
                <a:t>Use</a:t>
              </a:r>
            </a:p>
          </p:txBody>
        </p:sp>
        <p:cxnSp>
          <p:nvCxnSpPr>
            <p:cNvPr id="56" name="Elbow Connector 12"/>
            <p:cNvCxnSpPr/>
            <p:nvPr/>
          </p:nvCxnSpPr>
          <p:spPr>
            <a:xfrm>
              <a:off x="3627418" y="2590800"/>
              <a:ext cx="1905000" cy="0"/>
            </a:xfrm>
            <a:prstGeom prst="straightConnector1">
              <a:avLst/>
            </a:prstGeom>
            <a:ln w="190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Rounded Rectangle 91"/>
            <p:cNvSpPr/>
            <p:nvPr/>
          </p:nvSpPr>
          <p:spPr>
            <a:xfrm>
              <a:off x="807874" y="944629"/>
              <a:ext cx="7543800" cy="685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Module</a:t>
              </a:r>
            </a:p>
          </p:txBody>
        </p:sp>
        <p:cxnSp>
          <p:nvCxnSpPr>
            <p:cNvPr id="102" name="Elbow Connector 12"/>
            <p:cNvCxnSpPr/>
            <p:nvPr/>
          </p:nvCxnSpPr>
          <p:spPr>
            <a:xfrm>
              <a:off x="2221675" y="1638379"/>
              <a:ext cx="0" cy="457200"/>
            </a:xfrm>
            <a:prstGeom prst="straightConnector1">
              <a:avLst/>
            </a:prstGeom>
            <a:ln w="19050">
              <a:prstDash val="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Content Placeholder 2"/>
            <p:cNvSpPr txBox="1">
              <a:spLocks/>
            </p:cNvSpPr>
            <p:nvPr/>
          </p:nvSpPr>
          <p:spPr bwMode="auto">
            <a:xfrm>
              <a:off x="2236958" y="1600200"/>
              <a:ext cx="1391099" cy="609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200" dirty="0"/>
                <a:t>Create</a:t>
              </a:r>
            </a:p>
          </p:txBody>
        </p:sp>
        <p:cxnSp>
          <p:nvCxnSpPr>
            <p:cNvPr id="109" name="Elbow Connector 12"/>
            <p:cNvCxnSpPr/>
            <p:nvPr/>
          </p:nvCxnSpPr>
          <p:spPr>
            <a:xfrm>
              <a:off x="6952933" y="1628507"/>
              <a:ext cx="0" cy="457200"/>
            </a:xfrm>
            <a:prstGeom prst="straightConnector1">
              <a:avLst/>
            </a:prstGeom>
            <a:ln w="19050">
              <a:prstDash val="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Content Placeholder 2"/>
            <p:cNvSpPr txBox="1">
              <a:spLocks/>
            </p:cNvSpPr>
            <p:nvPr/>
          </p:nvSpPr>
          <p:spPr bwMode="auto">
            <a:xfrm>
              <a:off x="6968216" y="1590328"/>
              <a:ext cx="1391099" cy="609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200" dirty="0"/>
                <a:t>Create</a:t>
              </a:r>
            </a:p>
          </p:txBody>
        </p:sp>
        <p:sp>
          <p:nvSpPr>
            <p:cNvPr id="29" name="Content Placeholder 2"/>
            <p:cNvSpPr txBox="1">
              <a:spLocks/>
            </p:cNvSpPr>
            <p:nvPr/>
          </p:nvSpPr>
          <p:spPr bwMode="auto">
            <a:xfrm>
              <a:off x="2262284" y="3429000"/>
              <a:ext cx="1626336" cy="609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200" dirty="0"/>
                <a:t>Notify</a:t>
              </a:r>
            </a:p>
          </p:txBody>
        </p:sp>
        <p:sp>
          <p:nvSpPr>
            <p:cNvPr id="30" name="Content Placeholder 2"/>
            <p:cNvSpPr txBox="1">
              <a:spLocks/>
            </p:cNvSpPr>
            <p:nvPr/>
          </p:nvSpPr>
          <p:spPr bwMode="auto">
            <a:xfrm>
              <a:off x="4464050" y="4038600"/>
              <a:ext cx="1626336" cy="609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dirty="0"/>
                <a:t>Observe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7098908-DA57-4008-828D-99428320A143}"/>
              </a:ext>
            </a:extLst>
          </p:cNvPr>
          <p:cNvGrpSpPr/>
          <p:nvPr/>
        </p:nvGrpSpPr>
        <p:grpSpPr>
          <a:xfrm flipH="1">
            <a:off x="4895278" y="1935229"/>
            <a:ext cx="3810000" cy="2255771"/>
            <a:chOff x="381000" y="944629"/>
            <a:chExt cx="7978315" cy="4980202"/>
          </a:xfrm>
        </p:grpSpPr>
        <p:sp>
          <p:nvSpPr>
            <p:cNvPr id="22" name="Rounded Rectangle 6">
              <a:extLst>
                <a:ext uri="{FF2B5EF4-FFF2-40B4-BE49-F238E27FC236}">
                  <a16:creationId xmlns:a16="http://schemas.microsoft.com/office/drawing/2014/main" id="{AF26A492-BDFF-4A39-853A-3A4288DE3E9F}"/>
                </a:ext>
              </a:extLst>
            </p:cNvPr>
            <p:cNvSpPr/>
            <p:nvPr/>
          </p:nvSpPr>
          <p:spPr>
            <a:xfrm>
              <a:off x="3166493" y="4553231"/>
              <a:ext cx="2819400" cy="1371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MRML node</a:t>
              </a:r>
            </a:p>
          </p:txBody>
        </p:sp>
        <p:sp>
          <p:nvSpPr>
            <p:cNvPr id="23" name="Rounded Rectangle 7">
              <a:extLst>
                <a:ext uri="{FF2B5EF4-FFF2-40B4-BE49-F238E27FC236}">
                  <a16:creationId xmlns:a16="http://schemas.microsoft.com/office/drawing/2014/main" id="{EC9D973E-6564-460A-86A6-FFC5E214B3C7}"/>
                </a:ext>
              </a:extLst>
            </p:cNvPr>
            <p:cNvSpPr/>
            <p:nvPr/>
          </p:nvSpPr>
          <p:spPr>
            <a:xfrm>
              <a:off x="808018" y="2057400"/>
              <a:ext cx="2819400" cy="1371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Widget</a:t>
              </a:r>
            </a:p>
          </p:txBody>
        </p:sp>
        <p:sp>
          <p:nvSpPr>
            <p:cNvPr id="24" name="Rounded Rectangle 10">
              <a:extLst>
                <a:ext uri="{FF2B5EF4-FFF2-40B4-BE49-F238E27FC236}">
                  <a16:creationId xmlns:a16="http://schemas.microsoft.com/office/drawing/2014/main" id="{676A167D-4148-4891-9831-6FA0543CE671}"/>
                </a:ext>
              </a:extLst>
            </p:cNvPr>
            <p:cNvSpPr/>
            <p:nvPr/>
          </p:nvSpPr>
          <p:spPr>
            <a:xfrm>
              <a:off x="5535737" y="2057400"/>
              <a:ext cx="2819400" cy="1371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Logic</a:t>
              </a:r>
            </a:p>
          </p:txBody>
        </p:sp>
        <p:cxnSp>
          <p:nvCxnSpPr>
            <p:cNvPr id="25" name="Elbow Connector 12">
              <a:extLst>
                <a:ext uri="{FF2B5EF4-FFF2-40B4-BE49-F238E27FC236}">
                  <a16:creationId xmlns:a16="http://schemas.microsoft.com/office/drawing/2014/main" id="{193E34FC-ED86-4519-92D4-54E5BC6409A1}"/>
                </a:ext>
              </a:extLst>
            </p:cNvPr>
            <p:cNvCxnSpPr>
              <a:stCxn id="23" idx="1"/>
              <a:endCxn id="22" idx="1"/>
            </p:cNvCxnSpPr>
            <p:nvPr/>
          </p:nvCxnSpPr>
          <p:spPr>
            <a:xfrm rot="10800000" flipH="1" flipV="1">
              <a:off x="808017" y="2743199"/>
              <a:ext cx="2358475" cy="2495831"/>
            </a:xfrm>
            <a:prstGeom prst="bentConnector3">
              <a:avLst>
                <a:gd name="adj1" fmla="val -9693"/>
              </a:avLst>
            </a:prstGeom>
            <a:ln w="190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Content Placeholder 2">
              <a:extLst>
                <a:ext uri="{FF2B5EF4-FFF2-40B4-BE49-F238E27FC236}">
                  <a16:creationId xmlns:a16="http://schemas.microsoft.com/office/drawing/2014/main" id="{87BAD38C-20D6-4D9D-BFB3-013240C6B4E5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381000" y="4682188"/>
              <a:ext cx="1626336" cy="609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dirty="0"/>
                <a:t>Modify</a:t>
              </a:r>
            </a:p>
          </p:txBody>
        </p:sp>
        <p:cxnSp>
          <p:nvCxnSpPr>
            <p:cNvPr id="27" name="Elbow Connector 35">
              <a:extLst>
                <a:ext uri="{FF2B5EF4-FFF2-40B4-BE49-F238E27FC236}">
                  <a16:creationId xmlns:a16="http://schemas.microsoft.com/office/drawing/2014/main" id="{5FAB7653-B808-4F1F-8523-FF9439084EB6}"/>
                </a:ext>
              </a:extLst>
            </p:cNvPr>
            <p:cNvCxnSpPr>
              <a:stCxn id="23" idx="2"/>
              <a:endCxn id="22" idx="0"/>
            </p:cNvCxnSpPr>
            <p:nvPr/>
          </p:nvCxnSpPr>
          <p:spPr>
            <a:xfrm rot="16200000" flipH="1">
              <a:off x="2834840" y="2811877"/>
              <a:ext cx="1124231" cy="2358475"/>
            </a:xfrm>
            <a:prstGeom prst="bentConnector3">
              <a:avLst>
                <a:gd name="adj1" fmla="val 50000"/>
              </a:avLst>
            </a:prstGeom>
            <a:ln w="19050">
              <a:prstDash val="dash"/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Content Placeholder 2">
              <a:extLst>
                <a:ext uri="{FF2B5EF4-FFF2-40B4-BE49-F238E27FC236}">
                  <a16:creationId xmlns:a16="http://schemas.microsoft.com/office/drawing/2014/main" id="{C2663C12-EC57-4DC9-82FA-C0CCA177135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4160590" y="2122174"/>
              <a:ext cx="1626336" cy="609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200" dirty="0"/>
                <a:t>Use</a:t>
              </a:r>
            </a:p>
          </p:txBody>
        </p:sp>
        <p:cxnSp>
          <p:nvCxnSpPr>
            <p:cNvPr id="31" name="Elbow Connector 12">
              <a:extLst>
                <a:ext uri="{FF2B5EF4-FFF2-40B4-BE49-F238E27FC236}">
                  <a16:creationId xmlns:a16="http://schemas.microsoft.com/office/drawing/2014/main" id="{E8BDBCB5-6772-44EB-A42F-F315B99078FE}"/>
                </a:ext>
              </a:extLst>
            </p:cNvPr>
            <p:cNvCxnSpPr/>
            <p:nvPr/>
          </p:nvCxnSpPr>
          <p:spPr>
            <a:xfrm>
              <a:off x="3627418" y="2590800"/>
              <a:ext cx="1905000" cy="0"/>
            </a:xfrm>
            <a:prstGeom prst="straightConnector1">
              <a:avLst/>
            </a:prstGeom>
            <a:ln w="190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ounded Rectangle 91">
              <a:extLst>
                <a:ext uri="{FF2B5EF4-FFF2-40B4-BE49-F238E27FC236}">
                  <a16:creationId xmlns:a16="http://schemas.microsoft.com/office/drawing/2014/main" id="{F91C9DD8-E864-4E40-BC3A-0838DECAB518}"/>
                </a:ext>
              </a:extLst>
            </p:cNvPr>
            <p:cNvSpPr/>
            <p:nvPr/>
          </p:nvSpPr>
          <p:spPr>
            <a:xfrm>
              <a:off x="807874" y="944629"/>
              <a:ext cx="7543800" cy="685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Module</a:t>
              </a:r>
            </a:p>
          </p:txBody>
        </p:sp>
        <p:cxnSp>
          <p:nvCxnSpPr>
            <p:cNvPr id="33" name="Elbow Connector 12">
              <a:extLst>
                <a:ext uri="{FF2B5EF4-FFF2-40B4-BE49-F238E27FC236}">
                  <a16:creationId xmlns:a16="http://schemas.microsoft.com/office/drawing/2014/main" id="{DA4AADCE-1A62-40A1-8DD5-3302BF145513}"/>
                </a:ext>
              </a:extLst>
            </p:cNvPr>
            <p:cNvCxnSpPr/>
            <p:nvPr/>
          </p:nvCxnSpPr>
          <p:spPr>
            <a:xfrm>
              <a:off x="2221675" y="1638379"/>
              <a:ext cx="0" cy="457200"/>
            </a:xfrm>
            <a:prstGeom prst="straightConnector1">
              <a:avLst/>
            </a:prstGeom>
            <a:ln w="19050">
              <a:prstDash val="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Content Placeholder 2">
              <a:extLst>
                <a:ext uri="{FF2B5EF4-FFF2-40B4-BE49-F238E27FC236}">
                  <a16:creationId xmlns:a16="http://schemas.microsoft.com/office/drawing/2014/main" id="{39DEF0EE-7BE9-4DCE-A542-0075386A5CB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236958" y="1600200"/>
              <a:ext cx="1391099" cy="609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200" dirty="0"/>
                <a:t>Create</a:t>
              </a:r>
            </a:p>
          </p:txBody>
        </p:sp>
        <p:cxnSp>
          <p:nvCxnSpPr>
            <p:cNvPr id="35" name="Elbow Connector 12">
              <a:extLst>
                <a:ext uri="{FF2B5EF4-FFF2-40B4-BE49-F238E27FC236}">
                  <a16:creationId xmlns:a16="http://schemas.microsoft.com/office/drawing/2014/main" id="{77300C7D-7EAF-43AB-B0B5-785A74860B59}"/>
                </a:ext>
              </a:extLst>
            </p:cNvPr>
            <p:cNvCxnSpPr/>
            <p:nvPr/>
          </p:nvCxnSpPr>
          <p:spPr>
            <a:xfrm>
              <a:off x="6952933" y="1628507"/>
              <a:ext cx="0" cy="457200"/>
            </a:xfrm>
            <a:prstGeom prst="straightConnector1">
              <a:avLst/>
            </a:prstGeom>
            <a:ln w="19050">
              <a:prstDash val="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Content Placeholder 2">
              <a:extLst>
                <a:ext uri="{FF2B5EF4-FFF2-40B4-BE49-F238E27FC236}">
                  <a16:creationId xmlns:a16="http://schemas.microsoft.com/office/drawing/2014/main" id="{CAB605E9-6511-4538-A22C-2164686B2A39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6968216" y="1590328"/>
              <a:ext cx="1391099" cy="609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200" dirty="0"/>
                <a:t>Create</a:t>
              </a:r>
            </a:p>
          </p:txBody>
        </p:sp>
        <p:sp>
          <p:nvSpPr>
            <p:cNvPr id="38" name="Content Placeholder 2">
              <a:extLst>
                <a:ext uri="{FF2B5EF4-FFF2-40B4-BE49-F238E27FC236}">
                  <a16:creationId xmlns:a16="http://schemas.microsoft.com/office/drawing/2014/main" id="{B3565671-5EE2-466E-ACED-C33A9FA72B0A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262284" y="3429000"/>
              <a:ext cx="1626336" cy="609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200" dirty="0"/>
                <a:t>Notify</a:t>
              </a:r>
            </a:p>
          </p:txBody>
        </p:sp>
        <p:sp>
          <p:nvSpPr>
            <p:cNvPr id="40" name="Content Placeholder 2">
              <a:extLst>
                <a:ext uri="{FF2B5EF4-FFF2-40B4-BE49-F238E27FC236}">
                  <a16:creationId xmlns:a16="http://schemas.microsoft.com/office/drawing/2014/main" id="{EFC796A9-36B8-4D25-857A-4D78F7FF1CD4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4464050" y="4038600"/>
              <a:ext cx="1626336" cy="609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dirty="0"/>
                <a:t>Observe</a:t>
              </a:r>
            </a:p>
          </p:txBody>
        </p:sp>
      </p:grpSp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6D134A68-C9F9-4742-BD15-F0E33BE39A2F}"/>
              </a:ext>
            </a:extLst>
          </p:cNvPr>
          <p:cNvSpPr txBox="1">
            <a:spLocks/>
          </p:cNvSpPr>
          <p:nvPr/>
        </p:nvSpPr>
        <p:spPr bwMode="auto">
          <a:xfrm>
            <a:off x="3878042" y="2268087"/>
            <a:ext cx="1626336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Use</a:t>
            </a:r>
          </a:p>
        </p:txBody>
      </p:sp>
      <p:cxnSp>
        <p:nvCxnSpPr>
          <p:cNvPr id="42" name="Elbow Connector 12">
            <a:extLst>
              <a:ext uri="{FF2B5EF4-FFF2-40B4-BE49-F238E27FC236}">
                <a16:creationId xmlns:a16="http://schemas.microsoft.com/office/drawing/2014/main" id="{65652E72-2563-4742-AB1D-A0356C0F4E65}"/>
              </a:ext>
            </a:extLst>
          </p:cNvPr>
          <p:cNvCxnSpPr>
            <a:cxnSpLocks/>
            <a:stCxn id="11" idx="3"/>
            <a:endCxn id="24" idx="3"/>
          </p:cNvCxnSpPr>
          <p:nvPr/>
        </p:nvCxnSpPr>
        <p:spPr>
          <a:xfrm>
            <a:off x="3764267" y="2747291"/>
            <a:ext cx="1133006" cy="2597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12">
            <a:extLst>
              <a:ext uri="{FF2B5EF4-FFF2-40B4-BE49-F238E27FC236}">
                <a16:creationId xmlns:a16="http://schemas.microsoft.com/office/drawing/2014/main" id="{F439937E-7F85-4B23-A897-AEDCC1EFE227}"/>
              </a:ext>
            </a:extLst>
          </p:cNvPr>
          <p:cNvCxnSpPr>
            <a:cxnSpLocks/>
            <a:stCxn id="11" idx="2"/>
            <a:endCxn id="22" idx="3"/>
          </p:cNvCxnSpPr>
          <p:nvPr/>
        </p:nvCxnSpPr>
        <p:spPr>
          <a:xfrm rot="16200000" flipH="1">
            <a:off x="4165996" y="2017672"/>
            <a:ext cx="822447" cy="2902945"/>
          </a:xfrm>
          <a:prstGeom prst="bentConnector2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16E0E6ED-4D04-4B36-97BB-5403894DF1D0}"/>
              </a:ext>
            </a:extLst>
          </p:cNvPr>
          <p:cNvSpPr txBox="1">
            <a:spLocks/>
          </p:cNvSpPr>
          <p:nvPr/>
        </p:nvSpPr>
        <p:spPr bwMode="auto">
          <a:xfrm>
            <a:off x="3917832" y="3414019"/>
            <a:ext cx="1626336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Modify</a:t>
            </a:r>
          </a:p>
        </p:txBody>
      </p:sp>
      <p:cxnSp>
        <p:nvCxnSpPr>
          <p:cNvPr id="46" name="Elbow Connector 12">
            <a:extLst>
              <a:ext uri="{FF2B5EF4-FFF2-40B4-BE49-F238E27FC236}">
                <a16:creationId xmlns:a16="http://schemas.microsoft.com/office/drawing/2014/main" id="{839FF8BF-5B9D-4478-A9D2-CDF5DD479BD4}"/>
              </a:ext>
            </a:extLst>
          </p:cNvPr>
          <p:cNvCxnSpPr>
            <a:cxnSpLocks/>
          </p:cNvCxnSpPr>
          <p:nvPr/>
        </p:nvCxnSpPr>
        <p:spPr>
          <a:xfrm rot="16200000" flipH="1">
            <a:off x="5475657" y="86750"/>
            <a:ext cx="2597" cy="4702416"/>
          </a:xfrm>
          <a:prstGeom prst="curvedConnector3">
            <a:avLst>
              <a:gd name="adj1" fmla="val -34514863"/>
            </a:avLst>
          </a:prstGeom>
          <a:ln w="19050">
            <a:solidFill>
              <a:schemeClr val="accent1">
                <a:lumMod val="60000"/>
                <a:lumOff val="4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46696BC1-20C4-43D9-BF01-D3C3CBFEA3EC}"/>
              </a:ext>
            </a:extLst>
          </p:cNvPr>
          <p:cNvSpPr txBox="1">
            <a:spLocks/>
          </p:cNvSpPr>
          <p:nvPr/>
        </p:nvSpPr>
        <p:spPr bwMode="auto">
          <a:xfrm>
            <a:off x="4953000" y="1221638"/>
            <a:ext cx="1626336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b="1" dirty="0">
                <a:solidFill>
                  <a:srgbClr val="FF0000"/>
                </a:solidFill>
              </a:rPr>
              <a:t>X</a:t>
            </a:r>
          </a:p>
        </p:txBody>
      </p:sp>
      <p:cxnSp>
        <p:nvCxnSpPr>
          <p:cNvPr id="61" name="Elbow Connector 12">
            <a:extLst>
              <a:ext uri="{FF2B5EF4-FFF2-40B4-BE49-F238E27FC236}">
                <a16:creationId xmlns:a16="http://schemas.microsoft.com/office/drawing/2014/main" id="{D33E93E0-01F0-456C-B865-3840C5C8260A}"/>
              </a:ext>
            </a:extLst>
          </p:cNvPr>
          <p:cNvCxnSpPr>
            <a:cxnSpLocks/>
            <a:stCxn id="8" idx="0"/>
            <a:endCxn id="23" idx="0"/>
          </p:cNvCxnSpPr>
          <p:nvPr/>
        </p:nvCxnSpPr>
        <p:spPr>
          <a:xfrm rot="16200000" flipH="1">
            <a:off x="4404951" y="-983955"/>
            <a:ext cx="2597" cy="6843825"/>
          </a:xfrm>
          <a:prstGeom prst="curvedConnector3">
            <a:avLst>
              <a:gd name="adj1" fmla="val -49571775"/>
            </a:avLst>
          </a:prstGeom>
          <a:ln w="19050">
            <a:solidFill>
              <a:schemeClr val="accent1">
                <a:lumMod val="60000"/>
                <a:lumOff val="4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Content Placeholder 2">
            <a:extLst>
              <a:ext uri="{FF2B5EF4-FFF2-40B4-BE49-F238E27FC236}">
                <a16:creationId xmlns:a16="http://schemas.microsoft.com/office/drawing/2014/main" id="{3A861220-49CF-4E46-B529-7211477EEB53}"/>
              </a:ext>
            </a:extLst>
          </p:cNvPr>
          <p:cNvSpPr txBox="1">
            <a:spLocks/>
          </p:cNvSpPr>
          <p:nvPr/>
        </p:nvSpPr>
        <p:spPr bwMode="auto">
          <a:xfrm>
            <a:off x="4703242" y="810579"/>
            <a:ext cx="1626336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73" name="Content Placeholder 2">
            <a:extLst>
              <a:ext uri="{FF2B5EF4-FFF2-40B4-BE49-F238E27FC236}">
                <a16:creationId xmlns:a16="http://schemas.microsoft.com/office/drawing/2014/main" id="{05634FD1-7816-451E-B355-E9CCC2EBDDCA}"/>
              </a:ext>
            </a:extLst>
          </p:cNvPr>
          <p:cNvSpPr txBox="1">
            <a:spLocks/>
          </p:cNvSpPr>
          <p:nvPr/>
        </p:nvSpPr>
        <p:spPr bwMode="auto">
          <a:xfrm>
            <a:off x="457200" y="4419600"/>
            <a:ext cx="8153400" cy="12685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000" dirty="0"/>
              <a:t>Module logic may modify any MRML nodes – most common form of communication</a:t>
            </a:r>
          </a:p>
          <a:p>
            <a:r>
              <a:rPr lang="en-CA" sz="2000" dirty="0"/>
              <a:t>Module logic class may use another module’s logic class</a:t>
            </a:r>
          </a:p>
          <a:p>
            <a:r>
              <a:rPr lang="en-CA" sz="2000" dirty="0"/>
              <a:t>Module class may use another module class (e.g., to access module logic and pass it to its own logic)</a:t>
            </a:r>
          </a:p>
        </p:txBody>
      </p:sp>
      <p:cxnSp>
        <p:nvCxnSpPr>
          <p:cNvPr id="74" name="Elbow Connector 12">
            <a:extLst>
              <a:ext uri="{FF2B5EF4-FFF2-40B4-BE49-F238E27FC236}">
                <a16:creationId xmlns:a16="http://schemas.microsoft.com/office/drawing/2014/main" id="{4DE3BFB4-3334-4D24-A074-00A454CFA354}"/>
              </a:ext>
            </a:extLst>
          </p:cNvPr>
          <p:cNvCxnSpPr>
            <a:cxnSpLocks/>
            <a:stCxn id="92" idx="3"/>
            <a:endCxn id="32" idx="3"/>
          </p:cNvCxnSpPr>
          <p:nvPr/>
        </p:nvCxnSpPr>
        <p:spPr>
          <a:xfrm>
            <a:off x="3762698" y="2087948"/>
            <a:ext cx="1136229" cy="2597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Content Placeholder 2">
            <a:extLst>
              <a:ext uri="{FF2B5EF4-FFF2-40B4-BE49-F238E27FC236}">
                <a16:creationId xmlns:a16="http://schemas.microsoft.com/office/drawing/2014/main" id="{5B1E4D40-C7C0-49BF-85A7-5933D0A294DB}"/>
              </a:ext>
            </a:extLst>
          </p:cNvPr>
          <p:cNvSpPr txBox="1">
            <a:spLocks/>
          </p:cNvSpPr>
          <p:nvPr/>
        </p:nvSpPr>
        <p:spPr bwMode="auto">
          <a:xfrm>
            <a:off x="3933254" y="1644546"/>
            <a:ext cx="1626336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Use</a:t>
            </a:r>
          </a:p>
        </p:txBody>
      </p:sp>
      <p:sp>
        <p:nvSpPr>
          <p:cNvPr id="4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905000" y="6356350"/>
            <a:ext cx="52578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2019</a:t>
            </a:r>
          </a:p>
        </p:txBody>
      </p:sp>
    </p:spTree>
    <p:extLst>
      <p:ext uri="{BB962C8B-B14F-4D97-AF65-F5344CB8AC3E}">
        <p14:creationId xmlns:p14="http://schemas.microsoft.com/office/powerpoint/2010/main" val="3230143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58"/>
    </mc:Choice>
    <mc:Fallback xmlns="">
      <p:transition spd="slow" advTm="7158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18</a:t>
            </a:fld>
            <a:r>
              <a:rPr lang="en-US" dirty="0"/>
              <a:t> -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457200" y="0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 dirty="0">
                <a:solidFill>
                  <a:schemeClr val="tx2"/>
                </a:solidFill>
              </a:rPr>
              <a:t>Launch Slicer and load data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812" y="4010025"/>
            <a:ext cx="3067050" cy="14763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Down Arrow 12"/>
          <p:cNvSpPr/>
          <p:nvPr/>
        </p:nvSpPr>
        <p:spPr bwMode="auto">
          <a:xfrm>
            <a:off x="2152649" y="3416760"/>
            <a:ext cx="485775" cy="600075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buFont typeface="Times New Roman" pitchFamily="16" charset="0"/>
              <a:buNone/>
              <a:defRPr/>
            </a:pPr>
            <a:endParaRPr lang="en-US">
              <a:solidFill>
                <a:schemeClr val="bg1"/>
              </a:solidFill>
              <a:latin typeface="Times New Roman" pitchFamily="16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9F8A31B-476F-4F65-B2EC-2A08DDA8CF0F}"/>
              </a:ext>
            </a:extLst>
          </p:cNvPr>
          <p:cNvGrpSpPr/>
          <p:nvPr/>
        </p:nvGrpSpPr>
        <p:grpSpPr>
          <a:xfrm>
            <a:off x="457200" y="1828800"/>
            <a:ext cx="3876675" cy="1527717"/>
            <a:chOff x="457200" y="1828800"/>
            <a:chExt cx="3876675" cy="1527717"/>
          </a:xfrm>
        </p:grpSpPr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" y="1828800"/>
              <a:ext cx="3876675" cy="140970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" name="Picture 7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00084" y="2962922"/>
              <a:ext cx="259773" cy="3935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00B8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EC0B018-5317-4D42-91CA-D0B419DE0EC8}"/>
              </a:ext>
            </a:extLst>
          </p:cNvPr>
          <p:cNvGrpSpPr/>
          <p:nvPr/>
        </p:nvGrpSpPr>
        <p:grpSpPr>
          <a:xfrm>
            <a:off x="457200" y="4171949"/>
            <a:ext cx="3895725" cy="1152525"/>
            <a:chOff x="457200" y="4171949"/>
            <a:chExt cx="3895725" cy="1152525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" y="4171949"/>
              <a:ext cx="3895725" cy="1152525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7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1800" y="4818356"/>
              <a:ext cx="259773" cy="3935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00B8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7" name="Right Arrow 16"/>
          <p:cNvSpPr/>
          <p:nvPr/>
        </p:nvSpPr>
        <p:spPr bwMode="auto">
          <a:xfrm>
            <a:off x="4572000" y="4576262"/>
            <a:ext cx="623455" cy="484187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buFont typeface="Times New Roman" pitchFamily="16" charset="0"/>
              <a:buNone/>
              <a:defRPr/>
            </a:pPr>
            <a:endParaRPr lang="en-US">
              <a:solidFill>
                <a:schemeClr val="bg1"/>
              </a:solidFill>
              <a:latin typeface="Times New Roman" pitchFamily="16" charset="0"/>
            </a:endParaRPr>
          </a:p>
        </p:txBody>
      </p:sp>
      <p:sp>
        <p:nvSpPr>
          <p:cNvPr id="1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905000" y="6356350"/>
            <a:ext cx="52578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2019</a:t>
            </a:r>
          </a:p>
        </p:txBody>
      </p:sp>
    </p:spTree>
    <p:extLst>
      <p:ext uri="{BB962C8B-B14F-4D97-AF65-F5344CB8AC3E}">
        <p14:creationId xmlns:p14="http://schemas.microsoft.com/office/powerpoint/2010/main" val="3749135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58"/>
    </mc:Choice>
    <mc:Fallback xmlns="">
      <p:transition spd="slow" advTm="7158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7905" y="1039633"/>
            <a:ext cx="6748188" cy="4778734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19</a:t>
            </a:fld>
            <a:r>
              <a:rPr lang="en-US" dirty="0"/>
              <a:t> -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457200" y="0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 dirty="0">
                <a:solidFill>
                  <a:schemeClr val="tx2"/>
                </a:solidFill>
              </a:rPr>
              <a:t>Introducing the python console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5800" y="12954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0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331785"/>
            <a:ext cx="259773" cy="393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5571" y="1413222"/>
            <a:ext cx="259773" cy="393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92086" y="2630448"/>
            <a:ext cx="4408265" cy="2282851"/>
          </a:xfrm>
          <a:prstGeom prst="rect">
            <a:avLst/>
          </a:prstGeom>
        </p:spPr>
      </p:pic>
      <p:sp>
        <p:nvSpPr>
          <p:cNvPr id="11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905000" y="6356350"/>
            <a:ext cx="52578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2019</a:t>
            </a:r>
          </a:p>
        </p:txBody>
      </p:sp>
    </p:spTree>
    <p:extLst>
      <p:ext uri="{BB962C8B-B14F-4D97-AF65-F5344CB8AC3E}">
        <p14:creationId xmlns:p14="http://schemas.microsoft.com/office/powerpoint/2010/main" val="3355704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58"/>
    </mc:Choice>
    <mc:Fallback xmlns="">
      <p:transition spd="slow" advTm="7158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2</a:t>
            </a:fld>
            <a:r>
              <a:rPr lang="en-US" dirty="0"/>
              <a:t> -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2019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685800" y="1295400"/>
            <a:ext cx="7696199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b="1" dirty="0"/>
              <a:t>Part 1</a:t>
            </a:r>
          </a:p>
          <a:p>
            <a:r>
              <a:rPr lang="en-CA" dirty="0"/>
              <a:t>Software architecture</a:t>
            </a:r>
          </a:p>
          <a:p>
            <a:pPr marL="0" indent="0">
              <a:buNone/>
            </a:pPr>
            <a:r>
              <a:rPr lang="en-CA" b="1" dirty="0"/>
              <a:t>Part 2</a:t>
            </a:r>
            <a:endParaRPr lang="en-CA" dirty="0"/>
          </a:p>
          <a:p>
            <a:r>
              <a:rPr lang="en-CA" dirty="0"/>
              <a:t>Use python console in Slicer</a:t>
            </a:r>
          </a:p>
          <a:p>
            <a:r>
              <a:rPr lang="en-CA" dirty="0"/>
              <a:t>Simple scripted module example</a:t>
            </a:r>
          </a:p>
          <a:p>
            <a:pPr marL="0" indent="0">
              <a:buNone/>
            </a:pPr>
            <a:r>
              <a:rPr lang="en-CA" b="1" dirty="0"/>
              <a:t>Part 3</a:t>
            </a:r>
          </a:p>
          <a:p>
            <a:r>
              <a:rPr lang="en-CA" dirty="0"/>
              <a:t>Write simple scripted module individually</a:t>
            </a:r>
          </a:p>
          <a:p>
            <a:endParaRPr lang="en-CA" dirty="0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457200" y="0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 dirty="0">
                <a:solidFill>
                  <a:schemeClr val="tx2"/>
                </a:solidFill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649201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58"/>
    </mc:Choice>
    <mc:Fallback xmlns="">
      <p:transition spd="slow" advTm="7158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800" dirty="0"/>
              <a:t>Essential tool that provides API information</a:t>
            </a:r>
          </a:p>
          <a:p>
            <a:r>
              <a:rPr lang="en-CA" sz="2800" dirty="0"/>
              <a:t>Press TAB to bring up auto-complete window to</a:t>
            </a:r>
          </a:p>
          <a:p>
            <a:pPr lvl="1"/>
            <a:r>
              <a:rPr lang="en-CA" sz="2400" dirty="0"/>
              <a:t>Explore available functions of a certain object</a:t>
            </a:r>
          </a:p>
          <a:p>
            <a:pPr lvl="1"/>
            <a:r>
              <a:rPr lang="en-CA" sz="2400" dirty="0"/>
              <a:t>Save typing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Auto-completion feature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20</a:t>
            </a:fld>
            <a:r>
              <a:rPr lang="en-US"/>
              <a:t> -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3381375"/>
            <a:ext cx="5857875" cy="20288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4200" y="3748881"/>
            <a:ext cx="5867400" cy="21717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905000" y="6356350"/>
            <a:ext cx="52578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2019</a:t>
            </a:r>
          </a:p>
        </p:txBody>
      </p:sp>
    </p:spTree>
    <p:extLst>
      <p:ext uri="{BB962C8B-B14F-4D97-AF65-F5344CB8AC3E}">
        <p14:creationId xmlns:p14="http://schemas.microsoft.com/office/powerpoint/2010/main" val="12896285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21</a:t>
            </a:fld>
            <a:r>
              <a:rPr lang="en-US" dirty="0"/>
              <a:t> -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304800" y="914400"/>
            <a:ext cx="85344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800" dirty="0"/>
              <a:t>Using utility functions – in </a:t>
            </a:r>
            <a:r>
              <a:rPr lang="en-CA" sz="2800" dirty="0" err="1"/>
              <a:t>slicer.util</a:t>
            </a:r>
            <a:endParaRPr lang="en-CA" sz="2800" dirty="0"/>
          </a:p>
          <a:p>
            <a:pPr marL="169863" lvl="1" indent="0">
              <a:buNone/>
            </a:pPr>
            <a:r>
              <a:rPr lang="en-CA" b="1" dirty="0">
                <a:latin typeface="Consolas" panose="020B0609020204030204" pitchFamily="49" charset="0"/>
              </a:rPr>
              <a:t>v = </a:t>
            </a:r>
            <a:r>
              <a:rPr lang="en-CA" b="1" dirty="0" err="1">
                <a:latin typeface="Consolas" panose="020B0609020204030204" pitchFamily="49" charset="0"/>
              </a:rPr>
              <a:t>getNode</a:t>
            </a:r>
            <a:r>
              <a:rPr lang="en-CA" b="1" dirty="0">
                <a:latin typeface="Consolas" panose="020B0609020204030204" pitchFamily="49" charset="0"/>
              </a:rPr>
              <a:t>('</a:t>
            </a:r>
            <a:r>
              <a:rPr lang="en-CA" b="1" dirty="0" err="1">
                <a:latin typeface="Consolas" panose="020B0609020204030204" pitchFamily="49" charset="0"/>
              </a:rPr>
              <a:t>CTChest</a:t>
            </a:r>
            <a:r>
              <a:rPr lang="en-CA" b="1" dirty="0">
                <a:latin typeface="Consolas" panose="020B0609020204030204" pitchFamily="49" charset="0"/>
              </a:rPr>
              <a:t>')</a:t>
            </a:r>
          </a:p>
          <a:p>
            <a:pPr marL="169863" lvl="1" indent="0">
              <a:buNone/>
            </a:pPr>
            <a:r>
              <a:rPr lang="en-CA" sz="2000" dirty="0">
                <a:cs typeface="Miriam Fixed" pitchFamily="49" charset="-79"/>
              </a:rPr>
              <a:t>OR</a:t>
            </a:r>
          </a:p>
          <a:p>
            <a:pPr marL="169863" lvl="1" indent="0">
              <a:buNone/>
            </a:pPr>
            <a:r>
              <a:rPr lang="en-CA" b="1" dirty="0">
                <a:latin typeface="Consolas" panose="020B0609020204030204" pitchFamily="49" charset="0"/>
              </a:rPr>
              <a:t>v = </a:t>
            </a:r>
            <a:r>
              <a:rPr lang="en-CA" b="1" dirty="0" err="1">
                <a:latin typeface="Consolas" panose="020B0609020204030204" pitchFamily="49" charset="0"/>
              </a:rPr>
              <a:t>getNode</a:t>
            </a:r>
            <a:r>
              <a:rPr lang="en-CA" b="1" dirty="0">
                <a:latin typeface="Consolas" panose="020B0609020204030204" pitchFamily="49" charset="0"/>
              </a:rPr>
              <a:t>('CT*')</a:t>
            </a:r>
            <a:endParaRPr lang="en-CA" sz="2000" b="1" dirty="0">
              <a:latin typeface="Miriam Fixed" pitchFamily="49" charset="-79"/>
              <a:cs typeface="Miriam Fixed" pitchFamily="49" charset="-79"/>
            </a:endParaRPr>
          </a:p>
          <a:p>
            <a:pPr marL="169863" lvl="1" indent="0">
              <a:buNone/>
            </a:pPr>
            <a:endParaRPr lang="en-CA" sz="2000" dirty="0">
              <a:cs typeface="Miriam Fixed" pitchFamily="49" charset="-79"/>
            </a:endParaRPr>
          </a:p>
          <a:p>
            <a:pPr marL="169863" lvl="1" indent="0">
              <a:buNone/>
            </a:pPr>
            <a:r>
              <a:rPr lang="en-CA" sz="2000" dirty="0" err="1">
                <a:latin typeface="Consolas" panose="020B0609020204030204" pitchFamily="49" charset="0"/>
                <a:cs typeface="Miriam Fixed" pitchFamily="49" charset="-79"/>
              </a:rPr>
              <a:t>getNode</a:t>
            </a:r>
            <a:r>
              <a:rPr lang="en-CA" sz="2000" dirty="0">
                <a:cs typeface="Miriam Fixed" pitchFamily="49" charset="-79"/>
              </a:rPr>
              <a:t>: somewhat ambiguous, recommended for testing &amp; debugging only</a:t>
            </a:r>
          </a:p>
          <a:p>
            <a:pPr marL="169863" lvl="1" indent="0">
              <a:buNone/>
            </a:pPr>
            <a:endParaRPr lang="en-CA" sz="2000" dirty="0">
              <a:cs typeface="Miriam Fixed" pitchFamily="49" charset="-79"/>
            </a:endParaRPr>
          </a:p>
          <a:p>
            <a:r>
              <a:rPr lang="en-CA" sz="2800" dirty="0"/>
              <a:t>Accessing MRML scene directly</a:t>
            </a:r>
          </a:p>
          <a:p>
            <a:pPr marL="169863" lvl="1" indent="0">
              <a:buNone/>
            </a:pPr>
            <a:r>
              <a:rPr lang="en-CA" sz="2400" b="1" dirty="0">
                <a:latin typeface="Consolas" panose="020B0609020204030204" pitchFamily="49" charset="0"/>
              </a:rPr>
              <a:t>v=</a:t>
            </a:r>
            <a:r>
              <a:rPr lang="en-CA" sz="2400" b="1" dirty="0" err="1">
                <a:latin typeface="Consolas" panose="020B0609020204030204" pitchFamily="49" charset="0"/>
              </a:rPr>
              <a:t>slicer.mrmlScene.GetFirstNodeByName</a:t>
            </a:r>
            <a:r>
              <a:rPr lang="en-CA" sz="2400" b="1" dirty="0">
                <a:latin typeface="Consolas" panose="020B0609020204030204" pitchFamily="49" charset="0"/>
              </a:rPr>
              <a:t>('</a:t>
            </a:r>
            <a:r>
              <a:rPr lang="en-CA" sz="2400" b="1" dirty="0" err="1">
                <a:latin typeface="Consolas" panose="020B0609020204030204" pitchFamily="49" charset="0"/>
              </a:rPr>
              <a:t>CTChest</a:t>
            </a:r>
            <a:r>
              <a:rPr lang="en-CA" sz="2400" b="1" dirty="0">
                <a:latin typeface="Consolas" panose="020B0609020204030204" pitchFamily="49" charset="0"/>
              </a:rPr>
              <a:t>')</a:t>
            </a:r>
          </a:p>
          <a:p>
            <a:pPr marL="169863" lvl="1" indent="0">
              <a:buNone/>
            </a:pPr>
            <a:r>
              <a:rPr lang="en-CA" sz="2400" dirty="0">
                <a:cs typeface="Miriam Fixed" pitchFamily="49" charset="-79"/>
              </a:rPr>
              <a:t>OR</a:t>
            </a:r>
          </a:p>
          <a:p>
            <a:pPr marL="169863" lvl="1" indent="0">
              <a:buNone/>
            </a:pPr>
            <a:r>
              <a:rPr lang="en-CA" sz="2400" b="1" dirty="0">
                <a:latin typeface="Consolas" panose="020B0609020204030204" pitchFamily="49" charset="0"/>
              </a:rPr>
              <a:t>v=</a:t>
            </a:r>
            <a:r>
              <a:rPr lang="en-CA" sz="2400" b="1" dirty="0" err="1">
                <a:latin typeface="Consolas" panose="020B0609020204030204" pitchFamily="49" charset="0"/>
              </a:rPr>
              <a:t>slicer.mrmlScene.GetFirstNodeByClass</a:t>
            </a:r>
            <a:r>
              <a:rPr lang="en-CA" sz="2400" b="1" dirty="0">
                <a:latin typeface="Consolas" panose="020B0609020204030204" pitchFamily="49" charset="0"/>
              </a:rPr>
              <a:t>('</a:t>
            </a:r>
            <a:r>
              <a:rPr lang="en-CA" sz="2400" b="1" dirty="0" err="1">
                <a:latin typeface="Consolas" panose="020B0609020204030204" pitchFamily="49" charset="0"/>
              </a:rPr>
              <a:t>vtkMRMLScalarVolumeNode</a:t>
            </a:r>
            <a:r>
              <a:rPr lang="en-CA" sz="2400" b="1" dirty="0">
                <a:latin typeface="Consolas" panose="020B0609020204030204" pitchFamily="49" charset="0"/>
              </a:rPr>
              <a:t>')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45720" y="0"/>
            <a:ext cx="905256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 dirty="0">
                <a:solidFill>
                  <a:schemeClr val="tx2"/>
                </a:solidFill>
              </a:rPr>
              <a:t>Accessing the MRML scene and nodes</a:t>
            </a: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905000" y="6356350"/>
            <a:ext cx="52578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2019</a:t>
            </a:r>
          </a:p>
        </p:txBody>
      </p:sp>
    </p:spTree>
    <p:extLst>
      <p:ext uri="{BB962C8B-B14F-4D97-AF65-F5344CB8AC3E}">
        <p14:creationId xmlns:p14="http://schemas.microsoft.com/office/powerpoint/2010/main" val="3939682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58"/>
    </mc:Choice>
    <mc:Fallback xmlns="">
      <p:transition spd="slow" advTm="7158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22</a:t>
            </a:fld>
            <a:r>
              <a:rPr lang="en-US" dirty="0"/>
              <a:t> -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304800" y="914400"/>
            <a:ext cx="85344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800" dirty="0"/>
              <a:t>Get variable type and pointer: enter the variable name</a:t>
            </a:r>
          </a:p>
          <a:p>
            <a:pPr marL="169863" lvl="1" indent="0">
              <a:buNone/>
            </a:pPr>
            <a:r>
              <a:rPr lang="en-CA" b="1" dirty="0">
                <a:latin typeface="Consolas" panose="020B0609020204030204" pitchFamily="49" charset="0"/>
              </a:rPr>
              <a:t>v</a:t>
            </a:r>
          </a:p>
          <a:p>
            <a:pPr marL="169863" lvl="1" indent="0">
              <a:buNone/>
            </a:pPr>
            <a:r>
              <a:rPr lang="en-CA" sz="2000" dirty="0">
                <a:latin typeface="Consolas" panose="020B0609020204030204" pitchFamily="49" charset="0"/>
              </a:rPr>
              <a:t>(</a:t>
            </a:r>
            <a:r>
              <a:rPr lang="en-CA" sz="2000" dirty="0" err="1">
                <a:latin typeface="Consolas" panose="020B0609020204030204" pitchFamily="49" charset="0"/>
              </a:rPr>
              <a:t>vtkMRMLScalarVolumeNode</a:t>
            </a:r>
            <a:r>
              <a:rPr lang="en-CA" sz="2000" dirty="0">
                <a:latin typeface="Consolas" panose="020B0609020204030204" pitchFamily="49" charset="0"/>
              </a:rPr>
              <a:t>)0000008FF76243B8</a:t>
            </a:r>
          </a:p>
          <a:p>
            <a:pPr marL="169863" lvl="1" indent="0">
              <a:buNone/>
            </a:pPr>
            <a:r>
              <a:rPr lang="en-CA" sz="2800" dirty="0"/>
              <a:t>Note: It’s always good to check the variable after you create it</a:t>
            </a:r>
          </a:p>
          <a:p>
            <a:r>
              <a:rPr lang="en-CA" sz="2800" dirty="0"/>
              <a:t>Show node content: all members and attributes inheritance tree</a:t>
            </a:r>
          </a:p>
          <a:p>
            <a:pPr marL="169863" lvl="1" indent="0">
              <a:buNone/>
            </a:pPr>
            <a:r>
              <a:rPr lang="en-CA" b="1" dirty="0">
                <a:latin typeface="Consolas" panose="020B0609020204030204" pitchFamily="49" charset="0"/>
              </a:rPr>
              <a:t>print(v)</a:t>
            </a:r>
          </a:p>
          <a:p>
            <a:r>
              <a:rPr lang="en-CA" sz="2800" dirty="0"/>
              <a:t>Show node API: description of all methods</a:t>
            </a:r>
          </a:p>
          <a:p>
            <a:pPr marL="169863" lvl="1" indent="0">
              <a:buNone/>
            </a:pPr>
            <a:r>
              <a:rPr lang="en-CA" b="1" dirty="0">
                <a:latin typeface="Consolas" panose="020B0609020204030204" pitchFamily="49" charset="0"/>
              </a:rPr>
              <a:t>help(v)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45720" y="0"/>
            <a:ext cx="905256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 dirty="0">
                <a:solidFill>
                  <a:schemeClr val="tx2"/>
                </a:solidFill>
              </a:rPr>
              <a:t>Information about variables</a:t>
            </a: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905000" y="6356350"/>
            <a:ext cx="52578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2019</a:t>
            </a:r>
          </a:p>
        </p:txBody>
      </p:sp>
    </p:spTree>
    <p:extLst>
      <p:ext uri="{BB962C8B-B14F-4D97-AF65-F5344CB8AC3E}">
        <p14:creationId xmlns:p14="http://schemas.microsoft.com/office/powerpoint/2010/main" val="3151208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58"/>
    </mc:Choice>
    <mc:Fallback xmlns="">
      <p:transition spd="slow" advTm="7158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23</a:t>
            </a:fld>
            <a:r>
              <a:rPr lang="en-US" dirty="0"/>
              <a:t> -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304800" y="914400"/>
            <a:ext cx="85344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800" dirty="0"/>
              <a:t>Setting window/level values programmatically</a:t>
            </a:r>
          </a:p>
          <a:p>
            <a:pPr marL="169863" lvl="1" indent="0">
              <a:buNone/>
            </a:pPr>
            <a:r>
              <a:rPr lang="en-CA" b="1" dirty="0" err="1">
                <a:latin typeface="Consolas" panose="020B0609020204030204" pitchFamily="49" charset="0"/>
              </a:rPr>
              <a:t>vd</a:t>
            </a:r>
            <a:r>
              <a:rPr lang="en-CA" b="1" dirty="0">
                <a:latin typeface="Consolas" panose="020B0609020204030204" pitchFamily="49" charset="0"/>
              </a:rPr>
              <a:t> = </a:t>
            </a:r>
            <a:r>
              <a:rPr lang="en-CA" b="1" dirty="0" err="1">
                <a:latin typeface="Consolas" panose="020B0609020204030204" pitchFamily="49" charset="0"/>
              </a:rPr>
              <a:t>v.GetDisplayNode</a:t>
            </a:r>
            <a:r>
              <a:rPr lang="en-CA" b="1" dirty="0">
                <a:latin typeface="Consolas" panose="020B0609020204030204" pitchFamily="49" charset="0"/>
              </a:rPr>
              <a:t>()</a:t>
            </a:r>
          </a:p>
          <a:p>
            <a:pPr marL="169863" lvl="1" indent="0">
              <a:buNone/>
            </a:pPr>
            <a:r>
              <a:rPr lang="en-CA" b="1" dirty="0" err="1">
                <a:latin typeface="Consolas" panose="020B0609020204030204" pitchFamily="49" charset="0"/>
              </a:rPr>
              <a:t>vd.SetAutoWindowLevel</a:t>
            </a:r>
            <a:r>
              <a:rPr lang="en-CA" b="1" dirty="0">
                <a:latin typeface="Consolas" panose="020B0609020204030204" pitchFamily="49" charset="0"/>
              </a:rPr>
              <a:t>(0)</a:t>
            </a:r>
          </a:p>
          <a:p>
            <a:pPr marL="169863" lvl="1" indent="0">
              <a:buNone/>
            </a:pPr>
            <a:r>
              <a:rPr lang="en-CA" b="1" dirty="0" err="1">
                <a:latin typeface="Consolas" panose="020B0609020204030204" pitchFamily="49" charset="0"/>
              </a:rPr>
              <a:t>vd.SetWindowLevel</a:t>
            </a:r>
            <a:r>
              <a:rPr lang="en-CA" b="1" dirty="0">
                <a:latin typeface="Consolas" panose="020B0609020204030204" pitchFamily="49" charset="0"/>
              </a:rPr>
              <a:t>(350,40)</a:t>
            </a:r>
          </a:p>
          <a:p>
            <a:pPr marL="0" indent="0">
              <a:buNone/>
            </a:pPr>
            <a:endParaRPr lang="en-CA" sz="2000" dirty="0">
              <a:latin typeface="Miriam Fixed" pitchFamily="49" charset="-79"/>
              <a:cs typeface="Miriam Fixed" pitchFamily="49" charset="-79"/>
            </a:endParaRPr>
          </a:p>
          <a:p>
            <a:r>
              <a:rPr lang="en-CA" sz="2800" dirty="0"/>
              <a:t>What methods/parameters are available:</a:t>
            </a:r>
          </a:p>
          <a:p>
            <a:pPr marL="169863" lvl="1" indent="0">
              <a:buNone/>
            </a:pPr>
            <a:r>
              <a:rPr lang="en-CA" b="1" dirty="0">
                <a:latin typeface="Consolas" panose="020B0609020204030204" pitchFamily="49" charset="0"/>
              </a:rPr>
              <a:t>help(</a:t>
            </a:r>
            <a:r>
              <a:rPr lang="en-CA" b="1" dirty="0" err="1">
                <a:latin typeface="Consolas" panose="020B0609020204030204" pitchFamily="49" charset="0"/>
              </a:rPr>
              <a:t>vd</a:t>
            </a:r>
            <a:r>
              <a:rPr lang="en-CA" b="1" dirty="0">
                <a:latin typeface="Consolas" panose="020B0609020204030204" pitchFamily="49" charset="0"/>
              </a:rPr>
              <a:t>)</a:t>
            </a:r>
          </a:p>
          <a:p>
            <a:pPr marL="169863" lvl="1" indent="0">
              <a:buNone/>
            </a:pPr>
            <a:r>
              <a:rPr lang="en-CA" dirty="0">
                <a:cs typeface="Miriam Fixed" pitchFamily="49" charset="-79"/>
              </a:rPr>
              <a:t>OR</a:t>
            </a:r>
          </a:p>
          <a:p>
            <a:pPr marL="169863" lvl="1" indent="0">
              <a:buNone/>
            </a:pPr>
            <a:r>
              <a:rPr lang="en-CA" b="1" dirty="0" err="1">
                <a:latin typeface="Consolas" panose="020B0609020204030204" pitchFamily="49" charset="0"/>
              </a:rPr>
              <a:t>vd</a:t>
            </a:r>
            <a:endParaRPr lang="en-CA" b="1" dirty="0">
              <a:latin typeface="Consolas" panose="020B0609020204030204" pitchFamily="49" charset="0"/>
            </a:endParaRPr>
          </a:p>
          <a:p>
            <a:pPr marL="169863" lvl="1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vtkCommonCorePython.vtkMRMLScalarVolumeDisplayNode</a:t>
            </a:r>
            <a:r>
              <a:rPr lang="en-US" sz="1600" dirty="0">
                <a:latin typeface="Consolas" panose="020B0609020204030204" pitchFamily="49" charset="0"/>
              </a:rPr>
              <a:t>)0000021AD5436588</a:t>
            </a:r>
            <a:endParaRPr lang="en-CA" sz="1600" dirty="0">
              <a:latin typeface="Consolas" panose="020B0609020204030204" pitchFamily="49" charset="0"/>
            </a:endParaRPr>
          </a:p>
          <a:p>
            <a:pPr marL="171450" indent="0">
              <a:buNone/>
            </a:pPr>
            <a:r>
              <a:rPr lang="en-CA" sz="2800" dirty="0">
                <a:cs typeface="Miriam Fixed" pitchFamily="49" charset="-79"/>
                <a:hlinkClick r:id="rId3"/>
              </a:rPr>
              <a:t>http://www.slicer.org/doc/html/classes.html</a:t>
            </a:r>
            <a:endParaRPr lang="en-CA" sz="2800" dirty="0">
              <a:cs typeface="Miriam Fixed" pitchFamily="49" charset="-79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45720" y="0"/>
            <a:ext cx="905256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 dirty="0">
                <a:solidFill>
                  <a:schemeClr val="tx2"/>
                </a:solidFill>
              </a:rPr>
              <a:t>Manipulating Volumes</a:t>
            </a: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905000" y="6356350"/>
            <a:ext cx="52578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2019</a:t>
            </a:r>
          </a:p>
        </p:txBody>
      </p:sp>
    </p:spTree>
    <p:extLst>
      <p:ext uri="{BB962C8B-B14F-4D97-AF65-F5344CB8AC3E}">
        <p14:creationId xmlns:p14="http://schemas.microsoft.com/office/powerpoint/2010/main" val="2421988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58"/>
    </mc:Choice>
    <mc:Fallback xmlns="">
      <p:transition spd="slow" advTm="7158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24</a:t>
            </a:fld>
            <a:r>
              <a:rPr lang="en-US" dirty="0"/>
              <a:t> -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304800" y="914400"/>
            <a:ext cx="85344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800" dirty="0"/>
              <a:t>Accessing, changing voxels – using </a:t>
            </a:r>
            <a:r>
              <a:rPr lang="en-CA" sz="2800" dirty="0" err="1"/>
              <a:t>numpy</a:t>
            </a:r>
            <a:endParaRPr lang="en-CA" sz="2800" dirty="0"/>
          </a:p>
          <a:p>
            <a:r>
              <a:rPr lang="en-CA" sz="2800" dirty="0"/>
              <a:t>Get voxel value at (100,200,30) position</a:t>
            </a:r>
          </a:p>
          <a:p>
            <a:pPr marL="0" indent="0">
              <a:buNone/>
            </a:pPr>
            <a:r>
              <a:rPr lang="en-US" sz="2000" b="1" dirty="0" err="1">
                <a:latin typeface="Consolas" panose="020B0609020204030204" pitchFamily="49" charset="0"/>
              </a:rPr>
              <a:t>va</a:t>
            </a:r>
            <a:r>
              <a:rPr lang="en-US" sz="2000" b="1" dirty="0">
                <a:latin typeface="Consolas" panose="020B0609020204030204" pitchFamily="49" charset="0"/>
              </a:rPr>
              <a:t> = </a:t>
            </a:r>
            <a:r>
              <a:rPr lang="en-US" sz="2000" b="1" dirty="0" err="1">
                <a:latin typeface="Consolas" panose="020B0609020204030204" pitchFamily="49" charset="0"/>
              </a:rPr>
              <a:t>slicer.util.arrayFromVolume</a:t>
            </a:r>
            <a:r>
              <a:rPr lang="en-US" sz="2000" b="1" dirty="0">
                <a:latin typeface="Consolas" panose="020B0609020204030204" pitchFamily="49" charset="0"/>
              </a:rPr>
              <a:t>(v)</a:t>
            </a:r>
          </a:p>
          <a:p>
            <a:pPr marL="0" indent="0">
              <a:buNone/>
            </a:pPr>
            <a:r>
              <a:rPr lang="en-US" sz="2000" b="1" dirty="0" err="1">
                <a:latin typeface="Consolas" panose="020B0609020204030204" pitchFamily="49" charset="0"/>
              </a:rPr>
              <a:t>va</a:t>
            </a:r>
            <a:r>
              <a:rPr lang="en-US" sz="2000" b="1" dirty="0">
                <a:latin typeface="Consolas" panose="020B0609020204030204" pitchFamily="49" charset="0"/>
              </a:rPr>
              <a:t>[100,200,30]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-986</a:t>
            </a:r>
          </a:p>
          <a:p>
            <a:r>
              <a:rPr lang="en-CA" sz="2800" dirty="0"/>
              <a:t>Thresholding</a:t>
            </a:r>
          </a:p>
          <a:p>
            <a:pPr marL="0" indent="0">
              <a:buNone/>
            </a:pPr>
            <a:r>
              <a:rPr lang="en-US" sz="2400" b="1" dirty="0" err="1">
                <a:latin typeface="Consolas" panose="020B0609020204030204" pitchFamily="49" charset="0"/>
              </a:rPr>
              <a:t>vaOriginal</a:t>
            </a:r>
            <a:r>
              <a:rPr lang="en-US" sz="2400" b="1" dirty="0">
                <a:latin typeface="Consolas" panose="020B0609020204030204" pitchFamily="49" charset="0"/>
              </a:rPr>
              <a:t>=</a:t>
            </a:r>
            <a:r>
              <a:rPr lang="en-US" sz="2400" b="1" dirty="0" err="1">
                <a:latin typeface="Consolas" panose="020B0609020204030204" pitchFamily="49" charset="0"/>
              </a:rPr>
              <a:t>va.copy</a:t>
            </a:r>
            <a:r>
              <a:rPr lang="en-US" sz="2400" b="1" dirty="0"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2400" b="1" dirty="0" err="1">
                <a:latin typeface="Consolas" panose="020B0609020204030204" pitchFamily="49" charset="0"/>
              </a:rPr>
              <a:t>va</a:t>
            </a:r>
            <a:r>
              <a:rPr lang="en-US" sz="2400" b="1" dirty="0">
                <a:latin typeface="Consolas" panose="020B0609020204030204" pitchFamily="49" charset="0"/>
              </a:rPr>
              <a:t>[</a:t>
            </a:r>
            <a:r>
              <a:rPr lang="en-US" sz="2400" b="1" dirty="0" err="1">
                <a:latin typeface="Consolas" panose="020B0609020204030204" pitchFamily="49" charset="0"/>
              </a:rPr>
              <a:t>va</a:t>
            </a:r>
            <a:r>
              <a:rPr lang="en-US" sz="2400" b="1" dirty="0">
                <a:latin typeface="Consolas" panose="020B0609020204030204" pitchFamily="49" charset="0"/>
              </a:rPr>
              <a:t>&lt;200] = -3000</a:t>
            </a:r>
          </a:p>
          <a:p>
            <a:pPr marL="0" indent="0">
              <a:buNone/>
            </a:pPr>
            <a:r>
              <a:rPr lang="en-US" sz="2400" b="1" dirty="0" err="1">
                <a:latin typeface="Consolas" panose="020B0609020204030204" pitchFamily="49" charset="0"/>
              </a:rPr>
              <a:t>va</a:t>
            </a:r>
            <a:r>
              <a:rPr lang="en-US" sz="2400" b="1" dirty="0">
                <a:latin typeface="Consolas" panose="020B0609020204030204" pitchFamily="49" charset="0"/>
              </a:rPr>
              <a:t>[</a:t>
            </a:r>
            <a:r>
              <a:rPr lang="en-US" sz="2400" b="1" dirty="0" err="1">
                <a:latin typeface="Consolas" panose="020B0609020204030204" pitchFamily="49" charset="0"/>
              </a:rPr>
              <a:t>va</a:t>
            </a:r>
            <a:r>
              <a:rPr lang="en-US" sz="2400" b="1" dirty="0">
                <a:latin typeface="Consolas" panose="020B0609020204030204" pitchFamily="49" charset="0"/>
              </a:rPr>
              <a:t>&gt;200] = 2000</a:t>
            </a:r>
          </a:p>
          <a:p>
            <a:pPr marL="0" indent="0">
              <a:buNone/>
            </a:pPr>
            <a:r>
              <a:rPr lang="en-US" sz="2200" b="1" dirty="0" err="1">
                <a:latin typeface="Consolas" panose="020B0609020204030204" pitchFamily="49" charset="0"/>
              </a:rPr>
              <a:t>slicer.util.arrayFromVolumeModified</a:t>
            </a:r>
            <a:r>
              <a:rPr lang="en-US" sz="2200" b="1" dirty="0">
                <a:latin typeface="Consolas" panose="020B0609020204030204" pitchFamily="49" charset="0"/>
              </a:rPr>
              <a:t>(v)</a:t>
            </a:r>
          </a:p>
          <a:p>
            <a:r>
              <a:rPr lang="en-CA" sz="2800" dirty="0"/>
              <a:t>Process with arbitrary function</a:t>
            </a:r>
          </a:p>
          <a:p>
            <a:pPr marL="0" indent="0">
              <a:buNone/>
            </a:pPr>
            <a:r>
              <a:rPr lang="en-US" sz="2400" b="1" dirty="0" err="1">
                <a:latin typeface="Consolas" panose="020B0609020204030204" pitchFamily="49" charset="0"/>
              </a:rPr>
              <a:t>va</a:t>
            </a:r>
            <a:r>
              <a:rPr lang="en-US" sz="2400" b="1" dirty="0">
                <a:latin typeface="Consolas" panose="020B0609020204030204" pitchFamily="49" charset="0"/>
              </a:rPr>
              <a:t>[:] = </a:t>
            </a:r>
            <a:r>
              <a:rPr lang="en-US" sz="2400" b="1" dirty="0" err="1">
                <a:latin typeface="Consolas" panose="020B0609020204030204" pitchFamily="49" charset="0"/>
              </a:rPr>
              <a:t>vaOriginal</a:t>
            </a:r>
            <a:r>
              <a:rPr lang="en-US" sz="2400" b="1" dirty="0">
                <a:latin typeface="Consolas" panose="020B0609020204030204" pitchFamily="49" charset="0"/>
              </a:rPr>
              <a:t>[:]*2.5-500; </a:t>
            </a:r>
            <a:r>
              <a:rPr lang="en-US" sz="2400" b="1" dirty="0" err="1">
                <a:latin typeface="Consolas" panose="020B0609020204030204" pitchFamily="49" charset="0"/>
              </a:rPr>
              <a:t>v.Modified</a:t>
            </a:r>
            <a:r>
              <a:rPr lang="en-US" sz="2400" b="1" dirty="0">
                <a:latin typeface="Consolas" panose="020B0609020204030204" pitchFamily="49" charset="0"/>
              </a:rPr>
              <a:t>()</a:t>
            </a:r>
            <a:endParaRPr lang="en-CA" sz="2400" b="1" dirty="0">
              <a:latin typeface="Consolas" panose="020B0609020204030204" pitchFamily="49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45720" y="0"/>
            <a:ext cx="905256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 dirty="0">
                <a:solidFill>
                  <a:schemeClr val="tx2"/>
                </a:solidFill>
              </a:rPr>
              <a:t>Manipulating Volumes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5276235" y="1936463"/>
            <a:ext cx="3822045" cy="533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69862" lvl="1" indent="0">
              <a:buNone/>
            </a:pPr>
            <a:r>
              <a:rPr lang="en-CA" sz="2000" dirty="0">
                <a:cs typeface="Miriam Fixed" pitchFamily="49" charset="-79"/>
              </a:rPr>
              <a:t>&lt;= get voxels as a </a:t>
            </a:r>
            <a:r>
              <a:rPr lang="en-CA" sz="2000" dirty="0" err="1">
                <a:cs typeface="Miriam Fixed" pitchFamily="49" charset="-79"/>
              </a:rPr>
              <a:t>numpy</a:t>
            </a:r>
            <a:r>
              <a:rPr lang="en-CA" sz="2000" dirty="0">
                <a:cs typeface="Miriam Fixed" pitchFamily="49" charset="-79"/>
              </a:rPr>
              <a:t> array</a:t>
            </a:r>
            <a:endParaRPr lang="en-CA" sz="32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762000" y="2654014"/>
            <a:ext cx="5600700" cy="533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69862" lvl="1" indent="0">
              <a:buNone/>
            </a:pPr>
            <a:r>
              <a:rPr lang="en-CA" sz="2000" dirty="0">
                <a:cs typeface="Miriam Fixed" pitchFamily="49" charset="-79"/>
              </a:rPr>
              <a:t>&lt;= voxel value</a:t>
            </a:r>
            <a:endParaRPr lang="en-CA" sz="32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3592830" y="3593528"/>
            <a:ext cx="5600700" cy="533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69862" lvl="1" indent="0">
              <a:buNone/>
            </a:pPr>
            <a:r>
              <a:rPr lang="en-CA" sz="2000" dirty="0">
                <a:cs typeface="Miriam Fixed" pitchFamily="49" charset="-79"/>
              </a:rPr>
              <a:t>&lt;= save the original voxel values</a:t>
            </a:r>
            <a:endParaRPr lang="en-CA" sz="3200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6172200" y="4862178"/>
            <a:ext cx="3390900" cy="762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69862" lvl="1" indent="0">
              <a:buNone/>
            </a:pPr>
            <a:r>
              <a:rPr lang="en-CA" sz="2000" dirty="0">
                <a:cs typeface="Miriam Fixed" pitchFamily="49" charset="-79"/>
              </a:rPr>
              <a:t>&lt;= indicate to Slicer that updates are completed</a:t>
            </a:r>
            <a:endParaRPr lang="en-CA" sz="3200" dirty="0"/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905000" y="6356350"/>
            <a:ext cx="52578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2019</a:t>
            </a:r>
          </a:p>
        </p:txBody>
      </p:sp>
    </p:spTree>
    <p:extLst>
      <p:ext uri="{BB962C8B-B14F-4D97-AF65-F5344CB8AC3E}">
        <p14:creationId xmlns:p14="http://schemas.microsoft.com/office/powerpoint/2010/main" val="236771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58"/>
    </mc:Choice>
    <mc:Fallback xmlns="">
      <p:transition spd="slow" advTm="7158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C92E456-8370-4D0D-9019-1E6E097328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0" y="1362933"/>
            <a:ext cx="5939852" cy="4612417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25</a:t>
            </a:fld>
            <a:r>
              <a:rPr lang="en-US" dirty="0"/>
              <a:t> -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19100" y="838199"/>
            <a:ext cx="8267700" cy="533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69862" lvl="1" indent="0" algn="ctr">
              <a:buNone/>
            </a:pPr>
            <a:r>
              <a:rPr lang="en-CA" sz="2000" dirty="0">
                <a:cs typeface="Miriam Fixed" pitchFamily="49" charset="-79"/>
                <a:hlinkClick r:id="rId4"/>
              </a:rPr>
              <a:t>http://perk-software.cs.queensu.ca/plus/doc/nightly/modelcatalog/</a:t>
            </a:r>
            <a:endParaRPr lang="en-CA" sz="2000" dirty="0">
              <a:cs typeface="Miriam Fixed" pitchFamily="49" charset="-79"/>
            </a:endParaRPr>
          </a:p>
          <a:p>
            <a:pPr marL="169862" lvl="1" indent="0" algn="ctr">
              <a:buNone/>
            </a:pPr>
            <a:endParaRPr lang="en-CA" sz="3200" dirty="0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457200" y="0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 dirty="0">
                <a:solidFill>
                  <a:schemeClr val="tx2"/>
                </a:solidFill>
              </a:rPr>
              <a:t>Load model</a:t>
            </a:r>
          </a:p>
        </p:txBody>
      </p:sp>
      <p:pic>
        <p:nvPicPr>
          <p:cNvPr id="15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876800"/>
            <a:ext cx="20116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905000" y="6356350"/>
            <a:ext cx="52578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2019</a:t>
            </a:r>
          </a:p>
        </p:txBody>
      </p:sp>
    </p:spTree>
    <p:extLst>
      <p:ext uri="{BB962C8B-B14F-4D97-AF65-F5344CB8AC3E}">
        <p14:creationId xmlns:p14="http://schemas.microsoft.com/office/powerpoint/2010/main" val="2484159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58"/>
    </mc:Choice>
    <mc:Fallback xmlns="">
      <p:transition spd="slow" advTm="7158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26</a:t>
            </a:fld>
            <a:r>
              <a:rPr lang="en-US" dirty="0"/>
              <a:t> -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304800" y="914400"/>
            <a:ext cx="78486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800" dirty="0"/>
              <a:t>Setting model color programmatically</a:t>
            </a:r>
          </a:p>
          <a:p>
            <a:pPr marL="169863" lvl="1" indent="0">
              <a:buNone/>
            </a:pPr>
            <a:r>
              <a:rPr lang="en-CA" b="1" dirty="0">
                <a:latin typeface="Consolas" panose="020B0609020204030204" pitchFamily="49" charset="0"/>
              </a:rPr>
              <a:t>c = </a:t>
            </a:r>
            <a:r>
              <a:rPr lang="en-CA" b="1" dirty="0" err="1">
                <a:latin typeface="Consolas" panose="020B0609020204030204" pitchFamily="49" charset="0"/>
              </a:rPr>
              <a:t>getNode</a:t>
            </a:r>
            <a:r>
              <a:rPr lang="en-CA" b="1" dirty="0">
                <a:latin typeface="Consolas" panose="020B0609020204030204" pitchFamily="49" charset="0"/>
              </a:rPr>
              <a:t>('Cautery')</a:t>
            </a:r>
          </a:p>
          <a:p>
            <a:pPr marL="169863" lvl="1" indent="0">
              <a:buNone/>
            </a:pPr>
            <a:r>
              <a:rPr lang="en-CA" b="1" dirty="0">
                <a:latin typeface="Consolas" panose="020B0609020204030204" pitchFamily="49" charset="0"/>
              </a:rPr>
              <a:t>cd = </a:t>
            </a:r>
            <a:r>
              <a:rPr lang="en-CA" b="1" dirty="0" err="1">
                <a:latin typeface="Consolas" panose="020B0609020204030204" pitchFamily="49" charset="0"/>
              </a:rPr>
              <a:t>c.GetDisplayNode</a:t>
            </a:r>
            <a:r>
              <a:rPr lang="en-CA" b="1" dirty="0">
                <a:latin typeface="Consolas" panose="020B0609020204030204" pitchFamily="49" charset="0"/>
              </a:rPr>
              <a:t>()</a:t>
            </a:r>
          </a:p>
          <a:p>
            <a:pPr marL="169863" lvl="1" indent="0">
              <a:buNone/>
            </a:pPr>
            <a:r>
              <a:rPr lang="en-CA" b="1" dirty="0" err="1">
                <a:latin typeface="Consolas" panose="020B0609020204030204" pitchFamily="49" charset="0"/>
              </a:rPr>
              <a:t>cd.SetColor</a:t>
            </a:r>
            <a:r>
              <a:rPr lang="en-CA" b="1" dirty="0">
                <a:latin typeface="Consolas" panose="020B0609020204030204" pitchFamily="49" charset="0"/>
              </a:rPr>
              <a:t>(1,0,0)</a:t>
            </a:r>
          </a:p>
          <a:p>
            <a:r>
              <a:rPr lang="en-US" sz="2800" dirty="0"/>
              <a:t>Change model to a sphere</a:t>
            </a:r>
          </a:p>
          <a:p>
            <a:pPr marL="169863" lvl="1" indent="0">
              <a:buNone/>
            </a:pPr>
            <a:r>
              <a:rPr lang="en-CA" b="1" dirty="0">
                <a:latin typeface="Consolas" panose="020B0609020204030204" pitchFamily="49" charset="0"/>
              </a:rPr>
              <a:t>s = </a:t>
            </a:r>
            <a:r>
              <a:rPr lang="en-CA" b="1" dirty="0" err="1">
                <a:latin typeface="Consolas" panose="020B0609020204030204" pitchFamily="49" charset="0"/>
              </a:rPr>
              <a:t>vtk.vtkSphereSource</a:t>
            </a:r>
            <a:r>
              <a:rPr lang="en-CA" b="1" dirty="0">
                <a:latin typeface="Consolas" panose="020B0609020204030204" pitchFamily="49" charset="0"/>
              </a:rPr>
              <a:t>()</a:t>
            </a:r>
          </a:p>
          <a:p>
            <a:pPr marL="169863" lvl="1" indent="0">
              <a:buNone/>
            </a:pPr>
            <a:r>
              <a:rPr lang="en-CA" b="1" dirty="0" err="1">
                <a:latin typeface="Consolas" panose="020B0609020204030204" pitchFamily="49" charset="0"/>
              </a:rPr>
              <a:t>s.SetRadius</a:t>
            </a:r>
            <a:r>
              <a:rPr lang="en-CA" b="1" dirty="0">
                <a:latin typeface="Consolas" panose="020B0609020204030204" pitchFamily="49" charset="0"/>
              </a:rPr>
              <a:t>(30)</a:t>
            </a:r>
          </a:p>
          <a:p>
            <a:pPr marL="169863" lvl="1" indent="0">
              <a:buNone/>
            </a:pPr>
            <a:r>
              <a:rPr lang="en-CA" b="1" dirty="0" err="1">
                <a:latin typeface="Consolas" panose="020B0609020204030204" pitchFamily="49" charset="0"/>
              </a:rPr>
              <a:t>s.SetCenter</a:t>
            </a:r>
            <a:r>
              <a:rPr lang="en-CA" b="1" dirty="0">
                <a:latin typeface="Consolas" panose="020B0609020204030204" pitchFamily="49" charset="0"/>
              </a:rPr>
              <a:t>(30,40,60)</a:t>
            </a:r>
          </a:p>
          <a:p>
            <a:pPr marL="169863" lvl="1" indent="0">
              <a:buNone/>
            </a:pPr>
            <a:r>
              <a:rPr lang="en-CA" b="1" dirty="0" err="1">
                <a:latin typeface="Consolas" panose="020B0609020204030204" pitchFamily="49" charset="0"/>
              </a:rPr>
              <a:t>s.Update</a:t>
            </a:r>
            <a:r>
              <a:rPr lang="en-CA" b="1" dirty="0">
                <a:latin typeface="Consolas" panose="020B0609020204030204" pitchFamily="49" charset="0"/>
              </a:rPr>
              <a:t>()</a:t>
            </a:r>
          </a:p>
          <a:p>
            <a:pPr marL="169863" lvl="1" indent="0">
              <a:buNone/>
            </a:pPr>
            <a:r>
              <a:rPr lang="en-CA" b="1" dirty="0" err="1">
                <a:latin typeface="Consolas" panose="020B0609020204030204" pitchFamily="49" charset="0"/>
              </a:rPr>
              <a:t>c.SetAndObservePolyData</a:t>
            </a:r>
            <a:r>
              <a:rPr lang="en-CA" b="1" dirty="0">
                <a:latin typeface="Consolas" panose="020B0609020204030204" pitchFamily="49" charset="0"/>
              </a:rPr>
              <a:t>(</a:t>
            </a:r>
            <a:r>
              <a:rPr lang="en-CA" b="1" dirty="0" err="1">
                <a:latin typeface="Consolas" panose="020B0609020204030204" pitchFamily="49" charset="0"/>
              </a:rPr>
              <a:t>s.GetOutput</a:t>
            </a:r>
            <a:r>
              <a:rPr lang="en-CA" b="1" dirty="0">
                <a:latin typeface="Consolas" panose="020B0609020204030204" pitchFamily="49" charset="0"/>
              </a:rPr>
              <a:t>())</a:t>
            </a:r>
          </a:p>
          <a:p>
            <a:pPr marL="0" indent="0">
              <a:buNone/>
            </a:pPr>
            <a:endParaRPr lang="en-CA" sz="1400" b="1" dirty="0">
              <a:highlight>
                <a:srgbClr val="399AB5"/>
              </a:highlight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45720" y="0"/>
            <a:ext cx="905256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 dirty="0">
                <a:solidFill>
                  <a:schemeClr val="tx2"/>
                </a:solidFill>
              </a:rPr>
              <a:t>Manipulating Models</a:t>
            </a: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905000" y="6356350"/>
            <a:ext cx="52578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2019</a:t>
            </a:r>
          </a:p>
        </p:txBody>
      </p:sp>
    </p:spTree>
    <p:extLst>
      <p:ext uri="{BB962C8B-B14F-4D97-AF65-F5344CB8AC3E}">
        <p14:creationId xmlns:p14="http://schemas.microsoft.com/office/powerpoint/2010/main" val="2697167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58"/>
    </mc:Choice>
    <mc:Fallback xmlns="">
      <p:transition spd="slow" advTm="7158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6174"/>
          <a:stretch/>
        </p:blipFill>
        <p:spPr>
          <a:xfrm>
            <a:off x="4419600" y="1371600"/>
            <a:ext cx="4632266" cy="449580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27</a:t>
            </a:fld>
            <a:r>
              <a:rPr lang="en-US" dirty="0"/>
              <a:t> -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304800" y="914400"/>
            <a:ext cx="78486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800" dirty="0"/>
              <a:t>Create 2 markup points</a:t>
            </a:r>
          </a:p>
          <a:p>
            <a:r>
              <a:rPr lang="en-CA" sz="2800" dirty="0"/>
              <a:t>Get markup position</a:t>
            </a:r>
          </a:p>
          <a:p>
            <a:pPr marL="169863" lvl="1" indent="0">
              <a:buNone/>
            </a:pPr>
            <a:r>
              <a:rPr lang="en-CA" b="1" dirty="0">
                <a:latin typeface="Consolas" panose="020B0609020204030204" pitchFamily="49" charset="0"/>
              </a:rPr>
              <a:t>f = </a:t>
            </a:r>
            <a:r>
              <a:rPr lang="en-CA" b="1" dirty="0" err="1">
                <a:latin typeface="Consolas" panose="020B0609020204030204" pitchFamily="49" charset="0"/>
              </a:rPr>
              <a:t>getNode</a:t>
            </a:r>
            <a:r>
              <a:rPr lang="en-CA" b="1" dirty="0">
                <a:latin typeface="Consolas" panose="020B0609020204030204" pitchFamily="49" charset="0"/>
              </a:rPr>
              <a:t>('F')</a:t>
            </a:r>
          </a:p>
          <a:p>
            <a:pPr marL="169863" lvl="1" indent="0">
              <a:buNone/>
            </a:pPr>
            <a:r>
              <a:rPr lang="en-CA" b="1" dirty="0" err="1">
                <a:latin typeface="Consolas" panose="020B0609020204030204" pitchFamily="49" charset="0"/>
              </a:rPr>
              <a:t>pos</a:t>
            </a:r>
            <a:r>
              <a:rPr lang="en-CA" b="1" dirty="0">
                <a:latin typeface="Consolas" panose="020B0609020204030204" pitchFamily="49" charset="0"/>
              </a:rPr>
              <a:t>=[0,0,0]</a:t>
            </a:r>
          </a:p>
          <a:p>
            <a:pPr marL="169863" lvl="1" indent="0">
              <a:buNone/>
            </a:pPr>
            <a:r>
              <a:rPr lang="en-CA" b="1" dirty="0" err="1">
                <a:latin typeface="Consolas" panose="020B0609020204030204" pitchFamily="49" charset="0"/>
              </a:rPr>
              <a:t>f.GetNthFiducialPosition</a:t>
            </a:r>
            <a:r>
              <a:rPr lang="en-CA" b="1" dirty="0">
                <a:latin typeface="Consolas" panose="020B0609020204030204" pitchFamily="49" charset="0"/>
              </a:rPr>
              <a:t>(0,pos)</a:t>
            </a:r>
          </a:p>
          <a:p>
            <a:pPr marL="169863" lvl="1" indent="0">
              <a:buNone/>
            </a:pPr>
            <a:r>
              <a:rPr lang="en-CA" b="1" dirty="0" err="1">
                <a:latin typeface="Consolas" panose="020B0609020204030204" pitchFamily="49" charset="0"/>
              </a:rPr>
              <a:t>pos</a:t>
            </a:r>
            <a:endParaRPr lang="en-CA" b="1" dirty="0">
              <a:latin typeface="Consolas" panose="020B0609020204030204" pitchFamily="49" charset="0"/>
            </a:endParaRPr>
          </a:p>
          <a:p>
            <a:pPr marL="169863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[58.93727622783058,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 45.58082600473318,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 -170.2500000000001]</a:t>
            </a:r>
          </a:p>
          <a:p>
            <a:pPr marL="0" indent="0">
              <a:buNone/>
            </a:pPr>
            <a:endParaRPr lang="en-CA" b="1" dirty="0">
              <a:highlight>
                <a:srgbClr val="FFFF00"/>
              </a:highlight>
              <a:latin typeface="Miriam Fixed" pitchFamily="49" charset="-79"/>
              <a:cs typeface="Miriam Fixed" pitchFamily="49" charset="-79"/>
            </a:endParaRPr>
          </a:p>
          <a:p>
            <a:pPr marL="0" indent="0">
              <a:buNone/>
            </a:pPr>
            <a:endParaRPr lang="en-CA" b="1" dirty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45720" y="0"/>
            <a:ext cx="905256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 dirty="0">
                <a:solidFill>
                  <a:schemeClr val="tx2"/>
                </a:solidFill>
              </a:rPr>
              <a:t>Manipulating Markups</a:t>
            </a: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6225" y="2013278"/>
            <a:ext cx="259773" cy="393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5493324" y="2409557"/>
            <a:ext cx="1364675" cy="685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69862" lvl="1" indent="0">
              <a:buNone/>
            </a:pPr>
            <a:r>
              <a:rPr lang="en-CA" sz="2000" b="1" dirty="0">
                <a:solidFill>
                  <a:schemeClr val="bg1"/>
                </a:solidFill>
                <a:latin typeface="Miriam Fixed" pitchFamily="49" charset="-79"/>
                <a:cs typeface="Miriam Fixed" pitchFamily="49" charset="-79"/>
              </a:rPr>
              <a:t>1, 3</a:t>
            </a:r>
          </a:p>
          <a:p>
            <a:pPr marL="627062" lvl="1" indent="-457200">
              <a:buFont typeface="Wingdings"/>
              <a:buChar char="Ø"/>
            </a:pPr>
            <a:endParaRPr lang="en-CA" sz="3200" dirty="0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6920" y="4253488"/>
            <a:ext cx="259773" cy="393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5244480" y="3982718"/>
            <a:ext cx="685800" cy="685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69862" lvl="1" indent="0">
              <a:buNone/>
            </a:pPr>
            <a:r>
              <a:rPr lang="en-CA" sz="2000" b="1" dirty="0">
                <a:solidFill>
                  <a:schemeClr val="bg1"/>
                </a:solidFill>
                <a:latin typeface="Miriam Fixed" pitchFamily="49" charset="-79"/>
                <a:cs typeface="Miriam Fixed" pitchFamily="49" charset="-79"/>
              </a:rPr>
              <a:t>2</a:t>
            </a:r>
          </a:p>
          <a:p>
            <a:pPr marL="627062" lvl="1" indent="-457200">
              <a:buFont typeface="Wingdings"/>
              <a:buChar char="Ø"/>
            </a:pPr>
            <a:endParaRPr lang="en-CA" sz="3200" dirty="0">
              <a:solidFill>
                <a:schemeClr val="bg1"/>
              </a:solidFill>
            </a:endParaRPr>
          </a:p>
        </p:txBody>
      </p:sp>
      <p:pic>
        <p:nvPicPr>
          <p:cNvPr id="12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6319" y="4930080"/>
            <a:ext cx="259773" cy="393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Content Placeholder 2"/>
          <p:cNvSpPr txBox="1">
            <a:spLocks/>
          </p:cNvSpPr>
          <p:nvPr/>
        </p:nvSpPr>
        <p:spPr bwMode="auto">
          <a:xfrm>
            <a:off x="6713419" y="5326359"/>
            <a:ext cx="685800" cy="685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69862" lvl="1" indent="0">
              <a:buNone/>
            </a:pPr>
            <a:r>
              <a:rPr lang="en-CA" sz="2000" b="1" dirty="0">
                <a:solidFill>
                  <a:schemeClr val="bg1"/>
                </a:solidFill>
                <a:latin typeface="Miriam Fixed" pitchFamily="49" charset="-79"/>
                <a:cs typeface="Miriam Fixed" pitchFamily="49" charset="-79"/>
              </a:rPr>
              <a:t>4</a:t>
            </a:r>
          </a:p>
          <a:p>
            <a:pPr marL="627062" lvl="1" indent="-457200">
              <a:buFont typeface="Wingdings"/>
              <a:buChar char="Ø"/>
            </a:pPr>
            <a:endParaRPr lang="en-CA" sz="3200" dirty="0">
              <a:solidFill>
                <a:schemeClr val="bg1"/>
              </a:solidFill>
            </a:endParaRPr>
          </a:p>
        </p:txBody>
      </p:sp>
      <p:sp>
        <p:nvSpPr>
          <p:cNvPr id="1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905000" y="6356350"/>
            <a:ext cx="52578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2019</a:t>
            </a:r>
          </a:p>
        </p:txBody>
      </p:sp>
    </p:spTree>
    <p:extLst>
      <p:ext uri="{BB962C8B-B14F-4D97-AF65-F5344CB8AC3E}">
        <p14:creationId xmlns:p14="http://schemas.microsoft.com/office/powerpoint/2010/main" val="1737670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58"/>
    </mc:Choice>
    <mc:Fallback xmlns="">
      <p:transition spd="slow" advTm="7158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28</a:t>
            </a:fld>
            <a:r>
              <a:rPr lang="en-US" dirty="0"/>
              <a:t> -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304800" y="762000"/>
            <a:ext cx="86106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69863" lvl="1" indent="0">
              <a:buNone/>
            </a:pPr>
            <a:r>
              <a:rPr lang="en-CA" sz="1800" b="1" dirty="0">
                <a:latin typeface="Consolas" panose="020B0609020204030204" pitchFamily="49" charset="0"/>
              </a:rPr>
              <a:t>def </a:t>
            </a:r>
            <a:r>
              <a:rPr lang="en-CA" sz="1800" b="1" dirty="0" err="1">
                <a:latin typeface="Consolas" panose="020B0609020204030204" pitchFamily="49" charset="0"/>
              </a:rPr>
              <a:t>printPos</a:t>
            </a:r>
            <a:r>
              <a:rPr lang="en-CA" sz="1800" b="1" dirty="0">
                <a:latin typeface="Consolas" panose="020B0609020204030204" pitchFamily="49" charset="0"/>
              </a:rPr>
              <a:t>(caller=None, event=None): </a:t>
            </a:r>
          </a:p>
          <a:p>
            <a:pPr marL="169863" lvl="1" indent="0">
              <a:buNone/>
            </a:pPr>
            <a:r>
              <a:rPr lang="en-CA" sz="1800" b="1" dirty="0">
                <a:latin typeface="Consolas" panose="020B0609020204030204" pitchFamily="49" charset="0"/>
              </a:rPr>
              <a:t>  f = </a:t>
            </a:r>
            <a:r>
              <a:rPr lang="en-CA" sz="1800" b="1" dirty="0" err="1">
                <a:latin typeface="Consolas" panose="020B0609020204030204" pitchFamily="49" charset="0"/>
              </a:rPr>
              <a:t>getNode</a:t>
            </a:r>
            <a:r>
              <a:rPr lang="en-CA" sz="1800" b="1" dirty="0">
                <a:latin typeface="Consolas" panose="020B0609020204030204" pitchFamily="49" charset="0"/>
              </a:rPr>
              <a:t>('F')</a:t>
            </a:r>
          </a:p>
          <a:p>
            <a:pPr marL="169863" lvl="1" indent="0">
              <a:buNone/>
            </a:pPr>
            <a:r>
              <a:rPr lang="en-CA" sz="1800" b="1" dirty="0">
                <a:latin typeface="Consolas" panose="020B0609020204030204" pitchFamily="49" charset="0"/>
              </a:rPr>
              <a:t>  </a:t>
            </a:r>
            <a:r>
              <a:rPr lang="en-CA" sz="1800" b="1" dirty="0" err="1">
                <a:latin typeface="Consolas" panose="020B0609020204030204" pitchFamily="49" charset="0"/>
              </a:rPr>
              <a:t>pos</a:t>
            </a:r>
            <a:r>
              <a:rPr lang="en-CA" sz="1800" b="1" dirty="0">
                <a:latin typeface="Consolas" panose="020B0609020204030204" pitchFamily="49" charset="0"/>
              </a:rPr>
              <a:t>=[0,0,0]</a:t>
            </a:r>
          </a:p>
          <a:p>
            <a:pPr marL="169863" lvl="1" indent="0">
              <a:buNone/>
            </a:pPr>
            <a:r>
              <a:rPr lang="en-CA" sz="1800" b="1" dirty="0">
                <a:latin typeface="Consolas" panose="020B0609020204030204" pitchFamily="49" charset="0"/>
              </a:rPr>
              <a:t>  </a:t>
            </a:r>
            <a:r>
              <a:rPr lang="en-CA" sz="1800" b="1" dirty="0" err="1">
                <a:latin typeface="Consolas" panose="020B0609020204030204" pitchFamily="49" charset="0"/>
              </a:rPr>
              <a:t>f.GetNthFiducialPosition</a:t>
            </a:r>
            <a:r>
              <a:rPr lang="en-CA" sz="1800" b="1" dirty="0">
                <a:latin typeface="Consolas" panose="020B0609020204030204" pitchFamily="49" charset="0"/>
              </a:rPr>
              <a:t>(0,pos)</a:t>
            </a:r>
          </a:p>
          <a:p>
            <a:pPr marL="169863" lvl="1" indent="0">
              <a:buNone/>
            </a:pPr>
            <a:r>
              <a:rPr lang="en-CA" sz="1800" b="1" dirty="0">
                <a:latin typeface="Consolas" panose="020B0609020204030204" pitchFamily="49" charset="0"/>
              </a:rPr>
              <a:t>  print(</a:t>
            </a:r>
            <a:r>
              <a:rPr lang="en-CA" sz="1800" b="1" dirty="0" err="1">
                <a:latin typeface="Consolas" panose="020B0609020204030204" pitchFamily="49" charset="0"/>
              </a:rPr>
              <a:t>pos</a:t>
            </a:r>
            <a:r>
              <a:rPr lang="en-CA" sz="1800" b="1" dirty="0">
                <a:latin typeface="Consolas" panose="020B0609020204030204" pitchFamily="49" charset="0"/>
              </a:rPr>
              <a:t>)</a:t>
            </a:r>
          </a:p>
          <a:p>
            <a:pPr marL="169863" lvl="1" indent="0">
              <a:buNone/>
            </a:pPr>
            <a:endParaRPr lang="en-CA" sz="1800" b="1" dirty="0">
              <a:latin typeface="Consolas" panose="020B0609020204030204" pitchFamily="49" charset="0"/>
            </a:endParaRPr>
          </a:p>
          <a:p>
            <a:pPr marL="169863" lvl="1" indent="0">
              <a:buNone/>
            </a:pPr>
            <a:r>
              <a:rPr lang="en-CA" sz="1800" b="1" dirty="0" err="1">
                <a:latin typeface="Consolas" panose="020B0609020204030204" pitchFamily="49" charset="0"/>
              </a:rPr>
              <a:t>printPos</a:t>
            </a:r>
            <a:r>
              <a:rPr lang="en-CA" sz="1800" b="1" dirty="0">
                <a:latin typeface="Consolas" panose="020B0609020204030204" pitchFamily="49" charset="0"/>
              </a:rPr>
              <a:t>()</a:t>
            </a:r>
          </a:p>
          <a:p>
            <a:pPr marL="169863" lvl="1" indent="0">
              <a:buNone/>
            </a:pPr>
            <a:r>
              <a:rPr lang="en-US" sz="1800" b="1" dirty="0">
                <a:latin typeface="Consolas" panose="020B0609020204030204" pitchFamily="49" charset="0"/>
              </a:rPr>
              <a:t>[58.93727622783058, 45.58082600473318, -170.2500000000001]</a:t>
            </a:r>
            <a:endParaRPr lang="en-CA" sz="1800" b="1" dirty="0">
              <a:latin typeface="Consolas" panose="020B0609020204030204" pitchFamily="49" charset="0"/>
            </a:endParaRPr>
          </a:p>
          <a:p>
            <a:pPr marL="169863" lvl="1" indent="0">
              <a:buNone/>
            </a:pPr>
            <a:endParaRPr lang="en-CA" sz="1800" b="1" dirty="0">
              <a:latin typeface="Consolas" panose="020B0609020204030204" pitchFamily="49" charset="0"/>
            </a:endParaRPr>
          </a:p>
          <a:p>
            <a:pPr marL="169863" lvl="1" indent="0">
              <a:buNone/>
            </a:pPr>
            <a:r>
              <a:rPr lang="en-CA" sz="1800" b="1" dirty="0" err="1">
                <a:latin typeface="Consolas" panose="020B0609020204030204" pitchFamily="49" charset="0"/>
              </a:rPr>
              <a:t>obsTag</a:t>
            </a:r>
            <a:r>
              <a:rPr lang="en-CA" sz="1800" b="1" dirty="0">
                <a:latin typeface="Consolas" panose="020B0609020204030204" pitchFamily="49" charset="0"/>
              </a:rPr>
              <a:t>=</a:t>
            </a:r>
            <a:r>
              <a:rPr lang="en-CA" sz="1800" b="1" dirty="0" err="1">
                <a:latin typeface="Consolas" panose="020B0609020204030204" pitchFamily="49" charset="0"/>
              </a:rPr>
              <a:t>f.AddObserver</a:t>
            </a:r>
            <a:r>
              <a:rPr lang="en-CA" sz="1800" b="1" dirty="0">
                <a:latin typeface="Consolas" panose="020B0609020204030204" pitchFamily="49" charset="0"/>
              </a:rPr>
              <a:t>(</a:t>
            </a:r>
            <a:r>
              <a:rPr lang="en-CA" sz="1800" b="1" dirty="0" err="1">
                <a:latin typeface="Consolas" panose="020B0609020204030204" pitchFamily="49" charset="0"/>
              </a:rPr>
              <a:t>vtk.vtkCommand.ModifiedEvent</a:t>
            </a:r>
            <a:r>
              <a:rPr lang="en-CA" sz="1800" b="1" dirty="0">
                <a:latin typeface="Consolas" panose="020B0609020204030204" pitchFamily="49" charset="0"/>
              </a:rPr>
              <a:t>, </a:t>
            </a:r>
            <a:r>
              <a:rPr lang="en-CA" sz="1800" b="1" dirty="0" err="1">
                <a:latin typeface="Consolas" panose="020B0609020204030204" pitchFamily="49" charset="0"/>
              </a:rPr>
              <a:t>printPos</a:t>
            </a:r>
            <a:r>
              <a:rPr lang="en-CA" sz="1800" b="1" dirty="0">
                <a:latin typeface="Consolas" panose="020B0609020204030204" pitchFamily="49" charset="0"/>
              </a:rPr>
              <a:t>)</a:t>
            </a:r>
          </a:p>
          <a:p>
            <a:pPr marL="169863" lvl="1" indent="0">
              <a:buNone/>
            </a:pPr>
            <a:endParaRPr lang="en-CA" sz="1800" b="1" dirty="0">
              <a:latin typeface="Consolas" panose="020B0609020204030204" pitchFamily="49" charset="0"/>
            </a:endParaRPr>
          </a:p>
          <a:p>
            <a:pPr marL="17145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[20.267904116373643, 4.977985287703447, -170.2500000000001]</a:t>
            </a:r>
          </a:p>
          <a:p>
            <a:pPr marL="17145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[21.92516292115039, 1.6634676781499849, -170.2500000000001]</a:t>
            </a:r>
          </a:p>
          <a:p>
            <a:pPr marL="17145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[22.477582522742637, 1.1110480765577364, -170.2500000000001]</a:t>
            </a:r>
          </a:p>
          <a:p>
            <a:pPr marL="17145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[24.687260929111574, 0.5586284749655164, -170.2500000000001]</a:t>
            </a:r>
          </a:p>
          <a:p>
            <a:pPr marL="17145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[26.34451973388832, 0.00620887337326792, -170.2500000000001]</a:t>
            </a:r>
          </a:p>
          <a:p>
            <a:pPr marL="169863" lvl="1" indent="0">
              <a:buNone/>
            </a:pPr>
            <a:r>
              <a:rPr lang="en-CA" sz="1800" b="1" dirty="0" err="1">
                <a:latin typeface="Consolas" panose="020B0609020204030204" pitchFamily="49" charset="0"/>
              </a:rPr>
              <a:t>f.RemoveObserver</a:t>
            </a:r>
            <a:r>
              <a:rPr lang="en-CA" sz="1800" b="1" dirty="0">
                <a:latin typeface="Consolas" panose="020B0609020204030204" pitchFamily="49" charset="0"/>
              </a:rPr>
              <a:t>(</a:t>
            </a:r>
            <a:r>
              <a:rPr lang="en-CA" sz="1800" b="1" dirty="0" err="1">
                <a:latin typeface="Consolas" panose="020B0609020204030204" pitchFamily="49" charset="0"/>
              </a:rPr>
              <a:t>obsTag</a:t>
            </a:r>
            <a:r>
              <a:rPr lang="en-CA" sz="1800" b="1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45720" y="0"/>
            <a:ext cx="905256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 dirty="0">
                <a:solidFill>
                  <a:schemeClr val="tx2"/>
                </a:solidFill>
              </a:rPr>
              <a:t>Observing MRML objects</a:t>
            </a:r>
          </a:p>
        </p:txBody>
      </p:sp>
      <p:sp>
        <p:nvSpPr>
          <p:cNvPr id="6" name="Right Brace 5"/>
          <p:cNvSpPr/>
          <p:nvPr/>
        </p:nvSpPr>
        <p:spPr>
          <a:xfrm>
            <a:off x="4800600" y="1219200"/>
            <a:ext cx="152400" cy="1371600"/>
          </a:xfrm>
          <a:prstGeom prst="rightBrace">
            <a:avLst>
              <a:gd name="adj1" fmla="val 167042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806991" y="1704945"/>
            <a:ext cx="32717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69863" lvl="1" indent="0">
              <a:buNone/>
            </a:pPr>
            <a:r>
              <a:rPr lang="en-CA" dirty="0">
                <a:latin typeface="+mn-lt"/>
              </a:rPr>
              <a:t>These lines start with 2 spaces!</a:t>
            </a:r>
          </a:p>
        </p:txBody>
      </p:sp>
      <p:sp>
        <p:nvSpPr>
          <p:cNvPr id="8" name="Rectangle 7"/>
          <p:cNvSpPr/>
          <p:nvPr/>
        </p:nvSpPr>
        <p:spPr>
          <a:xfrm>
            <a:off x="152400" y="4038600"/>
            <a:ext cx="31659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69863" lvl="1" indent="0">
              <a:buNone/>
            </a:pPr>
            <a:r>
              <a:rPr lang="en-CA" dirty="0">
                <a:latin typeface="+mn-lt"/>
              </a:rPr>
              <a:t>=&gt; Drag-and-drop first fiducial</a:t>
            </a: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905000" y="6356350"/>
            <a:ext cx="52578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2019</a:t>
            </a:r>
          </a:p>
        </p:txBody>
      </p:sp>
    </p:spTree>
    <p:extLst>
      <p:ext uri="{BB962C8B-B14F-4D97-AF65-F5344CB8AC3E}">
        <p14:creationId xmlns:p14="http://schemas.microsoft.com/office/powerpoint/2010/main" val="768126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58"/>
    </mc:Choice>
    <mc:Fallback xmlns="">
      <p:transition spd="slow" advTm="7158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29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457200" y="1447800"/>
            <a:ext cx="82296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0" indent="0">
              <a:buNone/>
            </a:pPr>
            <a:r>
              <a:rPr lang="en-CA" sz="6600" b="1" dirty="0"/>
              <a:t>Part 2</a:t>
            </a:r>
            <a:endParaRPr lang="en-CA" sz="6600" dirty="0"/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CA" sz="4800" dirty="0"/>
              <a:t>Use python console in Slicer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CA" sz="4800" u="sng" dirty="0"/>
              <a:t>Simple scripted module example</a:t>
            </a: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905000" y="6356350"/>
            <a:ext cx="52578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2019</a:t>
            </a:r>
          </a:p>
        </p:txBody>
      </p:sp>
    </p:spTree>
    <p:extLst>
      <p:ext uri="{BB962C8B-B14F-4D97-AF65-F5344CB8AC3E}">
        <p14:creationId xmlns:p14="http://schemas.microsoft.com/office/powerpoint/2010/main" val="3465999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traight Connector 25"/>
          <p:cNvCxnSpPr/>
          <p:nvPr/>
        </p:nvCxnSpPr>
        <p:spPr>
          <a:xfrm>
            <a:off x="3174540" y="2927350"/>
            <a:ext cx="9402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3200400" y="3581400"/>
            <a:ext cx="9402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3048000" y="4660900"/>
            <a:ext cx="9402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905000" y="1905000"/>
            <a:ext cx="0" cy="869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3</a:t>
            </a:fld>
            <a:r>
              <a:rPr lang="en-US" dirty="0"/>
              <a:t> -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2019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457200" y="0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 dirty="0">
                <a:solidFill>
                  <a:schemeClr val="tx2"/>
                </a:solidFill>
              </a:rPr>
              <a:t>Slicer application architecture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533399" y="5257800"/>
            <a:ext cx="8283105" cy="609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Libraries (Qt, VTK, ITK, CTK, …)</a:t>
            </a:r>
            <a:endParaRPr lang="en-US" sz="2800" i="1" dirty="0"/>
          </a:p>
        </p:txBody>
      </p:sp>
      <p:sp>
        <p:nvSpPr>
          <p:cNvPr id="11" name="Rounded Rectangle 10"/>
          <p:cNvSpPr/>
          <p:nvPr/>
        </p:nvSpPr>
        <p:spPr>
          <a:xfrm>
            <a:off x="3657600" y="2654300"/>
            <a:ext cx="2133600" cy="546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Module A</a:t>
            </a:r>
            <a:endParaRPr lang="en-US" sz="2800" i="1" dirty="0"/>
          </a:p>
        </p:txBody>
      </p:sp>
      <p:sp>
        <p:nvSpPr>
          <p:cNvPr id="92" name="Rounded Rectangle 91"/>
          <p:cNvSpPr/>
          <p:nvPr/>
        </p:nvSpPr>
        <p:spPr>
          <a:xfrm>
            <a:off x="533400" y="1143000"/>
            <a:ext cx="5460264" cy="94615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Slicer application core</a:t>
            </a:r>
            <a:endParaRPr lang="en-US" sz="2800" i="1" dirty="0"/>
          </a:p>
        </p:txBody>
      </p:sp>
      <p:sp>
        <p:nvSpPr>
          <p:cNvPr id="10" name="Rounded Rectangle 10"/>
          <p:cNvSpPr/>
          <p:nvPr/>
        </p:nvSpPr>
        <p:spPr>
          <a:xfrm>
            <a:off x="3657600" y="3304417"/>
            <a:ext cx="2133600" cy="546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Module B</a:t>
            </a:r>
            <a:endParaRPr lang="en-US" sz="2800" i="1" dirty="0"/>
          </a:p>
        </p:txBody>
      </p:sp>
      <p:sp>
        <p:nvSpPr>
          <p:cNvPr id="12" name="Rounded Rectangle 10"/>
          <p:cNvSpPr/>
          <p:nvPr/>
        </p:nvSpPr>
        <p:spPr>
          <a:xfrm>
            <a:off x="3657600" y="4419600"/>
            <a:ext cx="2133600" cy="546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Module N</a:t>
            </a:r>
            <a:endParaRPr lang="en-US" sz="2800" i="1" dirty="0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 bwMode="auto">
          <a:xfrm>
            <a:off x="4698264" y="3832983"/>
            <a:ext cx="1626336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…</a:t>
            </a:r>
          </a:p>
        </p:txBody>
      </p:sp>
      <p:sp>
        <p:nvSpPr>
          <p:cNvPr id="18" name="Rounded Rectangle 10"/>
          <p:cNvSpPr/>
          <p:nvPr/>
        </p:nvSpPr>
        <p:spPr>
          <a:xfrm>
            <a:off x="6450864" y="2331803"/>
            <a:ext cx="2133600" cy="546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Module X</a:t>
            </a:r>
            <a:endParaRPr lang="en-US" sz="2800" i="1" dirty="0"/>
          </a:p>
        </p:txBody>
      </p:sp>
      <p:sp>
        <p:nvSpPr>
          <p:cNvPr id="19" name="Rounded Rectangle 10"/>
          <p:cNvSpPr/>
          <p:nvPr/>
        </p:nvSpPr>
        <p:spPr>
          <a:xfrm>
            <a:off x="6450864" y="2981920"/>
            <a:ext cx="2133600" cy="546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Module Y</a:t>
            </a:r>
            <a:endParaRPr lang="en-US" sz="2800" i="1" dirty="0"/>
          </a:p>
        </p:txBody>
      </p:sp>
      <p:sp>
        <p:nvSpPr>
          <p:cNvPr id="20" name="Rounded Rectangle 10"/>
          <p:cNvSpPr/>
          <p:nvPr/>
        </p:nvSpPr>
        <p:spPr>
          <a:xfrm>
            <a:off x="6450864" y="4102100"/>
            <a:ext cx="2133600" cy="546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Module Z</a:t>
            </a:r>
            <a:endParaRPr lang="en-US" sz="2800" i="1" dirty="0"/>
          </a:p>
        </p:txBody>
      </p:sp>
      <p:sp>
        <p:nvSpPr>
          <p:cNvPr id="21" name="Content Placeholder 2"/>
          <p:cNvSpPr txBox="1">
            <a:spLocks/>
          </p:cNvSpPr>
          <p:nvPr/>
        </p:nvSpPr>
        <p:spPr bwMode="auto">
          <a:xfrm>
            <a:off x="7289064" y="3510486"/>
            <a:ext cx="1626336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…</a:t>
            </a:r>
          </a:p>
        </p:txBody>
      </p:sp>
      <p:sp>
        <p:nvSpPr>
          <p:cNvPr id="4" name="Rectangle: Rounded Corners 3"/>
          <p:cNvSpPr/>
          <p:nvPr/>
        </p:nvSpPr>
        <p:spPr>
          <a:xfrm>
            <a:off x="6225705" y="2115903"/>
            <a:ext cx="2590800" cy="2760897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ontent Placeholder 2"/>
          <p:cNvSpPr txBox="1">
            <a:spLocks/>
          </p:cNvSpPr>
          <p:nvPr/>
        </p:nvSpPr>
        <p:spPr bwMode="auto">
          <a:xfrm>
            <a:off x="6577680" y="1582503"/>
            <a:ext cx="1879968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Extensions</a:t>
            </a:r>
          </a:p>
        </p:txBody>
      </p:sp>
      <p:cxnSp>
        <p:nvCxnSpPr>
          <p:cNvPr id="7" name="Straight Connector 6"/>
          <p:cNvCxnSpPr>
            <a:cxnSpLocks/>
          </p:cNvCxnSpPr>
          <p:nvPr/>
        </p:nvCxnSpPr>
        <p:spPr>
          <a:xfrm>
            <a:off x="3263532" y="224155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cxnSpLocks/>
          </p:cNvCxnSpPr>
          <p:nvPr/>
        </p:nvCxnSpPr>
        <p:spPr>
          <a:xfrm>
            <a:off x="3124200" y="2594324"/>
            <a:ext cx="36072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cxnSpLocks/>
          </p:cNvCxnSpPr>
          <p:nvPr/>
        </p:nvCxnSpPr>
        <p:spPr>
          <a:xfrm>
            <a:off x="2895600" y="3244441"/>
            <a:ext cx="38002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cxnSpLocks/>
          </p:cNvCxnSpPr>
          <p:nvPr/>
        </p:nvCxnSpPr>
        <p:spPr>
          <a:xfrm>
            <a:off x="2895600" y="4361097"/>
            <a:ext cx="38002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10"/>
          <p:cNvSpPr/>
          <p:nvPr/>
        </p:nvSpPr>
        <p:spPr>
          <a:xfrm>
            <a:off x="533400" y="2209800"/>
            <a:ext cx="2819400" cy="28956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MRML scene</a:t>
            </a:r>
            <a:endParaRPr 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415293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58"/>
    </mc:Choice>
    <mc:Fallback xmlns="">
      <p:transition spd="slow" advTm="7158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754563"/>
          </a:xfrm>
        </p:spPr>
        <p:txBody>
          <a:bodyPr/>
          <a:lstStyle/>
          <a:p>
            <a:r>
              <a:rPr lang="en-CA" b="1" dirty="0"/>
              <a:t>Blocks defined by indentation: 2 spaces</a:t>
            </a:r>
          </a:p>
          <a:p>
            <a:r>
              <a:rPr lang="en-CA" dirty="0"/>
              <a:t>Case sensitive</a:t>
            </a:r>
          </a:p>
          <a:p>
            <a:r>
              <a:rPr lang="en-CA" dirty="0"/>
              <a:t>Comments</a:t>
            </a:r>
          </a:p>
          <a:p>
            <a:pPr marL="457200" lvl="1" indent="0">
              <a:buNone/>
            </a:pPr>
            <a:r>
              <a:rPr lang="en-CA" sz="2000" b="1" dirty="0">
                <a:latin typeface="Consolas" panose="020B0609020204030204" pitchFamily="49" charset="0"/>
                <a:cs typeface="Miriam Fixed" panose="020B0509050101010101" pitchFamily="49" charset="-79"/>
              </a:rPr>
              <a:t># This whole row is a comment</a:t>
            </a:r>
          </a:p>
          <a:p>
            <a:pPr marL="457200" lvl="1" indent="0">
              <a:buNone/>
            </a:pPr>
            <a:r>
              <a:rPr lang="en-CA" sz="2000" b="1" dirty="0">
                <a:latin typeface="Consolas" panose="020B0609020204030204" pitchFamily="49" charset="0"/>
                <a:cs typeface="Miriam Fixed" panose="020B0509050101010101" pitchFamily="49" charset="-79"/>
              </a:rPr>
              <a:t>”””This is a potentially multi-line comment”””</a:t>
            </a:r>
          </a:p>
          <a:p>
            <a:r>
              <a:rPr lang="en-CA" dirty="0"/>
              <a:t>Blocks defined by indentation</a:t>
            </a:r>
          </a:p>
          <a:p>
            <a:r>
              <a:rPr lang="en-CA" dirty="0"/>
              <a:t>An object refers to itself as </a:t>
            </a:r>
            <a:r>
              <a:rPr lang="en-CA" sz="2400" b="1" dirty="0">
                <a:latin typeface="Miriam Fixed" panose="020B0509050101010101" pitchFamily="49" charset="-79"/>
                <a:cs typeface="Miriam Fixed" panose="020B0509050101010101" pitchFamily="49" charset="-79"/>
              </a:rPr>
              <a:t>self</a:t>
            </a:r>
            <a:r>
              <a:rPr lang="en-CA" sz="2400" dirty="0"/>
              <a:t> </a:t>
            </a:r>
            <a:r>
              <a:rPr lang="en-CA" dirty="0"/>
              <a:t>(in C++: </a:t>
            </a:r>
            <a:r>
              <a:rPr lang="en-CA" sz="2400" b="1" dirty="0">
                <a:latin typeface="Miriam Fixed" panose="020B0509050101010101" pitchFamily="49" charset="-79"/>
                <a:cs typeface="Miriam Fixed" panose="020B0509050101010101" pitchFamily="49" charset="-79"/>
              </a:rPr>
              <a:t>this</a:t>
            </a:r>
            <a:r>
              <a:rPr lang="en-CA" dirty="0"/>
              <a:t>)</a:t>
            </a:r>
          </a:p>
          <a:p>
            <a:r>
              <a:rPr lang="en-CA" dirty="0"/>
              <a:t>Namespaces: </a:t>
            </a:r>
            <a:r>
              <a:rPr lang="en-CA" sz="2400" b="1" dirty="0">
                <a:latin typeface="Consolas" panose="020B0609020204030204" pitchFamily="49" charset="0"/>
                <a:cs typeface="Miriam Fixed" panose="020B0509050101010101" pitchFamily="49" charset="-79"/>
              </a:rPr>
              <a:t>slicer</a:t>
            </a:r>
            <a:r>
              <a:rPr lang="en-CA" dirty="0">
                <a:latin typeface="Consolas" panose="020B0609020204030204" pitchFamily="49" charset="0"/>
              </a:rPr>
              <a:t>, </a:t>
            </a:r>
            <a:r>
              <a:rPr lang="en-CA" sz="2400" b="1" dirty="0" err="1">
                <a:latin typeface="Consolas" panose="020B0609020204030204" pitchFamily="49" charset="0"/>
                <a:cs typeface="Miriam Fixed" panose="020B0509050101010101" pitchFamily="49" charset="-79"/>
              </a:rPr>
              <a:t>ctk</a:t>
            </a:r>
            <a:r>
              <a:rPr lang="en-CA" dirty="0">
                <a:latin typeface="Consolas" panose="020B0609020204030204" pitchFamily="49" charset="0"/>
              </a:rPr>
              <a:t>, </a:t>
            </a:r>
            <a:r>
              <a:rPr lang="en-CA" sz="2400" b="1" dirty="0" err="1">
                <a:latin typeface="Consolas" panose="020B0609020204030204" pitchFamily="49" charset="0"/>
                <a:cs typeface="Miriam Fixed" panose="020B0509050101010101" pitchFamily="49" charset="-79"/>
              </a:rPr>
              <a:t>vtk</a:t>
            </a:r>
            <a:r>
              <a:rPr lang="en-CA" dirty="0">
                <a:latin typeface="Consolas" panose="020B0609020204030204" pitchFamily="49" charset="0"/>
              </a:rPr>
              <a:t>, </a:t>
            </a:r>
            <a:r>
              <a:rPr lang="en-CA" sz="2400" b="1" dirty="0" err="1">
                <a:latin typeface="Consolas" panose="020B0609020204030204" pitchFamily="49" charset="0"/>
                <a:cs typeface="Miriam Fixed" panose="020B0509050101010101" pitchFamily="49" charset="-79"/>
              </a:rPr>
              <a:t>qt</a:t>
            </a:r>
            <a:endParaRPr lang="en-CA" sz="2400" b="1" dirty="0">
              <a:latin typeface="Consolas" panose="020B0609020204030204" pitchFamily="49" charset="0"/>
              <a:cs typeface="Miriam Fixed" panose="020B0509050101010101" pitchFamily="49" charset="-79"/>
            </a:endParaRPr>
          </a:p>
          <a:p>
            <a:r>
              <a:rPr lang="en-CA" dirty="0"/>
              <a:t>Blocks … indentation … spaces!</a:t>
            </a:r>
          </a:p>
          <a:p>
            <a:endParaRPr lang="en-CA" sz="2400" dirty="0">
              <a:latin typeface="Miriam Fixed" panose="020B0509050101010101" pitchFamily="49" charset="-79"/>
              <a:cs typeface="Miriam Fixed" panose="020B0509050101010101" pitchFamily="49" charset="-79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r>
              <a:rPr lang="en-CA" dirty="0"/>
              <a:t>Python in general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30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905000" y="6356350"/>
            <a:ext cx="52578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2019</a:t>
            </a:r>
          </a:p>
        </p:txBody>
      </p:sp>
    </p:spTree>
    <p:extLst>
      <p:ext uri="{BB962C8B-B14F-4D97-AF65-F5344CB8AC3E}">
        <p14:creationId xmlns:p14="http://schemas.microsoft.com/office/powerpoint/2010/main" val="39137633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066800"/>
            <a:ext cx="8839200" cy="5257800"/>
          </a:xfrm>
        </p:spPr>
        <p:txBody>
          <a:bodyPr/>
          <a:lstStyle/>
          <a:p>
            <a:r>
              <a:rPr lang="en-CA" dirty="0"/>
              <a:t>Using a proper text editor is essential</a:t>
            </a:r>
          </a:p>
          <a:p>
            <a:pPr lvl="1"/>
            <a:r>
              <a:rPr lang="en-CA" dirty="0"/>
              <a:t>Replace all, Easy comment/uncomment, indent, …</a:t>
            </a:r>
          </a:p>
          <a:p>
            <a:pPr lvl="1"/>
            <a:r>
              <a:rPr lang="en-CA" dirty="0"/>
              <a:t>Syntax highlighting</a:t>
            </a:r>
          </a:p>
          <a:p>
            <a:pPr lvl="1"/>
            <a:r>
              <a:rPr lang="en-CA" dirty="0"/>
              <a:t>Keyboard shortcuts</a:t>
            </a:r>
          </a:p>
          <a:p>
            <a:pPr lvl="1"/>
            <a:r>
              <a:rPr lang="en-CA" dirty="0"/>
              <a:t>Recommended:</a:t>
            </a:r>
            <a:br>
              <a:rPr lang="en-CA" dirty="0"/>
            </a:br>
            <a:r>
              <a:rPr lang="en-CA" dirty="0"/>
              <a:t>Windows-only: </a:t>
            </a:r>
            <a:r>
              <a:rPr lang="en-CA" b="1" dirty="0">
                <a:hlinkClick r:id="rId2"/>
              </a:rPr>
              <a:t>Notepad++</a:t>
            </a:r>
            <a:r>
              <a:rPr lang="en-CA" dirty="0"/>
              <a:t>, Mac-only: </a:t>
            </a:r>
            <a:r>
              <a:rPr lang="en-CA" dirty="0" err="1"/>
              <a:t>Xcode</a:t>
            </a:r>
            <a:br>
              <a:rPr lang="en-CA" dirty="0"/>
            </a:br>
            <a:r>
              <a:rPr lang="en-CA" dirty="0"/>
              <a:t>Cross-platform: </a:t>
            </a:r>
            <a:r>
              <a:rPr lang="en-CA" dirty="0">
                <a:hlinkClick r:id="rId3"/>
              </a:rPr>
              <a:t>Atom</a:t>
            </a:r>
            <a:r>
              <a:rPr lang="en-CA" dirty="0"/>
              <a:t>, </a:t>
            </a:r>
            <a:r>
              <a:rPr lang="en-CA" dirty="0">
                <a:hlinkClick r:id="rId4"/>
              </a:rPr>
              <a:t>Sublime Text</a:t>
            </a:r>
            <a:endParaRPr lang="en-CA" dirty="0"/>
          </a:p>
          <a:p>
            <a:r>
              <a:rPr lang="en-CA" dirty="0"/>
              <a:t>Integrated development environment:</a:t>
            </a:r>
          </a:p>
          <a:p>
            <a:pPr lvl="1"/>
            <a:r>
              <a:rPr lang="en-CA" dirty="0"/>
              <a:t>Text editor + debugger, code browser, …</a:t>
            </a:r>
          </a:p>
          <a:p>
            <a:pPr lvl="1"/>
            <a:r>
              <a:rPr lang="en-CA" dirty="0"/>
              <a:t>Recommended: </a:t>
            </a:r>
            <a:r>
              <a:rPr lang="en-CA" b="1" dirty="0">
                <a:hlinkClick r:id="rId5"/>
              </a:rPr>
              <a:t>PyCharm</a:t>
            </a:r>
            <a:r>
              <a:rPr lang="en-CA" dirty="0"/>
              <a:t>, </a:t>
            </a:r>
            <a:r>
              <a:rPr lang="en-CA" b="1" dirty="0">
                <a:hlinkClick r:id="rId6"/>
              </a:rPr>
              <a:t>Visual Studio Code</a:t>
            </a:r>
            <a:r>
              <a:rPr lang="en-CA" dirty="0"/>
              <a:t>, </a:t>
            </a:r>
            <a:r>
              <a:rPr lang="en-CA" dirty="0">
                <a:hlinkClick r:id="rId7"/>
              </a:rPr>
              <a:t>LiClipse</a:t>
            </a:r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r>
              <a:rPr lang="en-CA" dirty="0"/>
              <a:t>Text editor / 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31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905000" y="6356350"/>
            <a:ext cx="52578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2019</a:t>
            </a:r>
          </a:p>
        </p:txBody>
      </p:sp>
    </p:spTree>
    <p:extLst>
      <p:ext uri="{BB962C8B-B14F-4D97-AF65-F5344CB8AC3E}">
        <p14:creationId xmlns:p14="http://schemas.microsoft.com/office/powerpoint/2010/main" val="24185569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7761" y="4636004"/>
            <a:ext cx="2057400" cy="1562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32</a:t>
            </a:fld>
            <a:r>
              <a:rPr lang="en-US" dirty="0"/>
              <a:t> -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45720" y="0"/>
            <a:ext cx="905256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 dirty="0">
                <a:solidFill>
                  <a:schemeClr val="tx2"/>
                </a:solidFill>
              </a:rPr>
              <a:t>Create extension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" y="1093170"/>
            <a:ext cx="3333750" cy="27102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0388" y="1343704"/>
            <a:ext cx="259773" cy="393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1343705"/>
            <a:ext cx="259773" cy="393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026745"/>
            <a:ext cx="259773" cy="393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Down Arrow 10"/>
          <p:cNvSpPr/>
          <p:nvPr/>
        </p:nvSpPr>
        <p:spPr bwMode="auto">
          <a:xfrm>
            <a:off x="1928812" y="3936435"/>
            <a:ext cx="485775" cy="600075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buFont typeface="Times New Roman" pitchFamily="16" charset="0"/>
              <a:buNone/>
              <a:defRPr/>
            </a:pPr>
            <a:endParaRPr lang="en-US">
              <a:solidFill>
                <a:schemeClr val="bg1"/>
              </a:solidFill>
              <a:latin typeface="Times New Roman" pitchFamily="16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042445" y="4754940"/>
            <a:ext cx="3187155" cy="156966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marL="514350" indent="-514350">
              <a:buAutoNum type="arabicPeriod"/>
            </a:pPr>
            <a:r>
              <a:rPr lang="en-CA" sz="2400" dirty="0"/>
              <a:t>Enter name:</a:t>
            </a:r>
            <a:br>
              <a:rPr lang="en-CA" sz="2400" dirty="0"/>
            </a:br>
            <a:r>
              <a:rPr lang="en-CA" sz="2400" i="1" dirty="0" err="1"/>
              <a:t>MyFirstExtension</a:t>
            </a:r>
            <a:endParaRPr lang="en-CA" sz="2400" i="1" dirty="0"/>
          </a:p>
          <a:p>
            <a:pPr marL="514350" indent="-514350">
              <a:buAutoNum type="arabicPeriod"/>
            </a:pPr>
            <a:r>
              <a:rPr lang="en-CA" sz="2400" dirty="0"/>
              <a:t>Choose destination:</a:t>
            </a:r>
            <a:br>
              <a:rPr lang="en-CA" sz="2400" dirty="0"/>
            </a:br>
            <a:r>
              <a:rPr lang="en-CA" sz="2400" dirty="0"/>
              <a:t>In your Git repo!</a:t>
            </a:r>
          </a:p>
        </p:txBody>
      </p:sp>
      <p:sp>
        <p:nvSpPr>
          <p:cNvPr id="13" name="Right Arrow 12"/>
          <p:cNvSpPr/>
          <p:nvPr/>
        </p:nvSpPr>
        <p:spPr bwMode="auto">
          <a:xfrm>
            <a:off x="3567545" y="5116930"/>
            <a:ext cx="1004455" cy="484187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buFont typeface="Times New Roman" pitchFamily="16" charset="0"/>
              <a:buNone/>
              <a:defRPr/>
            </a:pPr>
            <a:endParaRPr lang="en-US">
              <a:solidFill>
                <a:schemeClr val="bg1"/>
              </a:solidFill>
              <a:latin typeface="Times New Roman" pitchFamily="16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64383" y="799411"/>
            <a:ext cx="3343275" cy="31623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" name="Down Arrow 13"/>
          <p:cNvSpPr/>
          <p:nvPr/>
        </p:nvSpPr>
        <p:spPr bwMode="auto">
          <a:xfrm flipV="1">
            <a:off x="6393134" y="4048125"/>
            <a:ext cx="485775" cy="600075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buFont typeface="Times New Roman" pitchFamily="16" charset="0"/>
              <a:buNone/>
              <a:defRPr/>
            </a:pPr>
            <a:endParaRPr lang="en-US">
              <a:solidFill>
                <a:schemeClr val="bg1"/>
              </a:solidFill>
              <a:latin typeface="Times New Roman" pitchFamily="16" charset="0"/>
            </a:endParaRPr>
          </a:p>
        </p:txBody>
      </p:sp>
      <p:pic>
        <p:nvPicPr>
          <p:cNvPr id="15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3423" y="3584159"/>
            <a:ext cx="259773" cy="393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6574" y="5807516"/>
            <a:ext cx="259773" cy="393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2590" y="5518989"/>
            <a:ext cx="259773" cy="393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905000" y="6356350"/>
            <a:ext cx="52578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2019</a:t>
            </a:r>
          </a:p>
        </p:txBody>
      </p:sp>
    </p:spTree>
    <p:extLst>
      <p:ext uri="{BB962C8B-B14F-4D97-AF65-F5344CB8AC3E}">
        <p14:creationId xmlns:p14="http://schemas.microsoft.com/office/powerpoint/2010/main" val="962856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58"/>
    </mc:Choice>
    <mc:Fallback xmlns="">
      <p:transition spd="slow" advTm="7158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8400" y="3126210"/>
            <a:ext cx="2626005" cy="30539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3896" y="1026009"/>
            <a:ext cx="2028825" cy="12573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CA" dirty="0"/>
              <a:t>Create module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33</a:t>
            </a:fld>
            <a:r>
              <a:rPr lang="en-US"/>
              <a:t> -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" y="1447800"/>
            <a:ext cx="5448300" cy="4114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Right Arrow 6"/>
          <p:cNvSpPr/>
          <p:nvPr/>
        </p:nvSpPr>
        <p:spPr bwMode="auto">
          <a:xfrm>
            <a:off x="5838825" y="1678384"/>
            <a:ext cx="651221" cy="484187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buFont typeface="Times New Roman" pitchFamily="16" charset="0"/>
              <a:buNone/>
              <a:defRPr/>
            </a:pPr>
            <a:endParaRPr lang="en-US">
              <a:solidFill>
                <a:schemeClr val="bg1"/>
              </a:solidFill>
              <a:latin typeface="Times New Roman" pitchFamily="16" charset="0"/>
            </a:endParaRP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5029200"/>
            <a:ext cx="259773" cy="393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0975" y="5931005"/>
            <a:ext cx="259773" cy="393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9163" y="2032052"/>
            <a:ext cx="259773" cy="393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Down Arrow 11"/>
          <p:cNvSpPr/>
          <p:nvPr/>
        </p:nvSpPr>
        <p:spPr bwMode="auto">
          <a:xfrm>
            <a:off x="7396161" y="2566991"/>
            <a:ext cx="485775" cy="450845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buFont typeface="Times New Roman" pitchFamily="16" charset="0"/>
              <a:buNone/>
              <a:defRPr/>
            </a:pPr>
            <a:endParaRPr lang="en-US">
              <a:solidFill>
                <a:schemeClr val="bg1"/>
              </a:solidFill>
              <a:latin typeface="Times New Roman" pitchFamily="16" charset="0"/>
            </a:endParaRPr>
          </a:p>
        </p:txBody>
      </p:sp>
      <p:pic>
        <p:nvPicPr>
          <p:cNvPr id="15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4381" y="5692491"/>
            <a:ext cx="259773" cy="393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905000" y="6356350"/>
            <a:ext cx="52578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2019</a:t>
            </a:r>
          </a:p>
        </p:txBody>
      </p:sp>
    </p:spTree>
    <p:extLst>
      <p:ext uri="{BB962C8B-B14F-4D97-AF65-F5344CB8AC3E}">
        <p14:creationId xmlns:p14="http://schemas.microsoft.com/office/powerpoint/2010/main" val="12544060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CA" dirty="0"/>
              <a:t>Module paths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34</a:t>
            </a:fld>
            <a:r>
              <a:rPr lang="en-US"/>
              <a:t> -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-1" b="67508"/>
          <a:stretch/>
        </p:blipFill>
        <p:spPr>
          <a:xfrm>
            <a:off x="1865325" y="1676401"/>
            <a:ext cx="5337149" cy="1828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6" name="Content Placeholder 4"/>
          <p:cNvSpPr txBox="1">
            <a:spLocks/>
          </p:cNvSpPr>
          <p:nvPr/>
        </p:nvSpPr>
        <p:spPr>
          <a:xfrm>
            <a:off x="457200" y="1066800"/>
            <a:ext cx="8229600" cy="50292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In Application Settings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You can add by </a:t>
            </a:r>
            <a:r>
              <a:rPr lang="en-CA" dirty="0" err="1"/>
              <a:t>drag&amp;drop</a:t>
            </a:r>
            <a:endParaRPr lang="en-CA" dirty="0"/>
          </a:p>
          <a:p>
            <a:pPr lvl="1"/>
            <a:r>
              <a:rPr lang="en-CA" dirty="0"/>
              <a:t>But you don’t need to because checking the “Add selected module to search paths” checkbox did it for you</a:t>
            </a:r>
          </a:p>
        </p:txBody>
      </p:sp>
      <p:sp>
        <p:nvSpPr>
          <p:cNvPr id="17" name="Right Arrow 16"/>
          <p:cNvSpPr/>
          <p:nvPr/>
        </p:nvSpPr>
        <p:spPr bwMode="auto">
          <a:xfrm flipH="1">
            <a:off x="5562600" y="3021014"/>
            <a:ext cx="672754" cy="484187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buFont typeface="Times New Roman" pitchFamily="16" charset="0"/>
              <a:buNone/>
              <a:defRPr/>
            </a:pPr>
            <a:endParaRPr lang="en-US">
              <a:solidFill>
                <a:schemeClr val="bg1"/>
              </a:solidFill>
              <a:latin typeface="Times New Roman" pitchFamily="16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905000" y="6356350"/>
            <a:ext cx="52578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2019</a:t>
            </a:r>
          </a:p>
        </p:txBody>
      </p:sp>
    </p:spTree>
    <p:extLst>
      <p:ext uri="{BB962C8B-B14F-4D97-AF65-F5344CB8AC3E}">
        <p14:creationId xmlns:p14="http://schemas.microsoft.com/office/powerpoint/2010/main" val="16995465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b="62739"/>
          <a:stretch/>
        </p:blipFill>
        <p:spPr>
          <a:xfrm>
            <a:off x="1020128" y="2790140"/>
            <a:ext cx="7103745" cy="24996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CA" dirty="0"/>
              <a:t>Developer mode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35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5" name="Content Placeholder 4"/>
          <p:cNvSpPr txBox="1">
            <a:spLocks/>
          </p:cNvSpPr>
          <p:nvPr/>
        </p:nvSpPr>
        <p:spPr>
          <a:xfrm>
            <a:off x="457200" y="1066800"/>
            <a:ext cx="8229600" cy="50292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Enable features useful for development</a:t>
            </a:r>
          </a:p>
          <a:p>
            <a:pPr lvl="1"/>
            <a:r>
              <a:rPr lang="en-CA" dirty="0"/>
              <a:t>Allow dynamic reload of source code etc.</a:t>
            </a:r>
          </a:p>
          <a:p>
            <a:r>
              <a:rPr lang="en-CA" dirty="0"/>
              <a:t>In Application Settings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pPr>
              <a:spcBef>
                <a:spcPts val="2400"/>
              </a:spcBef>
            </a:pPr>
            <a:r>
              <a:rPr lang="en-CA" dirty="0"/>
              <a:t>Restart Slicer</a:t>
            </a:r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7890" y="3196644"/>
            <a:ext cx="259773" cy="393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905000" y="6356350"/>
            <a:ext cx="52578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2019</a:t>
            </a:r>
          </a:p>
        </p:txBody>
      </p:sp>
    </p:spTree>
    <p:extLst>
      <p:ext uri="{BB962C8B-B14F-4D97-AF65-F5344CB8AC3E}">
        <p14:creationId xmlns:p14="http://schemas.microsoft.com/office/powerpoint/2010/main" val="698985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757" y="1143000"/>
            <a:ext cx="3371685" cy="48233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CA" dirty="0"/>
              <a:t>Find the new module in Slicer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36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7" name="Right Arrow 6"/>
          <p:cNvSpPr/>
          <p:nvPr/>
        </p:nvSpPr>
        <p:spPr bwMode="auto">
          <a:xfrm>
            <a:off x="3581400" y="3174899"/>
            <a:ext cx="651221" cy="484187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buFont typeface="Times New Roman" pitchFamily="16" charset="0"/>
              <a:buNone/>
              <a:defRPr/>
            </a:pPr>
            <a:endParaRPr lang="en-US">
              <a:solidFill>
                <a:schemeClr val="bg1"/>
              </a:solidFill>
              <a:latin typeface="Times New Roman" pitchFamily="16" charset="0"/>
            </a:endParaRP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9496" y="5587726"/>
            <a:ext cx="259773" cy="393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931" y="5606291"/>
            <a:ext cx="259773" cy="393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6614" y="1433045"/>
            <a:ext cx="259773" cy="393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8299" y="1658903"/>
            <a:ext cx="4582306" cy="37556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6776" y="3962400"/>
            <a:ext cx="259773" cy="393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3962400"/>
            <a:ext cx="259773" cy="393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905000" y="6356350"/>
            <a:ext cx="52578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2019</a:t>
            </a:r>
          </a:p>
        </p:txBody>
      </p:sp>
    </p:spTree>
    <p:extLst>
      <p:ext uri="{BB962C8B-B14F-4D97-AF65-F5344CB8AC3E}">
        <p14:creationId xmlns:p14="http://schemas.microsoft.com/office/powerpoint/2010/main" val="22497149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06963"/>
          </a:xfrm>
        </p:spPr>
        <p:txBody>
          <a:bodyPr/>
          <a:lstStyle/>
          <a:p>
            <a:r>
              <a:rPr lang="en-CA" sz="2800" dirty="0"/>
              <a:t>Commit your changes</a:t>
            </a:r>
          </a:p>
          <a:p>
            <a:r>
              <a:rPr lang="en-CA" sz="2800" dirty="0"/>
              <a:t>New files need to be added explicitly</a:t>
            </a:r>
          </a:p>
          <a:p>
            <a:r>
              <a:rPr lang="en-CA" sz="2800" dirty="0"/>
              <a:t>Commit message should look like this:</a:t>
            </a:r>
            <a:br>
              <a:rPr lang="en-CA" sz="2800" dirty="0"/>
            </a:br>
            <a:r>
              <a:rPr lang="en-CA" sz="2800" dirty="0"/>
              <a:t>"</a:t>
            </a:r>
            <a:r>
              <a:rPr lang="en-CA" sz="2800" i="1" dirty="0"/>
              <a:t>Re #7: Description of </a:t>
            </a:r>
            <a:r>
              <a:rPr lang="en-CA" sz="2800" i="1" u="sng" dirty="0"/>
              <a:t>why</a:t>
            </a:r>
            <a:r>
              <a:rPr lang="en-CA" sz="2800" i="1" dirty="0"/>
              <a:t> I did what I did"</a:t>
            </a:r>
            <a:br>
              <a:rPr lang="en-CA" sz="2800" i="1" dirty="0"/>
            </a:br>
            <a:r>
              <a:rPr lang="en-CA" sz="2400" dirty="0"/>
              <a:t>(do not describe </a:t>
            </a:r>
            <a:r>
              <a:rPr lang="en-CA" sz="2400" u="sng" dirty="0"/>
              <a:t>what</a:t>
            </a:r>
            <a:r>
              <a:rPr lang="en-CA" sz="2400" dirty="0"/>
              <a:t> you did, it's obvious from the diff)</a:t>
            </a:r>
          </a:p>
          <a:p>
            <a:r>
              <a:rPr lang="en-CA" sz="2800" dirty="0"/>
              <a:t>When you think you're done</a:t>
            </a:r>
            <a:br>
              <a:rPr lang="en-CA" sz="3600" dirty="0"/>
            </a:br>
            <a:r>
              <a:rPr lang="en-CA" sz="2800" dirty="0"/>
              <a:t>"</a:t>
            </a:r>
            <a:r>
              <a:rPr lang="en-CA" sz="2800" i="1" dirty="0"/>
              <a:t>Test #7: Description of why I did what I did"</a:t>
            </a:r>
          </a:p>
          <a:p>
            <a:r>
              <a:rPr lang="en-CA" sz="2800" dirty="0"/>
              <a:t>When everybody agrees you're done</a:t>
            </a:r>
            <a:br>
              <a:rPr lang="en-CA" sz="2800" dirty="0"/>
            </a:br>
            <a:r>
              <a:rPr lang="en-CA" sz="2800" dirty="0"/>
              <a:t>"</a:t>
            </a:r>
            <a:r>
              <a:rPr lang="en-CA" sz="2800" i="1" dirty="0"/>
              <a:t>Fixed #7: Description of why I did what I did"</a:t>
            </a:r>
          </a:p>
          <a:p>
            <a:r>
              <a:rPr lang="en-CA" sz="2800" dirty="0"/>
              <a:t>Pull before each commit!</a:t>
            </a:r>
          </a:p>
          <a:p>
            <a:endParaRPr lang="en-CA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r>
              <a:rPr lang="en-CA" dirty="0"/>
              <a:t>Commit your changes regularly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37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905000" y="6356350"/>
            <a:ext cx="52578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2019</a:t>
            </a:r>
          </a:p>
        </p:txBody>
      </p:sp>
    </p:spTree>
    <p:extLst>
      <p:ext uri="{BB962C8B-B14F-4D97-AF65-F5344CB8AC3E}">
        <p14:creationId xmlns:p14="http://schemas.microsoft.com/office/powerpoint/2010/main" val="110550138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CA" dirty="0"/>
              <a:t>Write our scripted module #1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38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304800" y="1143000"/>
            <a:ext cx="85344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400" dirty="0"/>
              <a:t>Rename the module in the .</a:t>
            </a:r>
            <a:r>
              <a:rPr lang="en-CA" sz="2400" dirty="0" err="1"/>
              <a:t>py</a:t>
            </a:r>
            <a:r>
              <a:rPr lang="en-CA" sz="2400" dirty="0"/>
              <a:t> file</a:t>
            </a:r>
          </a:p>
          <a:p>
            <a:endParaRPr lang="en-CA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609600" y="1607403"/>
            <a:ext cx="56829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b="1" dirty="0">
                <a:latin typeface="Consolas" panose="020B0609020204030204" pitchFamily="49" charset="0"/>
                <a:cs typeface="Miriam Fixed" panose="020B0509050101010101" pitchFamily="49" charset="-79"/>
              </a:rPr>
              <a:t>  </a:t>
            </a:r>
            <a:r>
              <a:rPr lang="en-CA" sz="1600" b="1" dirty="0" err="1">
                <a:latin typeface="Consolas" panose="020B0609020204030204" pitchFamily="49" charset="0"/>
                <a:cs typeface="Miriam Fixed" panose="020B0509050101010101" pitchFamily="49" charset="-79"/>
              </a:rPr>
              <a:t>def</a:t>
            </a:r>
            <a:r>
              <a:rPr lang="en-CA" sz="1600" b="1" dirty="0">
                <a:latin typeface="Consolas" panose="020B0609020204030204" pitchFamily="49" charset="0"/>
                <a:cs typeface="Miriam Fixed" panose="020B0509050101010101" pitchFamily="49" charset="-79"/>
              </a:rPr>
              <a:t> __</a:t>
            </a:r>
            <a:r>
              <a:rPr lang="en-CA" sz="1600" b="1" dirty="0" err="1">
                <a:latin typeface="Consolas" panose="020B0609020204030204" pitchFamily="49" charset="0"/>
                <a:cs typeface="Miriam Fixed" panose="020B0509050101010101" pitchFamily="49" charset="-79"/>
              </a:rPr>
              <a:t>init</a:t>
            </a:r>
            <a:r>
              <a:rPr lang="en-CA" sz="1600" b="1" dirty="0">
                <a:latin typeface="Consolas" panose="020B0609020204030204" pitchFamily="49" charset="0"/>
                <a:cs typeface="Miriam Fixed" panose="020B0509050101010101" pitchFamily="49" charset="-79"/>
              </a:rPr>
              <a:t>__(self, parent):</a:t>
            </a:r>
          </a:p>
          <a:p>
            <a:r>
              <a:rPr lang="en-CA" sz="1600" b="1" dirty="0">
                <a:latin typeface="Consolas" panose="020B0609020204030204" pitchFamily="49" charset="0"/>
                <a:cs typeface="Miriam Fixed" panose="020B0509050101010101" pitchFamily="49" charset="-79"/>
              </a:rPr>
              <a:t>    </a:t>
            </a:r>
            <a:r>
              <a:rPr lang="en-CA" sz="1600" b="1" dirty="0" err="1">
                <a:latin typeface="Consolas" panose="020B0609020204030204" pitchFamily="49" charset="0"/>
                <a:cs typeface="Miriam Fixed" panose="020B0509050101010101" pitchFamily="49" charset="-79"/>
              </a:rPr>
              <a:t>ScriptedLoadableModule</a:t>
            </a:r>
            <a:r>
              <a:rPr lang="en-CA" sz="1600" b="1" dirty="0">
                <a:latin typeface="Consolas" panose="020B0609020204030204" pitchFamily="49" charset="0"/>
                <a:cs typeface="Miriam Fixed" panose="020B0509050101010101" pitchFamily="49" charset="-79"/>
              </a:rPr>
              <a:t>.__</a:t>
            </a:r>
            <a:r>
              <a:rPr lang="en-CA" sz="1600" b="1" dirty="0" err="1">
                <a:latin typeface="Consolas" panose="020B0609020204030204" pitchFamily="49" charset="0"/>
                <a:cs typeface="Miriam Fixed" panose="020B0509050101010101" pitchFamily="49" charset="-79"/>
              </a:rPr>
              <a:t>init</a:t>
            </a:r>
            <a:r>
              <a:rPr lang="en-CA" sz="1600" b="1" dirty="0">
                <a:latin typeface="Consolas" panose="020B0609020204030204" pitchFamily="49" charset="0"/>
                <a:cs typeface="Miriam Fixed" panose="020B0509050101010101" pitchFamily="49" charset="-79"/>
              </a:rPr>
              <a:t>__(self, parent)</a:t>
            </a:r>
          </a:p>
          <a:p>
            <a:r>
              <a:rPr lang="en-CA" sz="1600" b="1" dirty="0">
                <a:latin typeface="Consolas" panose="020B0609020204030204" pitchFamily="49" charset="0"/>
                <a:cs typeface="Miriam Fixed" panose="020B0509050101010101" pitchFamily="49" charset="-79"/>
              </a:rPr>
              <a:t>    </a:t>
            </a:r>
            <a:r>
              <a:rPr lang="en-CA" sz="1600" b="1" dirty="0" err="1">
                <a:latin typeface="Consolas" panose="020B0609020204030204" pitchFamily="49" charset="0"/>
                <a:cs typeface="Miriam Fixed" panose="020B0509050101010101" pitchFamily="49" charset="-79"/>
              </a:rPr>
              <a:t>self.parent.title</a:t>
            </a:r>
            <a:r>
              <a:rPr lang="en-CA" sz="1600" b="1" dirty="0">
                <a:latin typeface="Consolas" panose="020B0609020204030204" pitchFamily="49" charset="0"/>
                <a:cs typeface="Miriam Fixed" panose="020B0509050101010101" pitchFamily="49" charset="-79"/>
              </a:rPr>
              <a:t> = "</a:t>
            </a:r>
            <a:r>
              <a:rPr lang="en-CA" sz="1600" b="1" dirty="0">
                <a:solidFill>
                  <a:srgbClr val="FF0000"/>
                </a:solidFill>
                <a:latin typeface="Consolas" panose="020B0609020204030204" pitchFamily="49" charset="0"/>
                <a:cs typeface="Miriam Fixed" panose="020B0509050101010101" pitchFamily="49" charset="-79"/>
              </a:rPr>
              <a:t>Center of Mass</a:t>
            </a:r>
            <a:r>
              <a:rPr lang="en-CA" sz="1600" b="1" dirty="0">
                <a:latin typeface="Consolas" panose="020B0609020204030204" pitchFamily="49" charset="0"/>
                <a:cs typeface="Miriam Fixed" panose="020B0509050101010101" pitchFamily="49" charset="-79"/>
              </a:rPr>
              <a:t>"</a:t>
            </a:r>
          </a:p>
        </p:txBody>
      </p:sp>
      <p:sp>
        <p:nvSpPr>
          <p:cNvPr id="20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905000" y="6356350"/>
            <a:ext cx="52578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2019</a:t>
            </a:r>
          </a:p>
        </p:txBody>
      </p:sp>
    </p:spTree>
    <p:extLst>
      <p:ext uri="{BB962C8B-B14F-4D97-AF65-F5344CB8AC3E}">
        <p14:creationId xmlns:p14="http://schemas.microsoft.com/office/powerpoint/2010/main" val="277575986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CA" dirty="0"/>
              <a:t>Write our scripted module #2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39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304800" y="914400"/>
            <a:ext cx="85344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2400"/>
              </a:spcBef>
            </a:pPr>
            <a:r>
              <a:rPr lang="en-CA" sz="2400" dirty="0"/>
              <a:t>Customize widgets in </a:t>
            </a:r>
            <a:r>
              <a:rPr lang="en-CA" sz="2400" dirty="0" err="1"/>
              <a:t>Qt</a:t>
            </a:r>
            <a:r>
              <a:rPr lang="en-CA" sz="2400" dirty="0"/>
              <a:t> Designer:</a:t>
            </a:r>
          </a:p>
          <a:p>
            <a:pPr lvl="1">
              <a:spcBef>
                <a:spcPts val="600"/>
              </a:spcBef>
            </a:pPr>
            <a:r>
              <a:rPr lang="en-CA" sz="2000" dirty="0"/>
              <a:t>Double-click “Input Volume” and enter</a:t>
            </a:r>
            <a:br>
              <a:rPr lang="en-CA" sz="2000" dirty="0"/>
            </a:br>
            <a:r>
              <a:rPr lang="en-CA" sz="2000" dirty="0"/>
              <a:t>“Input </a:t>
            </a:r>
            <a:r>
              <a:rPr lang="en-CA" sz="2000" dirty="0">
                <a:solidFill>
                  <a:srgbClr val="FF0000"/>
                </a:solidFill>
              </a:rPr>
              <a:t>Markups</a:t>
            </a:r>
            <a:r>
              <a:rPr lang="en-CA" sz="2000" dirty="0"/>
              <a:t>”</a:t>
            </a:r>
          </a:p>
          <a:p>
            <a:pPr lvl="1">
              <a:spcBef>
                <a:spcPts val="600"/>
              </a:spcBef>
            </a:pPr>
            <a:endParaRPr lang="en-CA" sz="2000" dirty="0"/>
          </a:p>
          <a:p>
            <a:pPr lvl="1">
              <a:spcBef>
                <a:spcPts val="600"/>
              </a:spcBef>
            </a:pPr>
            <a:endParaRPr lang="en-CA" sz="2000" dirty="0"/>
          </a:p>
          <a:p>
            <a:pPr lvl="1">
              <a:spcBef>
                <a:spcPts val="600"/>
              </a:spcBef>
            </a:pPr>
            <a:r>
              <a:rPr lang="en-CA" sz="2000" dirty="0"/>
              <a:t>Select node selector next to Input Markups, and edit </a:t>
            </a:r>
            <a:r>
              <a:rPr lang="en-CA" sz="2000" dirty="0" err="1"/>
              <a:t>nodeTypes</a:t>
            </a:r>
            <a:endParaRPr lang="en-CA" sz="2000" dirty="0"/>
          </a:p>
          <a:p>
            <a:pPr lvl="1">
              <a:spcBef>
                <a:spcPts val="600"/>
              </a:spcBef>
            </a:pPr>
            <a:endParaRPr lang="en-CA" sz="2000" dirty="0"/>
          </a:p>
          <a:p>
            <a:pPr lvl="1">
              <a:spcBef>
                <a:spcPts val="600"/>
              </a:spcBef>
            </a:pPr>
            <a:endParaRPr lang="en-CA" sz="2000" dirty="0"/>
          </a:p>
          <a:p>
            <a:pPr lvl="1">
              <a:spcBef>
                <a:spcPts val="1200"/>
              </a:spcBef>
            </a:pPr>
            <a:r>
              <a:rPr lang="en-CA" sz="2000" dirty="0"/>
              <a:t>Double-click on “</a:t>
            </a:r>
            <a:r>
              <a:rPr lang="en-CA" sz="2000" dirty="0" err="1"/>
              <a:t>vtkMRMLScalarVolumeNode</a:t>
            </a:r>
            <a:r>
              <a:rPr lang="en-CA" sz="2000" dirty="0"/>
              <a:t>”</a:t>
            </a:r>
            <a:br>
              <a:rPr lang="en-CA" sz="2000" dirty="0"/>
            </a:br>
            <a:r>
              <a:rPr lang="en-CA" sz="2000" dirty="0"/>
              <a:t>and replace it with “</a:t>
            </a:r>
            <a:r>
              <a:rPr lang="en-CA" sz="2000" dirty="0" err="1">
                <a:solidFill>
                  <a:srgbClr val="FF0000"/>
                </a:solidFill>
              </a:rPr>
              <a:t>vtkMRMLMarkupsFiducialNode</a:t>
            </a:r>
            <a:r>
              <a:rPr lang="en-CA" sz="2000" dirty="0"/>
              <a:t>”</a:t>
            </a:r>
          </a:p>
          <a:p>
            <a:pPr lvl="1">
              <a:spcBef>
                <a:spcPts val="1200"/>
              </a:spcBef>
            </a:pPr>
            <a:r>
              <a:rPr lang="en-CA" sz="2000" dirty="0"/>
              <a:t>Turn off “</a:t>
            </a:r>
            <a:r>
              <a:rPr lang="en-CA" sz="2000" dirty="0" err="1"/>
              <a:t>selectNodeUponCreation</a:t>
            </a:r>
            <a:r>
              <a:rPr lang="en-CA" sz="2000" dirty="0"/>
              <a:t>”</a:t>
            </a:r>
          </a:p>
          <a:p>
            <a:pPr lvl="1">
              <a:spcBef>
                <a:spcPts val="1200"/>
              </a:spcBef>
            </a:pPr>
            <a:endParaRPr lang="en-CA" sz="2000" dirty="0"/>
          </a:p>
          <a:p>
            <a:pPr lvl="1">
              <a:spcBef>
                <a:spcPts val="2400"/>
              </a:spcBef>
            </a:pPr>
            <a:r>
              <a:rPr lang="en-CA" sz="2000" dirty="0"/>
              <a:t>Don’t forget to save the .</a:t>
            </a:r>
            <a:r>
              <a:rPr lang="en-CA" sz="2000" dirty="0" err="1"/>
              <a:t>ui</a:t>
            </a:r>
            <a:r>
              <a:rPr lang="en-CA" sz="2000" dirty="0"/>
              <a:t> file in </a:t>
            </a:r>
            <a:r>
              <a:rPr lang="en-CA" sz="2000" dirty="0" err="1"/>
              <a:t>Qt</a:t>
            </a:r>
            <a:r>
              <a:rPr lang="en-CA" sz="2000" dirty="0"/>
              <a:t> Designer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6232" y="1149057"/>
            <a:ext cx="2171700" cy="16668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0033" y="1484958"/>
            <a:ext cx="259773" cy="393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2302" y="1484957"/>
            <a:ext cx="259773" cy="393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599" y="3206193"/>
            <a:ext cx="3832043" cy="7196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" name="Right Arrow 13"/>
          <p:cNvSpPr/>
          <p:nvPr/>
        </p:nvSpPr>
        <p:spPr bwMode="auto">
          <a:xfrm>
            <a:off x="5371572" y="3320790"/>
            <a:ext cx="651221" cy="484187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buFont typeface="Times New Roman" pitchFamily="16" charset="0"/>
              <a:buNone/>
              <a:defRPr/>
            </a:pPr>
            <a:endParaRPr lang="en-US">
              <a:solidFill>
                <a:schemeClr val="bg1"/>
              </a:solidFill>
              <a:latin typeface="Times New Roman" pitchFamily="16" charset="0"/>
            </a:endParaRPr>
          </a:p>
        </p:txBody>
      </p:sp>
      <p:pic>
        <p:nvPicPr>
          <p:cNvPr id="15" name="Picture 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2241" y="3532230"/>
            <a:ext cx="259773" cy="393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5"/>
          <a:srcRect r="37550" b="67299"/>
          <a:stretch/>
        </p:blipFill>
        <p:spPr>
          <a:xfrm>
            <a:off x="6175193" y="3159911"/>
            <a:ext cx="2054407" cy="8884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7" name="Picture 1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7932" y="3662685"/>
            <a:ext cx="259773" cy="393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6"/>
          <a:srcRect l="1395"/>
          <a:stretch/>
        </p:blipFill>
        <p:spPr>
          <a:xfrm>
            <a:off x="1426464" y="5181600"/>
            <a:ext cx="2930346" cy="5810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9" name="Picture 1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8055" y="5377020"/>
            <a:ext cx="259773" cy="393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905000" y="6356350"/>
            <a:ext cx="52578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2019</a:t>
            </a:r>
          </a:p>
        </p:txBody>
      </p:sp>
    </p:spTree>
    <p:extLst>
      <p:ext uri="{BB962C8B-B14F-4D97-AF65-F5344CB8AC3E}">
        <p14:creationId xmlns:p14="http://schemas.microsoft.com/office/powerpoint/2010/main" val="719229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4</a:t>
            </a:fld>
            <a:r>
              <a:rPr lang="en-US" dirty="0"/>
              <a:t> -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2019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685800" y="914400"/>
            <a:ext cx="48768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Global repository for all data: </a:t>
            </a:r>
            <a:r>
              <a:rPr lang="en-CA" b="1" dirty="0"/>
              <a:t>MRML scene</a:t>
            </a:r>
            <a:br>
              <a:rPr lang="en-CA" dirty="0"/>
            </a:br>
            <a:r>
              <a:rPr lang="en-CA" sz="1800" dirty="0"/>
              <a:t>(MRML: Medical Reality Markup Language)</a:t>
            </a:r>
            <a:endParaRPr lang="en-CA" dirty="0"/>
          </a:p>
          <a:p>
            <a:pPr lvl="1"/>
            <a:r>
              <a:rPr lang="en-CA" sz="2400" dirty="0"/>
              <a:t>List of MRML nodes, each identified by a unique string ID</a:t>
            </a:r>
          </a:p>
          <a:p>
            <a:pPr lvl="1"/>
            <a:r>
              <a:rPr lang="en-CA" sz="2400" dirty="0"/>
              <a:t>References, observations between nodes</a:t>
            </a:r>
          </a:p>
          <a:p>
            <a:r>
              <a:rPr lang="en-CA" dirty="0"/>
              <a:t>Modules communicate through reading/writing MRML nodes</a:t>
            </a:r>
          </a:p>
          <a:p>
            <a:pPr lvl="1"/>
            <a:r>
              <a:rPr lang="en-CA" sz="2400" dirty="0"/>
              <a:t>Modules do not need to know about each other!</a:t>
            </a:r>
            <a:endParaRPr lang="en-CA" sz="2400" i="1" dirty="0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457200" y="0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 dirty="0">
                <a:solidFill>
                  <a:schemeClr val="tx2"/>
                </a:solidFill>
              </a:rPr>
              <a:t>Slicer data model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r="28459"/>
          <a:stretch/>
        </p:blipFill>
        <p:spPr>
          <a:xfrm>
            <a:off x="5562600" y="1155458"/>
            <a:ext cx="3352800" cy="471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308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58"/>
    </mc:Choice>
    <mc:Fallback xmlns="">
      <p:transition spd="slow" advTm="7158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40</a:t>
            </a:fld>
            <a:r>
              <a:rPr lang="en-US" dirty="0"/>
              <a:t> -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304800" y="1066799"/>
            <a:ext cx="8534400" cy="4379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200" dirty="0"/>
              <a:t>Look for </a:t>
            </a:r>
            <a:r>
              <a:rPr lang="en-CA" sz="2000" b="1" dirty="0">
                <a:latin typeface="Miriam Fixed" panose="020B0509050101010101" pitchFamily="49" charset="-79"/>
                <a:cs typeface="Miriam Fixed" panose="020B0509050101010101" pitchFamily="49" charset="-79"/>
              </a:rPr>
              <a:t>class</a:t>
            </a:r>
            <a:r>
              <a:rPr lang="en-CA" sz="2200" i="1" dirty="0"/>
              <a:t> </a:t>
            </a:r>
            <a:r>
              <a:rPr lang="en-CA" sz="2000" b="1" dirty="0" err="1">
                <a:latin typeface="Miriam Fixed" panose="020B0509050101010101" pitchFamily="49" charset="-79"/>
                <a:cs typeface="Miriam Fixed" panose="020B0509050101010101" pitchFamily="49" charset="-79"/>
              </a:rPr>
              <a:t>MyFirstModuleLogic</a:t>
            </a:r>
            <a:endParaRPr lang="en-CA" sz="2200" dirty="0"/>
          </a:p>
          <a:p>
            <a:r>
              <a:rPr lang="en-CA" sz="2200" dirty="0"/>
              <a:t>Insert this code above the </a:t>
            </a:r>
            <a:r>
              <a:rPr lang="en-CA" sz="2000" b="1" dirty="0">
                <a:latin typeface="Miriam Fixed" panose="020B0509050101010101" pitchFamily="49" charset="-79"/>
                <a:cs typeface="Miriam Fixed" panose="020B0509050101010101" pitchFamily="49" charset="-79"/>
              </a:rPr>
              <a:t>Run</a:t>
            </a:r>
            <a:r>
              <a:rPr lang="en-CA" sz="1800" i="1" dirty="0"/>
              <a:t> </a:t>
            </a:r>
            <a:r>
              <a:rPr lang="en-CA" sz="2200" dirty="0"/>
              <a:t>function</a:t>
            </a:r>
          </a:p>
          <a:p>
            <a:endParaRPr lang="en-CA" sz="2200" dirty="0"/>
          </a:p>
          <a:p>
            <a:endParaRPr lang="en-CA" sz="2200" dirty="0"/>
          </a:p>
          <a:p>
            <a:endParaRPr lang="en-CA" sz="2200" dirty="0"/>
          </a:p>
          <a:p>
            <a:endParaRPr lang="en-CA" sz="2200" dirty="0"/>
          </a:p>
          <a:p>
            <a:endParaRPr lang="en-CA" sz="2200" dirty="0"/>
          </a:p>
          <a:p>
            <a:endParaRPr lang="en-CA" sz="2200" dirty="0"/>
          </a:p>
          <a:p>
            <a:endParaRPr lang="en-CA" sz="2200" dirty="0"/>
          </a:p>
          <a:p>
            <a:r>
              <a:rPr lang="en-CA" sz="2200" dirty="0"/>
              <a:t>Click the Reload button to see the changes</a:t>
            </a:r>
            <a:br>
              <a:rPr lang="en-CA" sz="2200" dirty="0"/>
            </a:br>
            <a:r>
              <a:rPr lang="en-CA" sz="2200" dirty="0"/>
              <a:t>(remember to save the files first)</a:t>
            </a:r>
          </a:p>
          <a:p>
            <a:pPr marL="0" indent="0">
              <a:buFont typeface="Arial" charset="0"/>
              <a:buNone/>
            </a:pPr>
            <a:endParaRPr lang="en-CA" dirty="0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457200" y="0"/>
            <a:ext cx="8229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 dirty="0">
                <a:solidFill>
                  <a:schemeClr val="tx2"/>
                </a:solidFill>
              </a:rPr>
              <a:t>Write our scripted module #3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94356" y="1832827"/>
            <a:ext cx="825578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b="1" dirty="0">
                <a:latin typeface="Miriam Fixed" panose="020B0509050101010101" pitchFamily="49" charset="-79"/>
                <a:cs typeface="Miriam Fixed" panose="020B0509050101010101" pitchFamily="49" charset="-79"/>
              </a:rPr>
              <a:t>  </a:t>
            </a:r>
            <a:r>
              <a:rPr lang="en-CA" sz="1200" b="1" dirty="0" err="1">
                <a:latin typeface="Consolas" panose="020B0609020204030204" pitchFamily="49" charset="0"/>
                <a:cs typeface="Miriam Fixed" panose="020B0509050101010101" pitchFamily="49" charset="-79"/>
              </a:rPr>
              <a:t>def</a:t>
            </a:r>
            <a:r>
              <a:rPr lang="en-CA" sz="1200" b="1" dirty="0">
                <a:latin typeface="Consolas" panose="020B0609020204030204" pitchFamily="49" charset="0"/>
                <a:cs typeface="Miriam Fixed" panose="020B0509050101010101" pitchFamily="49" charset="-79"/>
              </a:rPr>
              <a:t> </a:t>
            </a:r>
            <a:r>
              <a:rPr lang="en-CA" sz="1200" b="1" dirty="0" err="1">
                <a:latin typeface="Consolas" panose="020B0609020204030204" pitchFamily="49" charset="0"/>
                <a:cs typeface="Miriam Fixed" panose="020B0509050101010101" pitchFamily="49" charset="-79"/>
              </a:rPr>
              <a:t>getCenterOfMass</a:t>
            </a:r>
            <a:r>
              <a:rPr lang="en-CA" sz="1200" b="1" dirty="0">
                <a:latin typeface="Consolas" panose="020B0609020204030204" pitchFamily="49" charset="0"/>
                <a:cs typeface="Miriam Fixed" panose="020B0509050101010101" pitchFamily="49" charset="-79"/>
              </a:rPr>
              <a:t>(self, </a:t>
            </a:r>
            <a:r>
              <a:rPr lang="en-CA" sz="1200" b="1" dirty="0" err="1">
                <a:latin typeface="Consolas" panose="020B0609020204030204" pitchFamily="49" charset="0"/>
                <a:cs typeface="Miriam Fixed" panose="020B0509050101010101" pitchFamily="49" charset="-79"/>
              </a:rPr>
              <a:t>markupsNode</a:t>
            </a:r>
            <a:r>
              <a:rPr lang="en-CA" sz="1200" b="1" dirty="0">
                <a:latin typeface="Consolas" panose="020B0609020204030204" pitchFamily="49" charset="0"/>
                <a:cs typeface="Miriam Fixed" panose="020B0509050101010101" pitchFamily="49" charset="-79"/>
              </a:rPr>
              <a:t>):</a:t>
            </a:r>
          </a:p>
          <a:p>
            <a:r>
              <a:rPr lang="en-CA" sz="1200" b="1" dirty="0">
                <a:latin typeface="Consolas" panose="020B0609020204030204" pitchFamily="49" charset="0"/>
                <a:cs typeface="Miriam Fixed" panose="020B0509050101010101" pitchFamily="49" charset="-79"/>
              </a:rPr>
              <a:t>    </a:t>
            </a:r>
            <a:r>
              <a:rPr lang="en-CA" sz="1200" b="1" dirty="0" err="1">
                <a:latin typeface="Consolas" panose="020B0609020204030204" pitchFamily="49" charset="0"/>
                <a:cs typeface="Miriam Fixed" panose="020B0509050101010101" pitchFamily="49" charset="-79"/>
              </a:rPr>
              <a:t>centerOfMass</a:t>
            </a:r>
            <a:r>
              <a:rPr lang="en-CA" sz="1200" b="1" dirty="0">
                <a:latin typeface="Consolas" panose="020B0609020204030204" pitchFamily="49" charset="0"/>
                <a:cs typeface="Miriam Fixed" panose="020B0509050101010101" pitchFamily="49" charset="-79"/>
              </a:rPr>
              <a:t> = [0,0,0]</a:t>
            </a:r>
          </a:p>
          <a:p>
            <a:endParaRPr lang="en-CA" sz="1200" b="1" dirty="0">
              <a:latin typeface="Consolas" panose="020B0609020204030204" pitchFamily="49" charset="0"/>
              <a:cs typeface="Miriam Fixed" panose="020B0509050101010101" pitchFamily="49" charset="-79"/>
            </a:endParaRPr>
          </a:p>
          <a:p>
            <a:r>
              <a:rPr lang="en-CA" sz="1200" b="1" dirty="0">
                <a:latin typeface="Consolas" panose="020B0609020204030204" pitchFamily="49" charset="0"/>
                <a:cs typeface="Miriam Fixed" panose="020B0509050101010101" pitchFamily="49" charset="-79"/>
              </a:rPr>
              <a:t>    import </a:t>
            </a:r>
            <a:r>
              <a:rPr lang="en-CA" sz="1200" b="1" dirty="0" err="1">
                <a:latin typeface="Consolas" panose="020B0609020204030204" pitchFamily="49" charset="0"/>
                <a:cs typeface="Miriam Fixed" panose="020B0509050101010101" pitchFamily="49" charset="-79"/>
              </a:rPr>
              <a:t>numpy</a:t>
            </a:r>
            <a:r>
              <a:rPr lang="en-CA" sz="1200" b="1" dirty="0">
                <a:latin typeface="Consolas" panose="020B0609020204030204" pitchFamily="49" charset="0"/>
                <a:cs typeface="Miriam Fixed" panose="020B0509050101010101" pitchFamily="49" charset="-79"/>
              </a:rPr>
              <a:t> as np</a:t>
            </a:r>
          </a:p>
          <a:p>
            <a:r>
              <a:rPr lang="en-CA" sz="1200" b="1" dirty="0">
                <a:latin typeface="Consolas" panose="020B0609020204030204" pitchFamily="49" charset="0"/>
                <a:cs typeface="Miriam Fixed" panose="020B0509050101010101" pitchFamily="49" charset="-79"/>
              </a:rPr>
              <a:t>    </a:t>
            </a:r>
            <a:r>
              <a:rPr lang="en-CA" sz="1200" b="1" dirty="0" err="1">
                <a:latin typeface="Consolas" panose="020B0609020204030204" pitchFamily="49" charset="0"/>
                <a:cs typeface="Miriam Fixed" panose="020B0509050101010101" pitchFamily="49" charset="-79"/>
              </a:rPr>
              <a:t>sumPos</a:t>
            </a:r>
            <a:r>
              <a:rPr lang="en-CA" sz="1200" b="1" dirty="0">
                <a:latin typeface="Consolas" panose="020B0609020204030204" pitchFamily="49" charset="0"/>
                <a:cs typeface="Miriam Fixed" panose="020B0509050101010101" pitchFamily="49" charset="-79"/>
              </a:rPr>
              <a:t> = </a:t>
            </a:r>
            <a:r>
              <a:rPr lang="en-CA" sz="1200" b="1" dirty="0" err="1">
                <a:latin typeface="Consolas" panose="020B0609020204030204" pitchFamily="49" charset="0"/>
                <a:cs typeface="Miriam Fixed" panose="020B0509050101010101" pitchFamily="49" charset="-79"/>
              </a:rPr>
              <a:t>np.zeros</a:t>
            </a:r>
            <a:r>
              <a:rPr lang="en-CA" sz="1200" b="1" dirty="0">
                <a:latin typeface="Consolas" panose="020B0609020204030204" pitchFamily="49" charset="0"/>
                <a:cs typeface="Miriam Fixed" panose="020B0509050101010101" pitchFamily="49" charset="-79"/>
              </a:rPr>
              <a:t>(3)</a:t>
            </a:r>
          </a:p>
          <a:p>
            <a:r>
              <a:rPr lang="en-CA" sz="1200" b="1" dirty="0">
                <a:latin typeface="Consolas" panose="020B0609020204030204" pitchFamily="49" charset="0"/>
                <a:cs typeface="Miriam Fixed" panose="020B0509050101010101" pitchFamily="49" charset="-79"/>
              </a:rPr>
              <a:t>    for </a:t>
            </a:r>
            <a:r>
              <a:rPr lang="en-CA" sz="1200" b="1" dirty="0" err="1">
                <a:latin typeface="Consolas" panose="020B0609020204030204" pitchFamily="49" charset="0"/>
                <a:cs typeface="Miriam Fixed" panose="020B0509050101010101" pitchFamily="49" charset="-79"/>
              </a:rPr>
              <a:t>i</a:t>
            </a:r>
            <a:r>
              <a:rPr lang="en-CA" sz="1200" b="1" dirty="0">
                <a:latin typeface="Consolas" panose="020B0609020204030204" pitchFamily="49" charset="0"/>
                <a:cs typeface="Miriam Fixed" panose="020B0509050101010101" pitchFamily="49" charset="-79"/>
              </a:rPr>
              <a:t> in range(</a:t>
            </a:r>
            <a:r>
              <a:rPr lang="en-CA" sz="1200" b="1" dirty="0" err="1">
                <a:latin typeface="Consolas" panose="020B0609020204030204" pitchFamily="49" charset="0"/>
                <a:cs typeface="Miriam Fixed" panose="020B0509050101010101" pitchFamily="49" charset="-79"/>
              </a:rPr>
              <a:t>markupsNode.GetNumberOfMarkups</a:t>
            </a:r>
            <a:r>
              <a:rPr lang="en-CA" sz="1200" b="1" dirty="0">
                <a:latin typeface="Consolas" panose="020B0609020204030204" pitchFamily="49" charset="0"/>
                <a:cs typeface="Miriam Fixed" panose="020B0509050101010101" pitchFamily="49" charset="-79"/>
              </a:rPr>
              <a:t>()):</a:t>
            </a:r>
          </a:p>
          <a:p>
            <a:r>
              <a:rPr lang="en-CA" sz="1200" b="1" dirty="0">
                <a:latin typeface="Consolas" panose="020B0609020204030204" pitchFamily="49" charset="0"/>
                <a:cs typeface="Miriam Fixed" panose="020B0509050101010101" pitchFamily="49" charset="-79"/>
              </a:rPr>
              <a:t>      </a:t>
            </a:r>
            <a:r>
              <a:rPr lang="en-CA" sz="1200" b="1" dirty="0" err="1">
                <a:latin typeface="Consolas" panose="020B0609020204030204" pitchFamily="49" charset="0"/>
                <a:cs typeface="Miriam Fixed" panose="020B0509050101010101" pitchFamily="49" charset="-79"/>
              </a:rPr>
              <a:t>pos</a:t>
            </a:r>
            <a:r>
              <a:rPr lang="en-CA" sz="1200" b="1" dirty="0">
                <a:latin typeface="Consolas" panose="020B0609020204030204" pitchFamily="49" charset="0"/>
                <a:cs typeface="Miriam Fixed" panose="020B0509050101010101" pitchFamily="49" charset="-79"/>
              </a:rPr>
              <a:t> = </a:t>
            </a:r>
            <a:r>
              <a:rPr lang="en-CA" sz="1200" b="1" dirty="0" err="1">
                <a:latin typeface="Consolas" panose="020B0609020204030204" pitchFamily="49" charset="0"/>
                <a:cs typeface="Miriam Fixed" panose="020B0509050101010101" pitchFamily="49" charset="-79"/>
              </a:rPr>
              <a:t>np.zeros</a:t>
            </a:r>
            <a:r>
              <a:rPr lang="en-CA" sz="1200" b="1" dirty="0">
                <a:latin typeface="Consolas" panose="020B0609020204030204" pitchFamily="49" charset="0"/>
                <a:cs typeface="Miriam Fixed" panose="020B0509050101010101" pitchFamily="49" charset="-79"/>
              </a:rPr>
              <a:t>(3)</a:t>
            </a:r>
          </a:p>
          <a:p>
            <a:r>
              <a:rPr lang="en-CA" sz="1200" b="1" dirty="0">
                <a:latin typeface="Consolas" panose="020B0609020204030204" pitchFamily="49" charset="0"/>
                <a:cs typeface="Miriam Fixed" panose="020B0509050101010101" pitchFamily="49" charset="-79"/>
              </a:rPr>
              <a:t>      </a:t>
            </a:r>
            <a:r>
              <a:rPr lang="en-CA" sz="1200" b="1" dirty="0" err="1">
                <a:latin typeface="Consolas" panose="020B0609020204030204" pitchFamily="49" charset="0"/>
                <a:cs typeface="Miriam Fixed" panose="020B0509050101010101" pitchFamily="49" charset="-79"/>
              </a:rPr>
              <a:t>markupsNode.GetNthFiducialPosition</a:t>
            </a:r>
            <a:r>
              <a:rPr lang="en-CA" sz="1200" b="1" dirty="0">
                <a:latin typeface="Consolas" panose="020B0609020204030204" pitchFamily="49" charset="0"/>
                <a:cs typeface="Miriam Fixed" panose="020B0509050101010101" pitchFamily="49" charset="-79"/>
              </a:rPr>
              <a:t>(</a:t>
            </a:r>
            <a:r>
              <a:rPr lang="en-CA" sz="1200" b="1" dirty="0" err="1">
                <a:latin typeface="Consolas" panose="020B0609020204030204" pitchFamily="49" charset="0"/>
                <a:cs typeface="Miriam Fixed" panose="020B0509050101010101" pitchFamily="49" charset="-79"/>
              </a:rPr>
              <a:t>i,pos</a:t>
            </a:r>
            <a:r>
              <a:rPr lang="en-CA" sz="1200" b="1" dirty="0">
                <a:latin typeface="Consolas" panose="020B0609020204030204" pitchFamily="49" charset="0"/>
                <a:cs typeface="Miriam Fixed" panose="020B0509050101010101" pitchFamily="49" charset="-79"/>
              </a:rPr>
              <a:t>)</a:t>
            </a:r>
          </a:p>
          <a:p>
            <a:r>
              <a:rPr lang="en-CA" sz="1200" b="1" dirty="0">
                <a:latin typeface="Consolas" panose="020B0609020204030204" pitchFamily="49" charset="0"/>
                <a:cs typeface="Miriam Fixed" panose="020B0509050101010101" pitchFamily="49" charset="-79"/>
              </a:rPr>
              <a:t>      </a:t>
            </a:r>
            <a:r>
              <a:rPr lang="en-CA" sz="1200" b="1" dirty="0" err="1">
                <a:latin typeface="Consolas" panose="020B0609020204030204" pitchFamily="49" charset="0"/>
                <a:cs typeface="Miriam Fixed" panose="020B0509050101010101" pitchFamily="49" charset="-79"/>
              </a:rPr>
              <a:t>sumPos</a:t>
            </a:r>
            <a:r>
              <a:rPr lang="en-CA" sz="1200" b="1" dirty="0">
                <a:latin typeface="Consolas" panose="020B0609020204030204" pitchFamily="49" charset="0"/>
                <a:cs typeface="Miriam Fixed" panose="020B0509050101010101" pitchFamily="49" charset="-79"/>
              </a:rPr>
              <a:t> += </a:t>
            </a:r>
            <a:r>
              <a:rPr lang="en-CA" sz="1200" b="1" dirty="0" err="1">
                <a:latin typeface="Consolas" panose="020B0609020204030204" pitchFamily="49" charset="0"/>
                <a:cs typeface="Miriam Fixed" panose="020B0509050101010101" pitchFamily="49" charset="-79"/>
              </a:rPr>
              <a:t>pos</a:t>
            </a:r>
            <a:endParaRPr lang="en-CA" sz="1200" b="1" dirty="0">
              <a:latin typeface="Consolas" panose="020B0609020204030204" pitchFamily="49" charset="0"/>
              <a:cs typeface="Miriam Fixed" panose="020B0509050101010101" pitchFamily="49" charset="-79"/>
            </a:endParaRPr>
          </a:p>
          <a:p>
            <a:r>
              <a:rPr lang="en-CA" sz="1200" b="1" dirty="0">
                <a:latin typeface="Consolas" panose="020B0609020204030204" pitchFamily="49" charset="0"/>
                <a:cs typeface="Miriam Fixed" panose="020B0509050101010101" pitchFamily="49" charset="-79"/>
              </a:rPr>
              <a:t>    </a:t>
            </a:r>
          </a:p>
          <a:p>
            <a:r>
              <a:rPr lang="en-CA" sz="1200" b="1" dirty="0">
                <a:latin typeface="Consolas" panose="020B0609020204030204" pitchFamily="49" charset="0"/>
                <a:cs typeface="Miriam Fixed" panose="020B0509050101010101" pitchFamily="49" charset="-79"/>
              </a:rPr>
              <a:t>    </a:t>
            </a:r>
            <a:r>
              <a:rPr lang="en-CA" sz="1200" b="1" dirty="0" err="1">
                <a:latin typeface="Consolas" panose="020B0609020204030204" pitchFamily="49" charset="0"/>
                <a:cs typeface="Miriam Fixed" panose="020B0509050101010101" pitchFamily="49" charset="-79"/>
              </a:rPr>
              <a:t>centerOfMass</a:t>
            </a:r>
            <a:r>
              <a:rPr lang="en-CA" sz="1200" b="1" dirty="0">
                <a:latin typeface="Consolas" panose="020B0609020204030204" pitchFamily="49" charset="0"/>
                <a:cs typeface="Miriam Fixed" panose="020B0509050101010101" pitchFamily="49" charset="-79"/>
              </a:rPr>
              <a:t> = </a:t>
            </a:r>
            <a:r>
              <a:rPr lang="en-CA" sz="1200" b="1" dirty="0" err="1">
                <a:latin typeface="Consolas" panose="020B0609020204030204" pitchFamily="49" charset="0"/>
                <a:cs typeface="Miriam Fixed" panose="020B0509050101010101" pitchFamily="49" charset="-79"/>
              </a:rPr>
              <a:t>sumPos</a:t>
            </a:r>
            <a:r>
              <a:rPr lang="en-CA" sz="1200" b="1" dirty="0">
                <a:latin typeface="Consolas" panose="020B0609020204030204" pitchFamily="49" charset="0"/>
                <a:cs typeface="Miriam Fixed" panose="020B0509050101010101" pitchFamily="49" charset="-79"/>
              </a:rPr>
              <a:t> / </a:t>
            </a:r>
            <a:r>
              <a:rPr lang="en-CA" sz="1200" b="1" dirty="0" err="1">
                <a:latin typeface="Consolas" panose="020B0609020204030204" pitchFamily="49" charset="0"/>
                <a:cs typeface="Miriam Fixed" panose="020B0509050101010101" pitchFamily="49" charset="-79"/>
              </a:rPr>
              <a:t>markupsNode.GetNumberOfMarkups</a:t>
            </a:r>
            <a:r>
              <a:rPr lang="en-CA" sz="1200" b="1" dirty="0">
                <a:latin typeface="Consolas" panose="020B0609020204030204" pitchFamily="49" charset="0"/>
                <a:cs typeface="Miriam Fixed" panose="020B0509050101010101" pitchFamily="49" charset="-79"/>
              </a:rPr>
              <a:t>()</a:t>
            </a:r>
          </a:p>
          <a:p>
            <a:r>
              <a:rPr lang="en-CA" sz="1200" b="1" dirty="0">
                <a:latin typeface="Consolas" panose="020B0609020204030204" pitchFamily="49" charset="0"/>
                <a:cs typeface="Miriam Fixed" panose="020B0509050101010101" pitchFamily="49" charset="-79"/>
              </a:rPr>
              <a:t>    </a:t>
            </a:r>
          </a:p>
          <a:p>
            <a:r>
              <a:rPr lang="en-CA" sz="1200" b="1" dirty="0">
                <a:latin typeface="Consolas" panose="020B0609020204030204" pitchFamily="49" charset="0"/>
                <a:cs typeface="Miriam Fixed" panose="020B0509050101010101" pitchFamily="49" charset="-79"/>
              </a:rPr>
              <a:t>    logging.info('Center of mass for \'' + </a:t>
            </a:r>
            <a:r>
              <a:rPr lang="en-CA" sz="1200" b="1" dirty="0" err="1">
                <a:latin typeface="Consolas" panose="020B0609020204030204" pitchFamily="49" charset="0"/>
                <a:cs typeface="Miriam Fixed" panose="020B0509050101010101" pitchFamily="49" charset="-79"/>
              </a:rPr>
              <a:t>markupsNode.GetName</a:t>
            </a:r>
            <a:r>
              <a:rPr lang="en-CA" sz="1200" b="1" dirty="0">
                <a:latin typeface="Consolas" panose="020B0609020204030204" pitchFamily="49" charset="0"/>
                <a:cs typeface="Miriam Fixed" panose="020B0509050101010101" pitchFamily="49" charset="-79"/>
              </a:rPr>
              <a:t>() + '\': ' + </a:t>
            </a:r>
            <a:r>
              <a:rPr lang="en-CA" sz="1200" b="1" dirty="0" err="1">
                <a:latin typeface="Consolas" panose="020B0609020204030204" pitchFamily="49" charset="0"/>
                <a:cs typeface="Miriam Fixed" panose="020B0509050101010101" pitchFamily="49" charset="-79"/>
              </a:rPr>
              <a:t>repr</a:t>
            </a:r>
            <a:r>
              <a:rPr lang="en-CA" sz="1200" b="1" dirty="0">
                <a:latin typeface="Consolas" panose="020B0609020204030204" pitchFamily="49" charset="0"/>
                <a:cs typeface="Miriam Fixed" panose="020B0509050101010101" pitchFamily="49" charset="-79"/>
              </a:rPr>
              <a:t>(</a:t>
            </a:r>
            <a:r>
              <a:rPr lang="en-CA" sz="1200" b="1" dirty="0" err="1">
                <a:latin typeface="Consolas" panose="020B0609020204030204" pitchFamily="49" charset="0"/>
                <a:cs typeface="Miriam Fixed" panose="020B0509050101010101" pitchFamily="49" charset="-79"/>
              </a:rPr>
              <a:t>centerOfMass</a:t>
            </a:r>
            <a:r>
              <a:rPr lang="en-CA" sz="1200" b="1" dirty="0">
                <a:latin typeface="Consolas" panose="020B0609020204030204" pitchFamily="49" charset="0"/>
                <a:cs typeface="Miriam Fixed" panose="020B0509050101010101" pitchFamily="49" charset="-79"/>
              </a:rPr>
              <a:t>))</a:t>
            </a:r>
          </a:p>
          <a:p>
            <a:endParaRPr lang="en-CA" sz="1200" b="1" dirty="0">
              <a:latin typeface="Consolas" panose="020B0609020204030204" pitchFamily="49" charset="0"/>
              <a:cs typeface="Miriam Fixed" panose="020B0509050101010101" pitchFamily="49" charset="-79"/>
            </a:endParaRPr>
          </a:p>
          <a:p>
            <a:r>
              <a:rPr lang="en-CA" sz="1200" b="1" dirty="0">
                <a:latin typeface="Consolas" panose="020B0609020204030204" pitchFamily="49" charset="0"/>
                <a:cs typeface="Miriam Fixed" panose="020B0509050101010101" pitchFamily="49" charset="-79"/>
              </a:rPr>
              <a:t>    return </a:t>
            </a:r>
            <a:r>
              <a:rPr lang="en-CA" sz="1200" b="1" dirty="0" err="1">
                <a:latin typeface="Consolas" panose="020B0609020204030204" pitchFamily="49" charset="0"/>
                <a:cs typeface="Miriam Fixed" panose="020B0509050101010101" pitchFamily="49" charset="-79"/>
              </a:rPr>
              <a:t>centerOfMass</a:t>
            </a:r>
            <a:r>
              <a:rPr lang="en-CA" sz="1200" b="1" dirty="0">
                <a:latin typeface="Consolas" panose="020B0609020204030204" pitchFamily="49" charset="0"/>
                <a:cs typeface="Miriam Fixed" panose="020B0509050101010101" pitchFamily="49" charset="-79"/>
              </a:rPr>
              <a:t> </a:t>
            </a: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905000" y="6356350"/>
            <a:ext cx="52578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2019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5445917"/>
            <a:ext cx="4648200" cy="6381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5948520"/>
            <a:ext cx="259773" cy="393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76599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58"/>
    </mc:Choice>
    <mc:Fallback xmlns="">
      <p:transition spd="slow" advTm="7158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304800" y="1526500"/>
            <a:ext cx="8686800" cy="2624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400" dirty="0"/>
              <a:t>Change the </a:t>
            </a:r>
            <a:r>
              <a:rPr lang="en-CA" sz="2000" b="1" dirty="0">
                <a:latin typeface="Miriam Fixed" panose="020B0509050101010101" pitchFamily="49" charset="-79"/>
                <a:cs typeface="Miriam Fixed" panose="020B0509050101010101" pitchFamily="49" charset="-79"/>
              </a:rPr>
              <a:t>Run</a:t>
            </a:r>
            <a:r>
              <a:rPr lang="en-CA" sz="2000" i="1" dirty="0"/>
              <a:t> </a:t>
            </a:r>
            <a:r>
              <a:rPr lang="en-CA" sz="2400" dirty="0"/>
              <a:t>function to look like this:</a:t>
            </a:r>
            <a:br>
              <a:rPr lang="en-CA" sz="2400" dirty="0"/>
            </a:br>
            <a:br>
              <a:rPr lang="en-CA" sz="2400" dirty="0"/>
            </a:br>
            <a:br>
              <a:rPr lang="en-CA" sz="2400" dirty="0"/>
            </a:br>
            <a:br>
              <a:rPr lang="en-CA" sz="2400" dirty="0"/>
            </a:br>
            <a:br>
              <a:rPr lang="en-CA" sz="2400" dirty="0"/>
            </a:br>
            <a:br>
              <a:rPr lang="en-CA" sz="2400" dirty="0"/>
            </a:br>
            <a:endParaRPr lang="en-CA" sz="2400" dirty="0"/>
          </a:p>
          <a:p>
            <a:endParaRPr lang="en-CA" sz="2400" dirty="0"/>
          </a:p>
          <a:p>
            <a:pPr marL="0" indent="0">
              <a:buFont typeface="Arial" charset="0"/>
              <a:buNone/>
            </a:pPr>
            <a:endParaRPr lang="en-CA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41</a:t>
            </a:fld>
            <a:r>
              <a:rPr lang="en-US" dirty="0"/>
              <a:t> -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457200" y="0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 dirty="0">
                <a:solidFill>
                  <a:schemeClr val="tx2"/>
                </a:solidFill>
              </a:rPr>
              <a:t>Write our scripted module #4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5800" y="2136100"/>
            <a:ext cx="8250977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b="1" dirty="0">
                <a:latin typeface="Miriam Fixed" panose="020B0509050101010101" pitchFamily="49" charset="-79"/>
                <a:cs typeface="Miriam Fixed" panose="020B0509050101010101" pitchFamily="49" charset="-79"/>
              </a:rPr>
              <a:t>  </a:t>
            </a:r>
            <a:r>
              <a:rPr lang="en-CA" sz="1400" b="1" dirty="0" err="1">
                <a:latin typeface="Consolas" panose="020B0609020204030204" pitchFamily="49" charset="0"/>
                <a:cs typeface="Miriam Fixed" panose="020B0509050101010101" pitchFamily="49" charset="-79"/>
              </a:rPr>
              <a:t>def</a:t>
            </a:r>
            <a:r>
              <a:rPr lang="en-CA" sz="1400" b="1" dirty="0">
                <a:latin typeface="Consolas" panose="020B0609020204030204" pitchFamily="49" charset="0"/>
                <a:cs typeface="Miriam Fixed" panose="020B0509050101010101" pitchFamily="49" charset="-79"/>
              </a:rPr>
              <a:t> run(self, </a:t>
            </a:r>
            <a:r>
              <a:rPr lang="en-CA" sz="1400" b="1" dirty="0" err="1">
                <a:latin typeface="Consolas" panose="020B0609020204030204" pitchFamily="49" charset="0"/>
                <a:cs typeface="Miriam Fixed" panose="020B0509050101010101" pitchFamily="49" charset="-79"/>
              </a:rPr>
              <a:t>inputMarkups</a:t>
            </a:r>
            <a:r>
              <a:rPr lang="en-CA" sz="1400" b="1" dirty="0">
                <a:latin typeface="Consolas" panose="020B0609020204030204" pitchFamily="49" charset="0"/>
                <a:cs typeface="Miriam Fixed" panose="020B0509050101010101" pitchFamily="49" charset="-79"/>
              </a:rPr>
              <a:t>, </a:t>
            </a:r>
            <a:r>
              <a:rPr lang="en-CA" sz="1400" b="1" dirty="0" err="1">
                <a:latin typeface="Consolas" panose="020B0609020204030204" pitchFamily="49" charset="0"/>
                <a:cs typeface="Miriam Fixed" panose="020B0509050101010101" pitchFamily="49" charset="-79"/>
              </a:rPr>
              <a:t>outputVolume</a:t>
            </a:r>
            <a:r>
              <a:rPr lang="en-CA" sz="1400" b="1" dirty="0">
                <a:latin typeface="Consolas" panose="020B0609020204030204" pitchFamily="49" charset="0"/>
                <a:cs typeface="Miriam Fixed" panose="020B0509050101010101" pitchFamily="49" charset="-79"/>
              </a:rPr>
              <a:t>, </a:t>
            </a:r>
            <a:r>
              <a:rPr lang="en-CA" sz="1400" b="1" dirty="0" err="1">
                <a:latin typeface="Consolas" panose="020B0609020204030204" pitchFamily="49" charset="0"/>
                <a:cs typeface="Miriam Fixed" panose="020B0509050101010101" pitchFamily="49" charset="-79"/>
              </a:rPr>
              <a:t>imageThreshold</a:t>
            </a:r>
            <a:r>
              <a:rPr lang="en-CA" sz="1400" b="1" dirty="0">
                <a:latin typeface="Consolas" panose="020B0609020204030204" pitchFamily="49" charset="0"/>
                <a:cs typeface="Miriam Fixed" panose="020B0509050101010101" pitchFamily="49" charset="-79"/>
              </a:rPr>
              <a:t>, </a:t>
            </a:r>
            <a:r>
              <a:rPr lang="en-CA" sz="1400" b="1" dirty="0" err="1">
                <a:latin typeface="Consolas" panose="020B0609020204030204" pitchFamily="49" charset="0"/>
                <a:cs typeface="Miriam Fixed" panose="020B0509050101010101" pitchFamily="49" charset="-79"/>
              </a:rPr>
              <a:t>enableScreenshots</a:t>
            </a:r>
            <a:r>
              <a:rPr lang="en-CA" sz="1400" b="1" dirty="0">
                <a:latin typeface="Consolas" panose="020B0609020204030204" pitchFamily="49" charset="0"/>
                <a:cs typeface="Miriam Fixed" panose="020B0509050101010101" pitchFamily="49" charset="-79"/>
              </a:rPr>
              <a:t>=0):</a:t>
            </a:r>
          </a:p>
          <a:p>
            <a:r>
              <a:rPr lang="en-CA" sz="1400" b="1" dirty="0">
                <a:latin typeface="Consolas" panose="020B0609020204030204" pitchFamily="49" charset="0"/>
                <a:cs typeface="Miriam Fixed" panose="020B0509050101010101" pitchFamily="49" charset="-79"/>
              </a:rPr>
              <a:t>    """</a:t>
            </a:r>
          </a:p>
          <a:p>
            <a:r>
              <a:rPr lang="en-CA" sz="1400" b="1" dirty="0">
                <a:latin typeface="Consolas" panose="020B0609020204030204" pitchFamily="49" charset="0"/>
                <a:cs typeface="Miriam Fixed" panose="020B0509050101010101" pitchFamily="49" charset="-79"/>
              </a:rPr>
              <a:t>    Run the actual algorithm</a:t>
            </a:r>
          </a:p>
          <a:p>
            <a:r>
              <a:rPr lang="en-CA" sz="1400" b="1" dirty="0">
                <a:latin typeface="Consolas" panose="020B0609020204030204" pitchFamily="49" charset="0"/>
                <a:cs typeface="Miriam Fixed" panose="020B0509050101010101" pitchFamily="49" charset="-79"/>
              </a:rPr>
              <a:t>    """</a:t>
            </a:r>
          </a:p>
          <a:p>
            <a:r>
              <a:rPr lang="en-CA" sz="1400" b="1" dirty="0">
                <a:latin typeface="Consolas" panose="020B0609020204030204" pitchFamily="49" charset="0"/>
                <a:cs typeface="Miriam Fixed" panose="020B0509050101010101" pitchFamily="49" charset="-79"/>
              </a:rPr>
              <a:t>    </a:t>
            </a:r>
            <a:r>
              <a:rPr lang="en-CA" sz="1400" b="1" dirty="0" err="1">
                <a:latin typeface="Consolas" panose="020B0609020204030204" pitchFamily="49" charset="0"/>
                <a:cs typeface="Miriam Fixed" panose="020B0509050101010101" pitchFamily="49" charset="-79"/>
              </a:rPr>
              <a:t>self.centerOfMass</a:t>
            </a:r>
            <a:r>
              <a:rPr lang="en-CA" sz="1400" b="1" dirty="0">
                <a:latin typeface="Consolas" panose="020B0609020204030204" pitchFamily="49" charset="0"/>
                <a:cs typeface="Miriam Fixed" panose="020B0509050101010101" pitchFamily="49" charset="-79"/>
              </a:rPr>
              <a:t> = </a:t>
            </a:r>
            <a:r>
              <a:rPr lang="en-CA" sz="1400" b="1" dirty="0" err="1">
                <a:latin typeface="Consolas" panose="020B0609020204030204" pitchFamily="49" charset="0"/>
                <a:cs typeface="Miriam Fixed" panose="020B0509050101010101" pitchFamily="49" charset="-79"/>
              </a:rPr>
              <a:t>self.getCenterOfMass</a:t>
            </a:r>
            <a:r>
              <a:rPr lang="en-CA" sz="1400" b="1" dirty="0">
                <a:latin typeface="Consolas" panose="020B0609020204030204" pitchFamily="49" charset="0"/>
                <a:cs typeface="Miriam Fixed" panose="020B0509050101010101" pitchFamily="49" charset="-79"/>
              </a:rPr>
              <a:t>(</a:t>
            </a:r>
            <a:r>
              <a:rPr lang="en-CA" sz="1400" b="1" dirty="0" err="1">
                <a:latin typeface="Consolas" panose="020B0609020204030204" pitchFamily="49" charset="0"/>
                <a:cs typeface="Miriam Fixed" panose="020B0509050101010101" pitchFamily="49" charset="-79"/>
              </a:rPr>
              <a:t>inputMarkups</a:t>
            </a:r>
            <a:r>
              <a:rPr lang="en-CA" sz="1400" b="1" dirty="0">
                <a:latin typeface="Consolas" panose="020B0609020204030204" pitchFamily="49" charset="0"/>
                <a:cs typeface="Miriam Fixed" panose="020B0509050101010101" pitchFamily="49" charset="-79"/>
              </a:rPr>
              <a:t>)</a:t>
            </a:r>
          </a:p>
          <a:p>
            <a:r>
              <a:rPr lang="en-CA" sz="1400" b="1" dirty="0">
                <a:latin typeface="Consolas" panose="020B0609020204030204" pitchFamily="49" charset="0"/>
                <a:cs typeface="Miriam Fixed" panose="020B0509050101010101" pitchFamily="49" charset="-79"/>
              </a:rPr>
              <a:t>      </a:t>
            </a:r>
          </a:p>
          <a:p>
            <a:r>
              <a:rPr lang="en-CA" sz="1400" b="1" dirty="0">
                <a:latin typeface="Consolas" panose="020B0609020204030204" pitchFamily="49" charset="0"/>
                <a:cs typeface="Miriam Fixed" panose="020B0509050101010101" pitchFamily="49" charset="-79"/>
              </a:rPr>
              <a:t>    return True</a:t>
            </a: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905000" y="6356350"/>
            <a:ext cx="52578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2019</a:t>
            </a:r>
          </a:p>
        </p:txBody>
      </p:sp>
    </p:spTree>
    <p:extLst>
      <p:ext uri="{BB962C8B-B14F-4D97-AF65-F5344CB8AC3E}">
        <p14:creationId xmlns:p14="http://schemas.microsoft.com/office/powerpoint/2010/main" val="2912280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58"/>
    </mc:Choice>
    <mc:Fallback xmlns="">
      <p:transition spd="slow" advTm="7158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42</a:t>
            </a:fld>
            <a:r>
              <a:rPr lang="en-US" dirty="0"/>
              <a:t> -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457200" y="0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 dirty="0">
                <a:solidFill>
                  <a:schemeClr val="tx2"/>
                </a:solidFill>
              </a:rPr>
              <a:t>Write our scripted module #5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304800" y="990601"/>
            <a:ext cx="8534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400" dirty="0" err="1"/>
              <a:t>Drag&amp;drop</a:t>
            </a:r>
            <a:r>
              <a:rPr lang="en-CA" sz="2400" dirty="0"/>
              <a:t> a Label in the module widget above the Apply button</a:t>
            </a:r>
          </a:p>
          <a:p>
            <a:endParaRPr lang="en-CA" sz="2400" b="1" dirty="0">
              <a:latin typeface="Miriam Fixed" panose="020B0509050101010101" pitchFamily="49" charset="-79"/>
              <a:cs typeface="Miriam Fixed" panose="020B0509050101010101" pitchFamily="49" charset="-79"/>
            </a:endParaRPr>
          </a:p>
          <a:p>
            <a:endParaRPr lang="en-CA" sz="2400" b="1" dirty="0">
              <a:latin typeface="Miriam Fixed" panose="020B0509050101010101" pitchFamily="49" charset="-79"/>
              <a:cs typeface="Miriam Fixed" panose="020B0509050101010101" pitchFamily="49" charset="-79"/>
            </a:endParaRPr>
          </a:p>
          <a:p>
            <a:endParaRPr lang="en-CA" sz="2400" b="1" dirty="0">
              <a:latin typeface="Miriam Fixed" panose="020B0509050101010101" pitchFamily="49" charset="-79"/>
              <a:cs typeface="Miriam Fixed" panose="020B0509050101010101" pitchFamily="49" charset="-79"/>
            </a:endParaRPr>
          </a:p>
          <a:p>
            <a:pPr>
              <a:spcBef>
                <a:spcPts val="1800"/>
              </a:spcBef>
            </a:pPr>
            <a:r>
              <a:rPr lang="en-CA" sz="2400" dirty="0"/>
              <a:t>Double-click the label and enter “</a:t>
            </a:r>
            <a:r>
              <a:rPr lang="en-CA" sz="2400" dirty="0">
                <a:solidFill>
                  <a:srgbClr val="FF0000"/>
                </a:solidFill>
              </a:rPr>
              <a:t>Center of mass:</a:t>
            </a:r>
            <a:r>
              <a:rPr lang="en-CA" sz="2400" dirty="0"/>
              <a:t>”</a:t>
            </a:r>
          </a:p>
          <a:p>
            <a:pPr>
              <a:spcBef>
                <a:spcPts val="0"/>
              </a:spcBef>
            </a:pPr>
            <a:r>
              <a:rPr lang="en-CA" sz="2400" dirty="0" err="1"/>
              <a:t>Drag&amp;drop</a:t>
            </a:r>
            <a:r>
              <a:rPr lang="en-CA" sz="2400" dirty="0"/>
              <a:t> a second one in the right column, make it empty</a:t>
            </a:r>
          </a:p>
          <a:p>
            <a:pPr>
              <a:spcBef>
                <a:spcPts val="0"/>
              </a:spcBef>
            </a:pPr>
            <a:r>
              <a:rPr lang="en-CA" sz="2400" dirty="0"/>
              <a:t>Rename the object to </a:t>
            </a:r>
            <a:r>
              <a:rPr lang="en-CA" sz="2400" dirty="0" err="1">
                <a:solidFill>
                  <a:srgbClr val="FF0000"/>
                </a:solidFill>
              </a:rPr>
              <a:t>centerOfMassValueLabel</a:t>
            </a:r>
            <a:endParaRPr lang="en-CA" sz="2400" dirty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</a:pPr>
            <a:endParaRPr lang="en-CA" sz="2400" dirty="0"/>
          </a:p>
          <a:p>
            <a:pPr>
              <a:spcBef>
                <a:spcPts val="0"/>
              </a:spcBef>
            </a:pPr>
            <a:endParaRPr lang="en-CA" sz="2400" dirty="0"/>
          </a:p>
          <a:p>
            <a:pPr>
              <a:spcBef>
                <a:spcPts val="0"/>
              </a:spcBef>
            </a:pPr>
            <a:endParaRPr lang="en-CA" sz="2400" dirty="0"/>
          </a:p>
          <a:p>
            <a:pPr>
              <a:spcBef>
                <a:spcPts val="0"/>
              </a:spcBef>
            </a:pPr>
            <a:endParaRPr lang="en-CA" sz="2400" dirty="0"/>
          </a:p>
          <a:p>
            <a:pPr marL="2682875" indent="-395288">
              <a:spcBef>
                <a:spcPts val="0"/>
              </a:spcBef>
            </a:pPr>
            <a:r>
              <a:rPr lang="en-CA" sz="2400" dirty="0"/>
              <a:t>It should look like this: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037" y="1387018"/>
            <a:ext cx="4497763" cy="14774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5110" y="1996466"/>
            <a:ext cx="259773" cy="393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4127" y="2401643"/>
            <a:ext cx="259773" cy="393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1037" y="4082395"/>
            <a:ext cx="4019550" cy="800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4648200"/>
            <a:ext cx="259773" cy="393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72200" y="4450136"/>
            <a:ext cx="2181225" cy="1781175"/>
          </a:xfrm>
          <a:prstGeom prst="rect">
            <a:avLst/>
          </a:prstGeom>
        </p:spPr>
      </p:pic>
      <p:sp>
        <p:nvSpPr>
          <p:cNvPr id="1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905000" y="6356350"/>
            <a:ext cx="52578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2019</a:t>
            </a:r>
          </a:p>
        </p:txBody>
      </p:sp>
    </p:spTree>
    <p:extLst>
      <p:ext uri="{BB962C8B-B14F-4D97-AF65-F5344CB8AC3E}">
        <p14:creationId xmlns:p14="http://schemas.microsoft.com/office/powerpoint/2010/main" val="3572488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58"/>
    </mc:Choice>
    <mc:Fallback xmlns="">
      <p:transition spd="slow" advTm="7158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43</a:t>
            </a:fld>
            <a:r>
              <a:rPr lang="en-US" dirty="0"/>
              <a:t> -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304800" y="1219200"/>
            <a:ext cx="8534400" cy="430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400" dirty="0"/>
              <a:t>Validating button state and displaying the output into</a:t>
            </a:r>
            <a:br>
              <a:rPr lang="en-CA" sz="2400" dirty="0"/>
            </a:br>
            <a:r>
              <a:rPr lang="en-CA" sz="2000" b="1" dirty="0" err="1">
                <a:latin typeface="Consolas" panose="020B0609020204030204" pitchFamily="49" charset="0"/>
                <a:cs typeface="Miriam Fixed" panose="020B0509050101010101" pitchFamily="49" charset="-79"/>
              </a:rPr>
              <a:t>MyFirstModuleWidget</a:t>
            </a:r>
            <a:r>
              <a:rPr lang="en-CA" sz="2000" b="1" dirty="0">
                <a:cs typeface="Miriam Fixed" panose="020B0509050101010101" pitchFamily="49" charset="-79"/>
              </a:rPr>
              <a:t> – replace these functions:</a:t>
            </a:r>
            <a:endParaRPr lang="en-CA" sz="1800" b="1" dirty="0">
              <a:cs typeface="Miriam Fixed" panose="020B0509050101010101" pitchFamily="49" charset="-79"/>
            </a:endParaRPr>
          </a:p>
          <a:p>
            <a:endParaRPr lang="en-CA" sz="1800" b="1" dirty="0">
              <a:latin typeface="Miriam Fixed" panose="020B0509050101010101" pitchFamily="49" charset="-79"/>
              <a:cs typeface="Miriam Fixed" panose="020B0509050101010101" pitchFamily="49" charset="-79"/>
            </a:endParaRPr>
          </a:p>
          <a:p>
            <a:endParaRPr lang="en-CA" sz="1800" b="1" dirty="0">
              <a:latin typeface="Miriam Fixed" panose="020B0509050101010101" pitchFamily="49" charset="-79"/>
              <a:cs typeface="Miriam Fixed" panose="020B0509050101010101" pitchFamily="49" charset="-79"/>
            </a:endParaRPr>
          </a:p>
          <a:p>
            <a:endParaRPr lang="en-CA" sz="1800" b="1" dirty="0">
              <a:latin typeface="Miriam Fixed" panose="020B0509050101010101" pitchFamily="49" charset="-79"/>
              <a:cs typeface="Miriam Fixed" panose="020B0509050101010101" pitchFamily="49" charset="-79"/>
            </a:endParaRPr>
          </a:p>
          <a:p>
            <a:endParaRPr lang="en-CA" sz="1800" b="1" dirty="0">
              <a:latin typeface="Miriam Fixed" panose="020B0509050101010101" pitchFamily="49" charset="-79"/>
              <a:cs typeface="Miriam Fixed" panose="020B0509050101010101" pitchFamily="49" charset="-79"/>
            </a:endParaRPr>
          </a:p>
          <a:p>
            <a:endParaRPr lang="en-CA" sz="1800" b="1" dirty="0">
              <a:latin typeface="Miriam Fixed" panose="020B0509050101010101" pitchFamily="49" charset="-79"/>
              <a:cs typeface="Miriam Fixed" panose="020B0509050101010101" pitchFamily="49" charset="-79"/>
            </a:endParaRPr>
          </a:p>
          <a:p>
            <a:endParaRPr lang="en-CA" sz="1800" b="1" dirty="0">
              <a:latin typeface="Miriam Fixed" panose="020B0509050101010101" pitchFamily="49" charset="-79"/>
              <a:cs typeface="Miriam Fixed" panose="020B0509050101010101" pitchFamily="49" charset="-79"/>
            </a:endParaRPr>
          </a:p>
          <a:p>
            <a:endParaRPr lang="en-CA" sz="1800" b="1" dirty="0">
              <a:latin typeface="Miriam Fixed" panose="020B0509050101010101" pitchFamily="49" charset="-79"/>
              <a:cs typeface="Miriam Fixed" panose="020B0509050101010101" pitchFamily="49" charset="-79"/>
            </a:endParaRPr>
          </a:p>
          <a:p>
            <a:endParaRPr lang="en-CA" sz="1800" b="1" dirty="0">
              <a:latin typeface="Miriam Fixed" panose="020B0509050101010101" pitchFamily="49" charset="-79"/>
              <a:cs typeface="Miriam Fixed" panose="020B0509050101010101" pitchFamily="49" charset="-79"/>
            </a:endParaRPr>
          </a:p>
          <a:p>
            <a:r>
              <a:rPr lang="en-CA" sz="2400" dirty="0"/>
              <a:t>Pay attention to correct indentation!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457200" y="0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 dirty="0">
                <a:solidFill>
                  <a:schemeClr val="tx2"/>
                </a:solidFill>
              </a:rPr>
              <a:t>Write our scripted module #6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64240" y="2206168"/>
            <a:ext cx="816543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b="1" dirty="0">
                <a:latin typeface="Consolas" panose="020B0609020204030204" pitchFamily="49" charset="0"/>
                <a:cs typeface="Miriam Fixed" panose="020B0509050101010101" pitchFamily="49" charset="-79"/>
              </a:rPr>
              <a:t>  </a:t>
            </a:r>
            <a:r>
              <a:rPr lang="en-CA" sz="1400" b="1" dirty="0" err="1">
                <a:latin typeface="Consolas" panose="020B0609020204030204" pitchFamily="49" charset="0"/>
                <a:cs typeface="Miriam Fixed" panose="020B0509050101010101" pitchFamily="49" charset="-79"/>
              </a:rPr>
              <a:t>def</a:t>
            </a:r>
            <a:r>
              <a:rPr lang="en-CA" sz="1400" b="1" dirty="0">
                <a:latin typeface="Consolas" panose="020B0609020204030204" pitchFamily="49" charset="0"/>
                <a:cs typeface="Miriam Fixed" panose="020B0509050101010101" pitchFamily="49" charset="-79"/>
              </a:rPr>
              <a:t> </a:t>
            </a:r>
            <a:r>
              <a:rPr lang="en-CA" sz="1400" b="1" dirty="0" err="1">
                <a:latin typeface="Consolas" panose="020B0609020204030204" pitchFamily="49" charset="0"/>
                <a:cs typeface="Miriam Fixed" panose="020B0509050101010101" pitchFamily="49" charset="-79"/>
              </a:rPr>
              <a:t>onSelect</a:t>
            </a:r>
            <a:r>
              <a:rPr lang="en-CA" sz="1400" b="1" dirty="0">
                <a:latin typeface="Consolas" panose="020B0609020204030204" pitchFamily="49" charset="0"/>
                <a:cs typeface="Miriam Fixed" panose="020B0509050101010101" pitchFamily="49" charset="-79"/>
              </a:rPr>
              <a:t>(self):</a:t>
            </a:r>
          </a:p>
          <a:p>
            <a:r>
              <a:rPr lang="en-CA" sz="1400" b="1" dirty="0">
                <a:latin typeface="Consolas" panose="020B0609020204030204" pitchFamily="49" charset="0"/>
                <a:cs typeface="Miriam Fixed" panose="020B0509050101010101" pitchFamily="49" charset="-79"/>
              </a:rPr>
              <a:t>    </a:t>
            </a:r>
            <a:r>
              <a:rPr lang="en-CA" sz="1400" b="1" dirty="0" err="1">
                <a:latin typeface="Consolas" panose="020B0609020204030204" pitchFamily="49" charset="0"/>
                <a:cs typeface="Miriam Fixed" panose="020B0509050101010101" pitchFamily="49" charset="-79"/>
              </a:rPr>
              <a:t>self.ui.applyButton.enabled</a:t>
            </a:r>
            <a:r>
              <a:rPr lang="en-CA" sz="1400" b="1" dirty="0">
                <a:latin typeface="Consolas" panose="020B0609020204030204" pitchFamily="49" charset="0"/>
                <a:cs typeface="Miriam Fixed" panose="020B0509050101010101" pitchFamily="49" charset="-79"/>
              </a:rPr>
              <a:t> = </a:t>
            </a:r>
            <a:r>
              <a:rPr lang="en-CA" sz="1400" b="1" dirty="0" err="1">
                <a:latin typeface="Consolas" panose="020B0609020204030204" pitchFamily="49" charset="0"/>
                <a:cs typeface="Miriam Fixed" panose="020B0509050101010101" pitchFamily="49" charset="-79"/>
              </a:rPr>
              <a:t>self.ui.inputSelector.currentNode</a:t>
            </a:r>
            <a:r>
              <a:rPr lang="en-CA" sz="1400" b="1" dirty="0">
                <a:latin typeface="Consolas" panose="020B0609020204030204" pitchFamily="49" charset="0"/>
                <a:cs typeface="Miriam Fixed" panose="020B0509050101010101" pitchFamily="49" charset="-79"/>
              </a:rPr>
              <a:t>()</a:t>
            </a:r>
          </a:p>
          <a:p>
            <a:endParaRPr lang="en-CA" sz="1400" b="1" dirty="0">
              <a:latin typeface="Consolas" panose="020B0609020204030204" pitchFamily="49" charset="0"/>
              <a:cs typeface="Miriam Fixed" panose="020B0509050101010101" pitchFamily="49" charset="-79"/>
            </a:endParaRPr>
          </a:p>
          <a:p>
            <a:r>
              <a:rPr lang="en-CA" sz="1400" b="1" dirty="0">
                <a:latin typeface="Consolas" panose="020B0609020204030204" pitchFamily="49" charset="0"/>
                <a:cs typeface="Miriam Fixed" panose="020B0509050101010101" pitchFamily="49" charset="-79"/>
              </a:rPr>
              <a:t>  </a:t>
            </a:r>
            <a:r>
              <a:rPr lang="en-CA" sz="1400" b="1" dirty="0" err="1">
                <a:latin typeface="Consolas" panose="020B0609020204030204" pitchFamily="49" charset="0"/>
                <a:cs typeface="Miriam Fixed" panose="020B0509050101010101" pitchFamily="49" charset="-79"/>
              </a:rPr>
              <a:t>def</a:t>
            </a:r>
            <a:r>
              <a:rPr lang="en-CA" sz="1400" b="1" dirty="0">
                <a:latin typeface="Consolas" panose="020B0609020204030204" pitchFamily="49" charset="0"/>
                <a:cs typeface="Miriam Fixed" panose="020B0509050101010101" pitchFamily="49" charset="-79"/>
              </a:rPr>
              <a:t> </a:t>
            </a:r>
            <a:r>
              <a:rPr lang="en-CA" sz="1400" b="1" dirty="0" err="1">
                <a:latin typeface="Consolas" panose="020B0609020204030204" pitchFamily="49" charset="0"/>
                <a:cs typeface="Miriam Fixed" panose="020B0509050101010101" pitchFamily="49" charset="-79"/>
              </a:rPr>
              <a:t>onApplyButton</a:t>
            </a:r>
            <a:r>
              <a:rPr lang="en-CA" sz="1400" b="1" dirty="0">
                <a:latin typeface="Consolas" panose="020B0609020204030204" pitchFamily="49" charset="0"/>
                <a:cs typeface="Miriam Fixed" panose="020B0509050101010101" pitchFamily="49" charset="-79"/>
              </a:rPr>
              <a:t>(self):</a:t>
            </a:r>
          </a:p>
          <a:p>
            <a:r>
              <a:rPr lang="en-CA" sz="1400" b="1" dirty="0">
                <a:latin typeface="Consolas" panose="020B0609020204030204" pitchFamily="49" charset="0"/>
                <a:cs typeface="Miriam Fixed" panose="020B0509050101010101" pitchFamily="49" charset="-79"/>
              </a:rPr>
              <a:t>    logic = </a:t>
            </a:r>
            <a:r>
              <a:rPr lang="en-CA" sz="1400" b="1" dirty="0" err="1">
                <a:latin typeface="Consolas" panose="020B0609020204030204" pitchFamily="49" charset="0"/>
                <a:cs typeface="Miriam Fixed" panose="020B0509050101010101" pitchFamily="49" charset="-79"/>
              </a:rPr>
              <a:t>MyFirstModuleLogic</a:t>
            </a:r>
            <a:r>
              <a:rPr lang="en-CA" sz="1400" b="1" dirty="0">
                <a:latin typeface="Consolas" panose="020B0609020204030204" pitchFamily="49" charset="0"/>
                <a:cs typeface="Miriam Fixed" panose="020B0509050101010101" pitchFamily="49" charset="-79"/>
              </a:rPr>
              <a:t>()</a:t>
            </a:r>
          </a:p>
          <a:p>
            <a:r>
              <a:rPr lang="en-CA" sz="1400" b="1" dirty="0">
                <a:latin typeface="Consolas" panose="020B0609020204030204" pitchFamily="49" charset="0"/>
                <a:cs typeface="Miriam Fixed" panose="020B0509050101010101" pitchFamily="49" charset="-79"/>
              </a:rPr>
              <a:t>    </a:t>
            </a:r>
            <a:r>
              <a:rPr lang="en-CA" sz="1400" b="1" dirty="0" err="1">
                <a:latin typeface="Consolas" panose="020B0609020204030204" pitchFamily="49" charset="0"/>
                <a:cs typeface="Miriam Fixed" panose="020B0509050101010101" pitchFamily="49" charset="-79"/>
              </a:rPr>
              <a:t>enableScreenshotsFlag</a:t>
            </a:r>
            <a:r>
              <a:rPr lang="en-CA" sz="1400" b="1" dirty="0">
                <a:latin typeface="Consolas" panose="020B0609020204030204" pitchFamily="49" charset="0"/>
                <a:cs typeface="Miriam Fixed" panose="020B0509050101010101" pitchFamily="49" charset="-79"/>
              </a:rPr>
              <a:t> = </a:t>
            </a:r>
            <a:r>
              <a:rPr lang="en-CA" sz="1400" b="1" dirty="0" err="1">
                <a:latin typeface="Consolas" panose="020B0609020204030204" pitchFamily="49" charset="0"/>
                <a:cs typeface="Miriam Fixed" panose="020B0509050101010101" pitchFamily="49" charset="-79"/>
              </a:rPr>
              <a:t>self.ui.enableScreenshotsFlagCheckBox.checked</a:t>
            </a:r>
            <a:endParaRPr lang="en-CA" sz="1400" b="1" dirty="0">
              <a:latin typeface="Consolas" panose="020B0609020204030204" pitchFamily="49" charset="0"/>
              <a:cs typeface="Miriam Fixed" panose="020B0509050101010101" pitchFamily="49" charset="-79"/>
            </a:endParaRPr>
          </a:p>
          <a:p>
            <a:r>
              <a:rPr lang="en-CA" sz="1400" b="1" dirty="0">
                <a:latin typeface="Consolas" panose="020B0609020204030204" pitchFamily="49" charset="0"/>
                <a:cs typeface="Miriam Fixed" panose="020B0509050101010101" pitchFamily="49" charset="-79"/>
              </a:rPr>
              <a:t>    </a:t>
            </a:r>
            <a:r>
              <a:rPr lang="en-CA" sz="1400" b="1" dirty="0" err="1">
                <a:latin typeface="Consolas" panose="020B0609020204030204" pitchFamily="49" charset="0"/>
                <a:cs typeface="Miriam Fixed" panose="020B0509050101010101" pitchFamily="49" charset="-79"/>
              </a:rPr>
              <a:t>imageThreshold</a:t>
            </a:r>
            <a:r>
              <a:rPr lang="en-CA" sz="1400" b="1" dirty="0">
                <a:latin typeface="Consolas" panose="020B0609020204030204" pitchFamily="49" charset="0"/>
                <a:cs typeface="Miriam Fixed" panose="020B0509050101010101" pitchFamily="49" charset="-79"/>
              </a:rPr>
              <a:t> = </a:t>
            </a:r>
            <a:r>
              <a:rPr lang="en-CA" sz="1400" b="1" dirty="0" err="1">
                <a:latin typeface="Consolas" panose="020B0609020204030204" pitchFamily="49" charset="0"/>
                <a:cs typeface="Miriam Fixed" panose="020B0509050101010101" pitchFamily="49" charset="-79"/>
              </a:rPr>
              <a:t>self.ui.imageThresholdSliderWidget.value</a:t>
            </a:r>
            <a:endParaRPr lang="en-CA" sz="1400" b="1" dirty="0">
              <a:latin typeface="Consolas" panose="020B0609020204030204" pitchFamily="49" charset="0"/>
              <a:cs typeface="Miriam Fixed" panose="020B0509050101010101" pitchFamily="49" charset="-79"/>
            </a:endParaRPr>
          </a:p>
          <a:p>
            <a:r>
              <a:rPr lang="en-CA" sz="1400" b="1" dirty="0">
                <a:latin typeface="Consolas" panose="020B0609020204030204" pitchFamily="49" charset="0"/>
                <a:cs typeface="Miriam Fixed" panose="020B0509050101010101" pitchFamily="49" charset="-79"/>
              </a:rPr>
              <a:t>    </a:t>
            </a:r>
            <a:r>
              <a:rPr lang="en-CA" sz="1400" b="1" dirty="0" err="1">
                <a:latin typeface="Consolas" panose="020B0609020204030204" pitchFamily="49" charset="0"/>
                <a:cs typeface="Miriam Fixed" panose="020B0509050101010101" pitchFamily="49" charset="-79"/>
              </a:rPr>
              <a:t>logic.run</a:t>
            </a:r>
            <a:r>
              <a:rPr lang="en-CA" sz="1400" b="1" dirty="0">
                <a:latin typeface="Consolas" panose="020B0609020204030204" pitchFamily="49" charset="0"/>
                <a:cs typeface="Miriam Fixed" panose="020B0509050101010101" pitchFamily="49" charset="-79"/>
              </a:rPr>
              <a:t>(</a:t>
            </a:r>
            <a:r>
              <a:rPr lang="en-CA" sz="1400" b="1" dirty="0" err="1">
                <a:latin typeface="Consolas" panose="020B0609020204030204" pitchFamily="49" charset="0"/>
                <a:cs typeface="Miriam Fixed" panose="020B0509050101010101" pitchFamily="49" charset="-79"/>
              </a:rPr>
              <a:t>self.ui.inputSelector.currentNode</a:t>
            </a:r>
            <a:r>
              <a:rPr lang="en-CA" sz="1400" b="1" dirty="0">
                <a:latin typeface="Consolas" panose="020B0609020204030204" pitchFamily="49" charset="0"/>
                <a:cs typeface="Miriam Fixed" panose="020B0509050101010101" pitchFamily="49" charset="-79"/>
              </a:rPr>
              <a:t>(), </a:t>
            </a:r>
            <a:r>
              <a:rPr lang="en-CA" sz="1400" b="1" dirty="0" err="1">
                <a:latin typeface="Consolas" panose="020B0609020204030204" pitchFamily="49" charset="0"/>
                <a:cs typeface="Miriam Fixed" panose="020B0509050101010101" pitchFamily="49" charset="-79"/>
              </a:rPr>
              <a:t>self.ui.outputSelector.currentNode</a:t>
            </a:r>
            <a:r>
              <a:rPr lang="en-CA" sz="1400" b="1" dirty="0">
                <a:latin typeface="Consolas" panose="020B0609020204030204" pitchFamily="49" charset="0"/>
                <a:cs typeface="Miriam Fixed" panose="020B0509050101010101" pitchFamily="49" charset="-79"/>
              </a:rPr>
              <a:t>(), </a:t>
            </a:r>
            <a:r>
              <a:rPr lang="en-CA" sz="1400" b="1" dirty="0" err="1">
                <a:latin typeface="Consolas" panose="020B0609020204030204" pitchFamily="49" charset="0"/>
                <a:cs typeface="Miriam Fixed" panose="020B0509050101010101" pitchFamily="49" charset="-79"/>
              </a:rPr>
              <a:t>imageThreshold</a:t>
            </a:r>
            <a:r>
              <a:rPr lang="en-CA" sz="1400" b="1" dirty="0">
                <a:latin typeface="Consolas" panose="020B0609020204030204" pitchFamily="49" charset="0"/>
                <a:cs typeface="Miriam Fixed" panose="020B0509050101010101" pitchFamily="49" charset="-79"/>
              </a:rPr>
              <a:t>, </a:t>
            </a:r>
            <a:r>
              <a:rPr lang="en-CA" sz="1400" b="1" dirty="0" err="1">
                <a:latin typeface="Consolas" panose="020B0609020204030204" pitchFamily="49" charset="0"/>
                <a:cs typeface="Miriam Fixed" panose="020B0509050101010101" pitchFamily="49" charset="-79"/>
              </a:rPr>
              <a:t>enableScreenshotsFlag</a:t>
            </a:r>
            <a:r>
              <a:rPr lang="en-CA" sz="1400" b="1" dirty="0">
                <a:latin typeface="Consolas" panose="020B0609020204030204" pitchFamily="49" charset="0"/>
                <a:cs typeface="Miriam Fixed" panose="020B0509050101010101" pitchFamily="49" charset="-79"/>
              </a:rPr>
              <a:t>)</a:t>
            </a:r>
          </a:p>
          <a:p>
            <a:r>
              <a:rPr lang="en-CA" sz="1400" b="1" dirty="0">
                <a:latin typeface="Consolas" panose="020B0609020204030204" pitchFamily="49" charset="0"/>
                <a:cs typeface="Miriam Fixed" panose="020B0509050101010101" pitchFamily="49" charset="-79"/>
              </a:rPr>
              <a:t>    </a:t>
            </a:r>
            <a:r>
              <a:rPr lang="en-CA" sz="1400" b="1" dirty="0" err="1">
                <a:latin typeface="Consolas" panose="020B0609020204030204" pitchFamily="49" charset="0"/>
                <a:cs typeface="Miriam Fixed" panose="020B0509050101010101" pitchFamily="49" charset="-79"/>
              </a:rPr>
              <a:t>self.ui.centerOfMassValueLabel.text</a:t>
            </a:r>
            <a:r>
              <a:rPr lang="en-CA" sz="1400" b="1" dirty="0">
                <a:latin typeface="Consolas" panose="020B0609020204030204" pitchFamily="49" charset="0"/>
                <a:cs typeface="Miriam Fixed" panose="020B0509050101010101" pitchFamily="49" charset="-79"/>
              </a:rPr>
              <a:t> = </a:t>
            </a:r>
            <a:r>
              <a:rPr lang="en-CA" sz="1400" b="1" dirty="0" err="1">
                <a:latin typeface="Consolas" panose="020B0609020204030204" pitchFamily="49" charset="0"/>
                <a:cs typeface="Miriam Fixed" panose="020B0509050101010101" pitchFamily="49" charset="-79"/>
              </a:rPr>
              <a:t>str</a:t>
            </a:r>
            <a:r>
              <a:rPr lang="en-CA" sz="1400" b="1" dirty="0">
                <a:latin typeface="Consolas" panose="020B0609020204030204" pitchFamily="49" charset="0"/>
                <a:cs typeface="Miriam Fixed" panose="020B0509050101010101" pitchFamily="49" charset="-79"/>
              </a:rPr>
              <a:t>(</a:t>
            </a:r>
            <a:r>
              <a:rPr lang="en-CA" sz="1400" b="1" dirty="0" err="1">
                <a:latin typeface="Consolas" panose="020B0609020204030204" pitchFamily="49" charset="0"/>
                <a:cs typeface="Miriam Fixed" panose="020B0509050101010101" pitchFamily="49" charset="-79"/>
              </a:rPr>
              <a:t>logic.centerOfMass</a:t>
            </a:r>
            <a:r>
              <a:rPr lang="en-CA" sz="1400" b="1" dirty="0">
                <a:latin typeface="Consolas" panose="020B0609020204030204" pitchFamily="49" charset="0"/>
                <a:cs typeface="Miriam Fixed" panose="020B0509050101010101" pitchFamily="49" charset="-79"/>
              </a:rPr>
              <a:t>)</a:t>
            </a:r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905000" y="6356350"/>
            <a:ext cx="52578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2019</a:t>
            </a:r>
          </a:p>
        </p:txBody>
      </p:sp>
    </p:spTree>
    <p:extLst>
      <p:ext uri="{BB962C8B-B14F-4D97-AF65-F5344CB8AC3E}">
        <p14:creationId xmlns:p14="http://schemas.microsoft.com/office/powerpoint/2010/main" val="1002118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58"/>
    </mc:Choice>
    <mc:Fallback xmlns="">
      <p:transition spd="slow" advTm="7158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44</a:t>
            </a:fld>
            <a:r>
              <a:rPr lang="en-US" dirty="0"/>
              <a:t> -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304800" y="914400"/>
            <a:ext cx="8534400" cy="5062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400" dirty="0"/>
              <a:t>Go to our module in </a:t>
            </a:r>
            <a:r>
              <a:rPr lang="en-CA" sz="2400" i="1" dirty="0"/>
              <a:t>Examples / Center of Mass</a:t>
            </a:r>
          </a:p>
          <a:p>
            <a:r>
              <a:rPr lang="en-CA" sz="2400" dirty="0"/>
              <a:t>Add a few markups</a:t>
            </a:r>
            <a:endParaRPr lang="en-CA" sz="2400" i="1" dirty="0"/>
          </a:p>
          <a:p>
            <a:r>
              <a:rPr lang="en-CA" sz="2400" dirty="0"/>
              <a:t>Press </a:t>
            </a:r>
            <a:r>
              <a:rPr lang="en-CA" sz="2400" i="1" dirty="0"/>
              <a:t>Apply</a:t>
            </a:r>
          </a:p>
          <a:p>
            <a:pPr lvl="1"/>
            <a:r>
              <a:rPr lang="en-CA" sz="2200" dirty="0"/>
              <a:t>1. Display displacement center of mass position →  works!</a:t>
            </a:r>
          </a:p>
          <a:p>
            <a:pPr lvl="1"/>
            <a:r>
              <a:rPr lang="en-CA" sz="2200" dirty="0"/>
              <a:t>2. Displays nothing → error can be seen in the Python interactor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457200" y="0"/>
            <a:ext cx="8229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 dirty="0">
                <a:solidFill>
                  <a:schemeClr val="tx2"/>
                </a:solidFill>
              </a:rPr>
              <a:t>Try our scripted module</a:t>
            </a: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905000" y="6356350"/>
            <a:ext cx="52578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2019</a:t>
            </a:r>
          </a:p>
        </p:txBody>
      </p:sp>
    </p:spTree>
    <p:extLst>
      <p:ext uri="{BB962C8B-B14F-4D97-AF65-F5344CB8AC3E}">
        <p14:creationId xmlns:p14="http://schemas.microsoft.com/office/powerpoint/2010/main" val="1112369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58"/>
    </mc:Choice>
    <mc:Fallback xmlns="">
      <p:transition spd="slow" advTm="7158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45</a:t>
            </a:fld>
            <a:r>
              <a:rPr lang="en-US" dirty="0"/>
              <a:t> -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457200" y="-47195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 dirty="0">
                <a:solidFill>
                  <a:schemeClr val="tx2"/>
                </a:solidFill>
              </a:rPr>
              <a:t>Add auto-update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228601" y="685800"/>
            <a:ext cx="8534400" cy="16124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400" dirty="0"/>
              <a:t>Repurpose the checkbox:</a:t>
            </a:r>
          </a:p>
          <a:p>
            <a:pPr lvl="1"/>
            <a:r>
              <a:rPr lang="en-CA" sz="2000" dirty="0"/>
              <a:t>Change checkbox text</a:t>
            </a:r>
            <a:br>
              <a:rPr lang="en-CA" sz="2000" dirty="0"/>
            </a:br>
            <a:r>
              <a:rPr lang="en-CA" sz="2000" dirty="0"/>
              <a:t>to “</a:t>
            </a:r>
            <a:r>
              <a:rPr lang="en-CA" sz="2000" dirty="0">
                <a:solidFill>
                  <a:srgbClr val="FF0000"/>
                </a:solidFill>
              </a:rPr>
              <a:t>Enable auto-update</a:t>
            </a:r>
            <a:r>
              <a:rPr lang="en-CA" sz="2000" dirty="0"/>
              <a:t>”:</a:t>
            </a:r>
          </a:p>
          <a:p>
            <a:pPr lvl="1">
              <a:spcBef>
                <a:spcPts val="1800"/>
              </a:spcBef>
            </a:pPr>
            <a:r>
              <a:rPr lang="en-CA" sz="2000" dirty="0"/>
              <a:t>Add this in the setup function to the bottom of the connections section: </a:t>
            </a:r>
          </a:p>
          <a:p>
            <a:endParaRPr lang="en-CA" sz="2400" b="1" dirty="0">
              <a:latin typeface="Miriam Fixed" panose="020B0509050101010101" pitchFamily="49" charset="-79"/>
              <a:cs typeface="Miriam Fixed" panose="020B0509050101010101" pitchFamily="49" charset="-79"/>
            </a:endParaRPr>
          </a:p>
          <a:p>
            <a:endParaRPr lang="en-CA" sz="2400" b="1" dirty="0">
              <a:latin typeface="Miriam Fixed" panose="020B0509050101010101" pitchFamily="49" charset="-79"/>
              <a:cs typeface="Miriam Fixed" panose="020B0509050101010101" pitchFamily="49" charset="-79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-76200" y="2298210"/>
            <a:ext cx="922880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b="1" dirty="0">
                <a:latin typeface="Consolas" panose="020B0609020204030204" pitchFamily="49" charset="0"/>
                <a:cs typeface="Miriam Fixed" panose="020B0509050101010101" pitchFamily="49" charset="-79"/>
              </a:rPr>
              <a:t>    </a:t>
            </a:r>
            <a:r>
              <a:rPr lang="en-CA" sz="1400" b="1" dirty="0" err="1">
                <a:latin typeface="Consolas" panose="020B0609020204030204" pitchFamily="49" charset="0"/>
                <a:cs typeface="Miriam Fixed" panose="020B0509050101010101" pitchFamily="49" charset="-79"/>
              </a:rPr>
              <a:t>self.observedMarkupNode</a:t>
            </a:r>
            <a:r>
              <a:rPr lang="en-CA" sz="1400" b="1" dirty="0">
                <a:latin typeface="Consolas" panose="020B0609020204030204" pitchFamily="49" charset="0"/>
                <a:cs typeface="Miriam Fixed" panose="020B0509050101010101" pitchFamily="49" charset="-79"/>
              </a:rPr>
              <a:t> = None</a:t>
            </a:r>
          </a:p>
          <a:p>
            <a:r>
              <a:rPr lang="en-CA" sz="1400" b="1" dirty="0">
                <a:latin typeface="Consolas" panose="020B0609020204030204" pitchFamily="49" charset="0"/>
                <a:cs typeface="Miriam Fixed" panose="020B0509050101010101" pitchFamily="49" charset="-79"/>
              </a:rPr>
              <a:t>    </a:t>
            </a:r>
            <a:r>
              <a:rPr lang="en-CA" sz="1400" b="1" dirty="0" err="1">
                <a:latin typeface="Consolas" panose="020B0609020204030204" pitchFamily="49" charset="0"/>
                <a:cs typeface="Miriam Fixed" panose="020B0509050101010101" pitchFamily="49" charset="-79"/>
              </a:rPr>
              <a:t>self.markupsObserverTag</a:t>
            </a:r>
            <a:r>
              <a:rPr lang="en-CA" sz="1400" b="1" dirty="0">
                <a:latin typeface="Consolas" panose="020B0609020204030204" pitchFamily="49" charset="0"/>
                <a:cs typeface="Miriam Fixed" panose="020B0509050101010101" pitchFamily="49" charset="-79"/>
              </a:rPr>
              <a:t> = None</a:t>
            </a:r>
          </a:p>
          <a:p>
            <a:r>
              <a:rPr lang="en-CA" sz="1400" b="1" dirty="0">
                <a:latin typeface="Consolas" panose="020B0609020204030204" pitchFamily="49" charset="0"/>
                <a:cs typeface="Miriam Fixed" panose="020B0509050101010101" pitchFamily="49" charset="-79"/>
              </a:rPr>
              <a:t>    </a:t>
            </a:r>
            <a:r>
              <a:rPr lang="en-CA" sz="1400" b="1" dirty="0" err="1">
                <a:latin typeface="Consolas" panose="020B0609020204030204" pitchFamily="49" charset="0"/>
                <a:cs typeface="Miriam Fixed" panose="020B0509050101010101" pitchFamily="49" charset="-79"/>
              </a:rPr>
              <a:t>self.ui.enableScreenshotsFlagCheckBox.connect</a:t>
            </a:r>
            <a:r>
              <a:rPr lang="en-CA" sz="1400" b="1" dirty="0">
                <a:latin typeface="Consolas" panose="020B0609020204030204" pitchFamily="49" charset="0"/>
                <a:cs typeface="Miriam Fixed" panose="020B0509050101010101" pitchFamily="49" charset="-79"/>
              </a:rPr>
              <a:t>("toggled(bool)", </a:t>
            </a:r>
            <a:r>
              <a:rPr lang="en-CA" sz="1400" b="1" dirty="0" err="1">
                <a:latin typeface="Consolas" panose="020B0609020204030204" pitchFamily="49" charset="0"/>
                <a:cs typeface="Miriam Fixed" panose="020B0509050101010101" pitchFamily="49" charset="-79"/>
              </a:rPr>
              <a:t>self.onEnableAutoUpdate</a:t>
            </a:r>
            <a:r>
              <a:rPr lang="en-CA" sz="1400" b="1" dirty="0">
                <a:latin typeface="Consolas" panose="020B0609020204030204" pitchFamily="49" charset="0"/>
                <a:cs typeface="Miriam Fixed" panose="020B0509050101010101" pitchFamily="49" charset="-79"/>
              </a:rPr>
              <a:t>)</a:t>
            </a:r>
            <a:endParaRPr lang="en-CA" sz="1400" b="1" dirty="0">
              <a:solidFill>
                <a:srgbClr val="FF0000"/>
              </a:solidFill>
              <a:latin typeface="Consolas" panose="020B0609020204030204" pitchFamily="49" charset="0"/>
              <a:cs typeface="Miriam Fixed" panose="020B0509050101010101" pitchFamily="49" charset="-79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3431758"/>
            <a:ext cx="8991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b="1" dirty="0">
                <a:latin typeface="Consolas" panose="020B0609020204030204" pitchFamily="49" charset="0"/>
                <a:cs typeface="Miriam Fixed" panose="020B0509050101010101" pitchFamily="49" charset="-79"/>
              </a:rPr>
              <a:t>  def </a:t>
            </a:r>
            <a:r>
              <a:rPr lang="en-CA" sz="1400" b="1" dirty="0" err="1">
                <a:latin typeface="Consolas" panose="020B0609020204030204" pitchFamily="49" charset="0"/>
                <a:cs typeface="Miriam Fixed" panose="020B0509050101010101" pitchFamily="49" charset="-79"/>
              </a:rPr>
              <a:t>onEnableAutoUpdate</a:t>
            </a:r>
            <a:r>
              <a:rPr lang="en-CA" sz="1400" b="1" dirty="0">
                <a:latin typeface="Consolas" panose="020B0609020204030204" pitchFamily="49" charset="0"/>
                <a:cs typeface="Miriam Fixed" panose="020B0509050101010101" pitchFamily="49" charset="-79"/>
              </a:rPr>
              <a:t>(self, </a:t>
            </a:r>
            <a:r>
              <a:rPr lang="en-CA" sz="1400" b="1" dirty="0" err="1">
                <a:latin typeface="Consolas" panose="020B0609020204030204" pitchFamily="49" charset="0"/>
                <a:cs typeface="Miriam Fixed" panose="020B0509050101010101" pitchFamily="49" charset="-79"/>
              </a:rPr>
              <a:t>autoUpdate</a:t>
            </a:r>
            <a:r>
              <a:rPr lang="en-CA" sz="1400" b="1" dirty="0">
                <a:latin typeface="Consolas" panose="020B0609020204030204" pitchFamily="49" charset="0"/>
                <a:cs typeface="Miriam Fixed" panose="020B0509050101010101" pitchFamily="49" charset="-79"/>
              </a:rPr>
              <a:t>):</a:t>
            </a:r>
          </a:p>
          <a:p>
            <a:r>
              <a:rPr lang="en-CA" sz="1400" b="1" dirty="0">
                <a:latin typeface="Consolas" panose="020B0609020204030204" pitchFamily="49" charset="0"/>
                <a:cs typeface="Miriam Fixed" panose="020B0509050101010101" pitchFamily="49" charset="-79"/>
              </a:rPr>
              <a:t>    if </a:t>
            </a:r>
            <a:r>
              <a:rPr lang="en-CA" sz="1400" b="1" dirty="0" err="1">
                <a:latin typeface="Consolas" panose="020B0609020204030204" pitchFamily="49" charset="0"/>
                <a:cs typeface="Miriam Fixed" panose="020B0509050101010101" pitchFamily="49" charset="-79"/>
              </a:rPr>
              <a:t>self.markupsObserverTag</a:t>
            </a:r>
            <a:r>
              <a:rPr lang="en-CA" sz="1400" b="1" dirty="0">
                <a:latin typeface="Consolas" panose="020B0609020204030204" pitchFamily="49" charset="0"/>
                <a:cs typeface="Miriam Fixed" panose="020B0509050101010101" pitchFamily="49" charset="-79"/>
              </a:rPr>
              <a:t>:</a:t>
            </a:r>
          </a:p>
          <a:p>
            <a:r>
              <a:rPr lang="en-CA" sz="1400" b="1" dirty="0">
                <a:latin typeface="Consolas" panose="020B0609020204030204" pitchFamily="49" charset="0"/>
                <a:cs typeface="Miriam Fixed" panose="020B0509050101010101" pitchFamily="49" charset="-79"/>
              </a:rPr>
              <a:t>      </a:t>
            </a:r>
            <a:r>
              <a:rPr lang="en-CA" sz="1400" b="1" dirty="0" err="1">
                <a:latin typeface="Consolas" panose="020B0609020204030204" pitchFamily="49" charset="0"/>
                <a:cs typeface="Miriam Fixed" panose="020B0509050101010101" pitchFamily="49" charset="-79"/>
              </a:rPr>
              <a:t>self.observedMarkupNode.RemoveObserver</a:t>
            </a:r>
            <a:r>
              <a:rPr lang="en-CA" sz="1400" b="1" dirty="0">
                <a:latin typeface="Consolas" panose="020B0609020204030204" pitchFamily="49" charset="0"/>
                <a:cs typeface="Miriam Fixed" panose="020B0509050101010101" pitchFamily="49" charset="-79"/>
              </a:rPr>
              <a:t>(</a:t>
            </a:r>
            <a:r>
              <a:rPr lang="en-CA" sz="1400" b="1" dirty="0" err="1">
                <a:latin typeface="Consolas" panose="020B0609020204030204" pitchFamily="49" charset="0"/>
                <a:cs typeface="Miriam Fixed" panose="020B0509050101010101" pitchFamily="49" charset="-79"/>
              </a:rPr>
              <a:t>self.markupsObserverTag</a:t>
            </a:r>
            <a:r>
              <a:rPr lang="en-CA" sz="1400" b="1" dirty="0">
                <a:latin typeface="Consolas" panose="020B0609020204030204" pitchFamily="49" charset="0"/>
                <a:cs typeface="Miriam Fixed" panose="020B0509050101010101" pitchFamily="49" charset="-79"/>
              </a:rPr>
              <a:t>)</a:t>
            </a:r>
          </a:p>
          <a:p>
            <a:r>
              <a:rPr lang="en-CA" sz="1400" b="1" dirty="0">
                <a:latin typeface="Consolas" panose="020B0609020204030204" pitchFamily="49" charset="0"/>
                <a:cs typeface="Miriam Fixed" panose="020B0509050101010101" pitchFamily="49" charset="-79"/>
              </a:rPr>
              <a:t>      </a:t>
            </a:r>
            <a:r>
              <a:rPr lang="en-CA" sz="1400" b="1" dirty="0" err="1">
                <a:latin typeface="Consolas" panose="020B0609020204030204" pitchFamily="49" charset="0"/>
                <a:cs typeface="Miriam Fixed" panose="020B0509050101010101" pitchFamily="49" charset="-79"/>
              </a:rPr>
              <a:t>self.observedMarkupNode</a:t>
            </a:r>
            <a:r>
              <a:rPr lang="en-CA" sz="1400" b="1" dirty="0">
                <a:latin typeface="Consolas" panose="020B0609020204030204" pitchFamily="49" charset="0"/>
                <a:cs typeface="Miriam Fixed" panose="020B0509050101010101" pitchFamily="49" charset="-79"/>
              </a:rPr>
              <a:t> = None</a:t>
            </a:r>
          </a:p>
          <a:p>
            <a:r>
              <a:rPr lang="en-CA" sz="1400" b="1" dirty="0">
                <a:latin typeface="Consolas" panose="020B0609020204030204" pitchFamily="49" charset="0"/>
                <a:cs typeface="Miriam Fixed" panose="020B0509050101010101" pitchFamily="49" charset="-79"/>
              </a:rPr>
              <a:t>      </a:t>
            </a:r>
            <a:r>
              <a:rPr lang="en-CA" sz="1400" b="1" dirty="0" err="1">
                <a:latin typeface="Consolas" panose="020B0609020204030204" pitchFamily="49" charset="0"/>
                <a:cs typeface="Miriam Fixed" panose="020B0509050101010101" pitchFamily="49" charset="-79"/>
              </a:rPr>
              <a:t>self.markupsObserverTag</a:t>
            </a:r>
            <a:r>
              <a:rPr lang="en-CA" sz="1400" b="1" dirty="0">
                <a:latin typeface="Consolas" panose="020B0609020204030204" pitchFamily="49" charset="0"/>
                <a:cs typeface="Miriam Fixed" panose="020B0509050101010101" pitchFamily="49" charset="-79"/>
              </a:rPr>
              <a:t> = None</a:t>
            </a:r>
          </a:p>
          <a:p>
            <a:r>
              <a:rPr lang="en-CA" sz="1400" b="1" dirty="0">
                <a:latin typeface="Consolas" panose="020B0609020204030204" pitchFamily="49" charset="0"/>
                <a:cs typeface="Miriam Fixed" panose="020B0509050101010101" pitchFamily="49" charset="-79"/>
              </a:rPr>
              <a:t>    if </a:t>
            </a:r>
            <a:r>
              <a:rPr lang="en-CA" sz="1400" b="1" dirty="0" err="1">
                <a:latin typeface="Consolas" panose="020B0609020204030204" pitchFamily="49" charset="0"/>
                <a:cs typeface="Miriam Fixed" panose="020B0509050101010101" pitchFamily="49" charset="-79"/>
              </a:rPr>
              <a:t>autoUpdate</a:t>
            </a:r>
            <a:r>
              <a:rPr lang="en-CA" sz="1400" b="1" dirty="0">
                <a:latin typeface="Consolas" panose="020B0609020204030204" pitchFamily="49" charset="0"/>
                <a:cs typeface="Miriam Fixed" panose="020B0509050101010101" pitchFamily="49" charset="-79"/>
              </a:rPr>
              <a:t> and </a:t>
            </a:r>
            <a:r>
              <a:rPr lang="en-CA" sz="1400" b="1" dirty="0" err="1">
                <a:latin typeface="Consolas" panose="020B0609020204030204" pitchFamily="49" charset="0"/>
                <a:cs typeface="Miriam Fixed" panose="020B0509050101010101" pitchFamily="49" charset="-79"/>
              </a:rPr>
              <a:t>self.ui.inputSelector.currentNode</a:t>
            </a:r>
            <a:r>
              <a:rPr lang="en-CA" sz="1400" b="1" dirty="0">
                <a:latin typeface="Consolas" panose="020B0609020204030204" pitchFamily="49" charset="0"/>
                <a:cs typeface="Miriam Fixed" panose="020B0509050101010101" pitchFamily="49" charset="-79"/>
              </a:rPr>
              <a:t>:</a:t>
            </a:r>
          </a:p>
          <a:p>
            <a:r>
              <a:rPr lang="en-CA" sz="1400" b="1" dirty="0">
                <a:latin typeface="Consolas" panose="020B0609020204030204" pitchFamily="49" charset="0"/>
                <a:cs typeface="Miriam Fixed" panose="020B0509050101010101" pitchFamily="49" charset="-79"/>
              </a:rPr>
              <a:t>      </a:t>
            </a:r>
            <a:r>
              <a:rPr lang="en-CA" sz="1400" b="1" dirty="0" err="1">
                <a:latin typeface="Consolas" panose="020B0609020204030204" pitchFamily="49" charset="0"/>
                <a:cs typeface="Miriam Fixed" panose="020B0509050101010101" pitchFamily="49" charset="-79"/>
              </a:rPr>
              <a:t>self.observedMarkupNode</a:t>
            </a:r>
            <a:r>
              <a:rPr lang="en-CA" sz="1400" b="1" dirty="0">
                <a:latin typeface="Consolas" panose="020B0609020204030204" pitchFamily="49" charset="0"/>
                <a:cs typeface="Miriam Fixed" panose="020B0509050101010101" pitchFamily="49" charset="-79"/>
              </a:rPr>
              <a:t> = </a:t>
            </a:r>
            <a:r>
              <a:rPr lang="en-CA" sz="1400" b="1" dirty="0" err="1">
                <a:latin typeface="Consolas" panose="020B0609020204030204" pitchFamily="49" charset="0"/>
                <a:cs typeface="Miriam Fixed" panose="020B0509050101010101" pitchFamily="49" charset="-79"/>
              </a:rPr>
              <a:t>self.ui.inputSelector.currentNode</a:t>
            </a:r>
            <a:r>
              <a:rPr lang="en-CA" sz="1400" b="1" dirty="0">
                <a:latin typeface="Consolas" panose="020B0609020204030204" pitchFamily="49" charset="0"/>
                <a:cs typeface="Miriam Fixed" panose="020B0509050101010101" pitchFamily="49" charset="-79"/>
              </a:rPr>
              <a:t>()</a:t>
            </a:r>
          </a:p>
          <a:p>
            <a:r>
              <a:rPr lang="en-CA" sz="1400" b="1" dirty="0">
                <a:latin typeface="Consolas" panose="020B0609020204030204" pitchFamily="49" charset="0"/>
                <a:cs typeface="Miriam Fixed" panose="020B0509050101010101" pitchFamily="49" charset="-79"/>
              </a:rPr>
              <a:t>      </a:t>
            </a:r>
            <a:r>
              <a:rPr lang="en-CA" sz="1400" b="1" dirty="0" err="1">
                <a:latin typeface="Consolas" panose="020B0609020204030204" pitchFamily="49" charset="0"/>
                <a:cs typeface="Miriam Fixed" panose="020B0509050101010101" pitchFamily="49" charset="-79"/>
              </a:rPr>
              <a:t>self.markupsObserverTag</a:t>
            </a:r>
            <a:r>
              <a:rPr lang="en-CA" sz="1400" b="1" dirty="0">
                <a:latin typeface="Consolas" panose="020B0609020204030204" pitchFamily="49" charset="0"/>
                <a:cs typeface="Miriam Fixed" panose="020B0509050101010101" pitchFamily="49" charset="-79"/>
              </a:rPr>
              <a:t> = </a:t>
            </a:r>
            <a:r>
              <a:rPr lang="en-CA" sz="1400" b="1" dirty="0" err="1">
                <a:latin typeface="Consolas" panose="020B0609020204030204" pitchFamily="49" charset="0"/>
                <a:cs typeface="Miriam Fixed" panose="020B0509050101010101" pitchFamily="49" charset="-79"/>
              </a:rPr>
              <a:t>self.observedMarkupNode.AddObserver</a:t>
            </a:r>
            <a:r>
              <a:rPr lang="en-CA" sz="1400" b="1" dirty="0">
                <a:latin typeface="Consolas" panose="020B0609020204030204" pitchFamily="49" charset="0"/>
                <a:cs typeface="Miriam Fixed" panose="020B0509050101010101" pitchFamily="49" charset="-79"/>
              </a:rPr>
              <a:t>(</a:t>
            </a:r>
          </a:p>
          <a:p>
            <a:r>
              <a:rPr lang="en-CA" sz="1400" b="1" dirty="0">
                <a:latin typeface="Consolas" panose="020B0609020204030204" pitchFamily="49" charset="0"/>
                <a:cs typeface="Miriam Fixed" panose="020B0509050101010101" pitchFamily="49" charset="-79"/>
              </a:rPr>
              <a:t>        </a:t>
            </a:r>
            <a:r>
              <a:rPr lang="en-CA" sz="1400" b="1" dirty="0" err="1">
                <a:latin typeface="Consolas" panose="020B0609020204030204" pitchFamily="49" charset="0"/>
                <a:cs typeface="Miriam Fixed" panose="020B0509050101010101" pitchFamily="49" charset="-79"/>
              </a:rPr>
              <a:t>vtk.vtkCommand.ModifiedEvent</a:t>
            </a:r>
            <a:r>
              <a:rPr lang="en-CA" sz="1400" b="1" dirty="0">
                <a:latin typeface="Consolas" panose="020B0609020204030204" pitchFamily="49" charset="0"/>
                <a:cs typeface="Miriam Fixed" panose="020B0509050101010101" pitchFamily="49" charset="-79"/>
              </a:rPr>
              <a:t>, </a:t>
            </a:r>
            <a:r>
              <a:rPr lang="en-CA" sz="1400" b="1" dirty="0" err="1">
                <a:latin typeface="Consolas" panose="020B0609020204030204" pitchFamily="49" charset="0"/>
                <a:cs typeface="Miriam Fixed" panose="020B0509050101010101" pitchFamily="49" charset="-79"/>
              </a:rPr>
              <a:t>self.onMarkupsUpdated</a:t>
            </a:r>
            <a:r>
              <a:rPr lang="en-CA" sz="1400" b="1" dirty="0">
                <a:latin typeface="Consolas" panose="020B0609020204030204" pitchFamily="49" charset="0"/>
                <a:cs typeface="Miriam Fixed" panose="020B0509050101010101" pitchFamily="49" charset="-79"/>
              </a:rPr>
              <a:t>)</a:t>
            </a:r>
          </a:p>
          <a:p>
            <a:r>
              <a:rPr lang="en-CA" sz="1400" b="1" dirty="0">
                <a:latin typeface="Consolas" panose="020B0609020204030204" pitchFamily="49" charset="0"/>
                <a:cs typeface="Miriam Fixed" panose="020B0509050101010101" pitchFamily="49" charset="-79"/>
              </a:rPr>
              <a:t>  </a:t>
            </a:r>
          </a:p>
          <a:p>
            <a:r>
              <a:rPr lang="en-CA" sz="1400" b="1" dirty="0">
                <a:latin typeface="Consolas" panose="020B0609020204030204" pitchFamily="49" charset="0"/>
                <a:cs typeface="Miriam Fixed" panose="020B0509050101010101" pitchFamily="49" charset="-79"/>
              </a:rPr>
              <a:t>  def </a:t>
            </a:r>
            <a:r>
              <a:rPr lang="en-CA" sz="1400" b="1" dirty="0" err="1">
                <a:latin typeface="Consolas" panose="020B0609020204030204" pitchFamily="49" charset="0"/>
                <a:cs typeface="Miriam Fixed" panose="020B0509050101010101" pitchFamily="49" charset="-79"/>
              </a:rPr>
              <a:t>onMarkupsUpdated</a:t>
            </a:r>
            <a:r>
              <a:rPr lang="en-CA" sz="1400" b="1" dirty="0">
                <a:latin typeface="Consolas" panose="020B0609020204030204" pitchFamily="49" charset="0"/>
                <a:cs typeface="Miriam Fixed" panose="020B0509050101010101" pitchFamily="49" charset="-79"/>
              </a:rPr>
              <a:t>(self, caller=None, event=None):</a:t>
            </a:r>
          </a:p>
          <a:p>
            <a:r>
              <a:rPr lang="en-CA" sz="1400" b="1" dirty="0">
                <a:latin typeface="Consolas" panose="020B0609020204030204" pitchFamily="49" charset="0"/>
                <a:cs typeface="Miriam Fixed" panose="020B0509050101010101" pitchFamily="49" charset="-79"/>
              </a:rPr>
              <a:t>    </a:t>
            </a:r>
            <a:r>
              <a:rPr lang="en-CA" sz="1400" b="1" dirty="0" err="1">
                <a:latin typeface="Consolas" panose="020B0609020204030204" pitchFamily="49" charset="0"/>
                <a:cs typeface="Miriam Fixed" panose="020B0509050101010101" pitchFamily="49" charset="-79"/>
              </a:rPr>
              <a:t>self.onApplyButton</a:t>
            </a:r>
            <a:r>
              <a:rPr lang="en-CA" sz="1400" b="1" dirty="0">
                <a:latin typeface="Consolas" panose="020B0609020204030204" pitchFamily="49" charset="0"/>
                <a:cs typeface="Miriam Fixed" panose="020B0509050101010101" pitchFamily="49" charset="-79"/>
              </a:rPr>
              <a:t>()</a:t>
            </a:r>
            <a:endParaRPr lang="en-CA" sz="1400" b="1" dirty="0">
              <a:solidFill>
                <a:srgbClr val="FF0000"/>
              </a:solidFill>
              <a:latin typeface="Consolas" panose="020B0609020204030204" pitchFamily="49" charset="0"/>
              <a:cs typeface="Miriam Fixed" panose="020B0509050101010101" pitchFamily="49" charset="-79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228600" y="2971800"/>
            <a:ext cx="8838709" cy="459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400" dirty="0"/>
              <a:t>Respond to modification events: add these above </a:t>
            </a:r>
            <a:r>
              <a:rPr lang="en-CA" sz="2400" dirty="0" err="1"/>
              <a:t>onApplyButton</a:t>
            </a:r>
            <a:r>
              <a:rPr lang="en-CA" sz="2400" dirty="0"/>
              <a:t>()</a:t>
            </a:r>
            <a:endParaRPr lang="en-CA" sz="2400" b="1" dirty="0">
              <a:latin typeface="Miriam Fixed" panose="020B0509050101010101" pitchFamily="49" charset="-79"/>
              <a:cs typeface="Miriam Fixed" panose="020B0509050101010101" pitchFamily="49" charset="-79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3325" y="1081790"/>
            <a:ext cx="2047875" cy="8858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6598" y="1282639"/>
            <a:ext cx="259773" cy="393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905000" y="6356350"/>
            <a:ext cx="52578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2019</a:t>
            </a:r>
          </a:p>
        </p:txBody>
      </p:sp>
    </p:spTree>
    <p:extLst>
      <p:ext uri="{BB962C8B-B14F-4D97-AF65-F5344CB8AC3E}">
        <p14:creationId xmlns:p14="http://schemas.microsoft.com/office/powerpoint/2010/main" val="2229997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58"/>
    </mc:Choice>
    <mc:Fallback xmlns="">
      <p:transition spd="slow" advTm="7158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46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457200" y="1447800"/>
            <a:ext cx="82296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0" indent="0">
              <a:buNone/>
            </a:pPr>
            <a:r>
              <a:rPr lang="en-CA" sz="6600" b="1" dirty="0"/>
              <a:t>Part 3</a:t>
            </a:r>
            <a:endParaRPr lang="en-CA" sz="6600" dirty="0"/>
          </a:p>
          <a:p>
            <a:r>
              <a:rPr lang="en-CA" sz="4800" dirty="0"/>
              <a:t>Write simple scripted module (somewhat) independently</a:t>
            </a: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905000" y="6356350"/>
            <a:ext cx="52578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2019</a:t>
            </a:r>
          </a:p>
        </p:txBody>
      </p:sp>
    </p:spTree>
    <p:extLst>
      <p:ext uri="{BB962C8B-B14F-4D97-AF65-F5344CB8AC3E}">
        <p14:creationId xmlns:p14="http://schemas.microsoft.com/office/powerpoint/2010/main" val="424918353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512" y="838200"/>
            <a:ext cx="8418976" cy="539831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04800" y="3233499"/>
            <a:ext cx="3940910" cy="869950"/>
          </a:xfrm>
          <a:prstGeom prst="rect">
            <a:avLst/>
          </a:prstGeom>
          <a:noFill/>
          <a:ln w="635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47</a:t>
            </a:fld>
            <a:r>
              <a:rPr lang="en-US" dirty="0"/>
              <a:t> -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457200" y="0"/>
            <a:ext cx="8229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 dirty="0">
                <a:solidFill>
                  <a:schemeClr val="tx2"/>
                </a:solidFill>
              </a:rPr>
              <a:t>Task description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1981200" y="4813130"/>
            <a:ext cx="5791200" cy="98886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9625" indent="-809625">
              <a:buNone/>
            </a:pPr>
            <a:r>
              <a:rPr lang="en-US" sz="2800" u="sng" dirty="0"/>
              <a:t>Goal</a:t>
            </a:r>
            <a:r>
              <a:rPr lang="en-US" sz="2800" dirty="0"/>
              <a:t>: Position a sphere-shaped model with two markup points</a:t>
            </a:r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905000" y="6356350"/>
            <a:ext cx="52578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2019</a:t>
            </a:r>
          </a:p>
        </p:txBody>
      </p:sp>
    </p:spTree>
    <p:extLst>
      <p:ext uri="{BB962C8B-B14F-4D97-AF65-F5344CB8AC3E}">
        <p14:creationId xmlns:p14="http://schemas.microsoft.com/office/powerpoint/2010/main" val="3354627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58"/>
    </mc:Choice>
    <mc:Fallback xmlns="">
      <p:transition spd="slow" advTm="7158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48</a:t>
            </a:fld>
            <a:r>
              <a:rPr lang="en-US" dirty="0"/>
              <a:t> -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 dirty="0">
                <a:solidFill>
                  <a:schemeClr val="tx2"/>
                </a:solidFill>
              </a:rPr>
              <a:t>API documentation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12773"/>
              </p:ext>
            </p:extLst>
          </p:nvPr>
        </p:nvGraphicFramePr>
        <p:xfrm>
          <a:off x="381000" y="1381760"/>
          <a:ext cx="8305800" cy="2352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3637899480"/>
                    </a:ext>
                  </a:extLst>
                </a:gridCol>
                <a:gridCol w="6629400">
                  <a:extLst>
                    <a:ext uri="{9D8B030D-6E8A-4147-A177-3AD203B41FA5}">
                      <a16:colId xmlns:a16="http://schemas.microsoft.com/office/drawing/2014/main" val="20850141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Toolkit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API documentation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2093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000" dirty="0">
                          <a:hlinkClick r:id="rId3"/>
                        </a:rPr>
                        <a:t>Python</a:t>
                      </a:r>
                      <a:endParaRPr lang="en-C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hlinkClick r:id="rId4"/>
                        </a:rPr>
                        <a:t>https://docs.python.org/2/index.html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097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2000" dirty="0" err="1">
                          <a:hlinkClick r:id="rId5"/>
                        </a:rPr>
                        <a:t>Numpy</a:t>
                      </a:r>
                      <a:r>
                        <a:rPr lang="en-CA" sz="2000" dirty="0"/>
                        <a:t> 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hlinkClick r:id="rId6"/>
                        </a:rPr>
                        <a:t>http://docs.scipy.org/doc/numpy/reference</a:t>
                      </a:r>
                      <a:r>
                        <a:rPr lang="en-US" sz="200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30575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000" dirty="0">
                          <a:hlinkClick r:id="rId7"/>
                        </a:rPr>
                        <a:t>VTK </a:t>
                      </a:r>
                      <a:endParaRPr lang="en-C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000" dirty="0">
                          <a:hlinkClick r:id="rId8"/>
                        </a:rPr>
                        <a:t>http://www.vtk.org/doc/release/7.1/html/classes.html</a:t>
                      </a:r>
                      <a:r>
                        <a:rPr lang="en-CA" sz="2000" dirty="0"/>
                        <a:t> 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1041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>
                          <a:hlinkClick r:id="rId9"/>
                        </a:rPr>
                        <a:t>SimpleITK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hlinkClick r:id="rId10"/>
                        </a:rPr>
                        <a:t>http://www.itk.org/SimpleITKDoxygen/html/classes.html</a:t>
                      </a:r>
                      <a:r>
                        <a:rPr lang="en-US" sz="200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53477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000" dirty="0">
                          <a:hlinkClick r:id="rId11"/>
                        </a:rPr>
                        <a:t>Qt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000" dirty="0">
                          <a:hlinkClick r:id="rId12"/>
                        </a:rPr>
                        <a:t>http://doc.qt.io/qt-5.10/classes.html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0381039"/>
                  </a:ext>
                </a:extLst>
              </a:tr>
            </a:tbl>
          </a:graphicData>
        </a:graphic>
      </p:graphicFrame>
      <p:sp>
        <p:nvSpPr>
          <p:cNvPr id="7" name="Title 1"/>
          <p:cNvSpPr txBox="1">
            <a:spLocks/>
          </p:cNvSpPr>
          <p:nvPr/>
        </p:nvSpPr>
        <p:spPr bwMode="auto">
          <a:xfrm>
            <a:off x="533400" y="914400"/>
            <a:ext cx="8001000" cy="467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sz="2800" b="1" dirty="0">
                <a:solidFill>
                  <a:schemeClr val="tx2"/>
                </a:solidFill>
              </a:rPr>
              <a:t>Generic computing and GUI libraries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400594"/>
              </p:ext>
            </p:extLst>
          </p:nvPr>
        </p:nvGraphicFramePr>
        <p:xfrm>
          <a:off x="381000" y="4333239"/>
          <a:ext cx="8305800" cy="2016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3637899480"/>
                    </a:ext>
                  </a:extLst>
                </a:gridCol>
                <a:gridCol w="6629400">
                  <a:extLst>
                    <a:ext uri="{9D8B030D-6E8A-4147-A177-3AD203B41FA5}">
                      <a16:colId xmlns:a16="http://schemas.microsoft.com/office/drawing/2014/main" val="20850141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Toolkit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API documentation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2093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000" dirty="0">
                          <a:hlinkClick r:id="rId13"/>
                        </a:rPr>
                        <a:t>Slicer core</a:t>
                      </a:r>
                      <a:endParaRPr lang="en-C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C++: </a:t>
                      </a:r>
                      <a:r>
                        <a:rPr lang="en-US" sz="2000" dirty="0">
                          <a:hlinkClick r:id="rId14"/>
                        </a:rPr>
                        <a:t>http://www.slicer.org/doc/html/classes.html</a:t>
                      </a:r>
                      <a:r>
                        <a:rPr lang="en-US" sz="2000" dirty="0"/>
                        <a:t> </a:t>
                      </a:r>
                    </a:p>
                    <a:p>
                      <a:r>
                        <a:rPr lang="en-US" sz="2000" dirty="0"/>
                        <a:t>Python: </a:t>
                      </a:r>
                      <a:r>
                        <a:rPr lang="en-US" sz="1800" dirty="0">
                          <a:hlinkClick r:id="rId15"/>
                        </a:rPr>
                        <a:t>http://mwoehlke-kitware.github.io/Slicer/Base/slicer.html</a:t>
                      </a:r>
                      <a:endParaRPr lang="en-US" sz="1800" dirty="0"/>
                    </a:p>
                    <a:p>
                      <a:pPr marL="801688" indent="-571500"/>
                      <a:r>
                        <a:rPr lang="en-US" sz="1800" dirty="0"/>
                        <a:t>For up-to-date docs, type this into Python console: </a:t>
                      </a:r>
                      <a:r>
                        <a:rPr lang="en-US" sz="1800" dirty="0">
                          <a:latin typeface="Miriam Fixed" panose="020B0509050101010101"/>
                        </a:rPr>
                        <a:t>help(</a:t>
                      </a:r>
                      <a:r>
                        <a:rPr lang="en-US" sz="1800" dirty="0" err="1">
                          <a:latin typeface="Miriam Fixed" panose="020B0509050101010101"/>
                        </a:rPr>
                        <a:t>slicer.util</a:t>
                      </a:r>
                      <a:r>
                        <a:rPr lang="en-US" sz="1800" dirty="0">
                          <a:latin typeface="Miriam Fixed" panose="020B0509050101010101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0814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hlinkClick r:id="rId16"/>
                        </a:rPr>
                        <a:t>CTK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hlinkClick r:id="rId17"/>
                        </a:rPr>
                        <a:t>http://www.commontk.org/docs/html/classes.html</a:t>
                      </a:r>
                      <a:r>
                        <a:rPr lang="en-US" sz="200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4868226"/>
                  </a:ext>
                </a:extLst>
              </a:tr>
            </a:tbl>
          </a:graphicData>
        </a:graphic>
      </p:graphicFrame>
      <p:sp>
        <p:nvSpPr>
          <p:cNvPr id="9" name="Title 1"/>
          <p:cNvSpPr txBox="1">
            <a:spLocks/>
          </p:cNvSpPr>
          <p:nvPr/>
        </p:nvSpPr>
        <p:spPr bwMode="auto">
          <a:xfrm>
            <a:off x="533400" y="3886200"/>
            <a:ext cx="8001000" cy="467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sz="2800" b="1" dirty="0">
                <a:solidFill>
                  <a:schemeClr val="tx2"/>
                </a:solidFill>
              </a:rPr>
              <a:t>Slicer-specific libraries</a:t>
            </a:r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905000" y="6356350"/>
            <a:ext cx="52578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2019</a:t>
            </a:r>
          </a:p>
        </p:txBody>
      </p:sp>
    </p:spTree>
    <p:extLst>
      <p:ext uri="{BB962C8B-B14F-4D97-AF65-F5344CB8AC3E}">
        <p14:creationId xmlns:p14="http://schemas.microsoft.com/office/powerpoint/2010/main" val="3469161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58"/>
    </mc:Choice>
    <mc:Fallback xmlns="">
      <p:transition spd="slow" advTm="7158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49</a:t>
            </a:fld>
            <a:r>
              <a:rPr lang="en-US" dirty="0"/>
              <a:t> -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 dirty="0">
                <a:solidFill>
                  <a:schemeClr val="tx2"/>
                </a:solidFill>
              </a:rPr>
              <a:t>Where to find examples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685800" y="1295400"/>
            <a:ext cx="7696199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Slicer core: </a:t>
            </a:r>
            <a:r>
              <a:rPr lang="en-US" dirty="0">
                <a:hlinkClick r:id="rId3"/>
              </a:rPr>
              <a:t>https://github.com/Slicer/Slicer</a:t>
            </a:r>
            <a:endParaRPr lang="en-US" dirty="0"/>
          </a:p>
          <a:p>
            <a:r>
              <a:rPr lang="en-US" dirty="0"/>
              <a:t>Extensions:</a:t>
            </a:r>
          </a:p>
          <a:p>
            <a:pPr lvl="1"/>
            <a:r>
              <a:rPr lang="en-US" dirty="0"/>
              <a:t>Index of extensions (see repository in *.s4ext): </a:t>
            </a:r>
            <a:r>
              <a:rPr lang="en-US" dirty="0">
                <a:hlinkClick r:id="rId4"/>
              </a:rPr>
              <a:t>https://github.com/Slicer/ExtensionsIndex</a:t>
            </a:r>
            <a:endParaRPr lang="en-US" dirty="0"/>
          </a:p>
          <a:p>
            <a:pPr lvl="1"/>
            <a:r>
              <a:rPr lang="en-US" dirty="0"/>
              <a:t>SlicerIGT: </a:t>
            </a:r>
            <a:r>
              <a:rPr lang="en-US" dirty="0">
                <a:hlinkClick r:id="rId5"/>
              </a:rPr>
              <a:t>https://github.com/SlicerIGT/SlicerIGT/</a:t>
            </a:r>
            <a:endParaRPr lang="en-US" dirty="0"/>
          </a:p>
          <a:p>
            <a:pPr lvl="1"/>
            <a:r>
              <a:rPr lang="en-US" dirty="0"/>
              <a:t>SlicerRT: </a:t>
            </a:r>
            <a:r>
              <a:rPr lang="en-US" dirty="0">
                <a:hlinkClick r:id="rId6"/>
              </a:rPr>
              <a:t>https://app.assembla.com/spaces/slicerrt/subversion/source/HEAD/trunk</a:t>
            </a:r>
            <a:endParaRPr lang="en-US" dirty="0"/>
          </a:p>
          <a:p>
            <a:pPr lvl="1"/>
            <a:endParaRPr lang="en-CA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905000" y="6356350"/>
            <a:ext cx="52578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2019</a:t>
            </a:r>
          </a:p>
        </p:txBody>
      </p:sp>
    </p:spTree>
    <p:extLst>
      <p:ext uri="{BB962C8B-B14F-4D97-AF65-F5344CB8AC3E}">
        <p14:creationId xmlns:p14="http://schemas.microsoft.com/office/powerpoint/2010/main" val="930169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58"/>
    </mc:Choice>
    <mc:Fallback xmlns="">
      <p:transition spd="slow" advTm="7158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5</a:t>
            </a:fld>
            <a:r>
              <a:rPr lang="en-US" dirty="0"/>
              <a:t> -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2019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685800" y="914400"/>
            <a:ext cx="82296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Responsibilities:</a:t>
            </a:r>
          </a:p>
          <a:p>
            <a:pPr lvl="1"/>
            <a:r>
              <a:rPr lang="en-CA" dirty="0"/>
              <a:t>Store data</a:t>
            </a:r>
          </a:p>
          <a:p>
            <a:pPr lvl="1"/>
            <a:r>
              <a:rPr lang="en-CA" dirty="0"/>
              <a:t>Serialization to/from XML for file storage</a:t>
            </a:r>
          </a:p>
          <a:p>
            <a:pPr lvl="1"/>
            <a:r>
              <a:rPr lang="en-CA" dirty="0"/>
              <a:t>No display or processing </a:t>
            </a:r>
            <a:r>
              <a:rPr lang="en-CA" i="1" dirty="0"/>
              <a:t>methods</a:t>
            </a:r>
          </a:p>
          <a:p>
            <a:r>
              <a:rPr lang="en-CA" dirty="0"/>
              <a:t>Basic types:</a:t>
            </a:r>
          </a:p>
          <a:p>
            <a:pPr lvl="1"/>
            <a:r>
              <a:rPr lang="en-CA" dirty="0"/>
              <a:t>Data node</a:t>
            </a:r>
          </a:p>
          <a:p>
            <a:pPr lvl="1"/>
            <a:r>
              <a:rPr lang="en-CA" dirty="0"/>
              <a:t>Display node: visualization options for data node content; multiple display nodes allowed</a:t>
            </a:r>
          </a:p>
          <a:p>
            <a:pPr lvl="1"/>
            <a:r>
              <a:rPr lang="en-CA" dirty="0"/>
              <a:t>Storage node: what format, file name to use for persistent storage of the data node content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457200" y="0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 dirty="0">
                <a:solidFill>
                  <a:schemeClr val="tx2"/>
                </a:solidFill>
              </a:rPr>
              <a:t>MRML node</a:t>
            </a:r>
          </a:p>
        </p:txBody>
      </p:sp>
    </p:spTree>
    <p:extLst>
      <p:ext uri="{BB962C8B-B14F-4D97-AF65-F5344CB8AC3E}">
        <p14:creationId xmlns:p14="http://schemas.microsoft.com/office/powerpoint/2010/main" val="1980467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58"/>
    </mc:Choice>
    <mc:Fallback xmlns="">
      <p:transition spd="slow" advTm="7158"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/>
          <a:lstStyle/>
          <a:p>
            <a:r>
              <a:rPr lang="en-CA" dirty="0"/>
              <a:t>Hints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50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85775" y="1187450"/>
            <a:ext cx="8201025" cy="467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200" dirty="0"/>
              <a:t>To be able to show a model node, create display node:</a:t>
            </a:r>
          </a:p>
          <a:p>
            <a:pPr>
              <a:buNone/>
            </a:pPr>
            <a:r>
              <a:rPr lang="en-CA" sz="1800" dirty="0">
                <a:latin typeface="Consolas" panose="020B0609020204030204" pitchFamily="49" charset="0"/>
                <a:cs typeface="Miriam Fixed" panose="020B0509050101010101"/>
              </a:rPr>
              <a:t>	</a:t>
            </a:r>
            <a:r>
              <a:rPr lang="en-CA" sz="1600" dirty="0" err="1">
                <a:latin typeface="Consolas" panose="020B0609020204030204" pitchFamily="49" charset="0"/>
                <a:cs typeface="Miriam Fixed" panose="020B0509050101010101"/>
              </a:rPr>
              <a:t>outputModel.CreateDefaultDisplayNodes</a:t>
            </a:r>
            <a:r>
              <a:rPr lang="en-CA" sz="1600" dirty="0">
                <a:latin typeface="Consolas" panose="020B0609020204030204" pitchFamily="49" charset="0"/>
                <a:cs typeface="Miriam Fixed" panose="020B0509050101010101"/>
              </a:rPr>
              <a:t>()</a:t>
            </a:r>
          </a:p>
          <a:p>
            <a:pPr>
              <a:buNone/>
            </a:pPr>
            <a:endParaRPr lang="en-CA" sz="1600" dirty="0">
              <a:latin typeface="Consolas" panose="020B0609020204030204" pitchFamily="49" charset="0"/>
              <a:cs typeface="Miriam Fixed" panose="020B0509050101010101"/>
            </a:endParaRPr>
          </a:p>
          <a:p>
            <a:r>
              <a:rPr lang="en-CA" sz="2200" dirty="0"/>
              <a:t>To show model intersections with a 2D slice viewer: </a:t>
            </a:r>
            <a:r>
              <a:rPr lang="en-CA" sz="1600" dirty="0" err="1">
                <a:latin typeface="Consolas" panose="020B0609020204030204" pitchFamily="49" charset="0"/>
                <a:cs typeface="Miriam Fixed" panose="020B0509050101010101" pitchFamily="49" charset="-79"/>
              </a:rPr>
              <a:t>outputModel.GetDisplayNode</a:t>
            </a:r>
            <a:r>
              <a:rPr lang="en-CA" sz="1600" dirty="0">
                <a:latin typeface="Consolas" panose="020B0609020204030204" pitchFamily="49" charset="0"/>
                <a:cs typeface="Miriam Fixed" panose="020B0509050101010101" pitchFamily="49" charset="-79"/>
              </a:rPr>
              <a:t>().</a:t>
            </a:r>
            <a:r>
              <a:rPr lang="en-CA" sz="1600" dirty="0" err="1">
                <a:latin typeface="Consolas" panose="020B0609020204030204" pitchFamily="49" charset="0"/>
                <a:cs typeface="Miriam Fixed" panose="020B0509050101010101" pitchFamily="49" charset="-79"/>
              </a:rPr>
              <a:t>SetSliceIntersectionVisibility</a:t>
            </a:r>
            <a:r>
              <a:rPr lang="en-CA" sz="1600" dirty="0">
                <a:latin typeface="Consolas" panose="020B0609020204030204" pitchFamily="49" charset="0"/>
                <a:cs typeface="Miriam Fixed" panose="020B0509050101010101" pitchFamily="49" charset="-79"/>
              </a:rPr>
              <a:t>(True)</a:t>
            </a:r>
          </a:p>
          <a:p>
            <a:endParaRPr lang="en-CA" sz="1600" dirty="0">
              <a:latin typeface="Consolas" panose="020B0609020204030204" pitchFamily="49" charset="0"/>
              <a:cs typeface="Miriam Fixed" panose="020B0509050101010101"/>
            </a:endParaRPr>
          </a:p>
          <a:p>
            <a:r>
              <a:rPr lang="en-CA" sz="2000" dirty="0"/>
              <a:t>Remember that all the logic is implemented in the </a:t>
            </a:r>
            <a:r>
              <a:rPr lang="en-CA" sz="1600" b="1" dirty="0">
                <a:latin typeface="Miriam Fixed" panose="020B0509050101010101" pitchFamily="49" charset="-79"/>
                <a:cs typeface="Miriam Fixed" panose="020B0509050101010101" pitchFamily="49" charset="-79"/>
              </a:rPr>
              <a:t>run</a:t>
            </a:r>
            <a:r>
              <a:rPr lang="en-CA" sz="2000" dirty="0"/>
              <a:t> function in the logic class, which is called in the </a:t>
            </a:r>
            <a:r>
              <a:rPr lang="en-CA" sz="1600" dirty="0" err="1">
                <a:latin typeface="Consolas" panose="020B0609020204030204" pitchFamily="49" charset="0"/>
                <a:cs typeface="Miriam Fixed" panose="020B0509050101010101" pitchFamily="49" charset="-79"/>
              </a:rPr>
              <a:t>onApplyButton</a:t>
            </a:r>
            <a:r>
              <a:rPr lang="en-CA" sz="2000" dirty="0"/>
              <a:t> function</a:t>
            </a:r>
            <a:endParaRPr lang="en-CA" sz="2200" dirty="0"/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905000" y="6356350"/>
            <a:ext cx="52578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2019</a:t>
            </a:r>
          </a:p>
        </p:txBody>
      </p:sp>
    </p:spTree>
    <p:extLst>
      <p:ext uri="{BB962C8B-B14F-4D97-AF65-F5344CB8AC3E}">
        <p14:creationId xmlns:p14="http://schemas.microsoft.com/office/powerpoint/2010/main" val="331891091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51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457200" y="1371600"/>
            <a:ext cx="82296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sz="6600" b="1" dirty="0">
                <a:solidFill>
                  <a:schemeClr val="tx2"/>
                </a:solidFill>
              </a:rPr>
              <a:t>Congratulations!</a:t>
            </a:r>
          </a:p>
          <a:p>
            <a:endParaRPr lang="en-CA" sz="6600" b="1" dirty="0">
              <a:solidFill>
                <a:schemeClr val="tx2"/>
              </a:solidFill>
            </a:endParaRPr>
          </a:p>
          <a:p>
            <a:endParaRPr lang="en-CA" sz="6600" b="1" dirty="0">
              <a:solidFill>
                <a:schemeClr val="tx2"/>
              </a:solidFill>
            </a:endParaRPr>
          </a:p>
          <a:p>
            <a:br>
              <a:rPr lang="en-CA" sz="6600" b="1" dirty="0">
                <a:solidFill>
                  <a:schemeClr val="tx2"/>
                </a:solidFill>
              </a:rPr>
            </a:br>
            <a:br>
              <a:rPr lang="en-CA" sz="6600" b="1" dirty="0">
                <a:solidFill>
                  <a:schemeClr val="tx2"/>
                </a:solidFill>
              </a:rPr>
            </a:br>
            <a:r>
              <a:rPr lang="en-CA" sz="5400" b="1" dirty="0">
                <a:solidFill>
                  <a:schemeClr val="tx2"/>
                </a:solidFill>
              </a:rPr>
              <a:t>Thanks for attending!</a:t>
            </a:r>
          </a:p>
        </p:txBody>
      </p:sp>
      <p:pic>
        <p:nvPicPr>
          <p:cNvPr id="1026" name="Picture 2" descr="http://cdn.theatlantic.com/static/mt/assets/science/bender-applause_medium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3360" y="1261805"/>
            <a:ext cx="3637279" cy="376739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905000" y="6356350"/>
            <a:ext cx="52578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2019</a:t>
            </a:r>
          </a:p>
        </p:txBody>
      </p:sp>
    </p:spTree>
    <p:extLst>
      <p:ext uri="{BB962C8B-B14F-4D97-AF65-F5344CB8AC3E}">
        <p14:creationId xmlns:p14="http://schemas.microsoft.com/office/powerpoint/2010/main" val="150238336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52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2015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457200" y="1371600"/>
            <a:ext cx="82296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sz="6600" b="1" dirty="0">
                <a:solidFill>
                  <a:schemeClr val="tx2"/>
                </a:solidFill>
              </a:rPr>
              <a:t>Appendix</a:t>
            </a:r>
            <a:endParaRPr lang="en-CA" sz="5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746852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53</a:t>
            </a:fld>
            <a:r>
              <a:rPr lang="en-US" dirty="0"/>
              <a:t> -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2017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457200" y="0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 dirty="0">
                <a:solidFill>
                  <a:schemeClr val="tx2"/>
                </a:solidFill>
              </a:rPr>
              <a:t>Transforms</a:t>
            </a:r>
          </a:p>
        </p:txBody>
      </p:sp>
      <p:sp>
        <p:nvSpPr>
          <p:cNvPr id="56" name="Content Placeholder 2"/>
          <p:cNvSpPr txBox="1">
            <a:spLocks/>
          </p:cNvSpPr>
          <p:nvPr/>
        </p:nvSpPr>
        <p:spPr bwMode="auto">
          <a:xfrm>
            <a:off x="228600" y="1066800"/>
            <a:ext cx="86868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Slicer world coordinate system:</a:t>
            </a:r>
            <a:br>
              <a:rPr lang="en-CA" dirty="0"/>
            </a:br>
            <a:r>
              <a:rPr lang="en-CA" dirty="0"/>
              <a:t>RAS (right-anterior-superior)</a:t>
            </a:r>
          </a:p>
          <a:p>
            <a:r>
              <a:rPr lang="en-CA" dirty="0"/>
              <a:t>Get linear transform from the node to RAS:</a:t>
            </a:r>
          </a:p>
          <a:p>
            <a:pPr marL="798513" lvl="1" indent="-338138">
              <a:buNone/>
            </a:pPr>
            <a:r>
              <a:rPr lang="en-CA" sz="1800" b="1" dirty="0" err="1">
                <a:latin typeface="Miriam Fixed" pitchFamily="49" charset="-79"/>
                <a:cs typeface="Miriam Fixed" pitchFamily="49" charset="-79"/>
              </a:rPr>
              <a:t>nodeToRas</a:t>
            </a:r>
            <a:r>
              <a:rPr lang="en-CA" sz="1800" b="1" dirty="0">
                <a:latin typeface="Miriam Fixed" pitchFamily="49" charset="-79"/>
                <a:cs typeface="Miriam Fixed" pitchFamily="49" charset="-79"/>
              </a:rPr>
              <a:t> = vtk.vtkMatrix4x4()</a:t>
            </a:r>
          </a:p>
          <a:p>
            <a:pPr marL="798513" lvl="1" indent="-338138">
              <a:buNone/>
            </a:pPr>
            <a:r>
              <a:rPr lang="en-CA" sz="1800" b="1" dirty="0">
                <a:latin typeface="Miriam Fixed" pitchFamily="49" charset="-79"/>
                <a:cs typeface="Miriam Fixed" pitchFamily="49" charset="-79"/>
              </a:rPr>
              <a:t>if </a:t>
            </a:r>
            <a:r>
              <a:rPr lang="en-CA" sz="1800" b="1" dirty="0" err="1">
                <a:latin typeface="Miriam Fixed" pitchFamily="49" charset="-79"/>
                <a:cs typeface="Miriam Fixed" pitchFamily="49" charset="-79"/>
              </a:rPr>
              <a:t>node.GetTransformNodeID</a:t>
            </a:r>
            <a:r>
              <a:rPr lang="en-CA" sz="1800" b="1" dirty="0">
                <a:latin typeface="Miriam Fixed" pitchFamily="49" charset="-79"/>
                <a:cs typeface="Miriam Fixed" pitchFamily="49" charset="-79"/>
              </a:rPr>
              <a:t>():</a:t>
            </a:r>
          </a:p>
          <a:p>
            <a:pPr marL="968375" lvl="1" indent="-223838">
              <a:buNone/>
            </a:pPr>
            <a:r>
              <a:rPr lang="en-CA" sz="1800" b="1" dirty="0" err="1">
                <a:latin typeface="Miriam Fixed" pitchFamily="49" charset="-79"/>
                <a:cs typeface="Miriam Fixed" pitchFamily="49" charset="-79"/>
              </a:rPr>
              <a:t>nodeToRasNode</a:t>
            </a:r>
            <a:r>
              <a:rPr lang="en-CA" sz="1800" b="1" dirty="0">
                <a:latin typeface="Miriam Fixed" pitchFamily="49" charset="-79"/>
                <a:cs typeface="Miriam Fixed" pitchFamily="49" charset="-79"/>
              </a:rPr>
              <a:t> = </a:t>
            </a:r>
            <a:r>
              <a:rPr lang="en-CA" sz="1800" b="1" dirty="0" err="1">
                <a:latin typeface="Miriam Fixed" pitchFamily="49" charset="-79"/>
                <a:cs typeface="Miriam Fixed" pitchFamily="49" charset="-79"/>
              </a:rPr>
              <a:t>slicer.mrmlScene.GetNodeByID</a:t>
            </a:r>
            <a:r>
              <a:rPr lang="en-CA" sz="1800" b="1" dirty="0">
                <a:latin typeface="Miriam Fixed" pitchFamily="49" charset="-79"/>
                <a:cs typeface="Miriam Fixed" pitchFamily="49" charset="-79"/>
              </a:rPr>
              <a:t>(</a:t>
            </a:r>
            <a:r>
              <a:rPr lang="en-CA" sz="1800" b="1" dirty="0" err="1">
                <a:latin typeface="Miriam Fixed" pitchFamily="49" charset="-79"/>
                <a:cs typeface="Miriam Fixed" pitchFamily="49" charset="-79"/>
              </a:rPr>
              <a:t>node.GetTransformNodeID</a:t>
            </a:r>
            <a:r>
              <a:rPr lang="en-CA" sz="1800" b="1" dirty="0">
                <a:latin typeface="Miriam Fixed" pitchFamily="49" charset="-79"/>
                <a:cs typeface="Miriam Fixed" pitchFamily="49" charset="-79"/>
              </a:rPr>
              <a:t>())</a:t>
            </a:r>
          </a:p>
          <a:p>
            <a:pPr marL="1082675" lvl="1" indent="-338138">
              <a:buNone/>
            </a:pPr>
            <a:r>
              <a:rPr lang="en-CA" sz="1800" b="1" dirty="0" err="1">
                <a:latin typeface="Miriam Fixed" pitchFamily="49" charset="-79"/>
                <a:cs typeface="Miriam Fixed" pitchFamily="49" charset="-79"/>
              </a:rPr>
              <a:t>nodeToRasNode.GetMatrixTransformToWorld</a:t>
            </a:r>
            <a:r>
              <a:rPr lang="en-CA" sz="1800" b="1" dirty="0">
                <a:latin typeface="Miriam Fixed" pitchFamily="49" charset="-79"/>
                <a:cs typeface="Miriam Fixed" pitchFamily="49" charset="-79"/>
              </a:rPr>
              <a:t>(</a:t>
            </a:r>
            <a:r>
              <a:rPr lang="en-CA" sz="1800" b="1" dirty="0" err="1">
                <a:latin typeface="Miriam Fixed" pitchFamily="49" charset="-79"/>
                <a:cs typeface="Miriam Fixed" pitchFamily="49" charset="-79"/>
              </a:rPr>
              <a:t>nodeToRas</a:t>
            </a:r>
            <a:r>
              <a:rPr lang="en-CA" sz="1800" b="1" dirty="0">
                <a:latin typeface="Miriam Fixed" pitchFamily="49" charset="-79"/>
                <a:cs typeface="Miriam Fixed" pitchFamily="49" charset="-79"/>
              </a:rPr>
              <a:t>)</a:t>
            </a:r>
          </a:p>
          <a:p>
            <a:r>
              <a:rPr lang="en-CA" dirty="0"/>
              <a:t>Transform may be non-linear</a:t>
            </a:r>
          </a:p>
          <a:p>
            <a:r>
              <a:rPr lang="en-CA" dirty="0"/>
              <a:t>At least log an error if transform is present but it is ignored</a:t>
            </a:r>
          </a:p>
        </p:txBody>
      </p:sp>
    </p:spTree>
    <p:extLst>
      <p:ext uri="{BB962C8B-B14F-4D97-AF65-F5344CB8AC3E}">
        <p14:creationId xmlns:p14="http://schemas.microsoft.com/office/powerpoint/2010/main" val="2501084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58"/>
    </mc:Choice>
    <mc:Fallback xmlns="">
      <p:transition spd="slow" advTm="7158"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54</a:t>
            </a:fld>
            <a:r>
              <a:rPr lang="en-US" dirty="0"/>
              <a:t> -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2017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457200" y="0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 dirty="0">
                <a:solidFill>
                  <a:schemeClr val="tx2"/>
                </a:solidFill>
              </a:rPr>
              <a:t>Node references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04800" y="1390650"/>
            <a:ext cx="990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Scene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914400" y="2076450"/>
            <a:ext cx="1828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ModelNode1</a:t>
            </a:r>
          </a:p>
        </p:txBody>
      </p:sp>
      <p:cxnSp>
        <p:nvCxnSpPr>
          <p:cNvPr id="18" name="Elbow Connector 17"/>
          <p:cNvCxnSpPr>
            <a:stCxn id="15" idx="2"/>
            <a:endCxn id="16" idx="1"/>
          </p:cNvCxnSpPr>
          <p:nvPr/>
        </p:nvCxnSpPr>
        <p:spPr>
          <a:xfrm rot="16200000" flipH="1">
            <a:off x="685800" y="2038350"/>
            <a:ext cx="342900" cy="11430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914400" y="2609850"/>
            <a:ext cx="2362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ModelDisplayNode1</a:t>
            </a:r>
          </a:p>
        </p:txBody>
      </p:sp>
      <p:sp>
        <p:nvSpPr>
          <p:cNvPr id="22" name="Rectangle 21"/>
          <p:cNvSpPr/>
          <p:nvPr/>
        </p:nvSpPr>
        <p:spPr>
          <a:xfrm>
            <a:off x="914400" y="3143250"/>
            <a:ext cx="2362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ModelDisplayNode2</a:t>
            </a:r>
          </a:p>
        </p:txBody>
      </p:sp>
      <p:cxnSp>
        <p:nvCxnSpPr>
          <p:cNvPr id="26" name="Elbow Connector 25"/>
          <p:cNvCxnSpPr>
            <a:stCxn id="15" idx="2"/>
            <a:endCxn id="21" idx="1"/>
          </p:cNvCxnSpPr>
          <p:nvPr/>
        </p:nvCxnSpPr>
        <p:spPr>
          <a:xfrm rot="16200000" flipH="1">
            <a:off x="419100" y="2305050"/>
            <a:ext cx="876300" cy="11430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15" idx="2"/>
            <a:endCxn id="22" idx="1"/>
          </p:cNvCxnSpPr>
          <p:nvPr/>
        </p:nvCxnSpPr>
        <p:spPr>
          <a:xfrm rot="16200000" flipH="1">
            <a:off x="152400" y="2571750"/>
            <a:ext cx="1409700" cy="11430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914400" y="4191000"/>
            <a:ext cx="1828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VolumeNode1</a:t>
            </a:r>
          </a:p>
        </p:txBody>
      </p:sp>
      <p:cxnSp>
        <p:nvCxnSpPr>
          <p:cNvPr id="33" name="Elbow Connector 32"/>
          <p:cNvCxnSpPr>
            <a:endCxn id="32" idx="1"/>
          </p:cNvCxnSpPr>
          <p:nvPr/>
        </p:nvCxnSpPr>
        <p:spPr>
          <a:xfrm rot="16200000" flipH="1">
            <a:off x="685800" y="4152900"/>
            <a:ext cx="342900" cy="11430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914400" y="4724400"/>
            <a:ext cx="2362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VolumeDisplayNode1</a:t>
            </a:r>
          </a:p>
        </p:txBody>
      </p:sp>
      <p:sp>
        <p:nvSpPr>
          <p:cNvPr id="35" name="Rectangle 34"/>
          <p:cNvSpPr/>
          <p:nvPr/>
        </p:nvSpPr>
        <p:spPr>
          <a:xfrm>
            <a:off x="914400" y="5257800"/>
            <a:ext cx="2362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VolumeStorageNode1</a:t>
            </a:r>
          </a:p>
        </p:txBody>
      </p:sp>
      <p:cxnSp>
        <p:nvCxnSpPr>
          <p:cNvPr id="36" name="Elbow Connector 35"/>
          <p:cNvCxnSpPr>
            <a:endCxn id="34" idx="1"/>
          </p:cNvCxnSpPr>
          <p:nvPr/>
        </p:nvCxnSpPr>
        <p:spPr>
          <a:xfrm rot="16200000" flipH="1">
            <a:off x="419100" y="4419600"/>
            <a:ext cx="876300" cy="11430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15" idx="2"/>
            <a:endCxn id="35" idx="1"/>
          </p:cNvCxnSpPr>
          <p:nvPr/>
        </p:nvCxnSpPr>
        <p:spPr>
          <a:xfrm rot="16200000" flipH="1">
            <a:off x="-904875" y="3629025"/>
            <a:ext cx="3524250" cy="11430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16" idx="3"/>
            <a:endCxn id="21" idx="3"/>
          </p:cNvCxnSpPr>
          <p:nvPr/>
        </p:nvCxnSpPr>
        <p:spPr>
          <a:xfrm>
            <a:off x="2743200" y="2266950"/>
            <a:ext cx="533400" cy="533400"/>
          </a:xfrm>
          <a:prstGeom prst="curvedConnector3">
            <a:avLst>
              <a:gd name="adj1" fmla="val 14285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3"/>
          <p:cNvCxnSpPr>
            <a:stCxn id="16" idx="3"/>
            <a:endCxn id="22" idx="3"/>
          </p:cNvCxnSpPr>
          <p:nvPr/>
        </p:nvCxnSpPr>
        <p:spPr>
          <a:xfrm>
            <a:off x="2743200" y="2266950"/>
            <a:ext cx="533400" cy="1066800"/>
          </a:xfrm>
          <a:prstGeom prst="curvedConnector3">
            <a:avLst>
              <a:gd name="adj1" fmla="val 14285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3"/>
          <p:cNvCxnSpPr>
            <a:stCxn id="32" idx="3"/>
            <a:endCxn id="34" idx="3"/>
          </p:cNvCxnSpPr>
          <p:nvPr/>
        </p:nvCxnSpPr>
        <p:spPr>
          <a:xfrm>
            <a:off x="2743200" y="4381500"/>
            <a:ext cx="533400" cy="533400"/>
          </a:xfrm>
          <a:prstGeom prst="curvedConnector3">
            <a:avLst>
              <a:gd name="adj1" fmla="val 14285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43"/>
          <p:cNvCxnSpPr>
            <a:stCxn id="32" idx="3"/>
            <a:endCxn id="35" idx="3"/>
          </p:cNvCxnSpPr>
          <p:nvPr/>
        </p:nvCxnSpPr>
        <p:spPr>
          <a:xfrm>
            <a:off x="2743200" y="4381500"/>
            <a:ext cx="533400" cy="1066800"/>
          </a:xfrm>
          <a:prstGeom prst="curvedConnector3">
            <a:avLst>
              <a:gd name="adj1" fmla="val 14285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ontent Placeholder 2"/>
          <p:cNvSpPr txBox="1">
            <a:spLocks/>
          </p:cNvSpPr>
          <p:nvPr/>
        </p:nvSpPr>
        <p:spPr bwMode="auto">
          <a:xfrm>
            <a:off x="3276600" y="914400"/>
            <a:ext cx="5867400" cy="2266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800" dirty="0"/>
              <a:t>Always use this whenever a node relies on data stored in other nodes</a:t>
            </a:r>
          </a:p>
          <a:p>
            <a:r>
              <a:rPr lang="en-CA" sz="2800" dirty="0"/>
              <a:t>Specified by role name, referenced node ID, index (multiple references with the same role is allowed)</a:t>
            </a:r>
          </a:p>
          <a:p>
            <a:r>
              <a:rPr lang="en-CA" sz="2800" b="1" dirty="0"/>
              <a:t>Saved/restored with the scene</a:t>
            </a:r>
          </a:p>
          <a:p>
            <a:pPr marL="457200" lvl="1" indent="0">
              <a:buNone/>
            </a:pPr>
            <a:r>
              <a:rPr lang="en-CA" dirty="0"/>
              <a:t>Not trivial: When importing a scene and a node ID is already found in the current scene, the imported node ID is automatically renamed and all references are updated</a:t>
            </a:r>
          </a:p>
        </p:txBody>
      </p:sp>
      <p:sp>
        <p:nvSpPr>
          <p:cNvPr id="57" name="Rectangle 56"/>
          <p:cNvSpPr/>
          <p:nvPr/>
        </p:nvSpPr>
        <p:spPr>
          <a:xfrm>
            <a:off x="914400" y="3657600"/>
            <a:ext cx="2362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ModelStorageNode1</a:t>
            </a:r>
          </a:p>
        </p:txBody>
      </p:sp>
      <p:cxnSp>
        <p:nvCxnSpPr>
          <p:cNvPr id="58" name="Elbow Connector 57"/>
          <p:cNvCxnSpPr>
            <a:stCxn id="15" idx="2"/>
            <a:endCxn id="57" idx="1"/>
          </p:cNvCxnSpPr>
          <p:nvPr/>
        </p:nvCxnSpPr>
        <p:spPr>
          <a:xfrm rot="16200000" flipH="1">
            <a:off x="-104775" y="2828925"/>
            <a:ext cx="1924050" cy="11430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43"/>
          <p:cNvCxnSpPr>
            <a:stCxn id="16" idx="3"/>
            <a:endCxn id="57" idx="3"/>
          </p:cNvCxnSpPr>
          <p:nvPr/>
        </p:nvCxnSpPr>
        <p:spPr>
          <a:xfrm>
            <a:off x="2743200" y="2266950"/>
            <a:ext cx="533400" cy="1581150"/>
          </a:xfrm>
          <a:prstGeom prst="curvedConnector3">
            <a:avLst>
              <a:gd name="adj1" fmla="val 14285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690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58"/>
    </mc:Choice>
    <mc:Fallback xmlns="">
      <p:transition spd="slow" advTm="7158"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55</a:t>
            </a:fld>
            <a:r>
              <a:rPr lang="en-US" dirty="0"/>
              <a:t> -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2017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685800" y="1295400"/>
            <a:ext cx="7696199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Qt designer can be used</a:t>
            </a:r>
          </a:p>
          <a:p>
            <a:r>
              <a:rPr lang="en-CA" dirty="0"/>
              <a:t>Generated UI file can be loaded to create module GUI: </a:t>
            </a:r>
            <a:r>
              <a:rPr lang="en-CA" dirty="0">
                <a:hlinkClick r:id="rId3"/>
              </a:rPr>
              <a:t>http://www.slicer.org/slicerWiki/index.php/Documentation/Nightly/Developers/Tutorials/PythonAndUIFile</a:t>
            </a:r>
            <a:endParaRPr lang="en-CA" dirty="0"/>
          </a:p>
          <a:p>
            <a:endParaRPr lang="en-CA" dirty="0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457200" y="0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 dirty="0">
                <a:solidFill>
                  <a:schemeClr val="tx2"/>
                </a:solidFill>
              </a:rPr>
              <a:t>GUI design</a:t>
            </a:r>
          </a:p>
        </p:txBody>
      </p:sp>
    </p:spTree>
    <p:extLst>
      <p:ext uri="{BB962C8B-B14F-4D97-AF65-F5344CB8AC3E}">
        <p14:creationId xmlns:p14="http://schemas.microsoft.com/office/powerpoint/2010/main" val="3400327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58"/>
    </mc:Choice>
    <mc:Fallback xmlns="">
      <p:transition spd="slow" advTm="7158"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56</a:t>
            </a:fld>
            <a:r>
              <a:rPr lang="en-US" dirty="0"/>
              <a:t> -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2017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457200" y="152400"/>
            <a:ext cx="82296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 dirty="0">
                <a:solidFill>
                  <a:schemeClr val="tx2"/>
                </a:solidFill>
              </a:rPr>
              <a:t>Overview of API’s accessible from python</a:t>
            </a:r>
          </a:p>
        </p:txBody>
      </p:sp>
      <p:pic>
        <p:nvPicPr>
          <p:cNvPr id="1026" name="Picture 2" descr="simpleitk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7155" y="3733800"/>
            <a:ext cx="3827245" cy="1014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vtk.org/opensourcelogos/vtk10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581400"/>
            <a:ext cx="5781065" cy="1267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encrypted-tbn2.gstatic.com/images?q=tbn:ANd9GcTOSXtB_36fJjsWXi7ubYOwRvFO66V3aaMjx5xTzjqLnsE3hhPqpILWhO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953000"/>
            <a:ext cx="3458759" cy="1185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 descr="http://viper.unige.ch/lib/exe/fetch.php/demos:mrml_logo.gif?w=250&amp;h=&amp;cache=cach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8845" y="5099636"/>
            <a:ext cx="3596955" cy="854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 descr="http://www.mobilelinuxnews.com/wp-content/uploads/2013/07/qt-logo-400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156147"/>
            <a:ext cx="1468920" cy="1468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60" name="Picture 36" descr="http://www.slicer.org/slicerWiki/images/5/5c/Ctk-logo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9023" y="2078853"/>
            <a:ext cx="1623508" cy="1623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6047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58"/>
    </mc:Choice>
    <mc:Fallback xmlns="">
      <p:transition spd="slow" advTm="7158"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57</a:t>
            </a:fld>
            <a:r>
              <a:rPr lang="en-US" dirty="0"/>
              <a:t> -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2017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685800" y="1447800"/>
            <a:ext cx="80010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800" dirty="0"/>
              <a:t>Main page:</a:t>
            </a:r>
            <a:br>
              <a:rPr lang="en-CA" sz="2800" dirty="0"/>
            </a:br>
            <a:r>
              <a:rPr lang="en-CA" sz="2400" dirty="0">
                <a:hlinkClick r:id="rId3"/>
              </a:rPr>
              <a:t>http://www.qt.io</a:t>
            </a:r>
            <a:endParaRPr lang="en-CA" sz="2800" dirty="0"/>
          </a:p>
          <a:p>
            <a:r>
              <a:rPr lang="en-CA" sz="2800" dirty="0"/>
              <a:t>Slicer uses version 4.8.6</a:t>
            </a:r>
          </a:p>
          <a:p>
            <a:r>
              <a:rPr lang="en-CA" sz="2800" dirty="0"/>
              <a:t>Features</a:t>
            </a:r>
          </a:p>
          <a:p>
            <a:pPr lvl="1"/>
            <a:r>
              <a:rPr lang="en-CA" sz="2400" dirty="0"/>
              <a:t>User interface</a:t>
            </a:r>
          </a:p>
          <a:p>
            <a:pPr lvl="1"/>
            <a:r>
              <a:rPr lang="en-CA" sz="2400" dirty="0"/>
              <a:t>Run-time control (signal-slot mechanism)</a:t>
            </a:r>
          </a:p>
          <a:p>
            <a:r>
              <a:rPr lang="en-CA" sz="2800" dirty="0"/>
              <a:t>Class list (bible)</a:t>
            </a:r>
            <a:br>
              <a:rPr lang="en-CA" sz="2800" dirty="0"/>
            </a:br>
            <a:r>
              <a:rPr lang="en-CA" sz="2400" dirty="0">
                <a:hlinkClick r:id="rId4"/>
              </a:rPr>
              <a:t>http://doc.qt.io/qt-4.8/classes.html</a:t>
            </a:r>
            <a:br>
              <a:rPr lang="en-CA" sz="2400" dirty="0">
                <a:hlinkClick r:id="rId4"/>
              </a:rPr>
            </a:br>
            <a:r>
              <a:rPr lang="en-CA" sz="2400" dirty="0" err="1"/>
              <a:t>Qt</a:t>
            </a:r>
            <a:r>
              <a:rPr lang="en-CA" sz="2400" dirty="0"/>
              <a:t> Assistant (desktop application)</a:t>
            </a:r>
            <a:endParaRPr lang="en-CA" sz="2800" dirty="0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457200" y="0"/>
            <a:ext cx="82296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 dirty="0" err="1">
                <a:solidFill>
                  <a:schemeClr val="tx2"/>
                </a:solidFill>
              </a:rPr>
              <a:t>Qt</a:t>
            </a:r>
            <a:endParaRPr lang="en-CA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6798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58"/>
    </mc:Choice>
    <mc:Fallback xmlns="">
      <p:transition spd="slow" advTm="7158"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58</a:t>
            </a:fld>
            <a:r>
              <a:rPr lang="en-US" dirty="0"/>
              <a:t> -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2017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685800" y="1676400"/>
            <a:ext cx="80010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800" dirty="0"/>
              <a:t>Main page:</a:t>
            </a:r>
            <a:br>
              <a:rPr lang="en-CA" sz="2800" dirty="0"/>
            </a:br>
            <a:r>
              <a:rPr lang="en-CA" sz="2400" dirty="0">
                <a:hlinkClick r:id="rId3"/>
              </a:rPr>
              <a:t>http://www.vtk.org</a:t>
            </a:r>
            <a:r>
              <a:rPr lang="en-CA" sz="2400" dirty="0"/>
              <a:t> </a:t>
            </a:r>
            <a:endParaRPr lang="en-CA" sz="2800" dirty="0"/>
          </a:p>
          <a:p>
            <a:r>
              <a:rPr lang="en-CA" sz="2800" dirty="0"/>
              <a:t>Slicer uses version 6.3.0</a:t>
            </a:r>
          </a:p>
          <a:p>
            <a:r>
              <a:rPr lang="en-CA" sz="2800" dirty="0"/>
              <a:t>Features</a:t>
            </a:r>
          </a:p>
          <a:p>
            <a:pPr lvl="1"/>
            <a:r>
              <a:rPr lang="en-CA" sz="2400" dirty="0"/>
              <a:t>Visualization</a:t>
            </a:r>
          </a:p>
          <a:p>
            <a:pPr lvl="1"/>
            <a:r>
              <a:rPr lang="en-CA" sz="2400" dirty="0"/>
              <a:t>Data handling</a:t>
            </a:r>
          </a:p>
          <a:p>
            <a:pPr lvl="1"/>
            <a:r>
              <a:rPr lang="en-CA" sz="2400" dirty="0"/>
              <a:t>Simple image processing functions</a:t>
            </a:r>
          </a:p>
          <a:p>
            <a:r>
              <a:rPr lang="en-CA" sz="2800" dirty="0"/>
              <a:t>Class list (your bible when you use the API)</a:t>
            </a:r>
            <a:br>
              <a:rPr lang="en-CA" sz="2800" dirty="0"/>
            </a:br>
            <a:r>
              <a:rPr lang="en-CA" sz="2400" dirty="0">
                <a:hlinkClick r:id="rId4"/>
              </a:rPr>
              <a:t>http://www.vtk.org/doc/release/6.3/html/classes.html</a:t>
            </a:r>
            <a:r>
              <a:rPr lang="en-CA" sz="2400" dirty="0">
                <a:hlinkClick r:id="rId5"/>
              </a:rPr>
              <a:t> </a:t>
            </a:r>
            <a:endParaRPr lang="en-CA" sz="2000" dirty="0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457200" y="0"/>
            <a:ext cx="82296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 dirty="0">
                <a:solidFill>
                  <a:schemeClr val="tx2"/>
                </a:solidFill>
              </a:rPr>
              <a:t>VTK</a:t>
            </a:r>
            <a:br>
              <a:rPr lang="en-CA" b="1" dirty="0">
                <a:solidFill>
                  <a:schemeClr val="tx2"/>
                </a:solidFill>
              </a:rPr>
            </a:br>
            <a:r>
              <a:rPr lang="en-CA" b="1" dirty="0">
                <a:solidFill>
                  <a:schemeClr val="tx2"/>
                </a:solidFill>
              </a:rPr>
              <a:t>Visualization Toolkit (by </a:t>
            </a:r>
            <a:r>
              <a:rPr lang="en-CA" b="1" dirty="0" err="1">
                <a:solidFill>
                  <a:schemeClr val="tx2"/>
                </a:solidFill>
              </a:rPr>
              <a:t>Kitware</a:t>
            </a:r>
            <a:r>
              <a:rPr lang="en-CA" b="1">
                <a:solidFill>
                  <a:schemeClr val="tx2"/>
                </a:solidFill>
              </a:rPr>
              <a:t>)</a:t>
            </a:r>
            <a:endParaRPr lang="en-CA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2123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58"/>
    </mc:Choice>
    <mc:Fallback xmlns="">
      <p:transition spd="slow" advTm="7158"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59</a:t>
            </a:fld>
            <a:r>
              <a:rPr lang="en-US" dirty="0"/>
              <a:t> -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2017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57200" y="1600200"/>
            <a:ext cx="81534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800" dirty="0"/>
              <a:t>Main page: </a:t>
            </a:r>
            <a:r>
              <a:rPr lang="en-US" sz="2400" dirty="0">
                <a:hlinkClick r:id="rId3"/>
              </a:rPr>
              <a:t>http://www.itk.org</a:t>
            </a:r>
            <a:r>
              <a:rPr lang="en-US" sz="2400" dirty="0"/>
              <a:t>, </a:t>
            </a:r>
            <a:r>
              <a:rPr lang="en-US" sz="2400" dirty="0">
                <a:hlinkClick r:id="rId4"/>
              </a:rPr>
              <a:t>http://www.simpleitk.org</a:t>
            </a:r>
            <a:endParaRPr lang="en-US" sz="2400" dirty="0"/>
          </a:p>
          <a:p>
            <a:r>
              <a:rPr lang="en-US" sz="2800" dirty="0"/>
              <a:t>Slicer uses version 4.10.0</a:t>
            </a:r>
          </a:p>
          <a:p>
            <a:r>
              <a:rPr lang="en-US" sz="2800" dirty="0"/>
              <a:t>Features: Complex image processing functions for segmentation, registration, etc.</a:t>
            </a:r>
          </a:p>
          <a:p>
            <a:r>
              <a:rPr lang="en-US" sz="2800" dirty="0"/>
              <a:t>Class list (bible) for </a:t>
            </a:r>
            <a:r>
              <a:rPr lang="en-US" sz="2800" dirty="0" err="1"/>
              <a:t>SimpleITK</a:t>
            </a:r>
            <a:r>
              <a:rPr lang="en-US" sz="2800" dirty="0"/>
              <a:t>: </a:t>
            </a:r>
            <a:r>
              <a:rPr lang="en-US" sz="2400" dirty="0">
                <a:hlinkClick r:id="rId5"/>
              </a:rPr>
              <a:t>http://www.itk.org/SimpleITKDoxygen/html/classes.html</a:t>
            </a:r>
            <a:r>
              <a:rPr lang="en-US" sz="2400" dirty="0"/>
              <a:t> </a:t>
            </a:r>
          </a:p>
          <a:p>
            <a:r>
              <a:rPr lang="en-US" sz="2800" dirty="0"/>
              <a:t>Tutorial:</a:t>
            </a:r>
            <a:br>
              <a:rPr lang="en-US" sz="2800" dirty="0"/>
            </a:br>
            <a:r>
              <a:rPr lang="en-US" sz="2400" dirty="0">
                <a:hlinkClick r:id="rId6"/>
              </a:rPr>
              <a:t>http://www.na-mic.org/Wiki/images/a/a7/</a:t>
            </a:r>
            <a:br>
              <a:rPr lang="en-US" sz="2400" dirty="0">
                <a:hlinkClick r:id="rId6"/>
              </a:rPr>
            </a:br>
            <a:r>
              <a:rPr lang="en-US" sz="2400" dirty="0">
                <a:hlinkClick r:id="rId6"/>
              </a:rPr>
              <a:t>SimpleITK_with_Slicer_HansJohnson.pdf</a:t>
            </a:r>
            <a:r>
              <a:rPr lang="en-US" sz="2400" dirty="0"/>
              <a:t> </a:t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457200" y="0"/>
            <a:ext cx="8229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 dirty="0">
                <a:solidFill>
                  <a:schemeClr val="tx2"/>
                </a:solidFill>
              </a:rPr>
              <a:t>ITK / </a:t>
            </a:r>
            <a:r>
              <a:rPr lang="en-CA" b="1" dirty="0" err="1">
                <a:solidFill>
                  <a:schemeClr val="tx2"/>
                </a:solidFill>
              </a:rPr>
              <a:t>SimpleITK</a:t>
            </a:r>
            <a:br>
              <a:rPr lang="en-CA" b="1" dirty="0">
                <a:solidFill>
                  <a:schemeClr val="tx2"/>
                </a:solidFill>
              </a:rPr>
            </a:br>
            <a:r>
              <a:rPr lang="en-CA" b="1" dirty="0">
                <a:solidFill>
                  <a:schemeClr val="tx2"/>
                </a:solidFill>
              </a:rPr>
              <a:t>Insight Toolkit (by </a:t>
            </a:r>
            <a:r>
              <a:rPr lang="en-CA" b="1" dirty="0" err="1">
                <a:solidFill>
                  <a:schemeClr val="tx2"/>
                </a:solidFill>
              </a:rPr>
              <a:t>Kitware</a:t>
            </a:r>
            <a:r>
              <a:rPr lang="en-CA" b="1" dirty="0">
                <a:solidFill>
                  <a:schemeClr val="tx2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73087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58"/>
    </mc:Choice>
    <mc:Fallback xmlns="">
      <p:transition spd="slow" advTm="7158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6</a:t>
            </a:fld>
            <a:r>
              <a:rPr lang="en-US" dirty="0"/>
              <a:t> -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2019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457200" y="0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 dirty="0">
                <a:solidFill>
                  <a:schemeClr val="tx2"/>
                </a:solidFill>
              </a:rPr>
              <a:t>Scripted module implementation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38200" y="2774950"/>
            <a:ext cx="2819400" cy="1371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Widget</a:t>
            </a:r>
          </a:p>
          <a:p>
            <a:pPr algn="ctr"/>
            <a:r>
              <a:rPr lang="en-US" sz="2800" i="1" dirty="0"/>
              <a:t>(</a:t>
            </a:r>
            <a:r>
              <a:rPr lang="en-US" sz="2800" i="1" dirty="0" err="1"/>
              <a:t>MyFirstWidget</a:t>
            </a:r>
            <a:r>
              <a:rPr lang="en-US" sz="2800" i="1" dirty="0"/>
              <a:t>)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5562600" y="2774950"/>
            <a:ext cx="2819400" cy="1371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Logic</a:t>
            </a:r>
          </a:p>
          <a:p>
            <a:pPr algn="ctr"/>
            <a:r>
              <a:rPr lang="en-US" sz="2800" i="1" dirty="0"/>
              <a:t>(</a:t>
            </a:r>
            <a:r>
              <a:rPr lang="en-US" sz="2800" i="1" dirty="0" err="1"/>
              <a:t>MyFirstLogic</a:t>
            </a:r>
            <a:r>
              <a:rPr lang="en-US" sz="2800" i="1" dirty="0"/>
              <a:t>)</a:t>
            </a:r>
          </a:p>
        </p:txBody>
      </p:sp>
      <p:sp>
        <p:nvSpPr>
          <p:cNvPr id="92" name="Rounded Rectangle 91"/>
          <p:cNvSpPr/>
          <p:nvPr/>
        </p:nvSpPr>
        <p:spPr>
          <a:xfrm>
            <a:off x="838200" y="1447800"/>
            <a:ext cx="7543800" cy="9461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Module</a:t>
            </a:r>
          </a:p>
          <a:p>
            <a:pPr algn="ctr"/>
            <a:r>
              <a:rPr lang="en-US" sz="2800" i="1" dirty="0"/>
              <a:t>(</a:t>
            </a:r>
            <a:r>
              <a:rPr lang="en-US" sz="2800" i="1" dirty="0" err="1"/>
              <a:t>MyFirst</a:t>
            </a:r>
            <a:r>
              <a:rPr lang="en-US" sz="2800" i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18585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58"/>
    </mc:Choice>
    <mc:Fallback xmlns="">
      <p:transition spd="slow" advTm="7158"/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60</a:t>
            </a:fld>
            <a:r>
              <a:rPr lang="en-US" dirty="0"/>
              <a:t> -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2017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57200" y="1877291"/>
            <a:ext cx="8153400" cy="4017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800" dirty="0"/>
              <a:t>Main page: </a:t>
            </a:r>
            <a:r>
              <a:rPr lang="en-US" sz="2400" dirty="0">
                <a:hlinkClick r:id="rId3"/>
              </a:rPr>
              <a:t>http://www.commontk.org</a:t>
            </a:r>
            <a:r>
              <a:rPr lang="en-US" sz="2400" dirty="0"/>
              <a:t> </a:t>
            </a:r>
          </a:p>
          <a:p>
            <a:r>
              <a:rPr lang="en-US" sz="2800" dirty="0"/>
              <a:t>No releases, Slicer uses trunk</a:t>
            </a:r>
          </a:p>
          <a:p>
            <a:r>
              <a:rPr lang="en-US" sz="2800" dirty="0"/>
              <a:t>Features</a:t>
            </a:r>
          </a:p>
          <a:p>
            <a:pPr lvl="1"/>
            <a:r>
              <a:rPr lang="en-US" sz="2400" dirty="0"/>
              <a:t>User interface elements used in medical imaging</a:t>
            </a:r>
          </a:p>
          <a:p>
            <a:pPr lvl="1"/>
            <a:r>
              <a:rPr lang="en-US" sz="2400" dirty="0"/>
              <a:t>DICOM interface</a:t>
            </a:r>
          </a:p>
          <a:p>
            <a:r>
              <a:rPr lang="en-US" sz="2800" dirty="0"/>
              <a:t>Class list (bible):</a:t>
            </a:r>
            <a:br>
              <a:rPr lang="en-US" sz="2800" dirty="0"/>
            </a:br>
            <a:r>
              <a:rPr lang="en-US" sz="2400" dirty="0">
                <a:hlinkClick r:id="rId4"/>
              </a:rPr>
              <a:t>http://www.commontk.org/docs/html/classes.html</a:t>
            </a:r>
            <a:r>
              <a:rPr lang="en-US" sz="2400" dirty="0"/>
              <a:t> 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457200" y="0"/>
            <a:ext cx="8229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 dirty="0">
                <a:solidFill>
                  <a:schemeClr val="tx2"/>
                </a:solidFill>
              </a:rPr>
              <a:t>CTK</a:t>
            </a:r>
            <a:br>
              <a:rPr lang="en-CA" b="1" dirty="0">
                <a:solidFill>
                  <a:schemeClr val="tx2"/>
                </a:solidFill>
              </a:rPr>
            </a:br>
            <a:r>
              <a:rPr lang="en-CA" b="1" dirty="0">
                <a:solidFill>
                  <a:schemeClr val="tx2"/>
                </a:solidFill>
              </a:rPr>
              <a:t>Common Toolkit</a:t>
            </a:r>
          </a:p>
        </p:txBody>
      </p:sp>
    </p:spTree>
    <p:extLst>
      <p:ext uri="{BB962C8B-B14F-4D97-AF65-F5344CB8AC3E}">
        <p14:creationId xmlns:p14="http://schemas.microsoft.com/office/powerpoint/2010/main" val="1014070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58"/>
    </mc:Choice>
    <mc:Fallback xmlns="">
      <p:transition spd="slow" advTm="7158"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61</a:t>
            </a:fld>
            <a:r>
              <a:rPr lang="en-US" dirty="0"/>
              <a:t> -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2017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57200" y="1371600"/>
            <a:ext cx="81534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800" dirty="0"/>
              <a:t>Main page: </a:t>
            </a:r>
            <a:r>
              <a:rPr lang="en-CA" sz="2400" dirty="0">
                <a:hlinkClick r:id="rId3"/>
              </a:rPr>
              <a:t>http://www.numpy.org</a:t>
            </a:r>
            <a:r>
              <a:rPr lang="en-CA" sz="2400" dirty="0"/>
              <a:t> </a:t>
            </a:r>
            <a:endParaRPr lang="en-CA" sz="2800" dirty="0"/>
          </a:p>
          <a:p>
            <a:r>
              <a:rPr lang="en-US" sz="2800" dirty="0"/>
              <a:t>Slicer uses version 1.9.2</a:t>
            </a:r>
          </a:p>
          <a:p>
            <a:r>
              <a:rPr lang="en-US" sz="2800" dirty="0"/>
              <a:t>Features: fundamental package for scientific computing with Python (arrays, lin. alg., Fourier, etc.)</a:t>
            </a:r>
          </a:p>
          <a:p>
            <a:r>
              <a:rPr lang="en-US" sz="2800" dirty="0"/>
              <a:t>Reference (bible):</a:t>
            </a:r>
            <a:br>
              <a:rPr lang="en-US" sz="2800" dirty="0"/>
            </a:br>
            <a:r>
              <a:rPr lang="en-US" sz="2400" dirty="0">
                <a:hlinkClick r:id="rId4"/>
              </a:rPr>
              <a:t>http://docs.scipy.org/doc/numpy/reference</a:t>
            </a:r>
            <a:r>
              <a:rPr lang="en-US" sz="2400" dirty="0"/>
              <a:t> 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 dirty="0" err="1">
                <a:solidFill>
                  <a:schemeClr val="tx2"/>
                </a:solidFill>
              </a:rPr>
              <a:t>NumPy</a:t>
            </a:r>
            <a:endParaRPr lang="en-CA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6461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58"/>
    </mc:Choice>
    <mc:Fallback xmlns="">
      <p:transition spd="slow" advTm="7158"/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62</a:t>
            </a:fld>
            <a:r>
              <a:rPr lang="en-US" dirty="0"/>
              <a:t> -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2017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57200" y="1371600"/>
            <a:ext cx="81534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Features: Slicer data management and processing pipeline</a:t>
            </a:r>
            <a:endParaRPr lang="en-CA" sz="2800" dirty="0"/>
          </a:p>
          <a:p>
            <a:r>
              <a:rPr lang="en-CA" sz="2800" dirty="0"/>
              <a:t>Slicer developers manual: </a:t>
            </a:r>
            <a:r>
              <a:rPr lang="en-CA" sz="2400" dirty="0">
                <a:hlinkClick r:id="rId3"/>
              </a:rPr>
              <a:t>http://www.slicer.org/slicerWiki/index.php/Documentation/Nightly/Developers</a:t>
            </a:r>
            <a:r>
              <a:rPr lang="en-CA" sz="2400" dirty="0"/>
              <a:t> </a:t>
            </a:r>
            <a:endParaRPr lang="en-CA" sz="2800" dirty="0"/>
          </a:p>
          <a:p>
            <a:r>
              <a:rPr lang="en-US" sz="2800" dirty="0"/>
              <a:t>Class list (bible):</a:t>
            </a:r>
            <a:br>
              <a:rPr lang="en-US" sz="2800" dirty="0"/>
            </a:br>
            <a:r>
              <a:rPr lang="en-US" sz="2400" dirty="0">
                <a:hlinkClick r:id="rId4"/>
              </a:rPr>
              <a:t>http://www.slicer.org/doc/html/classes.html</a:t>
            </a:r>
            <a:r>
              <a:rPr lang="en-US" sz="2400" dirty="0"/>
              <a:t> </a:t>
            </a:r>
            <a:endParaRPr lang="en-US" sz="2800" dirty="0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 dirty="0">
                <a:solidFill>
                  <a:schemeClr val="tx2"/>
                </a:solidFill>
              </a:rPr>
              <a:t>MRML (Slicer API)</a:t>
            </a:r>
          </a:p>
        </p:txBody>
      </p:sp>
    </p:spTree>
    <p:extLst>
      <p:ext uri="{BB962C8B-B14F-4D97-AF65-F5344CB8AC3E}">
        <p14:creationId xmlns:p14="http://schemas.microsoft.com/office/powerpoint/2010/main" val="263325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58"/>
    </mc:Choice>
    <mc:Fallback xmlns="">
      <p:transition spd="slow" advTm="7158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7</a:t>
            </a:fld>
            <a:r>
              <a:rPr lang="en-US" dirty="0"/>
              <a:t> -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2019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304799" y="1295400"/>
            <a:ext cx="8458202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Required. Only one global instance exists:</a:t>
            </a:r>
          </a:p>
          <a:p>
            <a:pPr marL="457200" lvl="1" indent="0">
              <a:buNone/>
            </a:pPr>
            <a:r>
              <a:rPr lang="en-CA" b="1" dirty="0">
                <a:latin typeface="Miriam Fixed" pitchFamily="49" charset="-79"/>
                <a:cs typeface="Miriam Fixed" pitchFamily="49" charset="-79"/>
              </a:rPr>
              <a:t>module = </a:t>
            </a:r>
            <a:r>
              <a:rPr lang="en-CA" b="1" dirty="0" err="1">
                <a:latin typeface="Miriam Fixed" pitchFamily="49" charset="-79"/>
                <a:cs typeface="Miriam Fixed" pitchFamily="49" charset="-79"/>
              </a:rPr>
              <a:t>slicer.modules.volumes</a:t>
            </a:r>
            <a:endParaRPr lang="en-CA" dirty="0"/>
          </a:p>
          <a:p>
            <a:r>
              <a:rPr lang="en-CA" dirty="0"/>
              <a:t>Stores module name, description, icon, etc.</a:t>
            </a:r>
          </a:p>
          <a:p>
            <a:r>
              <a:rPr lang="en-CA" dirty="0"/>
              <a:t>Creates and holds a reference to logic and widget:</a:t>
            </a:r>
          </a:p>
          <a:p>
            <a:pPr lvl="1"/>
            <a:r>
              <a:rPr lang="en-CA" sz="2000" dirty="0"/>
              <a:t>Loadable modules:</a:t>
            </a:r>
            <a:endParaRPr lang="en-CA" sz="2000" b="1" dirty="0">
              <a:latin typeface="Miriam Fixed" pitchFamily="49" charset="-79"/>
              <a:cs typeface="Miriam Fixed" pitchFamily="49" charset="-79"/>
            </a:endParaRPr>
          </a:p>
          <a:p>
            <a:pPr marL="1200150" lvl="1" indent="-338138">
              <a:buNone/>
            </a:pPr>
            <a:r>
              <a:rPr lang="en-CA" sz="2000" dirty="0">
                <a:latin typeface="Consolas" panose="020B0609020204030204" pitchFamily="49" charset="0"/>
                <a:cs typeface="Miriam Fixed" pitchFamily="49" charset="-79"/>
              </a:rPr>
              <a:t>widget = </a:t>
            </a:r>
            <a:r>
              <a:rPr lang="en-CA" sz="2000" dirty="0" err="1">
                <a:latin typeface="Consolas" panose="020B0609020204030204" pitchFamily="49" charset="0"/>
                <a:cs typeface="Miriam Fixed" pitchFamily="49" charset="-79"/>
              </a:rPr>
              <a:t>module.widgetRepresentation</a:t>
            </a:r>
            <a:r>
              <a:rPr lang="en-CA" sz="2000" dirty="0">
                <a:latin typeface="Consolas" panose="020B0609020204030204" pitchFamily="49" charset="0"/>
                <a:cs typeface="Miriam Fixed" pitchFamily="49" charset="-79"/>
              </a:rPr>
              <a:t>()</a:t>
            </a:r>
          </a:p>
          <a:p>
            <a:pPr marL="1200150" lvl="1" indent="-338138">
              <a:buNone/>
            </a:pPr>
            <a:r>
              <a:rPr lang="en-CA" sz="2000" dirty="0">
                <a:latin typeface="Consolas" panose="020B0609020204030204" pitchFamily="49" charset="0"/>
                <a:cs typeface="Miriam Fixed" pitchFamily="49" charset="-79"/>
              </a:rPr>
              <a:t>logic = </a:t>
            </a:r>
            <a:r>
              <a:rPr lang="en-CA" sz="2000" dirty="0" err="1">
                <a:latin typeface="Consolas" panose="020B0609020204030204" pitchFamily="49" charset="0"/>
                <a:cs typeface="Miriam Fixed" pitchFamily="49" charset="-79"/>
              </a:rPr>
              <a:t>module.logic</a:t>
            </a:r>
            <a:r>
              <a:rPr lang="en-CA" sz="2000" dirty="0">
                <a:latin typeface="Consolas" panose="020B0609020204030204" pitchFamily="49" charset="0"/>
                <a:cs typeface="Miriam Fixed" pitchFamily="49" charset="-79"/>
              </a:rPr>
              <a:t>()</a:t>
            </a:r>
          </a:p>
          <a:p>
            <a:pPr lvl="1"/>
            <a:r>
              <a:rPr lang="en-CA" sz="2000" dirty="0"/>
              <a:t>Python scripted modules:</a:t>
            </a:r>
            <a:endParaRPr lang="en-CA" sz="2000" b="1" dirty="0">
              <a:latin typeface="Miriam Fixed" pitchFamily="49" charset="-79"/>
              <a:cs typeface="Miriam Fixed" pitchFamily="49" charset="-79"/>
            </a:endParaRPr>
          </a:p>
          <a:p>
            <a:pPr marL="1200150" lvl="1" indent="-338138">
              <a:buNone/>
            </a:pPr>
            <a:r>
              <a:rPr lang="en-CA" sz="2000" dirty="0">
                <a:latin typeface="Consolas" panose="020B0609020204030204" pitchFamily="49" charset="0"/>
                <a:cs typeface="Miriam Fixed" pitchFamily="49" charset="-79"/>
              </a:rPr>
              <a:t>widget = </a:t>
            </a:r>
            <a:r>
              <a:rPr lang="en-CA" sz="2000" dirty="0" err="1">
                <a:latin typeface="Consolas" panose="020B0609020204030204" pitchFamily="49" charset="0"/>
                <a:cs typeface="Miriam Fixed" pitchFamily="49" charset="-79"/>
              </a:rPr>
              <a:t>module.widgetRepresentation</a:t>
            </a:r>
            <a:r>
              <a:rPr lang="en-CA" sz="2000" dirty="0">
                <a:latin typeface="Consolas" panose="020B0609020204030204" pitchFamily="49" charset="0"/>
                <a:cs typeface="Miriam Fixed" pitchFamily="49" charset="-79"/>
              </a:rPr>
              <a:t>().self()</a:t>
            </a:r>
          </a:p>
          <a:p>
            <a:pPr marL="1200150" lvl="1" indent="-338138">
              <a:buNone/>
            </a:pPr>
            <a:r>
              <a:rPr lang="en-CA" sz="2000" dirty="0">
                <a:latin typeface="Consolas" panose="020B0609020204030204" pitchFamily="49" charset="0"/>
                <a:cs typeface="Miriam Fixed" pitchFamily="49" charset="-79"/>
              </a:rPr>
              <a:t>logic = </a:t>
            </a:r>
            <a:r>
              <a:rPr lang="en-CA" sz="20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Miriam Fixed" pitchFamily="49" charset="-79"/>
              </a:rPr>
              <a:t>widget.logic</a:t>
            </a:r>
            <a:endParaRPr lang="en-CA" sz="20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Miriam Fixed" pitchFamily="49" charset="-79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457200" y="0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 dirty="0">
                <a:solidFill>
                  <a:schemeClr val="tx2"/>
                </a:solidFill>
              </a:rPr>
              <a:t>Module class</a:t>
            </a:r>
          </a:p>
        </p:txBody>
      </p:sp>
    </p:spTree>
    <p:extLst>
      <p:ext uri="{BB962C8B-B14F-4D97-AF65-F5344CB8AC3E}">
        <p14:creationId xmlns:p14="http://schemas.microsoft.com/office/powerpoint/2010/main" val="1274167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58"/>
    </mc:Choice>
    <mc:Fallback xmlns="">
      <p:transition spd="slow" advTm="7158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8</a:t>
            </a:fld>
            <a:r>
              <a:rPr lang="en-US" dirty="0"/>
              <a:t> -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2019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457200" y="0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 dirty="0">
                <a:solidFill>
                  <a:schemeClr val="tx2"/>
                </a:solidFill>
              </a:rPr>
              <a:t>Scripted module implementation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08018" y="2057400"/>
            <a:ext cx="2819400" cy="1371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Widget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5535737" y="2057400"/>
            <a:ext cx="2819400" cy="1371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Logic</a:t>
            </a:r>
          </a:p>
        </p:txBody>
      </p:sp>
      <p:sp>
        <p:nvSpPr>
          <p:cNvPr id="92" name="Rounded Rectangle 91"/>
          <p:cNvSpPr/>
          <p:nvPr/>
        </p:nvSpPr>
        <p:spPr>
          <a:xfrm>
            <a:off x="807874" y="944629"/>
            <a:ext cx="75438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Module</a:t>
            </a:r>
          </a:p>
        </p:txBody>
      </p:sp>
      <p:cxnSp>
        <p:nvCxnSpPr>
          <p:cNvPr id="102" name="Elbow Connector 12"/>
          <p:cNvCxnSpPr/>
          <p:nvPr/>
        </p:nvCxnSpPr>
        <p:spPr>
          <a:xfrm>
            <a:off x="2221675" y="1638379"/>
            <a:ext cx="0" cy="457200"/>
          </a:xfrm>
          <a:prstGeom prst="straightConnector1">
            <a:avLst/>
          </a:prstGeom>
          <a:ln w="19050"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Content Placeholder 2"/>
          <p:cNvSpPr txBox="1">
            <a:spLocks/>
          </p:cNvSpPr>
          <p:nvPr/>
        </p:nvSpPr>
        <p:spPr bwMode="auto">
          <a:xfrm>
            <a:off x="2236958" y="1600200"/>
            <a:ext cx="1391099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Create</a:t>
            </a:r>
          </a:p>
        </p:txBody>
      </p:sp>
      <p:cxnSp>
        <p:nvCxnSpPr>
          <p:cNvPr id="109" name="Elbow Connector 12"/>
          <p:cNvCxnSpPr/>
          <p:nvPr/>
        </p:nvCxnSpPr>
        <p:spPr>
          <a:xfrm>
            <a:off x="6952933" y="1628507"/>
            <a:ext cx="0" cy="457200"/>
          </a:xfrm>
          <a:prstGeom prst="straightConnector1">
            <a:avLst/>
          </a:prstGeom>
          <a:ln w="19050"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Content Placeholder 2"/>
          <p:cNvSpPr txBox="1">
            <a:spLocks/>
          </p:cNvSpPr>
          <p:nvPr/>
        </p:nvSpPr>
        <p:spPr bwMode="auto">
          <a:xfrm>
            <a:off x="6968216" y="1590328"/>
            <a:ext cx="1391099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Create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5661274" y="2171353"/>
            <a:ext cx="2819400" cy="1371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Logic</a:t>
            </a:r>
          </a:p>
        </p:txBody>
      </p:sp>
      <p:cxnSp>
        <p:nvCxnSpPr>
          <p:cNvPr id="13" name="Elbow Connector 12"/>
          <p:cNvCxnSpPr>
            <a:stCxn id="8" idx="3"/>
            <a:endCxn id="11" idx="1"/>
          </p:cNvCxnSpPr>
          <p:nvPr/>
        </p:nvCxnSpPr>
        <p:spPr>
          <a:xfrm>
            <a:off x="3627418" y="2743200"/>
            <a:ext cx="1908319" cy="0"/>
          </a:xfrm>
          <a:prstGeom prst="straightConnector1">
            <a:avLst/>
          </a:prstGeom>
          <a:ln w="19050"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/>
          <p:cNvSpPr txBox="1">
            <a:spLocks/>
          </p:cNvSpPr>
          <p:nvPr/>
        </p:nvSpPr>
        <p:spPr bwMode="auto">
          <a:xfrm>
            <a:off x="3527673" y="2649711"/>
            <a:ext cx="211037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Create</a:t>
            </a:r>
            <a:br>
              <a:rPr lang="en-US" sz="28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(only for scripted)</a:t>
            </a:r>
          </a:p>
        </p:txBody>
      </p:sp>
      <p:sp>
        <p:nvSpPr>
          <p:cNvPr id="18" name="Content Placeholder 2"/>
          <p:cNvSpPr txBox="1">
            <a:spLocks/>
          </p:cNvSpPr>
          <p:nvPr/>
        </p:nvSpPr>
        <p:spPr bwMode="auto">
          <a:xfrm>
            <a:off x="685800" y="4135264"/>
            <a:ext cx="7696199" cy="19607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sz="2800" dirty="0">
                <a:solidFill>
                  <a:schemeClr val="accent6">
                    <a:lumMod val="75000"/>
                  </a:schemeClr>
                </a:solidFill>
              </a:rPr>
              <a:t>Scripted module logic is not created automatically, it has to be instantiated in the Widget class.</a:t>
            </a:r>
          </a:p>
        </p:txBody>
      </p:sp>
    </p:spTree>
    <p:extLst>
      <p:ext uri="{BB962C8B-B14F-4D97-AF65-F5344CB8AC3E}">
        <p14:creationId xmlns:p14="http://schemas.microsoft.com/office/powerpoint/2010/main" val="538941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58"/>
    </mc:Choice>
    <mc:Fallback xmlns="">
      <p:transition spd="slow" advTm="7158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7332" y="1417320"/>
            <a:ext cx="2928068" cy="384048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9</a:t>
            </a:fld>
            <a:r>
              <a:rPr lang="en-US" dirty="0"/>
              <a:t> -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685800" y="914400"/>
            <a:ext cx="51816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800" dirty="0"/>
              <a:t>Needed if the module has a user interface</a:t>
            </a:r>
          </a:p>
          <a:p>
            <a:r>
              <a:rPr lang="en-CA" sz="2800" dirty="0"/>
              <a:t>Typically only one global instance exists</a:t>
            </a:r>
          </a:p>
          <a:p>
            <a:r>
              <a:rPr lang="en-CA" sz="2800" dirty="0"/>
              <a:t>Defines the module’s user interface</a:t>
            </a:r>
          </a:p>
          <a:p>
            <a:r>
              <a:rPr lang="en-CA" sz="2800" dirty="0"/>
              <a:t>Keeps user interface and nodes in sync (observes MRML nodes to get change notifications)</a:t>
            </a:r>
          </a:p>
          <a:p>
            <a:r>
              <a:rPr lang="en-CA" sz="2800" dirty="0"/>
              <a:t>Launches processing methods implemented in the logic class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457200" y="0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 dirty="0">
                <a:solidFill>
                  <a:schemeClr val="tx2"/>
                </a:solidFill>
              </a:rPr>
              <a:t>Widget class</a:t>
            </a: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905000" y="6356350"/>
            <a:ext cx="52578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2019</a:t>
            </a:r>
          </a:p>
        </p:txBody>
      </p:sp>
    </p:spTree>
    <p:extLst>
      <p:ext uri="{BB962C8B-B14F-4D97-AF65-F5344CB8AC3E}">
        <p14:creationId xmlns:p14="http://schemas.microsoft.com/office/powerpoint/2010/main" val="2478973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58"/>
    </mc:Choice>
    <mc:Fallback xmlns="">
      <p:transition spd="slow" advTm="7158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4263</Words>
  <Application>Microsoft Office PowerPoint</Application>
  <PresentationFormat>On-screen Show (4:3)</PresentationFormat>
  <Paragraphs>790</Paragraphs>
  <Slides>62</Slides>
  <Notes>50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9" baseType="lpstr">
      <vt:lpstr>Arial</vt:lpstr>
      <vt:lpstr>Calibri</vt:lpstr>
      <vt:lpstr>Consolas</vt:lpstr>
      <vt:lpstr>Miriam Fixed</vt:lpstr>
      <vt:lpstr>Times New Roman</vt:lpstr>
      <vt:lpstr>Wingdings</vt:lpstr>
      <vt:lpstr>Office Theme</vt:lpstr>
      <vt:lpstr>Tutorial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Auto-completion feature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Python in general</vt:lpstr>
      <vt:lpstr>Text editor / IDE</vt:lpstr>
      <vt:lpstr>PowerPoint Presentation</vt:lpstr>
      <vt:lpstr>Create module</vt:lpstr>
      <vt:lpstr>Module paths</vt:lpstr>
      <vt:lpstr>Developer mode</vt:lpstr>
      <vt:lpstr>Find the new module in Slicer</vt:lpstr>
      <vt:lpstr>Commit your changes regularly</vt:lpstr>
      <vt:lpstr>Write our scripted module #1</vt:lpstr>
      <vt:lpstr>Write our scripted module #2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Hints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Queen's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Andras Lasso</dc:creator>
  <cp:lastModifiedBy>Andras Lasso</cp:lastModifiedBy>
  <cp:revision>741</cp:revision>
  <cp:lastPrinted>2013-02-02T23:26:38Z</cp:lastPrinted>
  <dcterms:created xsi:type="dcterms:W3CDTF">2010-01-28T18:12:58Z</dcterms:created>
  <dcterms:modified xsi:type="dcterms:W3CDTF">2019-05-03T04:03:16Z</dcterms:modified>
</cp:coreProperties>
</file>