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95" r:id="rId4"/>
    <p:sldId id="296" r:id="rId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00823B"/>
    <a:srgbClr val="1F497D"/>
    <a:srgbClr val="33889F"/>
    <a:srgbClr val="78953D"/>
    <a:srgbClr val="3389A1"/>
    <a:srgbClr val="399AB5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6" autoAdjust="0"/>
    <p:restoredTop sz="88723" autoAdjust="0"/>
  </p:normalViewPr>
  <p:slideViewPr>
    <p:cSldViewPr showGuides="1">
      <p:cViewPr varScale="1">
        <p:scale>
          <a:sx n="91" d="100"/>
          <a:sy n="91" d="100"/>
        </p:scale>
        <p:origin x="1072" y="56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2022-05-25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2022-05-25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1" name="Picture 1" descr="C:\lasso\PerkFacilities\PerkWeb\images\logo-Queens.gif">
            <a:extLst>
              <a:ext uri="{FF2B5EF4-FFF2-40B4-BE49-F238E27FC236}">
                <a16:creationId xmlns:a16="http://schemas.microsoft.com/office/drawing/2014/main" id="{9DBD640B-EE7B-478B-B8A7-5BE978F270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0" name="Picture 1" descr="C:\lasso\PerkFacilities\PerkWeb\images\logo-Queens.gif">
            <a:extLst>
              <a:ext uri="{FF2B5EF4-FFF2-40B4-BE49-F238E27FC236}">
                <a16:creationId xmlns:a16="http://schemas.microsoft.com/office/drawing/2014/main" id="{DB4D7D58-9E3D-4557-B118-6CAB05737C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oject-MONAI/MONAILab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-MONAI/MONAILabel/wiki/DeepEdit" TargetMode="External"/><Relationship Id="rId7" Type="http://schemas.openxmlformats.org/officeDocument/2006/relationships/hyperlink" Target="https://github.com/Project-MONAI/MONAILabel/wiki/Annotation-Paradigms" TargetMode="External"/><Relationship Id="rId2" Type="http://schemas.openxmlformats.org/officeDocument/2006/relationships/hyperlink" Target="https://github.com/Project-MONAI/MONAILabel/wiki/DeepGr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roject-MONAI/MONAI/tree/dev/monai/networks/nets" TargetMode="External"/><Relationship Id="rId5" Type="http://schemas.openxmlformats.org/officeDocument/2006/relationships/hyperlink" Target="https://github.com/Project-MONAI/MONAILabel/wiki/Automated-Segmentation" TargetMode="External"/><Relationship Id="rId4" Type="http://schemas.openxmlformats.org/officeDocument/2006/relationships/hyperlink" Target="https://github.com/Project-MONAI/MONAILabel/wiki/Scribbl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erklabseg.asuscomm.com:8000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1371600" y="3965575"/>
            <a:ext cx="6400800" cy="606425"/>
          </a:xfrm>
        </p:spPr>
        <p:txBody>
          <a:bodyPr/>
          <a:lstStyle/>
          <a:p>
            <a:r>
              <a:rPr lang="en-US" dirty="0"/>
              <a:t>Andras Lasso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143000"/>
            <a:ext cx="8839200" cy="20574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CA" sz="6600" b="1" dirty="0" err="1"/>
              <a:t>MONAILabel</a:t>
            </a:r>
            <a:endParaRPr lang="en-CA" sz="6600" b="1" dirty="0"/>
          </a:p>
          <a:p>
            <a:pPr eaLnBrk="1" hangingPunct="1"/>
            <a:r>
              <a:rPr lang="en-CA" sz="5400" b="1" dirty="0">
                <a:solidFill>
                  <a:schemeClr val="accent1">
                    <a:lumMod val="75000"/>
                  </a:schemeClr>
                </a:solidFill>
              </a:rPr>
              <a:t>Deep-learning based segmentation tool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03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What is MONAI Label?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1" y="1493837"/>
            <a:ext cx="8610600" cy="3992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Create annotated datasets and build AI annotation models</a:t>
            </a:r>
          </a:p>
          <a:p>
            <a:pPr algn="l"/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Active learning: image labeling + AI training tool</a:t>
            </a:r>
          </a:p>
          <a:p>
            <a:pPr algn="l"/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Enables application developers to build labeling apps in a ”</a:t>
            </a:r>
            <a:r>
              <a:rPr lang="en-US" sz="2800" dirty="0">
                <a:solidFill>
                  <a:srgbClr val="24292F"/>
                </a:solidFill>
                <a:effectLst/>
                <a:latin typeface="-apple-system"/>
              </a:rPr>
              <a:t>serverless” </a:t>
            </a:r>
            <a:r>
              <a:rPr lang="en-US" sz="2800" b="0" i="0" dirty="0">
                <a:solidFill>
                  <a:srgbClr val="24292F"/>
                </a:solidFill>
                <a:effectLst/>
                <a:latin typeface="-apple-system"/>
              </a:rPr>
              <a:t>way – i.e., it provides its own MONAI Label Server interface (REST API)</a:t>
            </a:r>
          </a:p>
          <a:p>
            <a:pPr algn="l"/>
            <a:r>
              <a:rPr lang="en-US" sz="2800" dirty="0">
                <a:solidFill>
                  <a:srgbClr val="24292F"/>
                </a:solidFill>
                <a:latin typeface="-apple-system"/>
              </a:rPr>
              <a:t>Uses MONAI</a:t>
            </a:r>
          </a:p>
          <a:p>
            <a:pPr algn="l"/>
            <a:r>
              <a:rPr lang="en-US" sz="2800" dirty="0">
                <a:solidFill>
                  <a:srgbClr val="24292F"/>
                </a:solidFill>
                <a:latin typeface="-apple-system"/>
              </a:rPr>
              <a:t>Open-source, permissive license, many contributors</a:t>
            </a:r>
            <a:endParaRPr lang="en-US" sz="28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7C8BA-E94D-CB38-AD9E-1D41A28F3F93}"/>
              </a:ext>
            </a:extLst>
          </p:cNvPr>
          <p:cNvSpPr txBox="1"/>
          <p:nvPr/>
        </p:nvSpPr>
        <p:spPr>
          <a:xfrm>
            <a:off x="309454" y="5638800"/>
            <a:ext cx="845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hlinkClick r:id="rId2"/>
              </a:rPr>
              <a:t>https://github.com/Project-MONAI/MONAILabel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8939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Annotation modes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81001" y="1493837"/>
            <a:ext cx="8610600" cy="3992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2"/>
              </a:rPr>
              <a:t>DeepGrow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is a click-based interactive segmentation model, where the user can guide the segmentation with </a:t>
            </a:r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positive and negative clicks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. The positive clicks are intended to guide the segmentation towards the region of interest while the negative clicks are used for neglecting the background.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 err="1">
                <a:solidFill>
                  <a:srgbClr val="24292F"/>
                </a:solidFill>
                <a:effectLst/>
                <a:latin typeface="-apple-system"/>
                <a:hlinkClick r:id="rId3"/>
              </a:rPr>
              <a:t>DeepEdit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is an algorithm that combines the power of two models in one single architecture. It allows the user to perform inference, as a standard segmentation method, and also to interactively segment part of an image using clicks.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Scribbles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provide </a:t>
            </a:r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free-hand drawing based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interactive segmentation approach, where an annotator provides scribbles to label each regions within an input volume. It can be used to interactively annotate as a stand-alone approach as well as by using inference from a standard segmentation method.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Automated Segmentation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is the </a:t>
            </a:r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non-interactive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paradigm available in MONAI Label. It allows the researcher to create a segmentation pipeline using a standard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UNet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or any </a:t>
            </a:r>
            <a:r>
              <a:rPr lang="en-US" sz="16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network available in MONAI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 (i.e.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UNet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Highresnet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ResNet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DynUnet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US" sz="1600" b="0" i="0" dirty="0" err="1">
                <a:solidFill>
                  <a:srgbClr val="24292F"/>
                </a:solidFill>
                <a:effectLst/>
                <a:latin typeface="-apple-system"/>
              </a:rPr>
              <a:t>etc</a:t>
            </a:r>
            <a:r>
              <a:rPr lang="en-US" sz="1600" b="0" i="0" dirty="0">
                <a:solidFill>
                  <a:srgbClr val="24292F"/>
                </a:solidFill>
                <a:effectLst/>
                <a:latin typeface="-apple-system"/>
              </a:rPr>
              <a:t> ) to automatically segment images.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1C7CD-15A8-E1A0-93E2-04AE9859523D}"/>
              </a:ext>
            </a:extLst>
          </p:cNvPr>
          <p:cNvSpPr txBox="1"/>
          <p:nvPr/>
        </p:nvSpPr>
        <p:spPr>
          <a:xfrm>
            <a:off x="309454" y="5638800"/>
            <a:ext cx="845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>
                <a:hlinkClick r:id="rId7"/>
              </a:rPr>
              <a:t>https://github.com/Project-MONAI/MONAILabel/wiki/Annotation-Paradigms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10145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Example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66700" y="849868"/>
            <a:ext cx="8610600" cy="3992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onsolas" panose="020B0609020204030204" pitchFamily="49" charset="0"/>
              </a:rPr>
              <a:t>monailabel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buNone/>
            </a:pPr>
            <a:r>
              <a:rPr lang="en-US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monailabel</a:t>
            </a:r>
            <a:r>
              <a:rPr lang="en-US" sz="1600" dirty="0">
                <a:solidFill>
                  <a:srgbClr val="24292F"/>
                </a:solidFill>
                <a:latin typeface="Consolas" panose="020B0609020204030204" pitchFamily="49" charset="0"/>
              </a:rPr>
              <a:t> apps --download --name radiology --output apps</a:t>
            </a:r>
          </a:p>
          <a:p>
            <a:pPr marL="0" indent="0" algn="l">
              <a:buNone/>
            </a:pPr>
            <a:r>
              <a:rPr lang="en-US" sz="1600" dirty="0" err="1">
                <a:solidFill>
                  <a:srgbClr val="24292F"/>
                </a:solidFill>
                <a:latin typeface="Consolas" panose="020B0609020204030204" pitchFamily="49" charset="0"/>
              </a:rPr>
              <a:t>monailabel</a:t>
            </a:r>
            <a:r>
              <a:rPr lang="en-US" sz="1600" dirty="0">
                <a:solidFill>
                  <a:srgbClr val="24292F"/>
                </a:solidFill>
                <a:latin typeface="Consolas" panose="020B0609020204030204" pitchFamily="49" charset="0"/>
              </a:rPr>
              <a:t> datasets --download --name Task09_Spleen --output datasets</a:t>
            </a:r>
          </a:p>
          <a:p>
            <a:pPr marL="0" indent="0" algn="l">
              <a:buNone/>
            </a:pPr>
            <a:endParaRPr lang="en-US" sz="1600" dirty="0">
              <a:solidFill>
                <a:srgbClr val="24292F"/>
              </a:solidFill>
              <a:latin typeface="-apple-system"/>
            </a:endParaRPr>
          </a:p>
          <a:p>
            <a:pPr marL="0" indent="0" algn="l">
              <a:buNone/>
            </a:pPr>
            <a:endParaRPr lang="en-US" sz="1600" dirty="0">
              <a:solidFill>
                <a:srgbClr val="24292F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1C7CD-15A8-E1A0-93E2-04AE9859523D}"/>
              </a:ext>
            </a:extLst>
          </p:cNvPr>
          <p:cNvSpPr txBox="1"/>
          <p:nvPr/>
        </p:nvSpPr>
        <p:spPr>
          <a:xfrm>
            <a:off x="309454" y="5638800"/>
            <a:ext cx="845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b="1" dirty="0"/>
              <a:t>Demo server: </a:t>
            </a:r>
            <a:r>
              <a:rPr lang="en-CA" b="1" dirty="0">
                <a:hlinkClick r:id="rId2"/>
              </a:rPr>
              <a:t>http://perklabseg.asuscomm.com:8000</a:t>
            </a:r>
            <a:endParaRPr lang="en-CA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CAF393E-4D5B-3AD2-D92F-6A2767B9D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pip install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monailabel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2E7574-85A8-7A44-9B4A-66B4C90F7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28800"/>
            <a:ext cx="5829300" cy="373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9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360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Calibri</vt:lpstr>
      <vt:lpstr>Consolas</vt:lpstr>
      <vt:lpstr>ui-monospace</vt:lpstr>
      <vt:lpstr>Office Theme</vt:lpstr>
      <vt:lpstr>PowerPoint Presentation</vt:lpstr>
      <vt:lpstr>What is MONAI Label?</vt:lpstr>
      <vt:lpstr>Annotation modes</vt:lpstr>
      <vt:lpstr>Example applications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694</cp:revision>
  <cp:lastPrinted>2013-02-02T23:26:38Z</cp:lastPrinted>
  <dcterms:created xsi:type="dcterms:W3CDTF">2010-01-28T18:12:58Z</dcterms:created>
  <dcterms:modified xsi:type="dcterms:W3CDTF">2022-05-25T13:55:06Z</dcterms:modified>
</cp:coreProperties>
</file>