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86" r:id="rId3"/>
    <p:sldId id="308" r:id="rId4"/>
    <p:sldId id="511" r:id="rId5"/>
    <p:sldId id="514" r:id="rId6"/>
    <p:sldId id="513" r:id="rId7"/>
    <p:sldId id="506" r:id="rId8"/>
    <p:sldId id="507" r:id="rId9"/>
    <p:sldId id="508" r:id="rId10"/>
    <p:sldId id="495" r:id="rId11"/>
    <p:sldId id="516" r:id="rId12"/>
    <p:sldId id="314" r:id="rId13"/>
    <p:sldId id="517" r:id="rId14"/>
    <p:sldId id="518" r:id="rId15"/>
    <p:sldId id="40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7E0680-A95C-43EF-A75C-0DAF055C0475}" v="1" dt="2018-04-30T15:06:48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910" autoAdjust="0"/>
  </p:normalViewPr>
  <p:slideViewPr>
    <p:cSldViewPr>
      <p:cViewPr varScale="1">
        <p:scale>
          <a:sx n="86" d="100"/>
          <a:sy n="86" d="100"/>
        </p:scale>
        <p:origin x="737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72af7415c00bfb9/Papers/MediaEditorial/SlicerPlatformSourceCodeS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 err="1"/>
              <a:t>LineS</a:t>
            </a:r>
            <a:r>
              <a:rPr lang="en-CA" dirty="0"/>
              <a:t> of source code - </a:t>
            </a:r>
            <a:r>
              <a:rPr lang="en-CA" sz="1600" b="1" i="0" u="none" strike="noStrike" cap="all" baseline="0" dirty="0">
                <a:effectLst/>
              </a:rPr>
              <a:t>Illustrated through </a:t>
            </a:r>
            <a:r>
              <a:rPr lang="en-CA" sz="1600" b="1" i="0" u="none" strike="noStrike" cap="all" baseline="0" dirty="0" err="1">
                <a:effectLst/>
              </a:rPr>
              <a:t>lumpnav</a:t>
            </a:r>
            <a:endParaRPr lang="en-CA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5493885109821436E-2"/>
          <c:y val="0.17459149826292356"/>
          <c:w val="0.83646707922195118"/>
          <c:h val="0.73553858722770638"/>
        </c:manualLayout>
      </c:layout>
      <c:ofPieChart>
        <c:ofPieType val="bar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LineS of source code</c:v>
                </c:pt>
              </c:strCache>
            </c:strRef>
          </c:tx>
          <c:explosion val="4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5FE-4BEA-A144-51BEC28A0A3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5FE-4BEA-A144-51BEC28A0A3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5FE-4BEA-A144-51BEC28A0A3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5FE-4BEA-A144-51BEC28A0A3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5FE-4BEA-A144-51BEC28A0A3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25FE-4BEA-A144-51BEC28A0A3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25FE-4BEA-A144-51BEC28A0A3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25FE-4BEA-A144-51BEC28A0A3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25FE-4BEA-A144-51BEC28A0A36}"/>
              </c:ext>
            </c:extLst>
          </c:dPt>
          <c:dPt>
            <c:idx val="9"/>
            <c:bubble3D val="0"/>
            <c:explosion val="5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25FE-4BEA-A144-51BEC28A0A36}"/>
              </c:ext>
            </c:extLst>
          </c:dPt>
          <c:dPt>
            <c:idx val="10"/>
            <c:bubble3D val="0"/>
            <c:explosion val="14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25FE-4BEA-A144-51BEC28A0A36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25FE-4BEA-A144-51BEC28A0A36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25FE-4BEA-A144-51BEC28A0A36}"/>
              </c:ext>
            </c:extLst>
          </c:dPt>
          <c:dLbls>
            <c:dLbl>
              <c:idx val="0"/>
              <c:layout>
                <c:manualLayout>
                  <c:x val="7.0060200744541338E-3"/>
                  <c:y val="0.18294569176690662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5FE-4BEA-A144-51BEC28A0A36}"/>
                </c:ext>
              </c:extLst>
            </c:dLbl>
            <c:dLbl>
              <c:idx val="1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25FE-4BEA-A144-51BEC28A0A36}"/>
                </c:ext>
              </c:extLst>
            </c:dLbl>
            <c:dLbl>
              <c:idx val="2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25FE-4BEA-A144-51BEC28A0A36}"/>
                </c:ext>
              </c:extLst>
            </c:dLbl>
            <c:dLbl>
              <c:idx val="3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25FE-4BEA-A144-51BEC28A0A36}"/>
                </c:ext>
              </c:extLst>
            </c:dLbl>
            <c:dLbl>
              <c:idx val="4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25FE-4BEA-A144-51BEC28A0A36}"/>
                </c:ext>
              </c:extLst>
            </c:dLbl>
            <c:dLbl>
              <c:idx val="5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25FE-4BEA-A144-51BEC28A0A36}"/>
                </c:ext>
              </c:extLst>
            </c:dLbl>
            <c:dLbl>
              <c:idx val="6"/>
              <c:layout>
                <c:manualLayout>
                  <c:x val="1.7515050186135334E-3"/>
                  <c:y val="-4.5199525068784725E-2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5FE-4BEA-A144-51BEC28A0A36}"/>
                </c:ext>
              </c:extLst>
            </c:dLbl>
            <c:dLbl>
              <c:idx val="7"/>
              <c:layout>
                <c:manualLayout>
                  <c:x val="7.5314715800381876E-2"/>
                  <c:y val="-0.20411250586278315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5FE-4BEA-A144-51BEC28A0A36}"/>
                </c:ext>
              </c:extLst>
            </c:dLbl>
            <c:dLbl>
              <c:idx val="8"/>
              <c:layout>
                <c:manualLayout>
                  <c:x val="5.7799665614246543E-2"/>
                  <c:y val="-0.17699269315932542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5FE-4BEA-A144-51BEC28A0A36}"/>
                </c:ext>
              </c:extLst>
            </c:dLbl>
            <c:dLbl>
              <c:idx val="9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3-25FE-4BEA-A144-51BEC28A0A36}"/>
                </c:ext>
              </c:extLst>
            </c:dLbl>
            <c:dLbl>
              <c:idx val="10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5-25FE-4BEA-A144-51BEC28A0A36}"/>
                </c:ext>
              </c:extLst>
            </c:dLbl>
            <c:dLbl>
              <c:idx val="11"/>
              <c:layout>
                <c:manualLayout>
                  <c:x val="-1.2844221758953445E-16"/>
                  <c:y val="5.048254201929233E-2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5FE-4BEA-A144-51BEC28A0A36}"/>
                </c:ext>
              </c:extLst>
            </c:dLbl>
            <c:dLbl>
              <c:idx val="1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SlicerIGT</a:t>
                    </a:r>
                    <a:r>
                      <a:rPr lang="en-US" baseline="0"/>
                      <a:t>
</a:t>
                    </a:r>
                    <a:fld id="{5189FB41-81C0-4CD6-9C3C-D104B4C06E7D}" type="PERCENTAGE">
                      <a:rPr lang="en-US" baseline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[PERCENTAGE]</a:t>
                    </a:fld>
                    <a:endParaRPr lang="en-US" baseline="0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9-25FE-4BEA-A144-51BEC28A0A36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Sheet1!$A$2:$A$13</c:f>
              <c:strCache>
                <c:ptCount val="12"/>
                <c:pt idx="0">
                  <c:v>BrainsTools ext</c:v>
                </c:pt>
                <c:pt idx="1">
                  <c:v>Qt</c:v>
                </c:pt>
                <c:pt idx="2">
                  <c:v>VTK</c:v>
                </c:pt>
                <c:pt idx="3">
                  <c:v>ITK</c:v>
                </c:pt>
                <c:pt idx="4">
                  <c:v>Python</c:v>
                </c:pt>
                <c:pt idx="5">
                  <c:v>Numpy</c:v>
                </c:pt>
                <c:pt idx="6">
                  <c:v>DCMTK</c:v>
                </c:pt>
                <c:pt idx="7">
                  <c:v>3DSlicer core</c:v>
                </c:pt>
                <c:pt idx="8">
                  <c:v>CTK</c:v>
                </c:pt>
                <c:pt idx="9">
                  <c:v>Plus toolkit</c:v>
                </c:pt>
                <c:pt idx="10">
                  <c:v>SlicerIGT ext</c:v>
                </c:pt>
                <c:pt idx="11">
                  <c:v>LumpNav ext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133781</c:v>
                </c:pt>
                <c:pt idx="1">
                  <c:v>2994503</c:v>
                </c:pt>
                <c:pt idx="2">
                  <c:v>2827045</c:v>
                </c:pt>
                <c:pt idx="3">
                  <c:v>1346552</c:v>
                </c:pt>
                <c:pt idx="4">
                  <c:v>1009347</c:v>
                </c:pt>
                <c:pt idx="5">
                  <c:v>700557</c:v>
                </c:pt>
                <c:pt idx="6">
                  <c:v>535127</c:v>
                </c:pt>
                <c:pt idx="7">
                  <c:v>354397</c:v>
                </c:pt>
                <c:pt idx="8">
                  <c:v>173658</c:v>
                </c:pt>
                <c:pt idx="9">
                  <c:v>146855</c:v>
                </c:pt>
                <c:pt idx="10">
                  <c:v>18645</c:v>
                </c:pt>
                <c:pt idx="11">
                  <c:v>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25FE-4BEA-A144-51BEC28A0A36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gapWidth val="252"/>
        <c:splitType val="pos"/>
        <c:splitPos val="3"/>
        <c:secondPieSize val="8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DDE7F4-77E1-4D03-A98F-5B8AB70B1B4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4A9D23D-3D7D-4F5F-831F-81B2A4246274}">
      <dgm:prSet phldrT="[Text]"/>
      <dgm:spPr/>
      <dgm:t>
        <a:bodyPr/>
        <a:lstStyle/>
        <a:p>
          <a:r>
            <a:rPr lang="en-CA" dirty="0"/>
            <a:t>Translational research</a:t>
          </a:r>
          <a:endParaRPr lang="en-US" dirty="0"/>
        </a:p>
      </dgm:t>
    </dgm:pt>
    <dgm:pt modelId="{01424626-05FF-488C-973C-85A191549931}" type="parTrans" cxnId="{0CD0AE3A-05AD-4661-B867-4AAABF014662}">
      <dgm:prSet/>
      <dgm:spPr/>
      <dgm:t>
        <a:bodyPr/>
        <a:lstStyle/>
        <a:p>
          <a:endParaRPr lang="en-US"/>
        </a:p>
      </dgm:t>
    </dgm:pt>
    <dgm:pt modelId="{242F6972-6581-4A4F-A3B6-E180D9C25001}" type="sibTrans" cxnId="{0CD0AE3A-05AD-4661-B867-4AAABF014662}">
      <dgm:prSet/>
      <dgm:spPr/>
      <dgm:t>
        <a:bodyPr/>
        <a:lstStyle/>
        <a:p>
          <a:endParaRPr lang="en-US"/>
        </a:p>
      </dgm:t>
    </dgm:pt>
    <dgm:pt modelId="{6B025727-DD87-40D1-8B7B-7B92D6C2CF99}">
      <dgm:prSet/>
      <dgm:spPr/>
      <dgm:t>
        <a:bodyPr/>
        <a:lstStyle/>
        <a:p>
          <a:r>
            <a:rPr lang="en-CA"/>
            <a:t>Reproducible research</a:t>
          </a:r>
          <a:endParaRPr lang="en-CA" dirty="0"/>
        </a:p>
      </dgm:t>
    </dgm:pt>
    <dgm:pt modelId="{B180A44E-8C68-42D7-84F9-6B1ECE24A261}" type="parTrans" cxnId="{96AFB612-F2FA-4D1B-8484-E47DB74D4E2F}">
      <dgm:prSet/>
      <dgm:spPr/>
      <dgm:t>
        <a:bodyPr/>
        <a:lstStyle/>
        <a:p>
          <a:endParaRPr lang="en-US"/>
        </a:p>
      </dgm:t>
    </dgm:pt>
    <dgm:pt modelId="{281A6245-285C-4F15-B40A-6C5C5178B06B}" type="sibTrans" cxnId="{96AFB612-F2FA-4D1B-8484-E47DB74D4E2F}">
      <dgm:prSet/>
      <dgm:spPr/>
      <dgm:t>
        <a:bodyPr/>
        <a:lstStyle/>
        <a:p>
          <a:endParaRPr lang="en-US"/>
        </a:p>
      </dgm:t>
    </dgm:pt>
    <dgm:pt modelId="{862C1C5C-25E4-439B-B6C9-D04A6A8531CC}">
      <dgm:prSet/>
      <dgm:spPr/>
      <dgm:t>
        <a:bodyPr/>
        <a:lstStyle/>
        <a:p>
          <a:r>
            <a:rPr lang="en-CA"/>
            <a:t>Industry best practices</a:t>
          </a:r>
          <a:endParaRPr lang="en-CA" dirty="0"/>
        </a:p>
      </dgm:t>
    </dgm:pt>
    <dgm:pt modelId="{C0774B48-A69A-4784-AF21-35E5A2377E12}" type="parTrans" cxnId="{B76920C3-E8BC-473A-A8BB-B2F03CF88E84}">
      <dgm:prSet/>
      <dgm:spPr/>
      <dgm:t>
        <a:bodyPr/>
        <a:lstStyle/>
        <a:p>
          <a:endParaRPr lang="en-US"/>
        </a:p>
      </dgm:t>
    </dgm:pt>
    <dgm:pt modelId="{880188AD-7E72-4D9A-A0F0-EFCE62DFFE82}" type="sibTrans" cxnId="{B76920C3-E8BC-473A-A8BB-B2F03CF88E84}">
      <dgm:prSet/>
      <dgm:spPr/>
      <dgm:t>
        <a:bodyPr/>
        <a:lstStyle/>
        <a:p>
          <a:endParaRPr lang="en-US"/>
        </a:p>
      </dgm:t>
    </dgm:pt>
    <dgm:pt modelId="{2BC4396A-E9F9-4AC7-8BBF-409532DD85E8}">
      <dgm:prSet/>
      <dgm:spPr/>
      <dgm:t>
        <a:bodyPr/>
        <a:lstStyle/>
        <a:p>
          <a:r>
            <a:rPr lang="en-CA"/>
            <a:t>Building on one platform</a:t>
          </a:r>
          <a:endParaRPr lang="en-CA" dirty="0"/>
        </a:p>
      </dgm:t>
    </dgm:pt>
    <dgm:pt modelId="{743A5DBC-365D-4EEF-9CB8-73F63FFC4D5A}" type="parTrans" cxnId="{BCFC85FB-A126-48EF-B427-CC832E394C09}">
      <dgm:prSet/>
      <dgm:spPr/>
      <dgm:t>
        <a:bodyPr/>
        <a:lstStyle/>
        <a:p>
          <a:endParaRPr lang="en-US"/>
        </a:p>
      </dgm:t>
    </dgm:pt>
    <dgm:pt modelId="{902E0528-C9C0-407F-8F21-4106D55E9BFC}" type="sibTrans" cxnId="{BCFC85FB-A126-48EF-B427-CC832E394C09}">
      <dgm:prSet/>
      <dgm:spPr/>
      <dgm:t>
        <a:bodyPr/>
        <a:lstStyle/>
        <a:p>
          <a:endParaRPr lang="en-US"/>
        </a:p>
      </dgm:t>
    </dgm:pt>
    <dgm:pt modelId="{587B96DC-4080-4FE9-8C64-B65145A2BC2C}" type="pres">
      <dgm:prSet presAssocID="{86DDE7F4-77E1-4D03-A98F-5B8AB70B1B40}" presName="diagram" presStyleCnt="0">
        <dgm:presLayoutVars>
          <dgm:dir/>
          <dgm:resizeHandles val="exact"/>
        </dgm:presLayoutVars>
      </dgm:prSet>
      <dgm:spPr/>
    </dgm:pt>
    <dgm:pt modelId="{3E111CA7-2331-4EB3-B940-77DBAD5A9FBC}" type="pres">
      <dgm:prSet presAssocID="{74A9D23D-3D7D-4F5F-831F-81B2A4246274}" presName="node" presStyleLbl="node1" presStyleIdx="0" presStyleCnt="4">
        <dgm:presLayoutVars>
          <dgm:bulletEnabled val="1"/>
        </dgm:presLayoutVars>
      </dgm:prSet>
      <dgm:spPr/>
    </dgm:pt>
    <dgm:pt modelId="{2F1FDCBF-DD41-4016-AED0-20828438C397}" type="pres">
      <dgm:prSet presAssocID="{242F6972-6581-4A4F-A3B6-E180D9C25001}" presName="sibTrans" presStyleCnt="0"/>
      <dgm:spPr/>
    </dgm:pt>
    <dgm:pt modelId="{3BA5118A-1AB1-4E19-B9FB-3F252F1A58D9}" type="pres">
      <dgm:prSet presAssocID="{6B025727-DD87-40D1-8B7B-7B92D6C2CF99}" presName="node" presStyleLbl="node1" presStyleIdx="1" presStyleCnt="4">
        <dgm:presLayoutVars>
          <dgm:bulletEnabled val="1"/>
        </dgm:presLayoutVars>
      </dgm:prSet>
      <dgm:spPr/>
    </dgm:pt>
    <dgm:pt modelId="{E2C5CC5F-CC01-400A-BDD0-CEC257906490}" type="pres">
      <dgm:prSet presAssocID="{281A6245-285C-4F15-B40A-6C5C5178B06B}" presName="sibTrans" presStyleCnt="0"/>
      <dgm:spPr/>
    </dgm:pt>
    <dgm:pt modelId="{7DB50E93-18E1-40EA-93AB-F2315CD57B57}" type="pres">
      <dgm:prSet presAssocID="{862C1C5C-25E4-439B-B6C9-D04A6A8531CC}" presName="node" presStyleLbl="node1" presStyleIdx="2" presStyleCnt="4">
        <dgm:presLayoutVars>
          <dgm:bulletEnabled val="1"/>
        </dgm:presLayoutVars>
      </dgm:prSet>
      <dgm:spPr/>
    </dgm:pt>
    <dgm:pt modelId="{623609FD-D493-4864-9D40-21A802177FDD}" type="pres">
      <dgm:prSet presAssocID="{880188AD-7E72-4D9A-A0F0-EFCE62DFFE82}" presName="sibTrans" presStyleCnt="0"/>
      <dgm:spPr/>
    </dgm:pt>
    <dgm:pt modelId="{3958E6EF-0D93-41BC-A0A1-EF994A56819E}" type="pres">
      <dgm:prSet presAssocID="{2BC4396A-E9F9-4AC7-8BBF-409532DD85E8}" presName="node" presStyleLbl="node1" presStyleIdx="3" presStyleCnt="4">
        <dgm:presLayoutVars>
          <dgm:bulletEnabled val="1"/>
        </dgm:presLayoutVars>
      </dgm:prSet>
      <dgm:spPr/>
    </dgm:pt>
  </dgm:ptLst>
  <dgm:cxnLst>
    <dgm:cxn modelId="{5BAB0807-E943-4FE9-A69C-3C9325C26FFC}" type="presOf" srcId="{2BC4396A-E9F9-4AC7-8BBF-409532DD85E8}" destId="{3958E6EF-0D93-41BC-A0A1-EF994A56819E}" srcOrd="0" destOrd="0" presId="urn:microsoft.com/office/officeart/2005/8/layout/default"/>
    <dgm:cxn modelId="{96AFB612-F2FA-4D1B-8484-E47DB74D4E2F}" srcId="{86DDE7F4-77E1-4D03-A98F-5B8AB70B1B40}" destId="{6B025727-DD87-40D1-8B7B-7B92D6C2CF99}" srcOrd="1" destOrd="0" parTransId="{B180A44E-8C68-42D7-84F9-6B1ECE24A261}" sibTransId="{281A6245-285C-4F15-B40A-6C5C5178B06B}"/>
    <dgm:cxn modelId="{6AB3D712-1BA8-44FD-A292-61B085ADAE63}" type="presOf" srcId="{86DDE7F4-77E1-4D03-A98F-5B8AB70B1B40}" destId="{587B96DC-4080-4FE9-8C64-B65145A2BC2C}" srcOrd="0" destOrd="0" presId="urn:microsoft.com/office/officeart/2005/8/layout/default"/>
    <dgm:cxn modelId="{0CD0AE3A-05AD-4661-B867-4AAABF014662}" srcId="{86DDE7F4-77E1-4D03-A98F-5B8AB70B1B40}" destId="{74A9D23D-3D7D-4F5F-831F-81B2A4246274}" srcOrd="0" destOrd="0" parTransId="{01424626-05FF-488C-973C-85A191549931}" sibTransId="{242F6972-6581-4A4F-A3B6-E180D9C25001}"/>
    <dgm:cxn modelId="{CD221666-DB0F-440D-A1DF-5AEFA3132764}" type="presOf" srcId="{6B025727-DD87-40D1-8B7B-7B92D6C2CF99}" destId="{3BA5118A-1AB1-4E19-B9FB-3F252F1A58D9}" srcOrd="0" destOrd="0" presId="urn:microsoft.com/office/officeart/2005/8/layout/default"/>
    <dgm:cxn modelId="{F3CBAC73-B74E-40ED-99E4-F1B79C42E181}" type="presOf" srcId="{74A9D23D-3D7D-4F5F-831F-81B2A4246274}" destId="{3E111CA7-2331-4EB3-B940-77DBAD5A9FBC}" srcOrd="0" destOrd="0" presId="urn:microsoft.com/office/officeart/2005/8/layout/default"/>
    <dgm:cxn modelId="{255B4F78-1A2C-45ED-A783-FF2EE99E1859}" type="presOf" srcId="{862C1C5C-25E4-439B-B6C9-D04A6A8531CC}" destId="{7DB50E93-18E1-40EA-93AB-F2315CD57B57}" srcOrd="0" destOrd="0" presId="urn:microsoft.com/office/officeart/2005/8/layout/default"/>
    <dgm:cxn modelId="{B76920C3-E8BC-473A-A8BB-B2F03CF88E84}" srcId="{86DDE7F4-77E1-4D03-A98F-5B8AB70B1B40}" destId="{862C1C5C-25E4-439B-B6C9-D04A6A8531CC}" srcOrd="2" destOrd="0" parTransId="{C0774B48-A69A-4784-AF21-35E5A2377E12}" sibTransId="{880188AD-7E72-4D9A-A0F0-EFCE62DFFE82}"/>
    <dgm:cxn modelId="{BCFC85FB-A126-48EF-B427-CC832E394C09}" srcId="{86DDE7F4-77E1-4D03-A98F-5B8AB70B1B40}" destId="{2BC4396A-E9F9-4AC7-8BBF-409532DD85E8}" srcOrd="3" destOrd="0" parTransId="{743A5DBC-365D-4EEF-9CB8-73F63FFC4D5A}" sibTransId="{902E0528-C9C0-407F-8F21-4106D55E9BFC}"/>
    <dgm:cxn modelId="{843C76C1-D21A-4D72-B4EA-7D0FED5DBCE5}" type="presParOf" srcId="{587B96DC-4080-4FE9-8C64-B65145A2BC2C}" destId="{3E111CA7-2331-4EB3-B940-77DBAD5A9FBC}" srcOrd="0" destOrd="0" presId="urn:microsoft.com/office/officeart/2005/8/layout/default"/>
    <dgm:cxn modelId="{155E2E8A-CFC8-43CA-A254-A52241A9979D}" type="presParOf" srcId="{587B96DC-4080-4FE9-8C64-B65145A2BC2C}" destId="{2F1FDCBF-DD41-4016-AED0-20828438C397}" srcOrd="1" destOrd="0" presId="urn:microsoft.com/office/officeart/2005/8/layout/default"/>
    <dgm:cxn modelId="{DBD5BC5A-0271-41E9-A70C-C905C9DC5938}" type="presParOf" srcId="{587B96DC-4080-4FE9-8C64-B65145A2BC2C}" destId="{3BA5118A-1AB1-4E19-B9FB-3F252F1A58D9}" srcOrd="2" destOrd="0" presId="urn:microsoft.com/office/officeart/2005/8/layout/default"/>
    <dgm:cxn modelId="{0EBEAEEF-60BF-4D19-B0C0-0DD681CB7D93}" type="presParOf" srcId="{587B96DC-4080-4FE9-8C64-B65145A2BC2C}" destId="{E2C5CC5F-CC01-400A-BDD0-CEC257906490}" srcOrd="3" destOrd="0" presId="urn:microsoft.com/office/officeart/2005/8/layout/default"/>
    <dgm:cxn modelId="{28BF5EB5-1230-4A80-A73A-23EAB432533B}" type="presParOf" srcId="{587B96DC-4080-4FE9-8C64-B65145A2BC2C}" destId="{7DB50E93-18E1-40EA-93AB-F2315CD57B57}" srcOrd="4" destOrd="0" presId="urn:microsoft.com/office/officeart/2005/8/layout/default"/>
    <dgm:cxn modelId="{007EB7A3-0FBC-41CB-9EEA-137CF08A132A}" type="presParOf" srcId="{587B96DC-4080-4FE9-8C64-B65145A2BC2C}" destId="{623609FD-D493-4864-9D40-21A802177FDD}" srcOrd="5" destOrd="0" presId="urn:microsoft.com/office/officeart/2005/8/layout/default"/>
    <dgm:cxn modelId="{55D51F68-8169-43B4-B26B-1795440A860A}" type="presParOf" srcId="{587B96DC-4080-4FE9-8C64-B65145A2BC2C}" destId="{3958E6EF-0D93-41BC-A0A1-EF994A56819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11CA7-2331-4EB3-B940-77DBAD5A9FBC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 dirty="0"/>
            <a:t>Translational research</a:t>
          </a:r>
          <a:endParaRPr lang="en-US" sz="3800" kern="1200" dirty="0"/>
        </a:p>
      </dsp:txBody>
      <dsp:txXfrm>
        <a:off x="744" y="145603"/>
        <a:ext cx="2902148" cy="1741289"/>
      </dsp:txXfrm>
    </dsp:sp>
    <dsp:sp modelId="{3BA5118A-1AB1-4E19-B9FB-3F252F1A58D9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/>
            <a:t>Reproducible research</a:t>
          </a:r>
          <a:endParaRPr lang="en-CA" sz="3800" kern="1200" dirty="0"/>
        </a:p>
      </dsp:txBody>
      <dsp:txXfrm>
        <a:off x="3193107" y="145603"/>
        <a:ext cx="2902148" cy="1741289"/>
      </dsp:txXfrm>
    </dsp:sp>
    <dsp:sp modelId="{7DB50E93-18E1-40EA-93AB-F2315CD57B57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/>
            <a:t>Industry best practices</a:t>
          </a:r>
          <a:endParaRPr lang="en-CA" sz="3800" kern="1200" dirty="0"/>
        </a:p>
      </dsp:txBody>
      <dsp:txXfrm>
        <a:off x="744" y="2177107"/>
        <a:ext cx="2902148" cy="1741289"/>
      </dsp:txXfrm>
    </dsp:sp>
    <dsp:sp modelId="{3958E6EF-0D93-41BC-A0A1-EF994A56819E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/>
            <a:t>Building on one platform</a:t>
          </a:r>
          <a:endParaRPr lang="en-CA" sz="3800" kern="1200" dirty="0"/>
        </a:p>
      </dsp:txBody>
      <dsp:txXfrm>
        <a:off x="3193107" y="2177107"/>
        <a:ext cx="2902148" cy="1741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6264-6225-448A-8F6B-37C607BF693C}" type="datetimeFigureOut">
              <a:rPr lang="en-CA" smtClean="0"/>
              <a:pPr/>
              <a:t>2019-04-30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8D7CC-9EDB-427A-B68E-C9E3B672A84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92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8D7CC-9EDB-427A-B68E-C9E3B672A84A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915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aseline="0" dirty="0"/>
              <a:t>Using </a:t>
            </a:r>
            <a:r>
              <a:rPr lang="en-US" sz="1000" baseline="0" dirty="0" err="1"/>
              <a:t>OpenIGTLink</a:t>
            </a:r>
            <a:r>
              <a:rPr lang="en-US" sz="1000" baseline="0" dirty="0"/>
              <a:t> (which is a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Interface for Image-Guided Therapy),</a:t>
            </a:r>
            <a:r>
              <a:rPr lang="en-US" sz="10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PLUS can stream this data in real-time to 3D Slicer and can also be used for</a:t>
            </a:r>
            <a:r>
              <a:rPr lang="en-US" sz="1000" baseline="0" dirty="0"/>
              <a:t>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pre-processing, and calibration for navigated image-guided interventions.</a:t>
            </a:r>
            <a:endParaRPr lang="en-US" sz="10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14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8D7CC-9EDB-427A-B68E-C9E3B672A84A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91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8D7CC-9EDB-427A-B68E-C9E3B672A84A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915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8D7CC-9EDB-427A-B68E-C9E3B672A84A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915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8D7CC-9EDB-427A-B68E-C9E3B672A84A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915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8D7CC-9EDB-427A-B68E-C9E3B672A84A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915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000" b="1" kern="1200" dirty="0">
                <a:solidFill>
                  <a:srgbClr val="800000"/>
                </a:solidFill>
                <a:latin typeface="+mn-lt"/>
                <a:ea typeface="+mn-ea"/>
                <a:cs typeface="+mn-cs"/>
              </a:rPr>
              <a:t>Because,</a:t>
            </a:r>
            <a:r>
              <a:rPr lang="en-CA" sz="1000" b="1" kern="1200" baseline="0" dirty="0">
                <a:solidFill>
                  <a:srgbClr val="800000"/>
                </a:solidFill>
                <a:latin typeface="+mn-lt"/>
                <a:ea typeface="+mn-ea"/>
                <a:cs typeface="+mn-cs"/>
              </a:rPr>
              <a:t> w</a:t>
            </a:r>
            <a:r>
              <a:rPr lang="en-CA" sz="1000" b="1" kern="1200" dirty="0">
                <a:solidFill>
                  <a:srgbClr val="800000"/>
                </a:solidFill>
                <a:latin typeface="+mn-lt"/>
                <a:ea typeface="+mn-ea"/>
                <a:cs typeface="+mn-cs"/>
              </a:rPr>
              <a:t>ithout an application platform</a:t>
            </a:r>
          </a:p>
          <a:p>
            <a:r>
              <a:rPr lang="en-US" sz="1000" dirty="0"/>
              <a:t>Show animations</a:t>
            </a:r>
          </a:p>
          <a:p>
            <a:endParaRPr lang="en-US" sz="10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000" b="1" kern="1200" dirty="0">
                <a:solidFill>
                  <a:srgbClr val="800000"/>
                </a:solidFill>
                <a:latin typeface="+mn-lt"/>
                <a:ea typeface="+mn-ea"/>
                <a:cs typeface="+mn-cs"/>
              </a:rPr>
              <a:t>On the other</a:t>
            </a:r>
            <a:r>
              <a:rPr lang="en-CA" sz="1000" b="1" kern="1200" baseline="0" dirty="0">
                <a:solidFill>
                  <a:srgbClr val="800000"/>
                </a:solidFill>
                <a:latin typeface="+mn-lt"/>
                <a:ea typeface="+mn-ea"/>
                <a:cs typeface="+mn-cs"/>
              </a:rPr>
              <a:t> hand, if you are building your work on </a:t>
            </a:r>
            <a:r>
              <a:rPr lang="en-CA" sz="1000" b="1" kern="1200" dirty="0">
                <a:solidFill>
                  <a:srgbClr val="800000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CA" sz="1000" b="1" kern="1200" baseline="0" dirty="0">
                <a:solidFill>
                  <a:srgbClr val="800000"/>
                </a:solidFill>
                <a:latin typeface="+mn-lt"/>
                <a:ea typeface="+mn-ea"/>
                <a:cs typeface="+mn-cs"/>
              </a:rPr>
              <a:t> pre-existing</a:t>
            </a:r>
            <a:r>
              <a:rPr lang="en-CA" sz="1000" b="1" kern="1200" dirty="0">
                <a:solidFill>
                  <a:srgbClr val="800000"/>
                </a:solidFill>
                <a:latin typeface="+mn-lt"/>
                <a:ea typeface="+mn-ea"/>
                <a:cs typeface="+mn-cs"/>
              </a:rPr>
              <a:t> application platform</a:t>
            </a:r>
          </a:p>
          <a:p>
            <a:pPr lvl="0">
              <a:buFont typeface="Arial" pitchFamily="34" charset="0"/>
              <a:buNone/>
            </a:pPr>
            <a:r>
              <a:rPr lang="en-CA" sz="1000" baseline="0" dirty="0"/>
              <a:t>1. Portable (Win, Linux, Mac),  Open-source</a:t>
            </a:r>
            <a:endParaRPr lang="en-CA" sz="1000" dirty="0"/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06AE71-2DEB-4313-AD57-10F20336F90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03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1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aseline="0" dirty="0"/>
              <a:t>Using </a:t>
            </a:r>
            <a:r>
              <a:rPr lang="en-US" sz="1000" baseline="0" dirty="0" err="1"/>
              <a:t>OpenIGTLink</a:t>
            </a:r>
            <a:r>
              <a:rPr lang="en-US" sz="1000" baseline="0" dirty="0"/>
              <a:t> (which is a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Interface for Image-Guided Therapy),</a:t>
            </a:r>
            <a:r>
              <a:rPr lang="en-US" sz="10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PLUS can stream this data in real-time to 3D Slicer and can also be used for</a:t>
            </a:r>
            <a:r>
              <a:rPr lang="en-US" sz="1000" baseline="0" dirty="0"/>
              <a:t>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pre-processing, and calibration for navigated image-guided interventions.</a:t>
            </a:r>
            <a:endParaRPr lang="en-US" sz="10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4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F2B-46EB-42F1-ADBB-7DC15FF809A9}" type="datetime1">
              <a:rPr lang="en-CA" smtClean="0"/>
              <a:t>2019-04-30</a:t>
            </a:fld>
            <a:endParaRPr lang="en-CA" dirty="0"/>
          </a:p>
        </p:txBody>
      </p:sp>
      <p:pic>
        <p:nvPicPr>
          <p:cNvPr id="7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72163"/>
            <a:ext cx="12271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60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2800"/>
            </a:lvl1pPr>
            <a:lvl2pPr>
              <a:spcBef>
                <a:spcPts val="1200"/>
              </a:spcBef>
              <a:spcAft>
                <a:spcPts val="1200"/>
              </a:spcAft>
              <a:defRPr sz="2400"/>
            </a:lvl2pPr>
            <a:lvl3pPr>
              <a:spcBef>
                <a:spcPts val="1200"/>
              </a:spcBef>
              <a:spcAft>
                <a:spcPts val="1200"/>
              </a:spcAft>
              <a:defRPr sz="2000"/>
            </a:lvl3pPr>
            <a:lvl4pPr>
              <a:spcBef>
                <a:spcPts val="1200"/>
              </a:spcBef>
              <a:spcAft>
                <a:spcPts val="1200"/>
              </a:spcAft>
              <a:defRPr sz="1800"/>
            </a:lvl4pPr>
            <a:lvl5pPr>
              <a:spcBef>
                <a:spcPts val="1200"/>
              </a:spcBef>
              <a:spcAft>
                <a:spcPts val="120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89909B16-C605-46D9-9901-5F215FFB9844}" type="datetime1">
              <a:rPr lang="en-CA" smtClean="0"/>
              <a:t>2019-04-30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CA" dirty="0"/>
              <a:t>Laboratory for Percutaneous Surgery (The Perk Lab) – Copyright © Queen’s University,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908720"/>
            <a:ext cx="7992888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9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9FB522E9-13A7-4907-A4DF-6AD586BEFFFD}" type="datetime1">
              <a:rPr lang="en-CA" smtClean="0"/>
              <a:t>2019-04-30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CA" dirty="0"/>
              <a:t>Laboratory for Percutaneous Surgery (The Perk Lab) – Copyright © Queen’s University, 2015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95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46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F6ABA-023A-4E7E-9A89-58D5A720A925}" type="datetime1">
              <a:rPr lang="en-CA" smtClean="0"/>
              <a:t>2019-04-30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672" y="6356350"/>
            <a:ext cx="5904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/>
              <a:t>Laboratory for Percutaneous Surgery (The Perk Lab) – Copyright © Queen’s University,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0"/>
            <a:ext cx="658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08EC-8F43-4B00-B358-048442A1BFB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08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na-mic.org/" TargetMode="Externa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jclp.net/files/ijclp_web-doc_1-13-2009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losmedicine.org/article/info:doi/10.1371/journal.pmed.002012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licerigt.org/wp/user-tutorial/" TargetMode="External"/><Relationship Id="rId5" Type="http://schemas.openxmlformats.org/officeDocument/2006/relationships/hyperlink" Target="http://www.doxygen.org/" TargetMode="External"/><Relationship Id="rId4" Type="http://schemas.openxmlformats.org/officeDocument/2006/relationships/hyperlink" Target="http://www.cmake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runch.cs.queensu.ca/CDash/index.php?project=PLU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perk-software.cs.queensu.ca/plus/doc/nightly/modelcatalo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40768"/>
            <a:ext cx="8208912" cy="1872208"/>
          </a:xfrm>
        </p:spPr>
        <p:txBody>
          <a:bodyPr>
            <a:noAutofit/>
          </a:bodyPr>
          <a:lstStyle/>
          <a:p>
            <a:r>
              <a:rPr lang="en-CA" sz="4000" b="1" dirty="0" err="1">
                <a:solidFill>
                  <a:schemeClr val="tx1"/>
                </a:solidFill>
              </a:rPr>
              <a:t>PerkLab</a:t>
            </a:r>
            <a:r>
              <a:rPr lang="en-CA" sz="4000" b="1" dirty="0">
                <a:solidFill>
                  <a:schemeClr val="tx1"/>
                </a:solidFill>
              </a:rPr>
              <a:t> research methodology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520280"/>
          </a:xfrm>
        </p:spPr>
        <p:txBody>
          <a:bodyPr>
            <a:noAutofit/>
          </a:bodyPr>
          <a:lstStyle/>
          <a:p>
            <a:r>
              <a:rPr lang="sv-SE" sz="2800" dirty="0">
                <a:solidFill>
                  <a:schemeClr val="tx1"/>
                </a:solidFill>
              </a:rPr>
              <a:t>Andras Lasso, PhD</a:t>
            </a:r>
          </a:p>
          <a:p>
            <a:r>
              <a:rPr lang="en-CA" sz="2400" dirty="0">
                <a:solidFill>
                  <a:schemeClr val="tx1"/>
                </a:solidFill>
              </a:rPr>
              <a:t>Associate Director</a:t>
            </a:r>
          </a:p>
          <a:p>
            <a:r>
              <a:rPr lang="en-CA" sz="2400" dirty="0">
                <a:solidFill>
                  <a:schemeClr val="tx1"/>
                </a:solidFill>
              </a:rPr>
              <a:t>Laboratory for Percutaneous Surgery (</a:t>
            </a:r>
            <a:r>
              <a:rPr lang="en-CA" sz="2400" dirty="0" err="1">
                <a:solidFill>
                  <a:schemeClr val="tx1"/>
                </a:solidFill>
              </a:rPr>
              <a:t>PerkLab</a:t>
            </a:r>
            <a:r>
              <a:rPr lang="en-CA" sz="2400" dirty="0">
                <a:solidFill>
                  <a:schemeClr val="tx1"/>
                </a:solidFill>
              </a:rPr>
              <a:t>)</a:t>
            </a:r>
          </a:p>
          <a:p>
            <a:r>
              <a:rPr lang="en-CA" sz="2400" dirty="0">
                <a:solidFill>
                  <a:schemeClr val="tx1"/>
                </a:solidFill>
              </a:rPr>
              <a:t>School of Computing</a:t>
            </a:r>
          </a:p>
          <a:p>
            <a:r>
              <a:rPr lang="en-CA" sz="2400" dirty="0">
                <a:solidFill>
                  <a:schemeClr val="tx1"/>
                </a:solidFill>
              </a:rPr>
              <a:t>Queen’s University, Kingston, ON, Canada</a:t>
            </a:r>
          </a:p>
        </p:txBody>
      </p:sp>
    </p:spTree>
    <p:extLst>
      <p:ext uri="{BB962C8B-B14F-4D97-AF65-F5344CB8AC3E}">
        <p14:creationId xmlns:p14="http://schemas.microsoft.com/office/powerpoint/2010/main" val="3128878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434878"/>
            <a:ext cx="8640960" cy="922114"/>
          </a:xfrm>
        </p:spPr>
        <p:txBody>
          <a:bodyPr>
            <a:normAutofit/>
          </a:bodyPr>
          <a:lstStyle/>
          <a:p>
            <a:r>
              <a:rPr lang="en-US" dirty="0"/>
              <a:t>Software platform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Laboratory for Percutaneous Surgery (The Perk Lab) – Copyright © Queen’s University,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8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3962400" cy="910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CA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Without an application platform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268761"/>
            <a:ext cx="4191000" cy="316835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CA" sz="2400" dirty="0">
                <a:latin typeface="+mn-lt"/>
              </a:rPr>
              <a:t>Each application is developed from ground up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CA" sz="2400" dirty="0">
                <a:latin typeface="+mn-lt"/>
              </a:rPr>
              <a:t>Completely new software is developed for each problem/procedure/device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CA" sz="2400" dirty="0">
                <a:latin typeface="+mn-lt"/>
              </a:rPr>
              <a:t>Significant work is needed to integrate new, advanced algorithms</a:t>
            </a:r>
          </a:p>
          <a:p>
            <a:pPr eaLnBrk="0" hangingPunct="0">
              <a:spcBef>
                <a:spcPct val="20000"/>
              </a:spcBef>
              <a:defRPr/>
            </a:pPr>
            <a:endParaRPr lang="en-CA" sz="2400" dirty="0"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48200" y="1268759"/>
            <a:ext cx="4419600" cy="331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CA" sz="2400" dirty="0">
                <a:latin typeface="+mn-lt"/>
              </a:rPr>
              <a:t>Core functionalities are already implemented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 dirty="0">
                <a:latin typeface="+mn-lt"/>
              </a:rPr>
              <a:t>New software modules can be developed for specific needs</a:t>
            </a:r>
            <a:endParaRPr lang="en-CA" sz="240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CA" sz="2400" dirty="0">
                <a:latin typeface="+mn-lt"/>
              </a:rPr>
              <a:t>Many new, advanced algorithms are available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CA" sz="2400" dirty="0">
                <a:latin typeface="+mn-lt"/>
              </a:rPr>
              <a:t>Well-supported with a large user and developer community</a:t>
            </a:r>
          </a:p>
          <a:p>
            <a:pPr algn="ctr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en-CA" sz="2400" dirty="0">
              <a:latin typeface="+mn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4800600" y="0"/>
            <a:ext cx="3962400" cy="910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CA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Building on an application platform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1000" y="4772000"/>
            <a:ext cx="8393138" cy="1226208"/>
            <a:chOff x="381000" y="4772000"/>
            <a:chExt cx="8393138" cy="1226208"/>
          </a:xfrm>
        </p:grpSpPr>
        <p:grpSp>
          <p:nvGrpSpPr>
            <p:cNvPr id="4" name="Group 3"/>
            <p:cNvGrpSpPr/>
            <p:nvPr/>
          </p:nvGrpSpPr>
          <p:grpSpPr>
            <a:xfrm>
              <a:off x="381000" y="4772000"/>
              <a:ext cx="3902968" cy="1202928"/>
              <a:chOff x="381000" y="4772000"/>
              <a:chExt cx="3902968" cy="120292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907976" y="4822800"/>
                <a:ext cx="3375992" cy="11521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eaLnBrk="0" hangingPunct="0">
                  <a:spcBef>
                    <a:spcPct val="20000"/>
                  </a:spcBef>
                  <a:buFont typeface="Arial" charset="0"/>
                  <a:buNone/>
                  <a:defRPr/>
                </a:pPr>
                <a:r>
                  <a:rPr lang="en-CA" sz="2400" dirty="0">
                    <a:solidFill>
                      <a:srgbClr val="00B050"/>
                    </a:solidFill>
                  </a:rPr>
                  <a:t>Quick start.</a:t>
                </a:r>
              </a:p>
              <a:p>
                <a:pPr eaLnBrk="0" hangingPunct="0">
                  <a:spcBef>
                    <a:spcPct val="20000"/>
                  </a:spcBef>
                  <a:buFont typeface="Arial" charset="0"/>
                  <a:buNone/>
                  <a:defRPr/>
                </a:pPr>
                <a:r>
                  <a:rPr lang="en-CA" sz="2400" dirty="0">
                    <a:solidFill>
                      <a:srgbClr val="FF0000"/>
                    </a:solidFill>
                  </a:rPr>
                  <a:t>Huge waste of time, money, and effort overall.</a:t>
                </a:r>
              </a:p>
            </p:txBody>
          </p:sp>
          <p:pic>
            <p:nvPicPr>
              <p:cNvPr id="11" name="Picture 2" descr="C:\Documents and Settings\andras\Local Settings\Temporary Internet Files\Content.IE5\PGE4P71G\MC900441322[1]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03920" y="4772000"/>
                <a:ext cx="457200" cy="457200"/>
              </a:xfrm>
              <a:prstGeom prst="rect">
                <a:avLst/>
              </a:prstGeom>
              <a:noFill/>
            </p:spPr>
          </p:pic>
          <p:pic>
            <p:nvPicPr>
              <p:cNvPr id="12" name="Picture 3" descr="C:\Documents and Settings\andras\Local Settings\Temporary Internet Files\Content.IE5\KAA245SN\MC900441321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81000" y="5492080"/>
                <a:ext cx="457200" cy="457200"/>
              </a:xfrm>
              <a:prstGeom prst="rect">
                <a:avLst/>
              </a:prstGeom>
              <a:noFill/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4644008" y="4822374"/>
              <a:ext cx="4130130" cy="1175834"/>
              <a:chOff x="4644008" y="4822374"/>
              <a:chExt cx="4130130" cy="117583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110114" y="4822374"/>
                <a:ext cx="3664024" cy="117583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eaLnBrk="0" hangingPunct="0">
                  <a:spcBef>
                    <a:spcPct val="20000"/>
                  </a:spcBef>
                  <a:buFont typeface="Arial" charset="0"/>
                  <a:buNone/>
                  <a:defRPr/>
                </a:pPr>
                <a:r>
                  <a:rPr lang="en-CA" sz="2400" dirty="0">
                    <a:solidFill>
                      <a:srgbClr val="FF0000"/>
                    </a:solidFill>
                  </a:rPr>
                  <a:t>Investment at the beginning: </a:t>
                </a:r>
                <a:r>
                  <a:rPr lang="en-CA" sz="2400" dirty="0">
                    <a:solidFill>
                      <a:srgbClr val="00B050"/>
                    </a:solidFill>
                  </a:rPr>
                  <a:t>learning</a:t>
                </a:r>
                <a:r>
                  <a:rPr lang="en-CA" sz="2400" dirty="0">
                    <a:solidFill>
                      <a:srgbClr val="FF0000"/>
                    </a:solidFill>
                  </a:rPr>
                  <a:t>.</a:t>
                </a:r>
              </a:p>
              <a:p>
                <a:pPr eaLnBrk="0" hangingPunct="0">
                  <a:spcBef>
                    <a:spcPct val="20000"/>
                  </a:spcBef>
                  <a:buFont typeface="Arial" charset="0"/>
                  <a:buNone/>
                  <a:defRPr/>
                </a:pPr>
                <a:r>
                  <a:rPr lang="en-CA" sz="2400" dirty="0">
                    <a:solidFill>
                      <a:srgbClr val="00B050"/>
                    </a:solidFill>
                  </a:rPr>
                  <a:t>Minimal wasted efforts. </a:t>
                </a:r>
              </a:p>
            </p:txBody>
          </p:sp>
          <p:pic>
            <p:nvPicPr>
              <p:cNvPr id="13" name="Picture 2" descr="C:\Documents and Settings\andras\Local Settings\Temporary Internet Files\Content.IE5\PGE4P71G\MC900441322[1]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644008" y="5541008"/>
                <a:ext cx="457200" cy="457200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Documents and Settings\andras\Local Settings\Temporary Internet Files\Content.IE5\KAA245SN\MC900441321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644008" y="4916016"/>
                <a:ext cx="457200" cy="457200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2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56889711-7CC8-4EBF-93B1-BBA7911D692F}" type="slidenum">
              <a:rPr lang="en-US" smtClean="0"/>
              <a:t>11</a:t>
            </a:fld>
            <a:r>
              <a:rPr lang="en-US" dirty="0"/>
              <a:t> -</a:t>
            </a: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42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9"/>
    </mc:Choice>
    <mc:Fallback xmlns="">
      <p:transition spd="slow" advTm="15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3D Slicer and the NA-MIC Kit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Laboratory for Percutaneous Surgery (The Perk Lab) – Copyright © Queen’s University, 2019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47664" y="1180627"/>
            <a:ext cx="6762927" cy="4724400"/>
            <a:chOff x="1981200" y="1600200"/>
            <a:chExt cx="6762927" cy="4724400"/>
          </a:xfrm>
        </p:grpSpPr>
        <p:pic>
          <p:nvPicPr>
            <p:cNvPr id="5" name="Picture 4"/>
            <p:cNvPicPr/>
            <p:nvPr/>
          </p:nvPicPr>
          <p:blipFill>
            <a:blip r:embed="rId3" cstate="print"/>
            <a:srcRect t="6728"/>
            <a:stretch>
              <a:fillRect/>
            </a:stretch>
          </p:blipFill>
          <p:spPr bwMode="auto">
            <a:xfrm>
              <a:off x="1981200" y="1600200"/>
              <a:ext cx="6762927" cy="472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" name="Picture 4" descr="http://python.cz/images/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5196" y="2204864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419872" y="2773405"/>
              <a:ext cx="1140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&lt;MRML&gt;</a:t>
              </a:r>
            </a:p>
          </p:txBody>
        </p:sp>
      </p:grp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11560" y="5445224"/>
            <a:ext cx="2895600" cy="608856"/>
          </a:xfrm>
        </p:spPr>
        <p:txBody>
          <a:bodyPr/>
          <a:lstStyle/>
          <a:p>
            <a:pPr marL="0" indent="0">
              <a:buNone/>
            </a:pPr>
            <a:r>
              <a:rPr lang="en-CA" sz="2800" i="1" dirty="0">
                <a:hlinkClick r:id="rId5"/>
              </a:rPr>
              <a:t>www.na-mic.org</a:t>
            </a:r>
            <a:endParaRPr lang="en-CA" sz="2800" i="1" dirty="0"/>
          </a:p>
        </p:txBody>
      </p:sp>
    </p:spTree>
    <p:extLst>
      <p:ext uri="{BB962C8B-B14F-4D97-AF65-F5344CB8AC3E}">
        <p14:creationId xmlns:p14="http://schemas.microsoft.com/office/powerpoint/2010/main" val="3233891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Connector 116"/>
          <p:cNvCxnSpPr/>
          <p:nvPr/>
        </p:nvCxnSpPr>
        <p:spPr>
          <a:xfrm flipH="1" flipV="1">
            <a:off x="2843341" y="1322040"/>
            <a:ext cx="3039" cy="692748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 flipV="1">
            <a:off x="4283366" y="1321449"/>
            <a:ext cx="3039" cy="692748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6818647" y="1352240"/>
            <a:ext cx="3039" cy="692748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846380" y="2014788"/>
            <a:ext cx="0" cy="80316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843309" y="1850451"/>
            <a:ext cx="0" cy="80316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392746" y="1884733"/>
            <a:ext cx="0" cy="80316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883701" y="2390613"/>
            <a:ext cx="0" cy="585508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563513" y="2390613"/>
            <a:ext cx="0" cy="80316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223405" y="4153200"/>
            <a:ext cx="4730080" cy="104159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7805" y="5279720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/>
              <a:t>hardware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678453" y="4283922"/>
            <a:ext cx="1154953" cy="4132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tx1"/>
                </a:solidFill>
              </a:rPr>
              <a:t>OpenIGTLink</a:t>
            </a:r>
            <a:endParaRPr lang="en-CA" sz="1200" b="1" dirty="0">
              <a:solidFill>
                <a:schemeClr val="tx1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3495276" y="5058919"/>
            <a:ext cx="0" cy="40505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63843" y="3005317"/>
            <a:ext cx="8270762" cy="99039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>
              <a:solidFill>
                <a:schemeClr val="tx1"/>
              </a:solidFill>
            </a:endParaRPr>
          </a:p>
        </p:txBody>
      </p:sp>
      <p:cxnSp>
        <p:nvCxnSpPr>
          <p:cNvPr id="81" name="Straight Connector 80"/>
          <p:cNvCxnSpPr>
            <a:stCxn id="80" idx="2"/>
            <a:endCxn id="75" idx="0"/>
          </p:cNvCxnSpPr>
          <p:nvPr/>
        </p:nvCxnSpPr>
        <p:spPr>
          <a:xfrm>
            <a:off x="5253046" y="3889055"/>
            <a:ext cx="2884" cy="394867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505647" y="3095847"/>
            <a:ext cx="1054715" cy="3412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Registration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671470" y="3095847"/>
            <a:ext cx="1159052" cy="3412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Segmentation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962805" y="3018353"/>
            <a:ext cx="37702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8805" y="3018137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400" b="1" dirty="0"/>
              <a:t>3D Slicer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942549" y="4287699"/>
            <a:ext cx="2604840" cy="4132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Calibration, synchronization, pre-processing, simulation, </a:t>
            </a:r>
            <a:r>
              <a:rPr lang="en-CA" sz="1200" b="1" dirty="0" err="1">
                <a:solidFill>
                  <a:schemeClr val="tx1"/>
                </a:solidFill>
              </a:rPr>
              <a:t>record&amp;replay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229005" y="3097277"/>
            <a:ext cx="1157206" cy="3412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Visualization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207905" y="1782253"/>
            <a:ext cx="3395251" cy="10458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238405" y="1802087"/>
            <a:ext cx="966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400" b="1" dirty="0"/>
              <a:t>SlicerIGT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387825" y="2359769"/>
            <a:ext cx="890828" cy="3910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Pivot calibration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217069" y="414894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400" b="1" dirty="0"/>
              <a:t>PLUS</a:t>
            </a:r>
          </a:p>
        </p:txBody>
      </p:sp>
      <p:cxnSp>
        <p:nvCxnSpPr>
          <p:cNvPr id="94" name="Straight Connector 93"/>
          <p:cNvCxnSpPr/>
          <p:nvPr/>
        </p:nvCxnSpPr>
        <p:spPr>
          <a:xfrm>
            <a:off x="344233" y="5308154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47956" y="5045664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/>
              <a:t>software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156628" y="1790655"/>
            <a:ext cx="3549377" cy="10458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209524" y="1807308"/>
            <a:ext cx="829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400" b="1" dirty="0" err="1"/>
              <a:t>SlicerRT</a:t>
            </a:r>
            <a:endParaRPr lang="en-CA" sz="1400" b="1" dirty="0"/>
          </a:p>
        </p:txBody>
      </p:sp>
      <p:sp>
        <p:nvSpPr>
          <p:cNvPr id="98" name="Rectangle 97"/>
          <p:cNvSpPr/>
          <p:nvPr/>
        </p:nvSpPr>
        <p:spPr>
          <a:xfrm>
            <a:off x="5263629" y="2354364"/>
            <a:ext cx="850746" cy="39039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DICOM-RT import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66910" y="3654296"/>
            <a:ext cx="1999651" cy="3412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VTK, ITK, CTK, QT, DCMTK, …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295805" y="2329681"/>
            <a:ext cx="37702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262179" y="2329681"/>
            <a:ext cx="37702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753005" y="1192571"/>
            <a:ext cx="1050914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200" b="1" dirty="0" err="1"/>
              <a:t>ProstateNav</a:t>
            </a:r>
            <a:endParaRPr lang="en-CA" sz="1200" b="1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5200805" y="3718437"/>
            <a:ext cx="1830801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6191405" y="3724421"/>
            <a:ext cx="0" cy="174837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7029605" y="3718437"/>
            <a:ext cx="0" cy="1745536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942549" y="4798169"/>
            <a:ext cx="3890857" cy="26967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Device interface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283632" y="1192571"/>
            <a:ext cx="1050914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200" b="1" dirty="0" err="1"/>
              <a:t>LumpNav</a:t>
            </a:r>
            <a:endParaRPr lang="en-CA" sz="1200" b="1" dirty="0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4523999" y="5077193"/>
            <a:ext cx="0" cy="40505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199132" y="5077193"/>
            <a:ext cx="0" cy="40505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675221" y="5077193"/>
            <a:ext cx="0" cy="40505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195992" y="1192571"/>
            <a:ext cx="1293917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200" b="1" dirty="0"/>
              <a:t>Gel dosimetry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67405" y="2054969"/>
            <a:ext cx="37702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435956" y="1161281"/>
            <a:ext cx="37702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24005" y="1136104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err="1"/>
              <a:t>Slicelets</a:t>
            </a:r>
            <a:endParaRPr lang="en-CA" sz="1200" b="1" dirty="0"/>
          </a:p>
          <a:p>
            <a:r>
              <a:rPr lang="en-CA" sz="1200" b="1" dirty="0"/>
              <a:t>(custom Slicer applets)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375979" y="1147849"/>
            <a:ext cx="37702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3620676" y="2354948"/>
            <a:ext cx="890828" cy="3910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Tool watchdog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354925" y="2359769"/>
            <a:ext cx="989319" cy="3910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Model registration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191405" y="2351377"/>
            <a:ext cx="1065859" cy="39039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Dose volume histogram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669688" y="2348892"/>
            <a:ext cx="960117" cy="39039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Dose comparison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611317" y="1866997"/>
            <a:ext cx="897842" cy="3910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Breach warning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52400" y="2050504"/>
            <a:ext cx="100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/>
              <a:t>Slicer extensions</a:t>
            </a:r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7805561" y="3654296"/>
            <a:ext cx="0" cy="1962077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246252" y="3542533"/>
            <a:ext cx="1154953" cy="3412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DICOM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675569" y="3547819"/>
            <a:ext cx="1154953" cy="3412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tx1"/>
                </a:solidFill>
              </a:rPr>
              <a:t>OpenIGTLink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343805" y="3086693"/>
            <a:ext cx="1157206" cy="3412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Quantification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576587" y="5888305"/>
            <a:ext cx="6348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/>
              <a:t>hundreds of devices (imaging, position tracking, various sensors, and manipulators)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023971" y="5465646"/>
            <a:ext cx="975361" cy="39122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Ultrasound</a:t>
            </a:r>
          </a:p>
          <a:p>
            <a:pPr algn="ctr"/>
            <a:r>
              <a:rPr lang="en-CA" sz="1200" b="1" dirty="0">
                <a:solidFill>
                  <a:schemeClr val="tx1"/>
                </a:solidFill>
              </a:rPr>
              <a:t>scanners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5182509" y="5465646"/>
            <a:ext cx="1368152" cy="38655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Robotic devices, manipulators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071340" y="5465646"/>
            <a:ext cx="962818" cy="38775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Navigation</a:t>
            </a:r>
          </a:p>
          <a:p>
            <a:pPr algn="ctr"/>
            <a:r>
              <a:rPr lang="en-CA" sz="1200" b="1" dirty="0">
                <a:solidFill>
                  <a:schemeClr val="tx1"/>
                </a:solidFill>
              </a:rPr>
              <a:t>systems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353271" y="5465646"/>
            <a:ext cx="1565942" cy="39122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Surgical microscopes, endoscopes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6788581" y="5465646"/>
            <a:ext cx="1432627" cy="39414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MRI, CT, PET scanners</a:t>
            </a:r>
          </a:p>
        </p:txBody>
      </p: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/>
          <a:lstStyle/>
          <a:p>
            <a:r>
              <a:rPr lang="en-US" dirty="0" err="1"/>
              <a:t>PerkLab</a:t>
            </a:r>
            <a:r>
              <a:rPr lang="en-US" dirty="0"/>
              <a:t> systems overview</a:t>
            </a:r>
          </a:p>
        </p:txBody>
      </p:sp>
      <p:sp>
        <p:nvSpPr>
          <p:cNvPr id="9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5956B730-B1F8-44BC-BA64-192B445FEF2C}" type="slidenum">
              <a:rPr lang="en-US" smtClean="0"/>
              <a:t>13</a:t>
            </a:fld>
            <a:r>
              <a:rPr lang="en-US" dirty="0"/>
              <a:t> -</a:t>
            </a:r>
          </a:p>
        </p:txBody>
      </p:sp>
      <p:sp>
        <p:nvSpPr>
          <p:cNvPr id="12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115127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"/>
    </mc:Choice>
    <mc:Fallback xmlns="">
      <p:transition spd="slow" advTm="16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/>
          <a:lstStyle/>
          <a:p>
            <a:r>
              <a:rPr lang="en-US" dirty="0"/>
              <a:t>Building on a platform</a:t>
            </a:r>
          </a:p>
        </p:txBody>
      </p:sp>
      <p:graphicFrame>
        <p:nvGraphicFramePr>
          <p:cNvPr id="91" name="Chart 90"/>
          <p:cNvGraphicFramePr>
            <a:graphicFrameLocks/>
          </p:cNvGraphicFramePr>
          <p:nvPr>
            <p:extLst/>
          </p:nvPr>
        </p:nvGraphicFramePr>
        <p:xfrm>
          <a:off x="304800" y="1189546"/>
          <a:ext cx="8502253" cy="4802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0FBE626C-499D-4BDB-89F5-AB508D400932}" type="slidenum">
              <a:rPr lang="en-US" smtClean="0"/>
              <a:t>14</a:t>
            </a:fld>
            <a:r>
              <a:rPr lang="en-US" dirty="0"/>
              <a:t> -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5B0EBD-9563-4DEE-9470-26325A2846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5381001"/>
            <a:ext cx="2195736" cy="100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4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"/>
    </mc:Choice>
    <mc:Fallback xmlns="">
      <p:transition spd="slow" advTm="16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Laboratory for Percutaneous Surgery (The Perk Lab) – Copyright © Queen’s University, 2019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EF55AFC-4775-4925-889A-C8E88BA341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620874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785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PerkLab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Laboratory for Percutaneous Surgery (The Perk Lab) – Copyright © Queen’s University, 2019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7504" y="1196752"/>
            <a:ext cx="4752528" cy="5040560"/>
          </a:xfrm>
        </p:spPr>
        <p:txBody>
          <a:bodyPr>
            <a:normAutofit/>
          </a:bodyPr>
          <a:lstStyle/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About 20-25 members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From computer science, electrical engineering, and mechanical engineering departments and medical school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1/4 undergrad</a:t>
            </a:r>
            <a:br>
              <a:rPr lang="en-US" dirty="0"/>
            </a:br>
            <a:r>
              <a:rPr lang="en-US" dirty="0"/>
              <a:t>1/4 Masters</a:t>
            </a:r>
            <a:br>
              <a:rPr lang="en-US" dirty="0"/>
            </a:br>
            <a:r>
              <a:rPr lang="en-US" dirty="0"/>
              <a:t>1/4 PhD, postdoc</a:t>
            </a:r>
            <a:br>
              <a:rPr lang="en-US" dirty="0"/>
            </a:br>
            <a:r>
              <a:rPr lang="en-US" dirty="0"/>
              <a:t>1/4 faculty, staff research engineers – continuity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04048" y="3573016"/>
            <a:ext cx="3888432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focus: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Percutaneous interventions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Image guidance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Tool navigation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Translational research</a:t>
            </a:r>
          </a:p>
        </p:txBody>
      </p:sp>
      <p:pic>
        <p:nvPicPr>
          <p:cNvPr id="10" name="Picture 5" descr="C:\lasso\My Dropbox\PerkWeb\PerkLogo2010-base-white-round-45dp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124744"/>
            <a:ext cx="2268488" cy="226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29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560" y="1124744"/>
            <a:ext cx="8071992" cy="3960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sx="102000" sy="102000" algn="tl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922114"/>
          </a:xfrm>
        </p:spPr>
        <p:txBody>
          <a:bodyPr>
            <a:normAutofit/>
          </a:bodyPr>
          <a:lstStyle/>
          <a:p>
            <a:r>
              <a:rPr lang="en-US" dirty="0"/>
              <a:t>Scope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Laboratory for Percutaneous Surgery (The Perk Lab) – Copyright © Queen’s University, 2019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47564" y="1196752"/>
            <a:ext cx="7812868" cy="3833047"/>
          </a:xfrm>
        </p:spPr>
        <p:txBody>
          <a:bodyPr>
            <a:noAutofit/>
          </a:bodyPr>
          <a:lstStyle/>
          <a:p>
            <a:pPr marL="57150" indent="0" algn="ctr">
              <a:spcBef>
                <a:spcPts val="0"/>
              </a:spcBef>
              <a:buNone/>
            </a:pPr>
            <a:r>
              <a:rPr lang="en-US" b="1" dirty="0"/>
              <a:t>From algorithms to tools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Can it be done?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Prototypes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Is it worth doing?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</a:pPr>
            <a:r>
              <a:rPr lang="en-US" sz="2800" b="1" dirty="0"/>
              <a:t>Tools for translational research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Standard of care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Commercially available clinical “devices” with regulatory approval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75656" y="5373216"/>
            <a:ext cx="483163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Ron </a:t>
            </a:r>
            <a:r>
              <a:rPr lang="en-US" sz="2400" i="1" dirty="0" err="1">
                <a:solidFill>
                  <a:schemeClr val="bg1">
                    <a:lumMod val="65000"/>
                  </a:schemeClr>
                </a:solidFill>
              </a:rPr>
              <a:t>Kikinis</a:t>
            </a: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, Harvard SPL, 2012</a:t>
            </a:r>
          </a:p>
        </p:txBody>
      </p:sp>
      <p:pic>
        <p:nvPicPr>
          <p:cNvPr id="1026" name="Picture 2" descr="http://www.spl.harvard.edu/SPLWeb/images/thumb/5/5c/Ron.jpg/300px-R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622254"/>
            <a:ext cx="2016224" cy="165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4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922114"/>
          </a:xfrm>
        </p:spPr>
        <p:txBody>
          <a:bodyPr>
            <a:normAutofit/>
          </a:bodyPr>
          <a:lstStyle/>
          <a:p>
            <a:r>
              <a:rPr lang="en-US" dirty="0"/>
              <a:t>Reproducible research – theory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Laboratory for Percutaneous Surgery (The Perk Lab) – Copyright © Queen’s University, 2019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10000"/>
          </a:bodyPr>
          <a:lstStyle/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Scientific method: propose hypothesis, </a:t>
            </a:r>
            <a:br>
              <a:rPr lang="en-CA" dirty="0"/>
            </a:br>
            <a:r>
              <a:rPr lang="en-CA" dirty="0"/>
              <a:t>prove it by experiments </a:t>
            </a: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Mistakes, bias, … =&gt; repeatability</a:t>
            </a: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Full specification </a:t>
            </a:r>
            <a:br>
              <a:rPr lang="en-CA" dirty="0"/>
            </a:br>
            <a:r>
              <a:rPr lang="en-CA" sz="1300" i="1" dirty="0"/>
              <a:t>Victoria </a:t>
            </a:r>
            <a:r>
              <a:rPr lang="en-CA" sz="1300" i="1" dirty="0" err="1"/>
              <a:t>Stodden</a:t>
            </a:r>
            <a:r>
              <a:rPr lang="en-CA" sz="1300" i="1" dirty="0"/>
              <a:t>, </a:t>
            </a:r>
            <a:r>
              <a:rPr lang="en-CA" sz="1300" i="1" dirty="0">
                <a:hlinkClick r:id="rId3"/>
              </a:rPr>
              <a:t>Enabling reproducible research: licensing for scientific innovation</a:t>
            </a:r>
            <a:endParaRPr lang="en-CA" i="1" dirty="0"/>
          </a:p>
          <a:p>
            <a:pPr marL="714375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Research paper</a:t>
            </a:r>
          </a:p>
          <a:p>
            <a:pPr marL="714375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Data (with description the data, how it was acquired, processed, including the source code that was used for processing, …)</a:t>
            </a:r>
          </a:p>
          <a:p>
            <a:pPr marL="714375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Experiment (source code, instructions, parameters, …)</a:t>
            </a:r>
          </a:p>
          <a:p>
            <a:pPr marL="714375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Results (source code, documentation, data, …)</a:t>
            </a:r>
          </a:p>
          <a:p>
            <a:pPr marL="31432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Reduced duplicate efforts, higher credibility, higher quality outcome, community, …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60640" y="1268760"/>
            <a:ext cx="2703848" cy="1656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sx="102000" sy="102000" algn="tl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388428" y="1358188"/>
            <a:ext cx="24482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i="1" dirty="0"/>
              <a:t>J.P.A. Ioannidis, </a:t>
            </a:r>
            <a:br>
              <a:rPr lang="en-CA" i="1" dirty="0"/>
            </a:br>
            <a:r>
              <a:rPr lang="en-CA" b="1" i="1" dirty="0">
                <a:hlinkClick r:id="rId4"/>
              </a:rPr>
              <a:t>Why Most Published Research Findings are False</a:t>
            </a:r>
            <a:r>
              <a:rPr lang="en-CA" i="1" dirty="0"/>
              <a:t>, </a:t>
            </a:r>
            <a:br>
              <a:rPr lang="en-CA" i="1" dirty="0"/>
            </a:br>
            <a:r>
              <a:rPr lang="en-CA" i="1" dirty="0" err="1"/>
              <a:t>PLoS</a:t>
            </a:r>
            <a:r>
              <a:rPr lang="en-CA" i="1" dirty="0"/>
              <a:t> Med 2(8), 2004</a:t>
            </a:r>
          </a:p>
        </p:txBody>
      </p:sp>
    </p:spTree>
    <p:extLst>
      <p:ext uri="{BB962C8B-B14F-4D97-AF65-F5344CB8AC3E}">
        <p14:creationId xmlns:p14="http://schemas.microsoft.com/office/powerpoint/2010/main" val="240098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"/>
          <a:stretch/>
        </p:blipFill>
        <p:spPr bwMode="auto">
          <a:xfrm>
            <a:off x="6779133" y="3933056"/>
            <a:ext cx="2113347" cy="210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922114"/>
          </a:xfrm>
        </p:spPr>
        <p:txBody>
          <a:bodyPr>
            <a:normAutofit/>
          </a:bodyPr>
          <a:lstStyle/>
          <a:p>
            <a:r>
              <a:rPr lang="en-US" dirty="0"/>
              <a:t>Reproducible research – practice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Laboratory for Percutaneous Surgery (The Perk Lab) – Copyright © Queen’s University, 2019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8"/>
          </a:xfrm>
        </p:spPr>
        <p:txBody>
          <a:bodyPr>
            <a:normAutofit fontScale="92500" lnSpcReduction="10000"/>
          </a:bodyPr>
          <a:lstStyle/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By default openly available source code, full documentation, all data</a:t>
            </a: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Permissive license – no strings attached</a:t>
            </a:r>
          </a:p>
          <a:p>
            <a:pPr marL="757238" lvl="1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BSD: redistribution, modification, … all allowed</a:t>
            </a:r>
          </a:p>
          <a:p>
            <a:pPr marL="1157288" lvl="2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Provided as is</a:t>
            </a:r>
          </a:p>
          <a:p>
            <a:pPr marL="1157288" lvl="2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Don’t use the author name for endorsement</a:t>
            </a:r>
          </a:p>
          <a:p>
            <a:pPr marL="1157288" lvl="2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Don’t remove the license</a:t>
            </a: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Can we afford to give away all these?</a:t>
            </a:r>
          </a:p>
          <a:p>
            <a:pPr marL="757238" lvl="1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Full disclosure mostly delayed until publication</a:t>
            </a:r>
          </a:p>
          <a:p>
            <a:pPr marL="757238" lvl="1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Exceptional ideas are patented before publication</a:t>
            </a:r>
          </a:p>
          <a:p>
            <a:pPr marL="757238" lvl="1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Maintain competitive advantage by continuous </a:t>
            </a:r>
            <a:br>
              <a:rPr lang="en-CA" dirty="0"/>
            </a:br>
            <a:r>
              <a:rPr lang="en-CA" dirty="0"/>
              <a:t>improvement</a:t>
            </a:r>
          </a:p>
          <a:p>
            <a:pPr marL="757238" lvl="1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We get </a:t>
            </a:r>
            <a:r>
              <a:rPr lang="en-CA" i="1" dirty="0"/>
              <a:t>a lot </a:t>
            </a:r>
            <a:r>
              <a:rPr lang="en-CA" dirty="0"/>
              <a:t>in return</a:t>
            </a:r>
          </a:p>
        </p:txBody>
      </p:sp>
    </p:spTree>
    <p:extLst>
      <p:ext uri="{BB962C8B-B14F-4D97-AF65-F5344CB8AC3E}">
        <p14:creationId xmlns:p14="http://schemas.microsoft.com/office/powerpoint/2010/main" val="104371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922114"/>
          </a:xfrm>
        </p:spPr>
        <p:txBody>
          <a:bodyPr>
            <a:normAutofit/>
          </a:bodyPr>
          <a:lstStyle/>
          <a:p>
            <a:r>
              <a:rPr lang="en-US" dirty="0"/>
              <a:t>Industry best practices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Laboratory for Percutaneous Surgery (The Perk Lab) – Copyright © Queen’s University, 2019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5259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Brought in by industry-trained staff members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Adopt procedures that increase quality &amp; productivity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Keep overhead at the minimum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Usually no need to comply to external regulations (Health Canada, FDA, CE, …), just institutional ethics board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Learning these: investment with a short payback period</a:t>
            </a:r>
          </a:p>
        </p:txBody>
      </p:sp>
      <p:pic>
        <p:nvPicPr>
          <p:cNvPr id="2054" name="Picture 6" descr="http://www.mediso.com/images/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580" y="5254945"/>
            <a:ext cx="17145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359347"/>
            <a:ext cx="9048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 descr="http://old.3dhistech.com/userfiles/Image/Common/logo/3DH_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837706"/>
            <a:ext cx="1699760" cy="118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http://www.unileverventures.com/wp-content/uploads/GE-Healthcare-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44" y="4359347"/>
            <a:ext cx="2415161" cy="155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logostage.com/logos/siemen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260222"/>
            <a:ext cx="3312368" cy="75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07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196752"/>
            <a:ext cx="3484772" cy="31518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Planning, design, implementation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52400" y="1196752"/>
            <a:ext cx="4491608" cy="496855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Web-based, integrated project management: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3"/>
              </a:rPr>
              <a:t>GitHub</a:t>
            </a:r>
            <a:r>
              <a:rPr lang="en-US" dirty="0"/>
              <a:t>: unlimited public repositories for free; free private repositories for university research labs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Tools: revision control, code review, </a:t>
            </a:r>
            <a:r>
              <a:rPr lang="en-US" dirty="0" err="1"/>
              <a:t>bugtracking</a:t>
            </a:r>
            <a:r>
              <a:rPr lang="en-US" dirty="0"/>
              <a:t>, project boards, releases, website hosting; very limited: messaging, discussion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Automated build and API </a:t>
            </a:r>
            <a:br>
              <a:rPr lang="en-US" dirty="0"/>
            </a:br>
            <a:r>
              <a:rPr lang="en-US" dirty="0"/>
              <a:t>documentation generation (</a:t>
            </a:r>
            <a:r>
              <a:rPr lang="en-US" dirty="0">
                <a:hlinkClick r:id="rId4"/>
              </a:rPr>
              <a:t>CMake</a:t>
            </a:r>
            <a:r>
              <a:rPr lang="en-US" dirty="0"/>
              <a:t>, </a:t>
            </a:r>
            <a:r>
              <a:rPr lang="en-US" dirty="0" err="1">
                <a:hlinkClick r:id="rId5"/>
              </a:rPr>
              <a:t>Doxygen</a:t>
            </a:r>
            <a:r>
              <a:rPr lang="en-US" dirty="0"/>
              <a:t>), </a:t>
            </a:r>
            <a:r>
              <a:rPr lang="en-US" dirty="0">
                <a:hlinkClick r:id="rId6"/>
              </a:rPr>
              <a:t>tutorials</a:t>
            </a:r>
            <a:endParaRPr lang="en-US" dirty="0"/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/>
              <a:t>Laboratory for Percutaneous Surgery (The Perk Lab) – Copyright © Queen’s University, 2019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6096" y="3450482"/>
            <a:ext cx="3437432" cy="27868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4551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23528" y="970309"/>
            <a:ext cx="8568952" cy="4906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Automatic continuous and nightly build and test (</a:t>
            </a:r>
            <a:r>
              <a:rPr lang="en-US" dirty="0" err="1"/>
              <a:t>CTest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Web-based dashboard (</a:t>
            </a:r>
            <a:r>
              <a:rPr lang="en-US" dirty="0" err="1"/>
              <a:t>CDash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Automatic GUI testing with </a:t>
            </a:r>
            <a:r>
              <a:rPr lang="en-US" dirty="0" err="1"/>
              <a:t>QtTesting</a:t>
            </a:r>
            <a:r>
              <a:rPr lang="en-US" dirty="0"/>
              <a:t>: </a:t>
            </a:r>
            <a:r>
              <a:rPr lang="en-US" dirty="0" err="1"/>
              <a:t>record&amp;replay</a:t>
            </a:r>
            <a:r>
              <a:rPr lang="en-US" dirty="0"/>
              <a:t> Qt events</a:t>
            </a:r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/>
              <a:t>Laboratory for Percutaneous Surgery (The Perk Lab) – Copyright © Queen’s University, 2019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l="1267" t="14035" r="3422" b="2294"/>
          <a:stretch>
            <a:fillRect/>
          </a:stretch>
        </p:blipFill>
        <p:spPr bwMode="auto">
          <a:xfrm>
            <a:off x="1360376" y="2924944"/>
            <a:ext cx="3211624" cy="2647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924944"/>
            <a:ext cx="3240360" cy="265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2509084" y="5594224"/>
            <a:ext cx="4989928" cy="634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i="1" dirty="0" err="1"/>
              <a:t>CTest</a:t>
            </a:r>
            <a:r>
              <a:rPr lang="en-CA" i="1" dirty="0"/>
              <a:t> results reported on </a:t>
            </a:r>
            <a:r>
              <a:rPr lang="en-CA" i="1" dirty="0" err="1">
                <a:hlinkClick r:id="rId4"/>
              </a:rPr>
              <a:t>CDash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2674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23528" y="970309"/>
            <a:ext cx="8568952" cy="19546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Fidelity levels: Simulated &lt; Synthetic phantoms &lt; Animal tissue (butcher shop) &lt; Cadaver &lt; Patient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Ethics approval: required for human subject studies, evaluation on patient cases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/>
              <a:t>Laboratory for Percutaneous Surgery (The Perk Lab) – Copyright © Queen’s University, 2019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87524" y="2924944"/>
            <a:ext cx="5920903" cy="3240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Phantoms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Hard tissue (bone): 3D printed, with Barium coating for X-ray visibility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Soft tissue: water based (agar, gelatin), PVC, silicon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Skin: super soft silicon rubber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Vessels: rubber tubes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Targets, validation points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700" dirty="0">
                <a:hlinkClick r:id="rId2"/>
              </a:rPr>
              <a:t>http://perk-software.cs.queensu.ca/plus/doc/nightly/modelcatalog/</a:t>
            </a:r>
            <a:endParaRPr lang="en-CA" sz="1700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1700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6176" y="3079333"/>
            <a:ext cx="2519553" cy="2725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55436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1|0.1|0.1|0.1|0.1|0.1|0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1005</Words>
  <Application>Microsoft Office PowerPoint</Application>
  <PresentationFormat>On-screen Show (4:3)</PresentationFormat>
  <Paragraphs>187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PerkLab research methodology overview</vt:lpstr>
      <vt:lpstr>PerkLab</vt:lpstr>
      <vt:lpstr>Scope</vt:lpstr>
      <vt:lpstr>Reproducible research – theory</vt:lpstr>
      <vt:lpstr>Reproducible research – practice</vt:lpstr>
      <vt:lpstr>Industry best practices</vt:lpstr>
      <vt:lpstr>Planning, design, implementation</vt:lpstr>
      <vt:lpstr>Verification</vt:lpstr>
      <vt:lpstr>Validation</vt:lpstr>
      <vt:lpstr>Software platform</vt:lpstr>
      <vt:lpstr>PowerPoint Presentation</vt:lpstr>
      <vt:lpstr>3D Slicer and the NA-MIC Kit</vt:lpstr>
      <vt:lpstr>PerkLab systems overview</vt:lpstr>
      <vt:lpstr>Building on a platform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Tracked ultrasound snapshot and dual 3D view guidance for facet joint injections</dc:title>
  <dc:creator>APA</dc:creator>
  <cp:lastModifiedBy>Andras Lasso</cp:lastModifiedBy>
  <cp:revision>244</cp:revision>
  <dcterms:created xsi:type="dcterms:W3CDTF">2011-11-25T02:41:02Z</dcterms:created>
  <dcterms:modified xsi:type="dcterms:W3CDTF">2019-05-01T04:32:40Z</dcterms:modified>
</cp:coreProperties>
</file>