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62" r:id="rId3"/>
    <p:sldId id="259" r:id="rId4"/>
    <p:sldId id="293" r:id="rId5"/>
    <p:sldId id="294" r:id="rId6"/>
    <p:sldId id="299" r:id="rId7"/>
    <p:sldId id="300" r:id="rId8"/>
    <p:sldId id="295" r:id="rId9"/>
    <p:sldId id="291" r:id="rId10"/>
    <p:sldId id="297" r:id="rId11"/>
    <p:sldId id="301" r:id="rId12"/>
    <p:sldId id="302" r:id="rId13"/>
    <p:sldId id="303" r:id="rId14"/>
    <p:sldId id="304" r:id="rId15"/>
    <p:sldId id="305" r:id="rId16"/>
    <p:sldId id="306" r:id="rId17"/>
    <p:sldId id="308" r:id="rId18"/>
    <p:sldId id="309" r:id="rId19"/>
    <p:sldId id="310" r:id="rId20"/>
    <p:sldId id="311" r:id="rId21"/>
    <p:sldId id="312" r:id="rId22"/>
    <p:sldId id="313" r:id="rId23"/>
    <p:sldId id="322" r:id="rId24"/>
    <p:sldId id="323" r:id="rId25"/>
    <p:sldId id="321" r:id="rId26"/>
    <p:sldId id="314" r:id="rId27"/>
    <p:sldId id="315" r:id="rId28"/>
    <p:sldId id="316" r:id="rId29"/>
    <p:sldId id="318" r:id="rId30"/>
    <p:sldId id="317" r:id="rId31"/>
    <p:sldId id="319" r:id="rId32"/>
    <p:sldId id="320" r:id="rId3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007033"/>
    <a:srgbClr val="00823B"/>
    <a:srgbClr val="1F497D"/>
    <a:srgbClr val="33889F"/>
    <a:srgbClr val="78953D"/>
    <a:srgbClr val="3389A1"/>
    <a:srgbClr val="399AB5"/>
    <a:srgbClr val="BF2E0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6" autoAdjust="0"/>
    <p:restoredTop sz="96821" autoAdjust="0"/>
  </p:normalViewPr>
  <p:slideViewPr>
    <p:cSldViewPr showGuides="1">
      <p:cViewPr varScale="1">
        <p:scale>
          <a:sx n="82" d="100"/>
          <a:sy n="82" d="100"/>
        </p:scale>
        <p:origin x="809" y="55"/>
      </p:cViewPr>
      <p:guideLst>
        <p:guide orient="horz" pos="816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042" y="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31D9270-7B54-4D7C-8DD4-CF63D88EDDCF}" type="datetimeFigureOut">
              <a:rPr lang="en-US" smtClean="0"/>
              <a:t>2019-05-01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FDDC0B2-0EBF-4904-9EF4-D04E58D10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13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91F084-C06D-49B0-B02F-18A6730B83F6}" type="datetimeFigureOut">
              <a:rPr lang="en-US"/>
              <a:pPr>
                <a:defRPr/>
              </a:pPr>
              <a:t>2019-05-01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D5EC535-FC31-4244-9C64-EE05A8ED5E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711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5567834"/>
            <a:ext cx="1447800" cy="98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718173"/>
            <a:ext cx="38862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97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64286" y="6304755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/>
              <a:t> -</a:t>
            </a:r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11" name="Picture 1" descr="C:\lasso\PerkFacilities\PerkWeb\images\logo-Queens.gif">
            <a:extLst>
              <a:ext uri="{FF2B5EF4-FFF2-40B4-BE49-F238E27FC236}">
                <a16:creationId xmlns:a16="http://schemas.microsoft.com/office/drawing/2014/main" id="{9DBD640B-EE7B-478B-B8A7-5BE978F270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64286" y="6304755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/>
              <a:t> -</a:t>
            </a:r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10" name="Picture 1" descr="C:\lasso\PerkFacilities\PerkWeb\images\logo-Queens.gif">
            <a:extLst>
              <a:ext uri="{FF2B5EF4-FFF2-40B4-BE49-F238E27FC236}">
                <a16:creationId xmlns:a16="http://schemas.microsoft.com/office/drawing/2014/main" id="{DB4D7D58-9E3D-4557-B118-6CAB05737C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64286" y="6304755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Laboratory for Percutaneous Surgery (The Perk Lab) – Copyright © Queen’s University, 2019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475D6290-06D0-4868-A6EB-0AF4BB68ED6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4" r:id="rId3"/>
    <p:sldLayoutId id="2147483765" r:id="rId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rkLab/PerkLabBootcamp/blob/master/Data/eclipse-8.1.20-phantom-prostate.zip" TargetMode="External"/><Relationship Id="rId2" Type="http://schemas.openxmlformats.org/officeDocument/2006/relationships/hyperlink" Target="https://www.slicer.org/wiki/Documentation/Nightly/Training#Slicer4_Data_Loading_and_3D_Visualizati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icomlookup.com/" TargetMode="External"/><Relationship Id="rId2" Type="http://schemas.openxmlformats.org/officeDocument/2006/relationships/hyperlink" Target="http://medical.nema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edical.nema.org/Dicom/2011/11_05pu.pdf" TargetMode="External"/><Relationship Id="rId2" Type="http://schemas.openxmlformats.org/officeDocument/2006/relationships/hyperlink" Target="http://medical.nema.org/Dicom/2011/11_03pu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edical.nema.org/Dicom/2011/11_06pu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5"/>
          <p:cNvSpPr>
            <a:spLocks noGrp="1"/>
          </p:cNvSpPr>
          <p:nvPr>
            <p:ph type="subTitle" idx="1"/>
          </p:nvPr>
        </p:nvSpPr>
        <p:spPr>
          <a:xfrm>
            <a:off x="1371600" y="4498975"/>
            <a:ext cx="6400800" cy="606425"/>
          </a:xfrm>
        </p:spPr>
        <p:txBody>
          <a:bodyPr/>
          <a:lstStyle/>
          <a:p>
            <a:r>
              <a:rPr lang="en-US" dirty="0"/>
              <a:t>Csaba Pinter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52400" y="1219200"/>
            <a:ext cx="8839200" cy="27432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CA" sz="6600" b="1" dirty="0"/>
              <a:t>3D Slicer</a:t>
            </a:r>
            <a:br>
              <a:rPr lang="en-CA" sz="5400" b="1" dirty="0"/>
            </a:br>
            <a:r>
              <a:rPr lang="en-CA" sz="5400" b="1" dirty="0">
                <a:solidFill>
                  <a:schemeClr val="accent1">
                    <a:lumMod val="75000"/>
                  </a:schemeClr>
                </a:solidFill>
              </a:rPr>
              <a:t>DICOM Tutorial</a:t>
            </a:r>
            <a:endParaRPr lang="en-US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4A974D-95EC-4035-82D9-0CD6C9BB2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343" y="76200"/>
            <a:ext cx="2406457" cy="121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39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Digital Imaging and Communications in Medicine (DICOM)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Use the free, open-source </a:t>
            </a:r>
            <a:r>
              <a:rPr lang="en-US" sz="2800" i="1" dirty="0" err="1"/>
              <a:t>dcmdump</a:t>
            </a:r>
            <a:r>
              <a:rPr lang="en-US" sz="2800" dirty="0"/>
              <a:t> tool to print it in a human-readable form (part of the DCMTK toolkit)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5400" y="2590799"/>
            <a:ext cx="6858000" cy="3693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(0008,0008) CS [ORIGINAL\PRIMARY\AXIAL]                 #  22, 3 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ImageType</a:t>
            </a:r>
            <a:endParaRPr lang="en-CA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(0008,0012) DA [20110922]                               #   8, 1 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InstanceCreationDate</a:t>
            </a:r>
            <a:endParaRPr lang="en-CA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(0008,0013) TM [161402]                                 #   6, 1 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InstanceCreationTime</a:t>
            </a:r>
            <a:endParaRPr lang="en-CA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(0008,0016) UI =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CTImageStorage</a:t>
            </a:r>
            <a:r>
              <a:rPr lang="en-CA" sz="900" dirty="0">
                <a:latin typeface="Courier New" pitchFamily="49" charset="0"/>
                <a:cs typeface="Courier New" pitchFamily="49" charset="0"/>
              </a:rPr>
              <a:t>                          #  26, 1 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SOPClassUID</a:t>
            </a:r>
            <a:endParaRPr lang="en-CA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(0008,0018) UI [1.2.840.113619.2.55.3.671756986.106.1316467036.466.1] #  52, 1 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SOPInstanceUID</a:t>
            </a:r>
            <a:endParaRPr lang="en-CA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(0008,0020) DA [20110920]                               #   8, 1 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StudyDate</a:t>
            </a:r>
            <a:endParaRPr lang="en-CA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(0008,0021) DA [20110920]                               #   8, 1 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SeriesDate</a:t>
            </a:r>
            <a:endParaRPr lang="en-CA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(0008,0060) CS [CT]                                     #   2, 1 Modality</a:t>
            </a: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(0008,0070) LO [GE MEDICAL SYSTEMS]                     #  18, 1 Manufacturer</a:t>
            </a: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(0008,0090) PN (no value available)                     #   0, 0 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ReferringPhysicianName</a:t>
            </a:r>
            <a:endParaRPr lang="en-CA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(0008,103e) LO [PELVIS CURATIVE]                        #  16, 1 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SeriesDescription</a:t>
            </a:r>
            <a:endParaRPr lang="en-CA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(0008,1090) LO [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LightSpeed</a:t>
            </a:r>
            <a:r>
              <a:rPr lang="en-CA" sz="900" dirty="0">
                <a:latin typeface="Courier New" pitchFamily="49" charset="0"/>
                <a:cs typeface="Courier New" pitchFamily="49" charset="0"/>
              </a:rPr>
              <a:t> RT16]                        #  16, 1 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ManufacturerModelName</a:t>
            </a:r>
            <a:endParaRPr lang="en-CA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(0010,0010) PN [RANDO^PROSTATE]                         #  14, 1 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PatientName</a:t>
            </a:r>
            <a:endParaRPr lang="en-CA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(0010,0020) LO [TEST PHYS PROSTATE]                     #  18, 1 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PatientID</a:t>
            </a:r>
            <a:endParaRPr lang="en-CA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(0020,0032) DS [-250\-250\105]                          #  14, 3 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ImagePositionPatient</a:t>
            </a:r>
            <a:endParaRPr lang="en-CA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(0020,0037) DS [1\0.0\0.0\0.0\1\0.0]                    #  20, 6 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ImageOrientationPatient</a:t>
            </a:r>
            <a:endParaRPr lang="en-CA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(0028,0010) US 512                                      #   2, 1 Rows</a:t>
            </a: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(0028,0011) US 512                                      #   2, 1 Columns</a:t>
            </a: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(0028,0030) DS [9.76562e-1\9.76562e-1]                  #  22, 2 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PixelSpacing</a:t>
            </a:r>
            <a:endParaRPr lang="en-CA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(0028,0100) US 16                                       #   2, 1 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BitsAllocated</a:t>
            </a:r>
            <a:endParaRPr lang="en-CA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(0028,0101) US 16                                       #   2, 1 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BitsStored</a:t>
            </a:r>
            <a:endParaRPr lang="en-CA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(0028,0102) US 15                                       #   2, 1 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HighBit</a:t>
            </a:r>
            <a:endParaRPr lang="en-CA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(0028,0103) US 0                                        #   2, 1 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PixelRepresentation</a:t>
            </a:r>
            <a:endParaRPr lang="en-CA" sz="900" dirty="0">
              <a:latin typeface="Courier New" pitchFamily="49" charset="0"/>
              <a:cs typeface="Courier New" pitchFamily="49" charset="0"/>
            </a:endParaRPr>
          </a:p>
          <a:p>
            <a:r>
              <a:rPr lang="en-CA" sz="900" dirty="0">
                <a:latin typeface="Courier New" pitchFamily="49" charset="0"/>
                <a:cs typeface="Courier New" pitchFamily="49" charset="0"/>
              </a:rPr>
              <a:t>(7fe0,0010) OW 0018\0018\0018\0018\0018018\0018\0018... # 524288, 1 </a:t>
            </a:r>
            <a:r>
              <a:rPr lang="en-CA" sz="900" dirty="0" err="1">
                <a:latin typeface="Courier New" pitchFamily="49" charset="0"/>
                <a:cs typeface="Courier New" pitchFamily="49" charset="0"/>
              </a:rPr>
              <a:t>PixelData</a:t>
            </a:r>
            <a:endParaRPr lang="en-CA" sz="9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D8C5C37-1F68-47FD-BFDC-3E689C516D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10</a:t>
            </a:fld>
            <a:r>
              <a:rPr lang="en-US" dirty="0"/>
              <a:t> -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A5157E4-0316-4961-99A9-A71D04D48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3779001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Digital Imaging and Communications in Medicine (DICOM)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Use the free, open-source </a:t>
            </a:r>
            <a:r>
              <a:rPr lang="en-US" sz="2800" i="1" dirty="0" err="1"/>
              <a:t>dcmodify</a:t>
            </a:r>
            <a:r>
              <a:rPr lang="en-US" sz="2800" dirty="0"/>
              <a:t> tool to add/remove/modify tags for: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Anonymization (removal of information that can identify the patient)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Fixing of invalid files (e.g., too much info was removed when anonymization was done)</a:t>
            </a:r>
          </a:p>
          <a:p>
            <a:pPr>
              <a:buFont typeface="Arial" charset="0"/>
              <a:buChar char="•"/>
            </a:pPr>
            <a:r>
              <a:rPr lang="en-US" sz="2800" dirty="0"/>
              <a:t>Generating synthetic data sets</a:t>
            </a:r>
          </a:p>
          <a:p>
            <a:pPr marL="0" indent="0">
              <a:buNone/>
            </a:pPr>
            <a:endParaRPr lang="en-CA" sz="2800" dirty="0"/>
          </a:p>
          <a:p>
            <a:pPr marL="0" indent="0">
              <a:buNone/>
            </a:pPr>
            <a:r>
              <a:rPr lang="en-CA" sz="2600" dirty="0">
                <a:latin typeface="Courier New" pitchFamily="49" charset="0"/>
                <a:cs typeface="Courier New" pitchFamily="49" charset="0"/>
              </a:rPr>
              <a:t>dcmodify.exe </a:t>
            </a:r>
            <a:br>
              <a:rPr lang="en-CA" sz="2600" dirty="0">
                <a:latin typeface="Courier New" pitchFamily="49" charset="0"/>
                <a:cs typeface="Courier New" pitchFamily="49" charset="0"/>
              </a:rPr>
            </a:br>
            <a:r>
              <a:rPr lang="en-CA" sz="2600" dirty="0">
                <a:latin typeface="Courier New" pitchFamily="49" charset="0"/>
                <a:cs typeface="Courier New" pitchFamily="49" charset="0"/>
              </a:rPr>
              <a:t>  --modify 0028,0030=0.14\0.14 </a:t>
            </a:r>
            <a:br>
              <a:rPr lang="en-CA" sz="2600" dirty="0">
                <a:latin typeface="Courier New" pitchFamily="49" charset="0"/>
                <a:cs typeface="Courier New" pitchFamily="49" charset="0"/>
              </a:rPr>
            </a:br>
            <a:r>
              <a:rPr lang="en-CA" sz="2600" dirty="0">
                <a:latin typeface="Courier New" pitchFamily="49" charset="0"/>
                <a:cs typeface="Courier New" pitchFamily="49" charset="0"/>
              </a:rPr>
              <a:t>  --modify-from-file 7fe0,0010=image0.raw </a:t>
            </a:r>
            <a:br>
              <a:rPr lang="en-CA" sz="2600" dirty="0">
                <a:latin typeface="Courier New" pitchFamily="49" charset="0"/>
                <a:cs typeface="Courier New" pitchFamily="49" charset="0"/>
              </a:rPr>
            </a:br>
            <a:r>
              <a:rPr lang="en-CA" sz="2600" dirty="0">
                <a:latin typeface="Courier New" pitchFamily="49" charset="0"/>
                <a:cs typeface="Courier New" pitchFamily="49" charset="0"/>
              </a:rPr>
              <a:t>  inputslice1.dcm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FAB4EA7-BB9E-4B73-8CE5-5739D8607E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11</a:t>
            </a:fld>
            <a:r>
              <a:rPr lang="en-US" dirty="0"/>
              <a:t> -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727BFC7-33CB-4E95-87C3-EC0BF306A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2467396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32287C-7B54-4C70-AC6D-183ED3737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Set up DICOM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3204F-4640-4586-887D-E8C06D39D5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12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B918D-2507-4157-ABAB-18D09469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760D59-7B20-4961-AE61-B6DE52E33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8" y="967353"/>
            <a:ext cx="7557025" cy="5205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FC7140-2DA3-48B4-A806-093A1EEBA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98" y="1363851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8862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C2FEFC-901F-4136-B9ED-B30B6746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" y="0"/>
            <a:ext cx="9052560" cy="1143000"/>
          </a:xfrm>
        </p:spPr>
        <p:txBody>
          <a:bodyPr/>
          <a:lstStyle/>
          <a:p>
            <a:r>
              <a:rPr lang="en-US" dirty="0"/>
              <a:t>Make sure the database is writeable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BD637-1F9B-46FD-903E-D6E0B5CBD6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13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9D4CB-AC11-4FCD-B157-63B62FC55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B37493-8D6F-49FE-B648-84E2DCC82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8" y="966551"/>
            <a:ext cx="7557025" cy="52056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392048-DA05-4FBF-9658-AE6A20836706}"/>
              </a:ext>
            </a:extLst>
          </p:cNvPr>
          <p:cNvSpPr txBox="1"/>
          <p:nvPr/>
        </p:nvSpPr>
        <p:spPr>
          <a:xfrm>
            <a:off x="1219200" y="3733800"/>
            <a:ext cx="6553200" cy="1569660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The pop-up window will point to the automatically created DICOM database. In some cases it is in a read-only folder. Please double-check that the folder is writeable.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F98D22-2D2F-42F8-A443-F9BE5DE1F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98" y="3165474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0269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9C61-F840-4CE2-9E7E-FABECBC7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Optional: Change database path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DA7B1D-4459-4D93-9427-C24D7EBB88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14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62A1ED-2AA7-4157-A2F8-876899AE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44F25-DA85-472C-9D97-4D2D56238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8" y="966551"/>
            <a:ext cx="7557025" cy="52056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D58C89-C683-4482-8519-6EC987356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298" y="1657349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2CD488-241E-4FED-AC3E-7C325D7C1A60}"/>
              </a:ext>
            </a:extLst>
          </p:cNvPr>
          <p:cNvSpPr txBox="1"/>
          <p:nvPr/>
        </p:nvSpPr>
        <p:spPr>
          <a:xfrm>
            <a:off x="2855248" y="2612954"/>
            <a:ext cx="3357304" cy="830997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Click the ‘</a:t>
            </a:r>
            <a:r>
              <a:rPr lang="en-US" sz="2400" b="1" dirty="0">
                <a:solidFill>
                  <a:schemeClr val="bg1"/>
                </a:solidFill>
              </a:rPr>
              <a:t>&gt;&gt;’</a:t>
            </a:r>
            <a:r>
              <a:rPr lang="en-US" sz="2400" dirty="0">
                <a:solidFill>
                  <a:schemeClr val="bg1"/>
                </a:solidFill>
              </a:rPr>
              <a:t> button to expand the path selector.</a:t>
            </a:r>
          </a:p>
        </p:txBody>
      </p:sp>
    </p:spTree>
    <p:extLst>
      <p:ext uri="{BB962C8B-B14F-4D97-AF65-F5344CB8AC3E}">
        <p14:creationId xmlns:p14="http://schemas.microsoft.com/office/powerpoint/2010/main" val="3420666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5044-0A12-4336-8F75-53DD99D8A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Optional: Change database path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5F80D-9ED4-4B4C-8DCA-F8327B7D1C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15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BC8C6-7923-456F-B938-1AAA4D75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87598-C893-4959-B7D6-2063F189D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8" y="966551"/>
            <a:ext cx="7557025" cy="52056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BFDB31-EEE3-4E17-B750-E6DCE34E3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977" y="1633300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F3D553-A4FB-4F0A-A27F-87E6D4841B3B}"/>
              </a:ext>
            </a:extLst>
          </p:cNvPr>
          <p:cNvSpPr txBox="1"/>
          <p:nvPr/>
        </p:nvSpPr>
        <p:spPr>
          <a:xfrm>
            <a:off x="2431632" y="2674749"/>
            <a:ext cx="4468571" cy="1602473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Click the path selector button and browse to the desired folder.</a:t>
            </a:r>
          </a:p>
          <a:p>
            <a:pPr>
              <a:defRPr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Make sure it is writeable.</a:t>
            </a:r>
          </a:p>
        </p:txBody>
      </p:sp>
    </p:spTree>
    <p:extLst>
      <p:ext uri="{BB962C8B-B14F-4D97-AF65-F5344CB8AC3E}">
        <p14:creationId xmlns:p14="http://schemas.microsoft.com/office/powerpoint/2010/main" val="2536956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D10D-892B-43CE-85DD-509CE5AF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the TCIA browser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F55B34-8A3C-4A4A-B1FC-BA409AA055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16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79211-47D7-4AD2-B9BF-4A023D35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D6E49A-1CCE-4BE7-B45D-8CFA7B46C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8" y="966551"/>
            <a:ext cx="7557025" cy="52056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C0A248-6E6C-4D47-9AE6-98553EC9B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295400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077A03-9B5B-4B0C-A125-575EE313F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893949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CA04CF-9A51-448A-AEF8-01AC25538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737" y="5036949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3813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53D58-9529-437B-A7F1-05E2F408D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MR prostate dataset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E860EE-2BBF-4394-A5DB-3E6E60554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17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3FFF3-81A3-4AC4-BAA3-7A97FF806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CAAB9B-465B-4C6D-A4A5-7167A2DEE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59" y="1132609"/>
            <a:ext cx="7221682" cy="50395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596D1B-2F63-44B4-A9AC-0BEDC5F73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676400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227E54-5FFD-41FC-9F30-31EBC7C8C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362200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0D1BED-F2B6-4442-84AB-9665545C6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3494809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F07BF7-FD83-4102-A701-8C17AD60B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195" y="4952134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8CB38F-3A4C-4869-B77B-F30B33A366A0}"/>
              </a:ext>
            </a:extLst>
          </p:cNvPr>
          <p:cNvSpPr txBox="1"/>
          <p:nvPr/>
        </p:nvSpPr>
        <p:spPr>
          <a:xfrm>
            <a:off x="4128013" y="2044005"/>
            <a:ext cx="4513257" cy="2769989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Choose the ‘</a:t>
            </a:r>
            <a:r>
              <a:rPr lang="en-US" sz="2400" b="1" dirty="0">
                <a:solidFill>
                  <a:schemeClr val="bg1"/>
                </a:solidFill>
              </a:rPr>
              <a:t>Prostate Fused-MRI-Pathology</a:t>
            </a:r>
            <a:r>
              <a:rPr lang="en-US" sz="2400" dirty="0">
                <a:solidFill>
                  <a:schemeClr val="bg1"/>
                </a:solidFill>
              </a:rPr>
              <a:t>’ collection.</a:t>
            </a:r>
          </a:p>
          <a:p>
            <a:pPr>
              <a:defRPr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Select first patient, only study, and </a:t>
            </a:r>
            <a:r>
              <a:rPr lang="en-US" sz="2400" b="1" dirty="0">
                <a:solidFill>
                  <a:schemeClr val="bg1"/>
                </a:solidFill>
              </a:rPr>
              <a:t>second series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>
              <a:defRPr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Click ‘</a:t>
            </a:r>
            <a:r>
              <a:rPr lang="en-US" sz="2400" b="1" dirty="0">
                <a:solidFill>
                  <a:schemeClr val="bg1"/>
                </a:solidFill>
              </a:rPr>
              <a:t>Download and Load</a:t>
            </a:r>
            <a:r>
              <a:rPr lang="en-US" sz="2400" dirty="0">
                <a:solidFill>
                  <a:schemeClr val="bg1"/>
                </a:solidFill>
              </a:rPr>
              <a:t>’ button.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3F5BA73-7658-4FFC-86CF-87AA2391B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5571533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9524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03FA-D725-4EC7-9985-18E656B38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MR dataset is loaded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A5ACB9-8D80-45C8-A0B9-58BE00D8C1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18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03CED4-0C83-460F-9DF5-057DF0BA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0FBB5B-163D-480D-8FE8-ABED92735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8" y="966551"/>
            <a:ext cx="7557025" cy="520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354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98E6A-6EA0-4091-A5D8-CFB0FF00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to Data module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43915C-2B2B-4C36-91D0-3A2A58B105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19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328E98-F82B-4585-8D72-1FF8F6050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F6F82A-266E-4F2B-A19C-01E4DD20F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8" y="966551"/>
            <a:ext cx="7557025" cy="52056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6B7209-D4FA-4C97-B454-88E360A01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327150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15104A-65E5-4797-A574-94BB5E790F18}"/>
              </a:ext>
            </a:extLst>
          </p:cNvPr>
          <p:cNvSpPr txBox="1"/>
          <p:nvPr/>
        </p:nvSpPr>
        <p:spPr>
          <a:xfrm>
            <a:off x="1524000" y="3200400"/>
            <a:ext cx="4022116" cy="1200329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Notice that the DICOM data is organized in a patient/study/series structure.</a:t>
            </a:r>
          </a:p>
        </p:txBody>
      </p:sp>
    </p:spTree>
    <p:extLst>
      <p:ext uri="{BB962C8B-B14F-4D97-AF65-F5344CB8AC3E}">
        <p14:creationId xmlns:p14="http://schemas.microsoft.com/office/powerpoint/2010/main" val="370257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8B0EFC-F2C3-4260-A743-3055C0D6E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449763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Please finish the ‘Data loading and visualization’ tutorial before starting this one:</a:t>
            </a:r>
            <a:br>
              <a:rPr lang="en-US" dirty="0">
                <a:highlight>
                  <a:srgbClr val="FFFF00"/>
                </a:highlight>
              </a:rPr>
            </a:br>
            <a:r>
              <a:rPr lang="en-US" sz="2400" dirty="0">
                <a:hlinkClick r:id="rId2"/>
              </a:rPr>
              <a:t>https://www.slicer.org/wiki/Documentation/Nightly/Training#Slicer4_Data_Loading_and_3D_Visualization</a:t>
            </a:r>
            <a:r>
              <a:rPr lang="en-US" sz="2400" dirty="0"/>
              <a:t> </a:t>
            </a:r>
          </a:p>
          <a:p>
            <a:pPr>
              <a:spcAft>
                <a:spcPts val="1200"/>
              </a:spcAft>
            </a:pPr>
            <a:r>
              <a:rPr lang="en-US" dirty="0"/>
              <a:t>Install the </a:t>
            </a:r>
            <a:r>
              <a:rPr lang="en-US" dirty="0" err="1"/>
              <a:t>TCIABrowser</a:t>
            </a:r>
            <a:r>
              <a:rPr lang="en-US" dirty="0"/>
              <a:t> and SlicerRT extensions from the Extension Manager</a:t>
            </a:r>
          </a:p>
          <a:p>
            <a:pPr>
              <a:spcAft>
                <a:spcPts val="1200"/>
              </a:spcAft>
            </a:pPr>
            <a:r>
              <a:rPr lang="en-US" dirty="0"/>
              <a:t>Download and unzip this dataset:</a:t>
            </a:r>
            <a:br>
              <a:rPr lang="en-US" dirty="0"/>
            </a:br>
            <a:r>
              <a:rPr lang="en-US" sz="2400" dirty="0">
                <a:hlinkClick r:id="rId3"/>
              </a:rPr>
              <a:t>https://github.com/PerkLab/PerkLabBootcamp/blob/master/Data/eclipse-8.1.20-phantom-prostate.zip</a:t>
            </a:r>
            <a:r>
              <a:rPr lang="en-US" sz="2400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CED072-EF97-4A9E-8D16-347C23013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252BD-8B12-4836-8A8F-11F53FC5D2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</a:t>
            </a:fld>
            <a:r>
              <a:rPr lang="en-US" dirty="0"/>
              <a:t> -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FAFBE-DB00-41E8-BA68-E87CEDBDE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3973800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5397E-9956-4784-8F20-9BC10B00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DICOM information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5DBB38-828F-4A3C-9E15-FAA91E16FB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20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161FF-DAE7-4206-BE34-A57EAF78F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0109E7-52C8-4C40-A9CB-15B1F2137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8" y="966551"/>
            <a:ext cx="7557025" cy="52056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22E7F1-270E-4ADC-AE5C-5C98650DC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125049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5162A2-E843-4CC7-B04E-33B74E494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7" y="3402684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8D27CB-DC57-45C1-A130-E1524BB47A6C}"/>
              </a:ext>
            </a:extLst>
          </p:cNvPr>
          <p:cNvSpPr txBox="1"/>
          <p:nvPr/>
        </p:nvSpPr>
        <p:spPr>
          <a:xfrm>
            <a:off x="3502461" y="2601300"/>
            <a:ext cx="4022116" cy="2308324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Click the study, then open the ‘</a:t>
            </a:r>
            <a:r>
              <a:rPr lang="en-US" sz="2400" b="1" dirty="0">
                <a:solidFill>
                  <a:schemeClr val="bg1"/>
                </a:solidFill>
              </a:rPr>
              <a:t>Subject hierarchy item information</a:t>
            </a:r>
            <a:r>
              <a:rPr lang="en-US" sz="2400" dirty="0">
                <a:solidFill>
                  <a:schemeClr val="bg1"/>
                </a:solidFill>
              </a:rPr>
              <a:t>’ panel.</a:t>
            </a:r>
          </a:p>
          <a:p>
            <a:pPr>
              <a:defRPr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Basic DICOM tag information will be displayed in the panel.</a:t>
            </a:r>
          </a:p>
        </p:txBody>
      </p:sp>
    </p:spTree>
    <p:extLst>
      <p:ext uri="{BB962C8B-B14F-4D97-AF65-F5344CB8AC3E}">
        <p14:creationId xmlns:p14="http://schemas.microsoft.com/office/powerpoint/2010/main" val="2513474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F835C-4C4A-4E39-AE07-A2E46B38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Rotate to volume plane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361C2C-E46F-49AB-ADB2-B93DC5DE00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21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2A52BD-F8E0-4D35-A818-084509B08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D493EF-6DEE-4679-B988-E830DEF3B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8" y="966551"/>
            <a:ext cx="7557025" cy="52056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F14419-6B47-4287-8021-8F001B50B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851" y="1657351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2B39E3-510D-49BA-9E5B-6AC67408C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030850" y="1250573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A5AA1D-782C-40C1-B581-4174794D3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020" y="1688079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A46144-AB18-431A-BACB-2A0F34108570}"/>
              </a:ext>
            </a:extLst>
          </p:cNvPr>
          <p:cNvSpPr txBox="1"/>
          <p:nvPr/>
        </p:nvSpPr>
        <p:spPr>
          <a:xfrm>
            <a:off x="1333170" y="3283726"/>
            <a:ext cx="6477659" cy="2658092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It is apparent from the coronal plane that the MRI is non-axis-aligned. This poses a problem especially for segmentation, as the axial view is actually an oblique view, and traverses multiple slices. In this case the ‘</a:t>
            </a:r>
            <a:r>
              <a:rPr lang="en-US" sz="2400" b="1" dirty="0">
                <a:solidFill>
                  <a:schemeClr val="bg1"/>
                </a:solidFill>
              </a:rPr>
              <a:t>Rotate to volume plane</a:t>
            </a:r>
            <a:r>
              <a:rPr lang="en-US" sz="2400" dirty="0">
                <a:solidFill>
                  <a:schemeClr val="bg1"/>
                </a:solidFill>
              </a:rPr>
              <a:t>’ function needs to be used to align the axial view with the orientation of the slices.</a:t>
            </a:r>
          </a:p>
        </p:txBody>
      </p:sp>
    </p:spTree>
    <p:extLst>
      <p:ext uri="{BB962C8B-B14F-4D97-AF65-F5344CB8AC3E}">
        <p14:creationId xmlns:p14="http://schemas.microsoft.com/office/powerpoint/2010/main" val="2440084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1973BAC2-FFCC-4BEA-8FFD-C18D2131793F}"/>
              </a:ext>
            </a:extLst>
          </p:cNvPr>
          <p:cNvSpPr/>
          <p:nvPr/>
        </p:nvSpPr>
        <p:spPr>
          <a:xfrm>
            <a:off x="1704834" y="3799351"/>
            <a:ext cx="1419929" cy="100766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92461D-8175-46FA-AB0E-94A09C774D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22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60FE1-BF6E-4083-B7DB-06465193E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787081-F0F7-4C97-9D6F-E6023BBE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" y="76200"/>
            <a:ext cx="9052560" cy="1561368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Part 2:</a:t>
            </a:r>
            <a:br>
              <a:rPr lang="en-US" dirty="0"/>
            </a:br>
            <a:r>
              <a:rPr lang="en-US" dirty="0"/>
              <a:t>Export DICOM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5D11DDC6-92DA-4C5D-BC8C-44679D8923F0}"/>
              </a:ext>
            </a:extLst>
          </p:cNvPr>
          <p:cNvSpPr/>
          <p:nvPr/>
        </p:nvSpPr>
        <p:spPr>
          <a:xfrm>
            <a:off x="3985483" y="2140019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6743323-ACB8-4E51-9ED3-1DF24C150CD6}"/>
              </a:ext>
            </a:extLst>
          </p:cNvPr>
          <p:cNvGrpSpPr/>
          <p:nvPr/>
        </p:nvGrpSpPr>
        <p:grpSpPr>
          <a:xfrm>
            <a:off x="812697" y="1767432"/>
            <a:ext cx="1152128" cy="1439387"/>
            <a:chOff x="3563889" y="4781124"/>
            <a:chExt cx="1152128" cy="1439387"/>
          </a:xfrm>
        </p:grpSpPr>
        <p:pic>
          <p:nvPicPr>
            <p:cNvPr id="8" name="Picture 2" descr="C:\Users\lasso\AppData\Local\Microsoft\Windows\Temporary Internet Files\Content.IE5\CNQXUMMO\MC900433853[1].png">
              <a:extLst>
                <a:ext uri="{FF2B5EF4-FFF2-40B4-BE49-F238E27FC236}">
                  <a16:creationId xmlns:a16="http://schemas.microsoft.com/office/drawing/2014/main" id="{8F1304C6-793B-407D-AB84-A01FB43FEE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9" y="4781124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C:\Users\lasso\AppData\Local\Microsoft\Windows\Temporary Internet Files\Content.IE5\CNQXUMMO\MC900433853[1].png">
              <a:extLst>
                <a:ext uri="{FF2B5EF4-FFF2-40B4-BE49-F238E27FC236}">
                  <a16:creationId xmlns:a16="http://schemas.microsoft.com/office/drawing/2014/main" id="{020A7D9A-6C21-44F5-AD50-5CA2964EB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157192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C:\Users\lasso\AppData\Local\Microsoft\Windows\Temporary Internet Files\Content.IE5\CNQXUMMO\MC900433853[1].png">
              <a:extLst>
                <a:ext uri="{FF2B5EF4-FFF2-40B4-BE49-F238E27FC236}">
                  <a16:creationId xmlns:a16="http://schemas.microsoft.com/office/drawing/2014/main" id="{FAA6FA1A-CC56-4E15-BDEA-ECC5557077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644447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Elbow Connector 7">
              <a:extLst>
                <a:ext uri="{FF2B5EF4-FFF2-40B4-BE49-F238E27FC236}">
                  <a16:creationId xmlns:a16="http://schemas.microsoft.com/office/drawing/2014/main" id="{3B06B11A-8BCA-4C04-B42C-62991251EAA6}"/>
                </a:ext>
              </a:extLst>
            </p:cNvPr>
            <p:cNvCxnSpPr>
              <a:stCxn id="8" idx="2"/>
              <a:endCxn id="9" idx="1"/>
            </p:cNvCxnSpPr>
            <p:nvPr/>
          </p:nvCxnSpPr>
          <p:spPr>
            <a:xfrm rot="16200000" flipH="1">
              <a:off x="3951919" y="5257190"/>
              <a:ext cx="88036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3">
              <a:extLst>
                <a:ext uri="{FF2B5EF4-FFF2-40B4-BE49-F238E27FC236}">
                  <a16:creationId xmlns:a16="http://schemas.microsoft.com/office/drawing/2014/main" id="{C86107C3-6D2D-45CA-A937-4A833DEAFC54}"/>
                </a:ext>
              </a:extLst>
            </p:cNvPr>
            <p:cNvCxnSpPr>
              <a:endCxn id="10" idx="1"/>
            </p:cNvCxnSpPr>
            <p:nvPr/>
          </p:nvCxnSpPr>
          <p:spPr>
            <a:xfrm rot="16200000" flipH="1">
              <a:off x="3708294" y="5500819"/>
              <a:ext cx="575289" cy="28803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2D8B2E-0C73-45EE-BC52-7E443C7A7711}"/>
              </a:ext>
            </a:extLst>
          </p:cNvPr>
          <p:cNvCxnSpPr>
            <a:cxnSpLocks/>
          </p:cNvCxnSpPr>
          <p:nvPr/>
        </p:nvCxnSpPr>
        <p:spPr bwMode="auto">
          <a:xfrm>
            <a:off x="2428734" y="2312042"/>
            <a:ext cx="980120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EB0D523-0741-43F8-B709-62B863CC595B}"/>
              </a:ext>
            </a:extLst>
          </p:cNvPr>
          <p:cNvSpPr txBox="1">
            <a:spLocks/>
          </p:cNvSpPr>
          <p:nvPr/>
        </p:nvSpPr>
        <p:spPr bwMode="auto">
          <a:xfrm>
            <a:off x="3811381" y="2828079"/>
            <a:ext cx="13716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indent="-363538" algn="ctr" eaLnBrk="0" hangingPunct="0">
              <a:spcBef>
                <a:spcPts val="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Slicer DICOM database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0C15C19-C482-442E-8695-759B3F6AD047}"/>
              </a:ext>
            </a:extLst>
          </p:cNvPr>
          <p:cNvSpPr txBox="1">
            <a:spLocks/>
          </p:cNvSpPr>
          <p:nvPr/>
        </p:nvSpPr>
        <p:spPr bwMode="auto">
          <a:xfrm>
            <a:off x="2200134" y="1759019"/>
            <a:ext cx="13716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indent="-363538" algn="ctr" eaLnBrk="0" hangingPunct="0">
              <a:spcBef>
                <a:spcPts val="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DICOM</a:t>
            </a:r>
          </a:p>
          <a:p>
            <a:pPr indent="-363538" algn="ctr" eaLnBrk="0" hangingPunct="0">
              <a:spcBef>
                <a:spcPts val="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import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15EB1AB-1D18-46C3-8119-B5ED453A4430}"/>
              </a:ext>
            </a:extLst>
          </p:cNvPr>
          <p:cNvSpPr txBox="1">
            <a:spLocks/>
          </p:cNvSpPr>
          <p:nvPr/>
        </p:nvSpPr>
        <p:spPr bwMode="auto">
          <a:xfrm>
            <a:off x="702961" y="3135216"/>
            <a:ext cx="13716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indent="-363538" algn="ctr" eaLnBrk="0" hangingPunct="0">
              <a:spcBef>
                <a:spcPts val="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DICOM files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57906-F59E-4AF2-919D-132EE2B2B71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235249" y="3350345"/>
            <a:ext cx="1260285" cy="160907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74C8EE9-DEF8-415B-BD8B-6D58E4807096}"/>
              </a:ext>
            </a:extLst>
          </p:cNvPr>
          <p:cNvSpPr txBox="1">
            <a:spLocks/>
          </p:cNvSpPr>
          <p:nvPr/>
        </p:nvSpPr>
        <p:spPr bwMode="auto">
          <a:xfrm>
            <a:off x="1704834" y="4003600"/>
            <a:ext cx="13716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indent="-363538" algn="ctr" eaLnBrk="0" hangingPunct="0">
              <a:spcBef>
                <a:spcPts val="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DICOM</a:t>
            </a:r>
          </a:p>
          <a:p>
            <a:pPr indent="-363538" algn="ctr" eaLnBrk="0" hangingPunct="0">
              <a:spcBef>
                <a:spcPts val="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export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90AA902-8980-4C37-AE4F-A1011BDD7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106" y="4397944"/>
            <a:ext cx="2068402" cy="1447881"/>
          </a:xfrm>
          <a:prstGeom prst="rect">
            <a:avLst/>
          </a:prstGeom>
        </p:spPr>
      </p:pic>
      <p:sp>
        <p:nvSpPr>
          <p:cNvPr id="24" name="Flowchart: Magnetic Disk 23">
            <a:extLst>
              <a:ext uri="{FF2B5EF4-FFF2-40B4-BE49-F238E27FC236}">
                <a16:creationId xmlns:a16="http://schemas.microsoft.com/office/drawing/2014/main" id="{5533EED9-91D9-4076-9551-645D25BDB71E}"/>
              </a:ext>
            </a:extLst>
          </p:cNvPr>
          <p:cNvSpPr/>
          <p:nvPr/>
        </p:nvSpPr>
        <p:spPr>
          <a:xfrm>
            <a:off x="7032102" y="2140019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C8B63CC-0DBE-40B4-9126-3F492E7F5380}"/>
              </a:ext>
            </a:extLst>
          </p:cNvPr>
          <p:cNvSpPr txBox="1">
            <a:spLocks/>
          </p:cNvSpPr>
          <p:nvPr/>
        </p:nvSpPr>
        <p:spPr bwMode="auto">
          <a:xfrm>
            <a:off x="6858000" y="2828079"/>
            <a:ext cx="13716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indent="-363538" algn="ctr" eaLnBrk="0" hangingPunct="0">
              <a:spcBef>
                <a:spcPts val="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Remote PACS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889C3F6-4863-4151-8984-1F8767547A24}"/>
              </a:ext>
            </a:extLst>
          </p:cNvPr>
          <p:cNvCxnSpPr>
            <a:cxnSpLocks/>
          </p:cNvCxnSpPr>
          <p:nvPr/>
        </p:nvCxnSpPr>
        <p:spPr bwMode="auto">
          <a:xfrm>
            <a:off x="5525070" y="2305623"/>
            <a:ext cx="980120" cy="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C7AE0B4-57C3-46F1-9F27-C4DEF2E72AA2}"/>
              </a:ext>
            </a:extLst>
          </p:cNvPr>
          <p:cNvSpPr txBox="1">
            <a:spLocks/>
          </p:cNvSpPr>
          <p:nvPr/>
        </p:nvSpPr>
        <p:spPr bwMode="auto">
          <a:xfrm>
            <a:off x="5296470" y="1752600"/>
            <a:ext cx="13716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indent="-363538" algn="ctr" eaLnBrk="0" hangingPunct="0">
              <a:spcBef>
                <a:spcPts val="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DICOM</a:t>
            </a:r>
          </a:p>
          <a:p>
            <a:pPr indent="-363538" algn="ctr" eaLnBrk="0" hangingPunct="0">
              <a:spcBef>
                <a:spcPts val="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push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279E882-9966-4E82-B6C5-627F737158A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525070" y="2615437"/>
            <a:ext cx="968898" cy="1261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FB91397-1B02-45B0-8987-A36D678BCFF1}"/>
              </a:ext>
            </a:extLst>
          </p:cNvPr>
          <p:cNvSpPr txBox="1">
            <a:spLocks/>
          </p:cNvSpPr>
          <p:nvPr/>
        </p:nvSpPr>
        <p:spPr bwMode="auto">
          <a:xfrm>
            <a:off x="5285619" y="2719564"/>
            <a:ext cx="13716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indent="-363538" algn="ctr" eaLnBrk="0" hangingPunct="0">
              <a:spcBef>
                <a:spcPts val="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DICOM</a:t>
            </a:r>
          </a:p>
          <a:p>
            <a:pPr indent="-363538" algn="ctr" eaLnBrk="0" hangingPunct="0">
              <a:spcBef>
                <a:spcPts val="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query/retrieve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C7F1B3A-D66A-4460-BFA5-C0E0C4E1882D}"/>
              </a:ext>
            </a:extLst>
          </p:cNvPr>
          <p:cNvCxnSpPr>
            <a:cxnSpLocks/>
          </p:cNvCxnSpPr>
          <p:nvPr/>
        </p:nvCxnSpPr>
        <p:spPr bwMode="auto">
          <a:xfrm flipV="1">
            <a:off x="4638534" y="3359220"/>
            <a:ext cx="0" cy="880263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D8411C7-85DF-4657-9EDE-66BD53607D04}"/>
              </a:ext>
            </a:extLst>
          </p:cNvPr>
          <p:cNvSpPr txBox="1">
            <a:spLocks/>
          </p:cNvSpPr>
          <p:nvPr/>
        </p:nvSpPr>
        <p:spPr bwMode="auto">
          <a:xfrm>
            <a:off x="3234335" y="3501663"/>
            <a:ext cx="13716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indent="-363538" algn="ctr" eaLnBrk="0" hangingPunct="0">
              <a:spcBef>
                <a:spcPts val="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DICOM</a:t>
            </a:r>
          </a:p>
          <a:p>
            <a:pPr indent="-363538" algn="ctr" eaLnBrk="0" hangingPunct="0">
              <a:spcBef>
                <a:spcPts val="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loading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E7ADE1E-066B-4E18-B8C8-2E3427D1DFDE}"/>
              </a:ext>
            </a:extLst>
          </p:cNvPr>
          <p:cNvCxnSpPr>
            <a:cxnSpLocks/>
          </p:cNvCxnSpPr>
          <p:nvPr/>
        </p:nvCxnSpPr>
        <p:spPr bwMode="auto">
          <a:xfrm>
            <a:off x="4333734" y="3372746"/>
            <a:ext cx="1" cy="866737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C558C2A6-D9AB-421A-8FB8-A9A1D13CB7F3}"/>
              </a:ext>
            </a:extLst>
          </p:cNvPr>
          <p:cNvSpPr txBox="1">
            <a:spLocks/>
          </p:cNvSpPr>
          <p:nvPr/>
        </p:nvSpPr>
        <p:spPr bwMode="auto">
          <a:xfrm>
            <a:off x="3985483" y="5878763"/>
            <a:ext cx="137160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indent="-363538" algn="ctr" eaLnBrk="0" hangingPunct="0">
              <a:spcBef>
                <a:spcPts val="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Slicer scene</a:t>
            </a:r>
          </a:p>
        </p:txBody>
      </p:sp>
    </p:spTree>
    <p:extLst>
      <p:ext uri="{BB962C8B-B14F-4D97-AF65-F5344CB8AC3E}">
        <p14:creationId xmlns:p14="http://schemas.microsoft.com/office/powerpoint/2010/main" val="424352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22" grpId="0"/>
      <p:bldP spid="25" grpId="0"/>
      <p:bldP spid="27" grpId="0"/>
      <p:bldP spid="29" grpId="0"/>
      <p:bldP spid="31" grpId="0"/>
      <p:bldP spid="4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C945D-179A-4284-9CE0-8B31EE44D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image to DICOM files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0AD84C-31FF-46D3-B016-EA79201E23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23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4EE31-BECF-49CF-8DE2-8C13B614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B49E9C-D6EA-42FD-88CA-D6CAEE21D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038" y="1477222"/>
            <a:ext cx="5083762" cy="45449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D64443-4CBE-4709-9D78-78036213A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749674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1634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BA397E8-BD68-49B4-ADA9-F5CFA0962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889" y="990600"/>
            <a:ext cx="6798222" cy="52092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FC945D-179A-4284-9CE0-8B31EE44D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image to DICOM files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0AD84C-31FF-46D3-B016-EA79201E23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24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4EE31-BECF-49CF-8DE2-8C13B614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4174954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92461D-8175-46FA-AB0E-94A09C774D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25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560FE1-BF6E-4083-B7DB-06465193E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787081-F0F7-4C97-9D6F-E6023BBE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" y="76200"/>
            <a:ext cx="9052560" cy="1561368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Part 3:</a:t>
            </a:r>
            <a:br>
              <a:rPr lang="en-US" dirty="0"/>
            </a:br>
            <a:r>
              <a:rPr lang="en-US" dirty="0"/>
              <a:t>Using DICOM data from local storage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D9C41E-BB38-4E39-864B-46CC82DA2C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94"/>
          <a:stretch/>
        </p:blipFill>
        <p:spPr>
          <a:xfrm>
            <a:off x="940924" y="1566947"/>
            <a:ext cx="7262152" cy="473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03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352BF-0F09-4E74-94B0-E5CEBE93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DICOM data from disk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CC23B7-8235-421F-B64D-95174D058E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26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B3EABE-EF20-4234-B21E-C0C7CF94F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B47567-E010-4776-A37C-4DEF6F1C8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8" y="966551"/>
            <a:ext cx="7557025" cy="52056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E8EAC6-9102-4028-B6E4-1EA775F84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98" y="1344800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BF40D0-2AFA-49D1-B9CC-E684E471F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498" y="1657349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256EAE-9D08-4576-B948-24E850E461C7}"/>
              </a:ext>
            </a:extLst>
          </p:cNvPr>
          <p:cNvSpPr txBox="1"/>
          <p:nvPr/>
        </p:nvSpPr>
        <p:spPr>
          <a:xfrm>
            <a:off x="609600" y="3284349"/>
            <a:ext cx="4022116" cy="830997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Open the DICOM browser one more time, and click ‘</a:t>
            </a:r>
            <a:r>
              <a:rPr lang="en-US" sz="2400" b="1" dirty="0">
                <a:solidFill>
                  <a:schemeClr val="bg1"/>
                </a:solidFill>
              </a:rPr>
              <a:t>Import</a:t>
            </a:r>
            <a:r>
              <a:rPr lang="en-US" sz="2400" dirty="0">
                <a:solidFill>
                  <a:schemeClr val="bg1"/>
                </a:solidFill>
              </a:rPr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3949105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EE39C-97D4-4E2B-9588-9FBF255F2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DICOM data from disk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3D917F-26C4-4AF1-8068-0023024067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27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15609-ED03-49DC-B252-5FEFBB460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1ADCB8-8F37-421B-9395-CA9D938E1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8" y="966551"/>
            <a:ext cx="7557025" cy="52056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AAB639-99BC-4667-9D82-C87827AD5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115346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9B171B-9CC0-4BE5-B90C-1F828C63423A}"/>
              </a:ext>
            </a:extLst>
          </p:cNvPr>
          <p:cNvSpPr txBox="1"/>
          <p:nvPr/>
        </p:nvSpPr>
        <p:spPr>
          <a:xfrm>
            <a:off x="4663698" y="2457270"/>
            <a:ext cx="3479005" cy="1200329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Browse to the folder containing the tutorial dataset, and click ‘</a:t>
            </a:r>
            <a:r>
              <a:rPr lang="en-US" sz="2400" b="1" dirty="0">
                <a:solidFill>
                  <a:schemeClr val="bg1"/>
                </a:solidFill>
              </a:rPr>
              <a:t>Import</a:t>
            </a:r>
            <a:r>
              <a:rPr lang="en-US" sz="2400" dirty="0">
                <a:solidFill>
                  <a:schemeClr val="bg1"/>
                </a:solidFill>
              </a:rPr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1852363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BCD27-F4C3-42DE-80C8-1EBC66C3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is now in the database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C236D0-B7F8-409C-BD4D-5C345433E3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28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F08B7A-DDA4-4A96-85C7-2CD233C99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52EB93-1613-45B1-9584-A36157E0D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8" y="966551"/>
            <a:ext cx="7557025" cy="52056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43A3E5-69E7-4838-8765-5BD5712FD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555168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4895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009E5-D89F-4C28-AFDD-D32893E6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 DICOM metadata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A14CB6-B26E-410B-9C55-1C98BA476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29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7F6D51-F17D-4EA4-B1FB-38C0661CF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5D3704-C9F7-46BC-B57D-47C29896D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59" y="990600"/>
            <a:ext cx="7221682" cy="50395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5FC324-04F9-4B11-AD9C-E9EFFF95E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647" y="2022587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415058-2964-46C4-936B-BF107CB9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251" y="5706340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CC6BB7-F610-4E56-A5B1-7624C1314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310" y="1702289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360D24-C9A2-4C0E-B805-C309EC3A7823}"/>
              </a:ext>
            </a:extLst>
          </p:cNvPr>
          <p:cNvSpPr txBox="1"/>
          <p:nvPr/>
        </p:nvSpPr>
        <p:spPr>
          <a:xfrm>
            <a:off x="3139698" y="3222357"/>
            <a:ext cx="5772750" cy="3123932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Select the new patient. Note that all its studies and series are automatically selected.</a:t>
            </a:r>
          </a:p>
          <a:p>
            <a:pPr>
              <a:spcAft>
                <a:spcPts val="600"/>
              </a:spcAft>
              <a:defRPr/>
            </a:pPr>
            <a:r>
              <a:rPr lang="en-US" sz="2400" dirty="0">
                <a:solidFill>
                  <a:schemeClr val="bg1"/>
                </a:solidFill>
              </a:rPr>
              <a:t>Click the ‘</a:t>
            </a:r>
            <a:r>
              <a:rPr lang="en-US" sz="2400" b="1" dirty="0">
                <a:solidFill>
                  <a:schemeClr val="bg1"/>
                </a:solidFill>
              </a:rPr>
              <a:t>Metadata</a:t>
            </a:r>
            <a:r>
              <a:rPr lang="en-US" sz="2400" dirty="0">
                <a:solidFill>
                  <a:schemeClr val="bg1"/>
                </a:solidFill>
              </a:rPr>
              <a:t>’ button to see all the raw DICOM tags belonging to the first series in the selection. </a:t>
            </a:r>
            <a:r>
              <a:rPr lang="en-US" sz="2400" b="1" dirty="0">
                <a:solidFill>
                  <a:schemeClr val="bg1"/>
                </a:solidFill>
              </a:rPr>
              <a:t>Instances in the series </a:t>
            </a:r>
            <a:r>
              <a:rPr lang="en-US" sz="2400" dirty="0">
                <a:solidFill>
                  <a:schemeClr val="bg1"/>
                </a:solidFill>
              </a:rPr>
              <a:t>can be browsed using the slider. </a:t>
            </a:r>
            <a:r>
              <a:rPr lang="en-US" sz="2400" b="1" dirty="0">
                <a:solidFill>
                  <a:schemeClr val="bg1"/>
                </a:solidFill>
              </a:rPr>
              <a:t>Double-clicking the tag </a:t>
            </a:r>
            <a:r>
              <a:rPr lang="en-US" sz="2400" dirty="0">
                <a:solidFill>
                  <a:schemeClr val="bg1"/>
                </a:solidFill>
              </a:rPr>
              <a:t>opens the </a:t>
            </a:r>
            <a:r>
              <a:rPr lang="en-US" sz="2400" dirty="0" err="1">
                <a:solidFill>
                  <a:schemeClr val="bg1"/>
                </a:solidFill>
              </a:rPr>
              <a:t>DICOMLookup</a:t>
            </a:r>
            <a:r>
              <a:rPr lang="en-US" sz="2400" dirty="0">
                <a:solidFill>
                  <a:schemeClr val="bg1"/>
                </a:solidFill>
              </a:rPr>
              <a:t> page in a web browser.</a:t>
            </a:r>
          </a:p>
        </p:txBody>
      </p:sp>
    </p:spTree>
    <p:extLst>
      <p:ext uri="{BB962C8B-B14F-4D97-AF65-F5344CB8AC3E}">
        <p14:creationId xmlns:p14="http://schemas.microsoft.com/office/powerpoint/2010/main" val="35468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CA" dirty="0"/>
              <a:t>Digital Imaging and Communications in Medicine (DICOM)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9831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industry standard for storage and network transfer of medical images</a:t>
            </a:r>
          </a:p>
          <a:p>
            <a:r>
              <a:rPr lang="en-US" dirty="0"/>
              <a:t>Freely available</a:t>
            </a:r>
          </a:p>
          <a:p>
            <a:pPr lvl="1"/>
            <a:r>
              <a:rPr lang="en-US" dirty="0"/>
              <a:t>Full documentation: </a:t>
            </a:r>
            <a:r>
              <a:rPr lang="en-US" dirty="0">
                <a:hlinkClick r:id="rId2"/>
              </a:rPr>
              <a:t>http://medical.nema.org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DICOM tag lookup: </a:t>
            </a:r>
            <a:r>
              <a:rPr lang="en-US" dirty="0">
                <a:hlinkClick r:id="rId3"/>
              </a:rPr>
              <a:t>http://dicomlookup.com</a:t>
            </a:r>
            <a:r>
              <a:rPr lang="en-US" dirty="0"/>
              <a:t> </a:t>
            </a:r>
          </a:p>
          <a:p>
            <a:r>
              <a:rPr lang="en-US" dirty="0"/>
              <a:t>“Designed by committee” - many device manufacturers collaborate to specify the standard</a:t>
            </a:r>
          </a:p>
          <a:p>
            <a:r>
              <a:rPr lang="en-US" dirty="0"/>
              <a:t>Very large (about 3500 pages), complex </a:t>
            </a:r>
            <a:br>
              <a:rPr lang="en-US" dirty="0"/>
            </a:br>
            <a:r>
              <a:rPr lang="en-US" dirty="0"/>
              <a:t>→ implementation is difficult</a:t>
            </a:r>
          </a:p>
          <a:p>
            <a:r>
              <a:rPr lang="en-US" dirty="0"/>
              <a:t>There is no reference implementation or standard conformance test suite</a:t>
            </a:r>
          </a:p>
          <a:p>
            <a:r>
              <a:rPr lang="en-US" dirty="0"/>
              <a:t>Implementation is always only partial and very often incorrect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DD82CF0A-C048-48CA-8C2F-D7FA878310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</a:t>
            </a:fld>
            <a:r>
              <a:rPr lang="en-US" dirty="0"/>
              <a:t> -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87274D1-FCE6-485E-BC7A-513AF63E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1519455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EC60-28A3-4147-89F0-7D83D80D9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prostate phantom RT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2E3EB4-3EDC-4531-9A00-AA9CBFCC73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30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72305-80E1-42E7-A8BF-836580C9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34C995-9BFB-4658-9178-1FC704AAA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8" y="966551"/>
            <a:ext cx="7557025" cy="52056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40C92D-798A-4929-BB18-C6001ADFF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209800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A86668-F1AA-4A7A-B016-345C819B9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549" y="5078600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13D194-9A45-4250-982A-17745114D9E7}"/>
              </a:ext>
            </a:extLst>
          </p:cNvPr>
          <p:cNvSpPr txBox="1"/>
          <p:nvPr/>
        </p:nvSpPr>
        <p:spPr>
          <a:xfrm>
            <a:off x="5410200" y="2514600"/>
            <a:ext cx="2681761" cy="1555345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After closing the Metadata window, load the study using the ‘</a:t>
            </a:r>
            <a:r>
              <a:rPr lang="en-US" sz="2400" b="1" dirty="0">
                <a:solidFill>
                  <a:schemeClr val="bg1"/>
                </a:solidFill>
              </a:rPr>
              <a:t>Load</a:t>
            </a:r>
            <a:r>
              <a:rPr lang="en-US" sz="2400" dirty="0">
                <a:solidFill>
                  <a:schemeClr val="bg1"/>
                </a:solidFill>
              </a:rPr>
              <a:t>’ button.</a:t>
            </a:r>
          </a:p>
        </p:txBody>
      </p:sp>
    </p:spTree>
    <p:extLst>
      <p:ext uri="{BB962C8B-B14F-4D97-AF65-F5344CB8AC3E}">
        <p14:creationId xmlns:p14="http://schemas.microsoft.com/office/powerpoint/2010/main" val="762196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4724B-AE79-46AD-8C1D-E846CE7C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radiotherapy dataset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6DEB4-E3A0-4D37-AAE8-54E1646FB2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31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EB5E6-B8B7-4C03-B903-C41CCD86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F5EEA4-9B28-40DB-B829-5E85417D9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8" y="966551"/>
            <a:ext cx="7557025" cy="52056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239675-0E21-4761-B383-1EE050D7A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949" y="3657600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714D34-D793-4E6E-BE71-38C4DD0A1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572000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3E46F8-0EE2-4515-94A6-C49B1B86D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8564" y="5070851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C637AC-0B14-4DCB-9D69-E2DF4024D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776" y="4832725"/>
            <a:ext cx="314325" cy="4762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0970BC-E250-43B9-A0FA-61F33528A3BE}"/>
              </a:ext>
            </a:extLst>
          </p:cNvPr>
          <p:cNvSpPr txBox="1"/>
          <p:nvPr/>
        </p:nvSpPr>
        <p:spPr>
          <a:xfrm>
            <a:off x="1372174" y="1577976"/>
            <a:ext cx="6323451" cy="1200329"/>
          </a:xfrm>
          <a:prstGeom prst="rect">
            <a:avLst/>
          </a:prstGeom>
          <a:solidFill>
            <a:srgbClr val="4F81BD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/>
                </a:solidFill>
              </a:rPr>
              <a:t>You can show the dose volume in the foreground layer to overlay it with the anatomy. Use the slider to adjust opacity.</a:t>
            </a:r>
          </a:p>
        </p:txBody>
      </p:sp>
    </p:spTree>
    <p:extLst>
      <p:ext uri="{BB962C8B-B14F-4D97-AF65-F5344CB8AC3E}">
        <p14:creationId xmlns:p14="http://schemas.microsoft.com/office/powerpoint/2010/main" val="161700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3982-E83A-41FC-945A-B148F23A1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participating!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FDDCE2-B919-4D85-94F1-47E48209B3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32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C4CC2-4D56-48AF-B113-B57853A7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DBB5A-AC35-444E-9ED1-49B06B42C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8" y="966551"/>
            <a:ext cx="7557025" cy="520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3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Digital Imaging and Communications in Medicine (DICOM)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724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DICOM file structure</a:t>
            </a:r>
          </a:p>
          <a:p>
            <a:pPr lvl="1"/>
            <a:r>
              <a:rPr lang="en-US" dirty="0"/>
              <a:t>Meta-information header (version, encoding, </a:t>
            </a:r>
            <a:r>
              <a:rPr lang="en-US" dirty="0" err="1"/>
              <a:t>endianness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List of attributes</a:t>
            </a:r>
          </a:p>
          <a:p>
            <a:pPr lvl="2"/>
            <a:r>
              <a:rPr lang="en-US" dirty="0"/>
              <a:t>Attribute name: human-readable name</a:t>
            </a:r>
          </a:p>
          <a:p>
            <a:pPr lvl="2"/>
            <a:r>
              <a:rPr lang="en-US" dirty="0"/>
              <a:t>Tag: 4+4 digit hexadecimal identifier (</a:t>
            </a:r>
            <a:r>
              <a:rPr lang="en-US" dirty="0" err="1"/>
              <a:t>group+element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Even group number: standard data</a:t>
            </a:r>
          </a:p>
          <a:p>
            <a:pPr lvl="3"/>
            <a:r>
              <a:rPr lang="en-US" dirty="0"/>
              <a:t>Odd group number: private data (see DICOM conformance statement)</a:t>
            </a:r>
          </a:p>
          <a:p>
            <a:pPr lvl="2"/>
            <a:r>
              <a:rPr lang="en-US" dirty="0"/>
              <a:t>Type: 1 = mandatory, 2=may be empty, 3=may be missing; 1C, 2C, 3C: conditional, it depends on other attributes if required or not</a:t>
            </a:r>
          </a:p>
          <a:p>
            <a:pPr lvl="2"/>
            <a:r>
              <a:rPr lang="en-US" dirty="0"/>
              <a:t>Description: specification of the attribute</a:t>
            </a:r>
          </a:p>
          <a:p>
            <a:pPr lvl="2"/>
            <a:r>
              <a:rPr lang="en-US" dirty="0"/>
              <a:t>Value representation (VR): decimal string, date, time, code string, etc. Special: sequence (SQ) can contain a list of attributes</a:t>
            </a:r>
          </a:p>
          <a:p>
            <a:pPr lvl="2"/>
            <a:r>
              <a:rPr lang="en-US" dirty="0"/>
              <a:t>Value multiplicity (VM): 1, 2, 1-n (string separator: backslash)</a:t>
            </a:r>
          </a:p>
          <a:p>
            <a:pPr lvl="1"/>
            <a:r>
              <a:rPr lang="en-US" dirty="0"/>
              <a:t>Pixel data is stored in an attribute, too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FE1742A-5F66-4FD6-B439-B0EB84F970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</a:t>
            </a:fld>
            <a:r>
              <a:rPr lang="en-US" dirty="0"/>
              <a:t> -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1FDC79C-A0EA-4A91-8907-F4B5C1A16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256239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Digital Imaging and Communications in Medicine (DICOM)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/>
              <a:t>Most important parts of the standard</a:t>
            </a:r>
          </a:p>
          <a:p>
            <a:pPr lvl="1"/>
            <a:r>
              <a:rPr lang="fr-FR" dirty="0">
                <a:hlinkClick r:id="rId2"/>
              </a:rPr>
              <a:t>Part 3</a:t>
            </a:r>
            <a:r>
              <a:rPr lang="fr-FR" dirty="0"/>
              <a:t>: Information Object </a:t>
            </a:r>
            <a:r>
              <a:rPr lang="fr-FR" dirty="0" err="1"/>
              <a:t>Definitions</a:t>
            </a:r>
            <a:r>
              <a:rPr lang="fr-FR" dirty="0"/>
              <a:t> (IOD): an IOD </a:t>
            </a:r>
            <a:r>
              <a:rPr lang="fr-FR" dirty="0" err="1"/>
              <a:t>represents</a:t>
            </a:r>
            <a:r>
              <a:rPr lang="fr-FR" dirty="0"/>
              <a:t> the </a:t>
            </a:r>
            <a:r>
              <a:rPr lang="fr-FR" dirty="0" err="1"/>
              <a:t>acquired</a:t>
            </a:r>
            <a:r>
              <a:rPr lang="fr-FR" dirty="0"/>
              <a:t> image (CT, MR, US, etc.); </a:t>
            </a:r>
            <a:r>
              <a:rPr lang="fr-FR" dirty="0" err="1"/>
              <a:t>this</a:t>
            </a:r>
            <a:r>
              <a:rPr lang="fr-FR" dirty="0"/>
              <a:t> part </a:t>
            </a:r>
            <a:r>
              <a:rPr lang="fr-FR" dirty="0" err="1"/>
              <a:t>specifies</a:t>
            </a:r>
            <a:r>
              <a:rPr lang="fr-FR" dirty="0"/>
              <a:t> the </a:t>
            </a:r>
            <a:r>
              <a:rPr lang="fr-FR" dirty="0" err="1"/>
              <a:t>required</a:t>
            </a:r>
            <a:r>
              <a:rPr lang="fr-FR" dirty="0"/>
              <a:t> </a:t>
            </a:r>
            <a:r>
              <a:rPr lang="fr-FR" dirty="0" err="1"/>
              <a:t>attributes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IOD</a:t>
            </a:r>
          </a:p>
          <a:p>
            <a:pPr lvl="1"/>
            <a:r>
              <a:rPr lang="en-CA" dirty="0">
                <a:hlinkClick r:id="rId3"/>
              </a:rPr>
              <a:t>Part 5</a:t>
            </a:r>
            <a:r>
              <a:rPr lang="en-CA" dirty="0"/>
              <a:t>: Data Structures and Encoding: definition of how the data is stored in memory, explains private, conditional, sequence, etc.</a:t>
            </a:r>
            <a:endParaRPr lang="fr-FR" dirty="0"/>
          </a:p>
          <a:p>
            <a:pPr lvl="1"/>
            <a:r>
              <a:rPr lang="en-US" dirty="0">
                <a:hlinkClick r:id="rId4"/>
              </a:rPr>
              <a:t>Part 6</a:t>
            </a:r>
            <a:r>
              <a:rPr lang="en-US" dirty="0"/>
              <a:t>: Data Dictionary: tag, name, VR, VM for each attribute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F1BB760-D14D-4431-ABF1-176692578F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</a:t>
            </a:fld>
            <a:r>
              <a:rPr lang="en-US" dirty="0"/>
              <a:t> -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92918D6-EE27-4453-B5E7-39968CCF6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2259286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Digital Imaging and Communications in Medicine (DICOM)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3144"/>
            <a:ext cx="6108700" cy="464525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Part 3: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5CF81E4-E4F7-480E-A6CB-E24B871F8C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6</a:t>
            </a:fld>
            <a:r>
              <a:rPr lang="en-US" dirty="0"/>
              <a:t> -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8CDF5E6-4B11-4220-A0EE-6B44A6E83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D98D48-527D-4BA3-BEF2-CABAB4B3A763}"/>
              </a:ext>
            </a:extLst>
          </p:cNvPr>
          <p:cNvSpPr/>
          <p:nvPr/>
        </p:nvSpPr>
        <p:spPr>
          <a:xfrm>
            <a:off x="4139552" y="1947830"/>
            <a:ext cx="381000" cy="3048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1703A1-B278-46FD-9755-559CB73DBE22}"/>
              </a:ext>
            </a:extLst>
          </p:cNvPr>
          <p:cNvSpPr/>
          <p:nvPr/>
        </p:nvSpPr>
        <p:spPr>
          <a:xfrm>
            <a:off x="4959674" y="1954504"/>
            <a:ext cx="381000" cy="3048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70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Digital Imaging and Communications in Medicine (DICOM)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85136"/>
            <a:ext cx="8153400" cy="1091464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Part 6: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Part 5: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79"/>
          <a:stretch/>
        </p:blipFill>
        <p:spPr bwMode="auto">
          <a:xfrm>
            <a:off x="2057400" y="3379470"/>
            <a:ext cx="6108700" cy="271653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2D3283A-150B-4C1E-8089-67DEAF1CAF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7</a:t>
            </a:fld>
            <a:r>
              <a:rPr lang="en-US" dirty="0"/>
              <a:t> -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AF15D74-6561-4065-B1FE-CE0C71C2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B343F8-7756-4CC9-AB24-C8A698643BDF}"/>
              </a:ext>
            </a:extLst>
          </p:cNvPr>
          <p:cNvSpPr/>
          <p:nvPr/>
        </p:nvSpPr>
        <p:spPr>
          <a:xfrm>
            <a:off x="7315200" y="2196260"/>
            <a:ext cx="381000" cy="3048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E1E7ADB-EC53-46A9-8FA5-1266CA9C45AD}"/>
              </a:ext>
            </a:extLst>
          </p:cNvPr>
          <p:cNvSpPr/>
          <p:nvPr/>
        </p:nvSpPr>
        <p:spPr>
          <a:xfrm>
            <a:off x="8382000" y="2185136"/>
            <a:ext cx="381000" cy="3048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B40EEBB-EEAD-4785-AA6F-BB2B08B181AA}"/>
              </a:ext>
            </a:extLst>
          </p:cNvPr>
          <p:cNvSpPr/>
          <p:nvPr/>
        </p:nvSpPr>
        <p:spPr>
          <a:xfrm>
            <a:off x="2063518" y="3429000"/>
            <a:ext cx="755882" cy="43253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71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Digital Imaging and Communications in Medicine (DICOM)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DICOM conformance statement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Publicly available for all DICOM compliant devices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Describes what parts of the standard are implemented and specifies all the private fields. </a:t>
            </a:r>
          </a:p>
          <a:p>
            <a:pPr lvl="1">
              <a:buFont typeface="Arial" charset="0"/>
              <a:buChar char="•"/>
            </a:pPr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733800"/>
            <a:ext cx="4825271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F309543-CDCB-4310-8C4C-FE7C32108D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8</a:t>
            </a:fld>
            <a:r>
              <a:rPr lang="en-US" dirty="0"/>
              <a:t> -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F4F1A79-F15C-46BC-88D9-72793606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3644121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Digital Imaging and Communications in Medicine (DICOM)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/>
              <a:t>Header and attributes are not human-readable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215" y="2362200"/>
            <a:ext cx="577215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9E572F6-F892-431C-88FA-70E2069B3D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9</a:t>
            </a:fld>
            <a:r>
              <a:rPr lang="en-US" dirty="0"/>
              <a:t> -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75224AE-1E2B-4A74-8F18-C6AA3968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0F3625E-4298-408A-805A-D74876A862E4}"/>
              </a:ext>
            </a:extLst>
          </p:cNvPr>
          <p:cNvSpPr/>
          <p:nvPr/>
        </p:nvSpPr>
        <p:spPr>
          <a:xfrm>
            <a:off x="5735022" y="2355526"/>
            <a:ext cx="457200" cy="2286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F9C990-2808-4CAB-9E17-CF0CB69E25F8}"/>
              </a:ext>
            </a:extLst>
          </p:cNvPr>
          <p:cNvSpPr/>
          <p:nvPr/>
        </p:nvSpPr>
        <p:spPr>
          <a:xfrm>
            <a:off x="6132156" y="2624931"/>
            <a:ext cx="381000" cy="2286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B786A9-A9A7-413E-B191-07719A663597}"/>
              </a:ext>
            </a:extLst>
          </p:cNvPr>
          <p:cNvSpPr/>
          <p:nvPr/>
        </p:nvSpPr>
        <p:spPr>
          <a:xfrm>
            <a:off x="2209800" y="4343400"/>
            <a:ext cx="228600" cy="22860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00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1655</Words>
  <Application>Microsoft Office PowerPoint</Application>
  <PresentationFormat>On-screen Show (4:3)</PresentationFormat>
  <Paragraphs>200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Courier New</vt:lpstr>
      <vt:lpstr>Office Theme</vt:lpstr>
      <vt:lpstr>PowerPoint Presentation</vt:lpstr>
      <vt:lpstr>Prerequisites</vt:lpstr>
      <vt:lpstr>Digital Imaging and Communications in Medicine (DICOM)</vt:lpstr>
      <vt:lpstr>Digital Imaging and Communications in Medicine (DICOM)</vt:lpstr>
      <vt:lpstr>Digital Imaging and Communications in Medicine (DICOM)</vt:lpstr>
      <vt:lpstr>Digital Imaging and Communications in Medicine (DICOM)</vt:lpstr>
      <vt:lpstr>Digital Imaging and Communications in Medicine (DICOM)</vt:lpstr>
      <vt:lpstr>Digital Imaging and Communications in Medicine (DICOM)</vt:lpstr>
      <vt:lpstr>Digital Imaging and Communications in Medicine (DICOM)</vt:lpstr>
      <vt:lpstr>Digital Imaging and Communications in Medicine (DICOM)</vt:lpstr>
      <vt:lpstr>Digital Imaging and Communications in Medicine (DICOM)</vt:lpstr>
      <vt:lpstr>Set up DICOM database</vt:lpstr>
      <vt:lpstr>Make sure the database is writeable</vt:lpstr>
      <vt:lpstr>Optional: Change database path</vt:lpstr>
      <vt:lpstr>Optional: Change database path</vt:lpstr>
      <vt:lpstr>Open the TCIA browser</vt:lpstr>
      <vt:lpstr>Select MR prostate dataset</vt:lpstr>
      <vt:lpstr>The MR dataset is loaded</vt:lpstr>
      <vt:lpstr>Switch to Data module</vt:lpstr>
      <vt:lpstr>Explore DICOM information</vt:lpstr>
      <vt:lpstr>Rotate to volume plane</vt:lpstr>
      <vt:lpstr>Part 2: Export DICOM</vt:lpstr>
      <vt:lpstr>Export image to DICOM files 1</vt:lpstr>
      <vt:lpstr>Export image to DICOM files 2</vt:lpstr>
      <vt:lpstr>Part 3: Using DICOM data from local storage</vt:lpstr>
      <vt:lpstr>Import DICOM data from disk</vt:lpstr>
      <vt:lpstr>Import DICOM data from disk</vt:lpstr>
      <vt:lpstr>Dataset is now in the database</vt:lpstr>
      <vt:lpstr>Discover DICOM metadata</vt:lpstr>
      <vt:lpstr>Load prostate phantom RT data</vt:lpstr>
      <vt:lpstr>Explore radiotherapy dataset</vt:lpstr>
      <vt:lpstr>Thanks for participating!</vt:lpstr>
    </vt:vector>
  </TitlesOfParts>
  <Company>Queen's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Andras Lasso</dc:creator>
  <cp:lastModifiedBy>Andras Lasso</cp:lastModifiedBy>
  <cp:revision>695</cp:revision>
  <cp:lastPrinted>2013-02-02T23:26:38Z</cp:lastPrinted>
  <dcterms:created xsi:type="dcterms:W3CDTF">2010-01-28T18:12:58Z</dcterms:created>
  <dcterms:modified xsi:type="dcterms:W3CDTF">2019-05-01T05:13:09Z</dcterms:modified>
</cp:coreProperties>
</file>