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3" r:id="rId4"/>
    <p:sldId id="258" r:id="rId5"/>
    <p:sldId id="259" r:id="rId6"/>
    <p:sldId id="262" r:id="rId7"/>
    <p:sldId id="284" r:id="rId8"/>
    <p:sldId id="261" r:id="rId9"/>
    <p:sldId id="260" r:id="rId10"/>
    <p:sldId id="264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4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FE7006-4BB7-4644-87D1-1DA3E7CB15D8}" v="8" dt="2022-05-24T15:51:17.780"/>
    <p1510:client id="{301999C3-1024-42DB-A907-7812DDD2C6A9}" v="2" dt="2022-05-25T00:46:53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4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6A0D7-CCC1-4A64-AC2A-0F176970F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E33C6-166E-4EF9-B5DE-FD29F8234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CCB6F-D394-4D68-8A9A-B89002B4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D3D8-CB7B-4847-BB12-FF90A8F6C47B}" type="datetimeFigureOut">
              <a:rPr lang="en-CA" smtClean="0"/>
              <a:t>2022-05-25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DFA3A-EA9A-40A5-A0E6-49AAEB15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8B98D-892F-450A-991D-DF919C523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110C-C505-4F21-AB98-7A0363526D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3691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E5769-1133-42AE-A85F-4DA4EF19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BAABB-EC12-42BC-96A5-35A03DC49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9C2D9-F738-4135-8D1F-39AB345B4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D3D8-CB7B-4847-BB12-FF90A8F6C47B}" type="datetimeFigureOut">
              <a:rPr lang="en-CA" smtClean="0"/>
              <a:t>2022-05-25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2E089-DB6D-4498-88DD-1EFED4AB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2F6F5-6851-45EC-BD24-1FF4C1E3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110C-C505-4F21-AB98-7A0363526D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14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80DE2-93E4-4601-8C5C-FEAC6DFFF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83A47-7E53-46E9-B94E-687875549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FCACF-E8D3-4187-BC6D-B715A9D8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D3D8-CB7B-4847-BB12-FF90A8F6C47B}" type="datetimeFigureOut">
              <a:rPr lang="en-CA" smtClean="0"/>
              <a:t>2022-05-25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115CD-9699-4B2F-B45D-EAFC03F9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46475-9DE6-4ABE-A1AB-FACCD71A1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110C-C505-4F21-AB98-7A0363526D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478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1BFA2-6B0B-4458-8C15-999747C1A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C0874-718B-4F39-A7A8-532DB8AF8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59C95-3F9A-427E-8789-B9639C7F5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D3D8-CB7B-4847-BB12-FF90A8F6C47B}" type="datetimeFigureOut">
              <a:rPr lang="en-CA" smtClean="0"/>
              <a:t>2022-05-25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BE034-58D8-4128-89B9-05FD3625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AC30F-729A-4A68-BB2F-A4E2B8748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110C-C505-4F21-AB98-7A0363526D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4767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FA77D-C2DA-4159-BCF2-E8DB855C0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BF721-A7C6-40F1-A8E4-3C9C7B5B8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1520A-F4E3-4328-A989-272D63DC7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D3D8-CB7B-4847-BB12-FF90A8F6C47B}" type="datetimeFigureOut">
              <a:rPr lang="en-CA" smtClean="0"/>
              <a:t>2022-05-25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DBDE4-FE2F-458C-B0FB-6EBCFB27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60229-0D9C-46BA-9160-D11031C8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110C-C505-4F21-AB98-7A0363526D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4736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60633-E6DE-45DC-BEDE-921838CD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2CBDD-03D0-44CD-8543-027D00BF8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BEEE1-45F2-49F7-99FA-250065A63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B5788-01FE-444F-AF25-0BA9C7AE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D3D8-CB7B-4847-BB12-FF90A8F6C47B}" type="datetimeFigureOut">
              <a:rPr lang="en-CA" smtClean="0"/>
              <a:t>2022-05-25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30C99-E6B2-4637-8B33-0606A249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F4EDC-0DF5-4EAC-8B11-831D01DDD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110C-C505-4F21-AB98-7A0363526D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8483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B6CD4-A193-474D-8408-3B46EBBA1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47604-DC03-4A1F-9FA5-95B00994D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5A011-617E-4D84-B0EC-1133C8620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07DD8A-5861-4AF7-A6BA-1DC13B50B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08600F-0AB2-4722-936C-1E6EDB07E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516B9B-D912-4FEB-B30F-23002CA68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D3D8-CB7B-4847-BB12-FF90A8F6C47B}" type="datetimeFigureOut">
              <a:rPr lang="en-CA" smtClean="0"/>
              <a:t>2022-05-25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087B0C-73A5-4D3B-9CE2-6079F955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E8C4C6-4193-4974-A0F8-936CF14C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110C-C505-4F21-AB98-7A0363526D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2723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84AAA-8DBE-4E07-8BD2-E86ECAA83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DDD2D6-A23B-47CA-8D27-087F70718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D3D8-CB7B-4847-BB12-FF90A8F6C47B}" type="datetimeFigureOut">
              <a:rPr lang="en-CA" smtClean="0"/>
              <a:t>2022-05-25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B8E6F-84B8-4614-B25A-ACCEDBEC8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F9253-5F7F-4717-A886-7F01988D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110C-C505-4F21-AB98-7A0363526D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201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F15B5A-353A-4F31-AA8A-2C8D926CF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D3D8-CB7B-4847-BB12-FF90A8F6C47B}" type="datetimeFigureOut">
              <a:rPr lang="en-CA" smtClean="0"/>
              <a:t>2022-05-25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724B6-3D6E-426A-A719-35D9EC313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6C5F7-5C73-41F3-90A5-AD49DF12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110C-C505-4F21-AB98-7A0363526D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254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5583-7DF7-42F6-A007-5D80B6CF7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2EB28-9B65-4CE2-B35F-1E0109B06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D5B34-8AA1-422F-9F29-B4798F392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8D169-EF5A-4DB4-A9A7-A57C8B88A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D3D8-CB7B-4847-BB12-FF90A8F6C47B}" type="datetimeFigureOut">
              <a:rPr lang="en-CA" smtClean="0"/>
              <a:t>2022-05-25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815CA-F45D-4627-A45B-7BE981E02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C8101-B2CA-4B50-9BC8-C60B7DF1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110C-C505-4F21-AB98-7A0363526D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737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C9C8-A9BD-4B0F-BA47-EC0C90956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3B6C3-8508-4D01-A1FD-9F5A91005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FFFFE-FE2D-48EB-A2F6-408D45555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6EDA1-B766-45D1-9CDA-CF8D10B6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D3D8-CB7B-4847-BB12-FF90A8F6C47B}" type="datetimeFigureOut">
              <a:rPr lang="en-CA" smtClean="0"/>
              <a:t>2022-05-25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047A3-62DD-4228-8D10-1C2A7A92F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E7196-7F31-4461-A19F-472AE119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110C-C505-4F21-AB98-7A0363526D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70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A3F26F-CCAB-4124-B369-67DFDE8FA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F4061-D716-4AC3-8785-C772C856E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389B3-2122-4219-8FAE-12CEA374F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CD3D8-CB7B-4847-BB12-FF90A8F6C47B}" type="datetimeFigureOut">
              <a:rPr lang="en-CA" smtClean="0"/>
              <a:t>2022-05-25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C12F0-0613-4AE3-AF02-D3D34E1F1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F9039-04BC-4B8D-828B-543380DFF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2110C-C505-4F21-AB98-7A0363526D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650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TBME.2020.2980540" TargetMode="External"/><Relationship Id="rId2" Type="http://schemas.openxmlformats.org/officeDocument/2006/relationships/hyperlink" Target="https://doi.org/10.1007/s11548-022-02658-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u/s!AhiABcbe1DByhMtwLY-z7kvKg1D5Ww?e=1loPhn" TargetMode="External"/><Relationship Id="rId2" Type="http://schemas.openxmlformats.org/officeDocument/2006/relationships/hyperlink" Target="https://1drv.ms/u/s!AhiABcbe1DByhMt5E3NjCmJ-RIlTZA?e=9Lqus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nvidia.com/cuda-toolkit-archiv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licerIGT/aig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8AE39-632F-475A-834C-9A3227B0D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Volume reconstruction from AI-segmented ultrasound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C9CAC-0961-491F-AE5E-0BD16D9A3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624"/>
            <a:ext cx="9144000" cy="2465294"/>
          </a:xfrm>
        </p:spPr>
        <p:txBody>
          <a:bodyPr>
            <a:normAutofit/>
          </a:bodyPr>
          <a:lstStyle/>
          <a:p>
            <a:pPr algn="just"/>
            <a:r>
              <a:rPr lang="en-CA" sz="1800" b="1" dirty="0"/>
              <a:t>Please cite these articles for methods presented</a:t>
            </a:r>
            <a:r>
              <a:rPr lang="en-CA" sz="1800" dirty="0"/>
              <a:t>:</a:t>
            </a:r>
          </a:p>
          <a:p>
            <a:pPr algn="just"/>
            <a:r>
              <a:rPr lang="en-CA" sz="1800" dirty="0"/>
              <a:t>Hu, Z., Nasute Fauerbach, P.V., Yeung, C. et al. Real-time automatic tumor segmentation for ultrasound-guided breast-conserving surgery navigation. Int J CARS (2022). </a:t>
            </a:r>
            <a:r>
              <a:rPr lang="en-CA" sz="1800" dirty="0" err="1"/>
              <a:t>doi</a:t>
            </a:r>
            <a:r>
              <a:rPr lang="en-CA" sz="1800" dirty="0"/>
              <a:t>: </a:t>
            </a:r>
            <a:r>
              <a:rPr lang="en-CA" sz="1800" dirty="0">
                <a:hlinkClick r:id="rId2"/>
              </a:rPr>
              <a:t>10.1007/s11548-022-02658-4</a:t>
            </a:r>
            <a:endParaRPr lang="en-CA" sz="1800" dirty="0"/>
          </a:p>
          <a:p>
            <a:pPr algn="just"/>
            <a:r>
              <a:rPr lang="en-CA" sz="1800" dirty="0"/>
              <a:t>T. Ungi et al., "Automatic Spine Ultrasound Segmentation for Scoliosis Visualization and Measurement," in IEEE Transactions on Biomedical Engineering, vol. 67, no. 11, pp. 3234-3241, Nov. 2020, </a:t>
            </a:r>
            <a:r>
              <a:rPr lang="en-CA" sz="1800" dirty="0" err="1"/>
              <a:t>doi</a:t>
            </a:r>
            <a:r>
              <a:rPr lang="en-CA" sz="1800" dirty="0"/>
              <a:t>: </a:t>
            </a:r>
            <a:r>
              <a:rPr lang="en-CA" sz="1800" dirty="0">
                <a:hlinkClick r:id="rId3"/>
              </a:rPr>
              <a:t>10.1109/TBME.2020.2980540</a:t>
            </a:r>
            <a:r>
              <a:rPr lang="en-CA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2983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2AE2D-D6CF-41D8-8380-6BF2CD05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processing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48164-337F-4C54-A952-7BE396424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Load Slicer scene with data</a:t>
            </a:r>
          </a:p>
          <a:p>
            <a:r>
              <a:rPr lang="en-CA" dirty="0"/>
              <a:t>Set up input and output for segmentation module</a:t>
            </a:r>
          </a:p>
          <a:p>
            <a:r>
              <a:rPr lang="en-CA" dirty="0"/>
              <a:t>Initialize prediction by updating input</a:t>
            </a:r>
          </a:p>
          <a:p>
            <a:r>
              <a:rPr lang="en-CA" dirty="0"/>
              <a:t>Visualize prediction</a:t>
            </a:r>
          </a:p>
          <a:p>
            <a:r>
              <a:rPr lang="en-CA" dirty="0"/>
              <a:t>Set up volume reconstruction</a:t>
            </a:r>
          </a:p>
          <a:p>
            <a:r>
              <a:rPr lang="en-CA" dirty="0"/>
              <a:t>Start ultrasound replay</a:t>
            </a:r>
          </a:p>
          <a:p>
            <a:r>
              <a:rPr lang="en-CA" dirty="0"/>
              <a:t>Set up volume rendering to visualize spine volume</a:t>
            </a:r>
          </a:p>
        </p:txBody>
      </p:sp>
    </p:spTree>
    <p:extLst>
      <p:ext uri="{BB962C8B-B14F-4D97-AF65-F5344CB8AC3E}">
        <p14:creationId xmlns:p14="http://schemas.microsoft.com/office/powerpoint/2010/main" val="1322834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22E442-7860-194E-3AE6-9394B6DE9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4467"/>
            <a:ext cx="12192000" cy="60690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DB0B4E-A4C6-4116-960D-2785E44D775E}"/>
              </a:ext>
            </a:extLst>
          </p:cNvPr>
          <p:cNvSpPr/>
          <p:nvPr/>
        </p:nvSpPr>
        <p:spPr>
          <a:xfrm>
            <a:off x="1175316" y="223436"/>
            <a:ext cx="2227764" cy="56545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1. Click DATA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2A79F54-C695-4E4A-9906-6EE43437CB3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85482" y="788886"/>
            <a:ext cx="1903716" cy="1165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115F602-DF9B-4518-8EDD-7778658F7DDA}"/>
              </a:ext>
            </a:extLst>
          </p:cNvPr>
          <p:cNvSpPr/>
          <p:nvPr/>
        </p:nvSpPr>
        <p:spPr>
          <a:xfrm>
            <a:off x="4223163" y="1369008"/>
            <a:ext cx="2227764" cy="56545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2. Click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F16AE7-5527-4B6E-B711-67964BC177C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337045" y="1934458"/>
            <a:ext cx="0" cy="6297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68C91-ECFF-41F6-8AE5-F37242C66894}"/>
              </a:ext>
            </a:extLst>
          </p:cNvPr>
          <p:cNvSpPr/>
          <p:nvPr/>
        </p:nvSpPr>
        <p:spPr>
          <a:xfrm>
            <a:off x="7844883" y="211408"/>
            <a:ext cx="3581325" cy="56545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3. Find tutorial data folder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298D3A-1A25-454B-BE73-CD00F41DC2F2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8958766" y="776858"/>
            <a:ext cx="676780" cy="6297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B34A0F1-BFAF-49D4-A8CC-6A8816DB3BBF}"/>
              </a:ext>
            </a:extLst>
          </p:cNvPr>
          <p:cNvSpPr/>
          <p:nvPr/>
        </p:nvSpPr>
        <p:spPr>
          <a:xfrm>
            <a:off x="7844883" y="3005171"/>
            <a:ext cx="3581325" cy="56545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4. Choose the .</a:t>
            </a:r>
            <a:r>
              <a:rPr lang="en-CA" sz="2400" b="1" dirty="0" err="1"/>
              <a:t>mrb</a:t>
            </a:r>
            <a:r>
              <a:rPr lang="en-CA" sz="2400" b="1" dirty="0"/>
              <a:t> file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1A14F2-3C96-4E3F-B2AF-9FE4E344D539}"/>
              </a:ext>
            </a:extLst>
          </p:cNvPr>
          <p:cNvCxnSpPr>
            <a:cxnSpLocks/>
          </p:cNvCxnSpPr>
          <p:nvPr/>
        </p:nvCxnSpPr>
        <p:spPr>
          <a:xfrm flipH="1" flipV="1">
            <a:off x="8319592" y="2516768"/>
            <a:ext cx="1274885" cy="5425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D08AFE6-CB25-46DA-96F3-CEBF4CB69EEC}"/>
              </a:ext>
            </a:extLst>
          </p:cNvPr>
          <p:cNvSpPr/>
          <p:nvPr/>
        </p:nvSpPr>
        <p:spPr>
          <a:xfrm>
            <a:off x="8316058" y="4799206"/>
            <a:ext cx="1459523" cy="56545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5. Click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417DBFE-4DA7-4225-9053-45051B94B919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9775581" y="4799207"/>
            <a:ext cx="808892" cy="2827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A2004A4-4121-4299-A7F9-F51B727C647A}"/>
              </a:ext>
            </a:extLst>
          </p:cNvPr>
          <p:cNvSpPr/>
          <p:nvPr/>
        </p:nvSpPr>
        <p:spPr>
          <a:xfrm>
            <a:off x="6190302" y="5364656"/>
            <a:ext cx="1459523" cy="56545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6. Click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0CE12E5-1189-4264-9221-8D6397CFA527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7649825" y="5647381"/>
            <a:ext cx="1072661" cy="2827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43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E99F81-A622-49FB-8A77-C70D6FB91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19" y="499653"/>
            <a:ext cx="9392961" cy="58586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181B293-79CA-4A29-9299-C730A6C0F5D4}"/>
              </a:ext>
            </a:extLst>
          </p:cNvPr>
          <p:cNvSpPr/>
          <p:nvPr/>
        </p:nvSpPr>
        <p:spPr>
          <a:xfrm>
            <a:off x="6754477" y="3226776"/>
            <a:ext cx="2758800" cy="1196101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Switch to Segmentation </a:t>
            </a:r>
            <a:r>
              <a:rPr lang="en-CA" sz="2400" b="1" dirty="0" err="1"/>
              <a:t>UNet</a:t>
            </a:r>
            <a:r>
              <a:rPr lang="en-CA" sz="2400" b="1" dirty="0"/>
              <a:t> module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0D15FCB-3A3D-4175-A32E-3BD75C1C4CE3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737233" y="4422877"/>
            <a:ext cx="396644" cy="6151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347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D8B5A2-D332-4448-8653-944E852FA7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66"/>
          <a:stretch/>
        </p:blipFill>
        <p:spPr>
          <a:xfrm>
            <a:off x="261123" y="1201271"/>
            <a:ext cx="11669754" cy="464741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F23119-29E0-4D18-82C3-FD4DE9517372}"/>
              </a:ext>
            </a:extLst>
          </p:cNvPr>
          <p:cNvSpPr/>
          <p:nvPr/>
        </p:nvSpPr>
        <p:spPr>
          <a:xfrm>
            <a:off x="2491721" y="2015769"/>
            <a:ext cx="2876692" cy="84295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1. Open file browser for AI model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1010D80-74A0-4092-8277-3065F2B258D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368413" y="2437249"/>
            <a:ext cx="235974" cy="7090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DD7BDC4-95A1-4052-BD5B-01B7A670F068}"/>
              </a:ext>
            </a:extLst>
          </p:cNvPr>
          <p:cNvSpPr/>
          <p:nvPr/>
        </p:nvSpPr>
        <p:spPr>
          <a:xfrm>
            <a:off x="6442397" y="3284792"/>
            <a:ext cx="3255517" cy="84295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2. Find .h5 model file in tutorial data folder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A48152-03DD-4E57-B5FC-914D5EEC76F3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9313983" y="5055578"/>
            <a:ext cx="489440" cy="879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62B2458-66F9-4850-88B0-7D6CB1809FA8}"/>
              </a:ext>
            </a:extLst>
          </p:cNvPr>
          <p:cNvSpPr/>
          <p:nvPr/>
        </p:nvSpPr>
        <p:spPr>
          <a:xfrm>
            <a:off x="8001000" y="4906108"/>
            <a:ext cx="1312983" cy="47478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3. Click</a:t>
            </a:r>
          </a:p>
        </p:txBody>
      </p:sp>
    </p:spTree>
    <p:extLst>
      <p:ext uri="{BB962C8B-B14F-4D97-AF65-F5344CB8AC3E}">
        <p14:creationId xmlns:p14="http://schemas.microsoft.com/office/powerpoint/2010/main" val="1395236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C7CEE3-4E06-4488-9D7F-0D727D8066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883"/>
          <a:stretch/>
        </p:blipFill>
        <p:spPr>
          <a:xfrm>
            <a:off x="753566" y="900410"/>
            <a:ext cx="6508880" cy="259015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DFF8B2A-6214-44AD-A0BA-97BC3246E125}"/>
              </a:ext>
            </a:extLst>
          </p:cNvPr>
          <p:cNvSpPr/>
          <p:nvPr/>
        </p:nvSpPr>
        <p:spPr>
          <a:xfrm>
            <a:off x="5873452" y="333504"/>
            <a:ext cx="3446963" cy="84295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1. Select </a:t>
            </a:r>
            <a:r>
              <a:rPr lang="en-CA" sz="2400" b="1" dirty="0" err="1"/>
              <a:t>Image_Image</a:t>
            </a:r>
            <a:r>
              <a:rPr lang="en-CA" sz="2400" b="1" dirty="0"/>
              <a:t> as input volume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50EC3B-2922-49CA-887A-22B50E38754B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5064369" y="754984"/>
            <a:ext cx="809083" cy="1065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E72664E-B0A0-43ED-A422-5A72F194154E}"/>
              </a:ext>
            </a:extLst>
          </p:cNvPr>
          <p:cNvSpPr/>
          <p:nvPr/>
        </p:nvSpPr>
        <p:spPr>
          <a:xfrm>
            <a:off x="6396168" y="1512253"/>
            <a:ext cx="3446963" cy="84295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2. Create new volume for Prediction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5665D1-1154-40F3-B197-04286D90659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844562" y="1933733"/>
            <a:ext cx="1551606" cy="12402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2625790-E84E-467B-A638-B4C966438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446" y="2445035"/>
            <a:ext cx="2580685" cy="15550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B29432-76B3-4498-8F2E-491D21231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65" y="3912047"/>
            <a:ext cx="5978603" cy="2453584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5E7504-FEC6-4EA7-B0BC-1873DE1C9726}"/>
              </a:ext>
            </a:extLst>
          </p:cNvPr>
          <p:cNvCxnSpPr>
            <a:cxnSpLocks/>
          </p:cNvCxnSpPr>
          <p:nvPr/>
        </p:nvCxnSpPr>
        <p:spPr>
          <a:xfrm flipH="1">
            <a:off x="5205046" y="4868663"/>
            <a:ext cx="890954" cy="10750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755576B6-60AA-4F98-BBCA-8F182919BF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2168" y="4987750"/>
            <a:ext cx="2549274" cy="161527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B63E535-FD33-488A-9E03-958779375E52}"/>
              </a:ext>
            </a:extLst>
          </p:cNvPr>
          <p:cNvSpPr/>
          <p:nvPr/>
        </p:nvSpPr>
        <p:spPr>
          <a:xfrm>
            <a:off x="4844562" y="4164701"/>
            <a:ext cx="3446963" cy="84295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1. Create new transform node for Prediction</a:t>
            </a:r>
          </a:p>
        </p:txBody>
      </p:sp>
    </p:spTree>
    <p:extLst>
      <p:ext uri="{BB962C8B-B14F-4D97-AF65-F5344CB8AC3E}">
        <p14:creationId xmlns:p14="http://schemas.microsoft.com/office/powerpoint/2010/main" val="2598579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5068CD-3F55-4E4F-B6DE-6F8B6A5EE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15" y="1067322"/>
            <a:ext cx="7904192" cy="487627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0A4584-974C-4D38-B873-9584513ED3F6}"/>
              </a:ext>
            </a:extLst>
          </p:cNvPr>
          <p:cNvCxnSpPr>
            <a:cxnSpLocks/>
          </p:cNvCxnSpPr>
          <p:nvPr/>
        </p:nvCxnSpPr>
        <p:spPr>
          <a:xfrm flipH="1">
            <a:off x="8220524" y="4329801"/>
            <a:ext cx="809083" cy="1065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B7727E0-E79F-4F2F-A595-BD2CE8F3E2D7}"/>
              </a:ext>
            </a:extLst>
          </p:cNvPr>
          <p:cNvSpPr/>
          <p:nvPr/>
        </p:nvSpPr>
        <p:spPr>
          <a:xfrm>
            <a:off x="8220524" y="3429000"/>
            <a:ext cx="3381541" cy="136160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Make sure Sequence browser toolbar is visible</a:t>
            </a:r>
          </a:p>
        </p:txBody>
      </p:sp>
    </p:spTree>
    <p:extLst>
      <p:ext uri="{BB962C8B-B14F-4D97-AF65-F5344CB8AC3E}">
        <p14:creationId xmlns:p14="http://schemas.microsoft.com/office/powerpoint/2010/main" val="301697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D807D4-CBE3-462B-A217-7935B18F3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60" y="663677"/>
            <a:ext cx="6235972" cy="553064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D739C55-E891-404F-B27A-0FF331DE3FA3}"/>
              </a:ext>
            </a:extLst>
          </p:cNvPr>
          <p:cNvCxnSpPr>
            <a:cxnSpLocks/>
          </p:cNvCxnSpPr>
          <p:nvPr/>
        </p:nvCxnSpPr>
        <p:spPr>
          <a:xfrm flipH="1">
            <a:off x="5595257" y="4203679"/>
            <a:ext cx="684600" cy="14978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6EE328E-738A-4674-A17E-C06ED864E8D8}"/>
              </a:ext>
            </a:extLst>
          </p:cNvPr>
          <p:cNvSpPr/>
          <p:nvPr/>
        </p:nvSpPr>
        <p:spPr>
          <a:xfrm>
            <a:off x="5676995" y="2981474"/>
            <a:ext cx="3381541" cy="136160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1. Start the AI segmentation process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23A0F9-CBAD-42C1-A63E-350E93566101}"/>
              </a:ext>
            </a:extLst>
          </p:cNvPr>
          <p:cNvCxnSpPr>
            <a:cxnSpLocks/>
          </p:cNvCxnSpPr>
          <p:nvPr/>
        </p:nvCxnSpPr>
        <p:spPr>
          <a:xfrm flipH="1">
            <a:off x="2804745" y="1461603"/>
            <a:ext cx="559518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8F3BCB9-23C4-4F52-9636-960E4D3AE327}"/>
              </a:ext>
            </a:extLst>
          </p:cNvPr>
          <p:cNvSpPr/>
          <p:nvPr/>
        </p:nvSpPr>
        <p:spPr>
          <a:xfrm>
            <a:off x="7977366" y="1000795"/>
            <a:ext cx="3381541" cy="136160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2. Step the recorded sequence so the AI process fully starts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04DE7F-C4B3-4651-A6E2-2D906335BC6B}"/>
              </a:ext>
            </a:extLst>
          </p:cNvPr>
          <p:cNvCxnSpPr>
            <a:cxnSpLocks/>
          </p:cNvCxnSpPr>
          <p:nvPr/>
        </p:nvCxnSpPr>
        <p:spPr>
          <a:xfrm flipH="1">
            <a:off x="1305846" y="4866290"/>
            <a:ext cx="991926" cy="5009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5A5D1D9-19FC-45FA-942E-C15A8CD821A0}"/>
              </a:ext>
            </a:extLst>
          </p:cNvPr>
          <p:cNvSpPr/>
          <p:nvPr/>
        </p:nvSpPr>
        <p:spPr>
          <a:xfrm>
            <a:off x="1681656" y="4285977"/>
            <a:ext cx="3099809" cy="900801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On MacOS, uncheck this before Apply</a:t>
            </a:r>
          </a:p>
        </p:txBody>
      </p:sp>
    </p:spTree>
    <p:extLst>
      <p:ext uri="{BB962C8B-B14F-4D97-AF65-F5344CB8AC3E}">
        <p14:creationId xmlns:p14="http://schemas.microsoft.com/office/powerpoint/2010/main" val="3163387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86B41ED-BDE4-44C6-DF75-648EC75C1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012" y="547734"/>
            <a:ext cx="10165976" cy="57625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EEEB2E-61CC-4C92-84F1-C98987016DF9}"/>
              </a:ext>
            </a:extLst>
          </p:cNvPr>
          <p:cNvSpPr/>
          <p:nvPr/>
        </p:nvSpPr>
        <p:spPr>
          <a:xfrm>
            <a:off x="6912835" y="929000"/>
            <a:ext cx="4020636" cy="68080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Switch to Four-Up layout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D1932F-E575-4428-91F7-06B5CE17A7A5}"/>
              </a:ext>
            </a:extLst>
          </p:cNvPr>
          <p:cNvCxnSpPr>
            <a:cxnSpLocks/>
          </p:cNvCxnSpPr>
          <p:nvPr/>
        </p:nvCxnSpPr>
        <p:spPr>
          <a:xfrm flipH="1" flipV="1">
            <a:off x="5880847" y="929000"/>
            <a:ext cx="1184389" cy="2199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458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BF2EA05-756A-C36F-F921-9646E0214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852" y="971587"/>
            <a:ext cx="7619048" cy="507619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6E9C6DA-6389-49A6-B3F3-7ECF39CEDFDD}"/>
              </a:ext>
            </a:extLst>
          </p:cNvPr>
          <p:cNvCxnSpPr>
            <a:cxnSpLocks/>
          </p:cNvCxnSpPr>
          <p:nvPr/>
        </p:nvCxnSpPr>
        <p:spPr>
          <a:xfrm flipH="1">
            <a:off x="6540787" y="4277748"/>
            <a:ext cx="2010512" cy="2606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0276E0A-48AB-4517-B043-F08352B97405}"/>
              </a:ext>
            </a:extLst>
          </p:cNvPr>
          <p:cNvSpPr/>
          <p:nvPr/>
        </p:nvSpPr>
        <p:spPr>
          <a:xfrm>
            <a:off x="7742214" y="3701064"/>
            <a:ext cx="3818981" cy="1037492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3. Select Prediction to be shown in the green 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A889A0-F092-4588-8A24-FAC9D830F305}"/>
              </a:ext>
            </a:extLst>
          </p:cNvPr>
          <p:cNvSpPr/>
          <p:nvPr/>
        </p:nvSpPr>
        <p:spPr>
          <a:xfrm>
            <a:off x="3880865" y="2366682"/>
            <a:ext cx="3381541" cy="87494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2. Make sure views are not linked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9EADD6-7AB0-406B-981C-946B70FA1379}"/>
              </a:ext>
            </a:extLst>
          </p:cNvPr>
          <p:cNvCxnSpPr>
            <a:cxnSpLocks/>
          </p:cNvCxnSpPr>
          <p:nvPr/>
        </p:nvCxnSpPr>
        <p:spPr>
          <a:xfrm flipH="1">
            <a:off x="2635018" y="3052482"/>
            <a:ext cx="309715" cy="5325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DAA4793-332D-4850-B01B-EC2382565079}"/>
              </a:ext>
            </a:extLst>
          </p:cNvPr>
          <p:cNvSpPr/>
          <p:nvPr/>
        </p:nvSpPr>
        <p:spPr>
          <a:xfrm>
            <a:off x="2789875" y="2668923"/>
            <a:ext cx="601655" cy="56819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1.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E18F11-993D-43B6-A0C1-15C23C1AF39C}"/>
              </a:ext>
            </a:extLst>
          </p:cNvPr>
          <p:cNvCxnSpPr>
            <a:cxnSpLocks/>
          </p:cNvCxnSpPr>
          <p:nvPr/>
        </p:nvCxnSpPr>
        <p:spPr>
          <a:xfrm flipH="1">
            <a:off x="2825328" y="2867844"/>
            <a:ext cx="1702021" cy="10374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513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568436-74A4-4D4A-A06D-3CF42085F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46" y="384172"/>
            <a:ext cx="5663380" cy="608965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FC824B4-725B-4450-AB9B-B5C27108CDAD}"/>
              </a:ext>
            </a:extLst>
          </p:cNvPr>
          <p:cNvCxnSpPr>
            <a:cxnSpLocks/>
          </p:cNvCxnSpPr>
          <p:nvPr/>
        </p:nvCxnSpPr>
        <p:spPr>
          <a:xfrm flipH="1">
            <a:off x="2131709" y="5597290"/>
            <a:ext cx="2010512" cy="2606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BF21C03-EE1A-45AF-A142-32271F734AEF}"/>
              </a:ext>
            </a:extLst>
          </p:cNvPr>
          <p:cNvSpPr/>
          <p:nvPr/>
        </p:nvSpPr>
        <p:spPr>
          <a:xfrm>
            <a:off x="3333136" y="5020606"/>
            <a:ext cx="6154993" cy="1037492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3. Drag and drop Prediction volume on </a:t>
            </a:r>
            <a:r>
              <a:rPr lang="en-CA" sz="2400" b="1" dirty="0" err="1"/>
              <a:t>PredictionToRas</a:t>
            </a:r>
            <a:r>
              <a:rPr lang="en-CA" sz="2400" b="1" dirty="0"/>
              <a:t> transform node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996FE3-F723-41CF-8393-78532AFF79DE}"/>
              </a:ext>
            </a:extLst>
          </p:cNvPr>
          <p:cNvCxnSpPr>
            <a:cxnSpLocks/>
          </p:cNvCxnSpPr>
          <p:nvPr/>
        </p:nvCxnSpPr>
        <p:spPr>
          <a:xfrm flipH="1">
            <a:off x="4316361" y="787265"/>
            <a:ext cx="2702171" cy="184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C351332-9055-4178-9E86-7140A1E8B16F}"/>
              </a:ext>
            </a:extLst>
          </p:cNvPr>
          <p:cNvSpPr/>
          <p:nvPr/>
        </p:nvSpPr>
        <p:spPr>
          <a:xfrm>
            <a:off x="6863673" y="403706"/>
            <a:ext cx="3969774" cy="56819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1. Switch to Data module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B4916C-4794-49BE-A56A-2F81245A0114}"/>
              </a:ext>
            </a:extLst>
          </p:cNvPr>
          <p:cNvCxnSpPr>
            <a:cxnSpLocks/>
          </p:cNvCxnSpPr>
          <p:nvPr/>
        </p:nvCxnSpPr>
        <p:spPr>
          <a:xfrm flipH="1">
            <a:off x="3559277" y="2441658"/>
            <a:ext cx="44933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7F8E337-ADB0-431A-90B9-F325DD442E49}"/>
              </a:ext>
            </a:extLst>
          </p:cNvPr>
          <p:cNvSpPr/>
          <p:nvPr/>
        </p:nvSpPr>
        <p:spPr>
          <a:xfrm>
            <a:off x="6667502" y="2157559"/>
            <a:ext cx="4826881" cy="56819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2. Select Transform hierarchy</a:t>
            </a:r>
          </a:p>
        </p:txBody>
      </p:sp>
    </p:spTree>
    <p:extLst>
      <p:ext uri="{BB962C8B-B14F-4D97-AF65-F5344CB8AC3E}">
        <p14:creationId xmlns:p14="http://schemas.microsoft.com/office/powerpoint/2010/main" val="216143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E2296-D8D7-472C-A535-5A5305881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Prerequisites – download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EE19C-2AC3-42A5-9519-74CBA4C48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Install 3D </a:t>
            </a:r>
            <a:r>
              <a:rPr lang="en-CA"/>
              <a:t>Slicer version </a:t>
            </a:r>
            <a:r>
              <a:rPr lang="en-CA" dirty="0"/>
              <a:t>5.0.2 or later</a:t>
            </a:r>
          </a:p>
          <a:p>
            <a:r>
              <a:rPr lang="en-CA" dirty="0"/>
              <a:t>Download tutorial data (.</a:t>
            </a:r>
            <a:r>
              <a:rPr lang="en-CA" dirty="0" err="1"/>
              <a:t>mrb</a:t>
            </a:r>
            <a:r>
              <a:rPr lang="en-CA" dirty="0"/>
              <a:t> scene and .h5 AI model )</a:t>
            </a:r>
          </a:p>
          <a:p>
            <a:endParaRPr lang="en-CA" dirty="0"/>
          </a:p>
          <a:p>
            <a:pPr lvl="1"/>
            <a:r>
              <a:rPr lang="en-CA" dirty="0"/>
              <a:t>Data scene: Q006_SagittalSpineScan.mrb (size: 389 MB)</a:t>
            </a:r>
            <a:br>
              <a:rPr lang="en-CA" dirty="0"/>
            </a:br>
            <a:r>
              <a:rPr lang="en-CA" dirty="0">
                <a:hlinkClick r:id="rId2"/>
              </a:rPr>
              <a:t>https://1drv.ms/u/s!AhiABcbe1DByhMt5E3NjCmJ-RIlTZA?e=9Lqusg</a:t>
            </a:r>
            <a:endParaRPr lang="en-CA" dirty="0"/>
          </a:p>
          <a:p>
            <a:pPr lvl="1"/>
            <a:endParaRPr lang="en-CA" dirty="0"/>
          </a:p>
          <a:p>
            <a:pPr lvl="1"/>
            <a:r>
              <a:rPr lang="en-CA" dirty="0"/>
              <a:t>Trained AI model: SagittalSpine_05.h5 (size: 4 MB)</a:t>
            </a:r>
            <a:br>
              <a:rPr lang="en-CA" dirty="0"/>
            </a:br>
            <a:r>
              <a:rPr lang="en-CA" dirty="0">
                <a:hlinkClick r:id="rId3"/>
              </a:rPr>
              <a:t>https://1drv.ms/u/s!AhiABcbe1DByhMtwLY-z7kvKg1D5Ww?e=1loPhn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1822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789FFF-6E4F-4C1E-9024-D3C5B947D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57" y="119476"/>
            <a:ext cx="9352381" cy="661904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EAA7724-F72E-498E-859E-F30B52EBDEE3}"/>
              </a:ext>
            </a:extLst>
          </p:cNvPr>
          <p:cNvCxnSpPr>
            <a:cxnSpLocks/>
          </p:cNvCxnSpPr>
          <p:nvPr/>
        </p:nvCxnSpPr>
        <p:spPr>
          <a:xfrm flipH="1" flipV="1">
            <a:off x="2340077" y="5202516"/>
            <a:ext cx="1802144" cy="3947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5A51932-DC5F-4495-A0C0-5E57CC47B39F}"/>
              </a:ext>
            </a:extLst>
          </p:cNvPr>
          <p:cNvSpPr/>
          <p:nvPr/>
        </p:nvSpPr>
        <p:spPr>
          <a:xfrm>
            <a:off x="3333137" y="5020606"/>
            <a:ext cx="7024202" cy="1037492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3. Show advanced option and flip the prediction image so it matches the ultrasound orientation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AA6161-F37E-4982-ABB2-865F55846B65}"/>
              </a:ext>
            </a:extLst>
          </p:cNvPr>
          <p:cNvCxnSpPr>
            <a:cxnSpLocks/>
          </p:cNvCxnSpPr>
          <p:nvPr/>
        </p:nvCxnSpPr>
        <p:spPr>
          <a:xfrm flipH="1" flipV="1">
            <a:off x="4444181" y="403706"/>
            <a:ext cx="2574352" cy="3835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915AC92-2086-4AEF-AAE1-F23AE452682A}"/>
              </a:ext>
            </a:extLst>
          </p:cNvPr>
          <p:cNvSpPr/>
          <p:nvPr/>
        </p:nvSpPr>
        <p:spPr>
          <a:xfrm>
            <a:off x="6863673" y="403706"/>
            <a:ext cx="3969774" cy="98383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1. Switch to Volume </a:t>
            </a:r>
            <a:r>
              <a:rPr lang="en-CA" sz="2400" b="1" dirty="0" err="1"/>
              <a:t>Reslice</a:t>
            </a:r>
            <a:r>
              <a:rPr lang="en-CA" sz="2400" b="1" dirty="0"/>
              <a:t> Drive module (IGT category)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6CABC0-2346-410A-BDCC-81C90F194751}"/>
              </a:ext>
            </a:extLst>
          </p:cNvPr>
          <p:cNvCxnSpPr>
            <a:cxnSpLocks/>
          </p:cNvCxnSpPr>
          <p:nvPr/>
        </p:nvCxnSpPr>
        <p:spPr>
          <a:xfrm flipH="1">
            <a:off x="2880852" y="2441658"/>
            <a:ext cx="5171767" cy="8816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72D43BF-F9C4-4839-B4EE-8EB73DEFE2D3}"/>
              </a:ext>
            </a:extLst>
          </p:cNvPr>
          <p:cNvSpPr/>
          <p:nvPr/>
        </p:nvSpPr>
        <p:spPr>
          <a:xfrm>
            <a:off x="6667502" y="2157558"/>
            <a:ext cx="3969775" cy="98383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2. Select Prediction to drive green view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A8B1C7-1298-4F2A-AAF4-415812B35779}"/>
              </a:ext>
            </a:extLst>
          </p:cNvPr>
          <p:cNvCxnSpPr>
            <a:cxnSpLocks/>
          </p:cNvCxnSpPr>
          <p:nvPr/>
        </p:nvCxnSpPr>
        <p:spPr>
          <a:xfrm flipV="1">
            <a:off x="5178669" y="3701562"/>
            <a:ext cx="0" cy="16533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430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1AC680-A7E8-4C8E-8250-402E846FE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99" y="0"/>
            <a:ext cx="7451802" cy="68580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54C3061-9B36-4997-ACAD-9717F8C9F6B9}"/>
              </a:ext>
            </a:extLst>
          </p:cNvPr>
          <p:cNvCxnSpPr>
            <a:cxnSpLocks/>
          </p:cNvCxnSpPr>
          <p:nvPr/>
        </p:nvCxnSpPr>
        <p:spPr>
          <a:xfrm flipH="1" flipV="1">
            <a:off x="4870938" y="3314405"/>
            <a:ext cx="1371601" cy="7868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EB7CC4D-980D-4101-A269-240821A5AF4A}"/>
              </a:ext>
            </a:extLst>
          </p:cNvPr>
          <p:cNvSpPr/>
          <p:nvPr/>
        </p:nvSpPr>
        <p:spPr>
          <a:xfrm>
            <a:off x="6050000" y="3788223"/>
            <a:ext cx="5600701" cy="1037492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3. Create a new volume and name it </a:t>
            </a:r>
            <a:r>
              <a:rPr lang="en-CA" sz="2400" b="1" dirty="0" err="1"/>
              <a:t>ReconstructedVolume</a:t>
            </a:r>
            <a:r>
              <a:rPr lang="en-CA" sz="2400" b="1" dirty="0"/>
              <a:t> for output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4E5E04-7710-48A9-86E5-F8E32FAB22ED}"/>
              </a:ext>
            </a:extLst>
          </p:cNvPr>
          <p:cNvCxnSpPr>
            <a:cxnSpLocks/>
          </p:cNvCxnSpPr>
          <p:nvPr/>
        </p:nvCxnSpPr>
        <p:spPr>
          <a:xfrm flipH="1" flipV="1">
            <a:off x="4142221" y="255639"/>
            <a:ext cx="2876312" cy="5316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CD4EEA3-979D-417C-B1BF-0AB359B00AA4}"/>
              </a:ext>
            </a:extLst>
          </p:cNvPr>
          <p:cNvSpPr/>
          <p:nvPr/>
        </p:nvSpPr>
        <p:spPr>
          <a:xfrm>
            <a:off x="6863673" y="403706"/>
            <a:ext cx="4787028" cy="98383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1. Switch to Volume Reconstruction module (IGT category)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EC449A-F5F9-4D6B-8360-E4E02E88346B}"/>
              </a:ext>
            </a:extLst>
          </p:cNvPr>
          <p:cNvCxnSpPr>
            <a:cxnSpLocks/>
          </p:cNvCxnSpPr>
          <p:nvPr/>
        </p:nvCxnSpPr>
        <p:spPr>
          <a:xfrm flipH="1" flipV="1">
            <a:off x="3844413" y="2339468"/>
            <a:ext cx="4208207" cy="1021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0E98403-8D0F-465E-84BA-D2E0E15E43C8}"/>
              </a:ext>
            </a:extLst>
          </p:cNvPr>
          <p:cNvSpPr/>
          <p:nvPr/>
        </p:nvSpPr>
        <p:spPr>
          <a:xfrm>
            <a:off x="6667502" y="2157558"/>
            <a:ext cx="3969775" cy="53162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2. Select these options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BBAF23-290A-4A60-8916-7819005902F2}"/>
              </a:ext>
            </a:extLst>
          </p:cNvPr>
          <p:cNvCxnSpPr>
            <a:cxnSpLocks/>
          </p:cNvCxnSpPr>
          <p:nvPr/>
        </p:nvCxnSpPr>
        <p:spPr>
          <a:xfrm flipH="1">
            <a:off x="3333138" y="2532185"/>
            <a:ext cx="3530535" cy="3389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AD4693-F928-4DDF-B0BD-9BFA9025D46F}"/>
              </a:ext>
            </a:extLst>
          </p:cNvPr>
          <p:cNvCxnSpPr>
            <a:cxnSpLocks/>
          </p:cNvCxnSpPr>
          <p:nvPr/>
        </p:nvCxnSpPr>
        <p:spPr>
          <a:xfrm flipH="1">
            <a:off x="2963009" y="2623568"/>
            <a:ext cx="3965329" cy="9988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458BEAF-CA85-4EBE-8BEA-5F0AC0AB837A}"/>
              </a:ext>
            </a:extLst>
          </p:cNvPr>
          <p:cNvSpPr/>
          <p:nvPr/>
        </p:nvSpPr>
        <p:spPr>
          <a:xfrm>
            <a:off x="5852038" y="5924753"/>
            <a:ext cx="5600701" cy="577222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4. Press Start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9736ED-034C-4789-9803-1D396B83664A}"/>
              </a:ext>
            </a:extLst>
          </p:cNvPr>
          <p:cNvCxnSpPr>
            <a:cxnSpLocks/>
          </p:cNvCxnSpPr>
          <p:nvPr/>
        </p:nvCxnSpPr>
        <p:spPr>
          <a:xfrm flipH="1">
            <a:off x="4396154" y="6330462"/>
            <a:ext cx="1653846" cy="2718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572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1AC680-A7E8-4C8E-8250-402E846FE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99" y="0"/>
            <a:ext cx="7451802" cy="6858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A830C9B-BB65-4369-9F23-7DCD6065AD97}"/>
              </a:ext>
            </a:extLst>
          </p:cNvPr>
          <p:cNvSpPr/>
          <p:nvPr/>
        </p:nvSpPr>
        <p:spPr>
          <a:xfrm>
            <a:off x="45620" y="834775"/>
            <a:ext cx="5534757" cy="98383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5. Press the play button to replay ultrasound scan (and reconstruct volume)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52518A6-4C70-44BC-86EC-E85CD9C9EE3A}"/>
              </a:ext>
            </a:extLst>
          </p:cNvPr>
          <p:cNvCxnSpPr>
            <a:cxnSpLocks/>
          </p:cNvCxnSpPr>
          <p:nvPr/>
        </p:nvCxnSpPr>
        <p:spPr>
          <a:xfrm flipV="1">
            <a:off x="1498045" y="607872"/>
            <a:ext cx="66987" cy="4350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842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64847B-218E-4274-90F3-CECF38717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52" y="700428"/>
            <a:ext cx="11438095" cy="5457143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4D1A2D-1308-45C6-B8A4-E4D4F14703A9}"/>
              </a:ext>
            </a:extLst>
          </p:cNvPr>
          <p:cNvCxnSpPr>
            <a:cxnSpLocks/>
          </p:cNvCxnSpPr>
          <p:nvPr/>
        </p:nvCxnSpPr>
        <p:spPr>
          <a:xfrm flipH="1">
            <a:off x="4355690" y="787266"/>
            <a:ext cx="2662843" cy="878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56B4B25-2C16-415B-B451-27C75C51C2B4}"/>
              </a:ext>
            </a:extLst>
          </p:cNvPr>
          <p:cNvSpPr/>
          <p:nvPr/>
        </p:nvSpPr>
        <p:spPr>
          <a:xfrm>
            <a:off x="6863673" y="403706"/>
            <a:ext cx="3969774" cy="98383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1. Switch to Volume Rendering module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B4237D-0336-4D7D-9451-46FD65F23349}"/>
              </a:ext>
            </a:extLst>
          </p:cNvPr>
          <p:cNvCxnSpPr>
            <a:cxnSpLocks/>
          </p:cNvCxnSpPr>
          <p:nvPr/>
        </p:nvCxnSpPr>
        <p:spPr>
          <a:xfrm flipH="1">
            <a:off x="3048000" y="2441658"/>
            <a:ext cx="500462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B81A9C9-FF41-4089-8267-B482858DE538}"/>
              </a:ext>
            </a:extLst>
          </p:cNvPr>
          <p:cNvSpPr/>
          <p:nvPr/>
        </p:nvSpPr>
        <p:spPr>
          <a:xfrm>
            <a:off x="4865079" y="2111900"/>
            <a:ext cx="4600266" cy="54481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2. Select </a:t>
            </a:r>
            <a:r>
              <a:rPr lang="en-CA" sz="2400" b="1" dirty="0" err="1"/>
              <a:t>ReconstructedVolume</a:t>
            </a:r>
            <a:endParaRPr lang="en-CA" sz="2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1DDB22-CE01-4FD1-9411-21BEFC8F7753}"/>
              </a:ext>
            </a:extLst>
          </p:cNvPr>
          <p:cNvSpPr/>
          <p:nvPr/>
        </p:nvSpPr>
        <p:spPr>
          <a:xfrm>
            <a:off x="3590659" y="3055311"/>
            <a:ext cx="4600266" cy="54481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3. Select MR-Default </a:t>
            </a:r>
            <a:r>
              <a:rPr lang="en-CA" sz="2400" b="1" dirty="0" err="1"/>
              <a:t>preset</a:t>
            </a:r>
            <a:endParaRPr lang="en-CA" sz="24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0438E8-147B-46C2-A741-4E46AFAF60B1}"/>
              </a:ext>
            </a:extLst>
          </p:cNvPr>
          <p:cNvCxnSpPr>
            <a:cxnSpLocks/>
          </p:cNvCxnSpPr>
          <p:nvPr/>
        </p:nvCxnSpPr>
        <p:spPr>
          <a:xfrm flipH="1">
            <a:off x="2178027" y="3355536"/>
            <a:ext cx="1820006" cy="791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158F89-42D0-402B-ACE2-C24BE685389E}"/>
              </a:ext>
            </a:extLst>
          </p:cNvPr>
          <p:cNvCxnSpPr>
            <a:cxnSpLocks/>
          </p:cNvCxnSpPr>
          <p:nvPr/>
        </p:nvCxnSpPr>
        <p:spPr>
          <a:xfrm flipH="1" flipV="1">
            <a:off x="492373" y="2589969"/>
            <a:ext cx="245530" cy="19240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10AADC2-F4AC-4E8D-879F-84E31920A005}"/>
              </a:ext>
            </a:extLst>
          </p:cNvPr>
          <p:cNvSpPr/>
          <p:nvPr/>
        </p:nvSpPr>
        <p:spPr>
          <a:xfrm>
            <a:off x="472322" y="4057063"/>
            <a:ext cx="4600266" cy="91387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4. Visualize volume and see it in 3D view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6CAD9D-0301-4F06-A49F-14B74E54FE42}"/>
              </a:ext>
            </a:extLst>
          </p:cNvPr>
          <p:cNvSpPr/>
          <p:nvPr/>
        </p:nvSpPr>
        <p:spPr>
          <a:xfrm>
            <a:off x="3906691" y="5585558"/>
            <a:ext cx="5913964" cy="53365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5. Increase threshold to only show bones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983B91-2DFE-4192-863C-A2C5755AE44D}"/>
              </a:ext>
            </a:extLst>
          </p:cNvPr>
          <p:cNvCxnSpPr>
            <a:cxnSpLocks/>
          </p:cNvCxnSpPr>
          <p:nvPr/>
        </p:nvCxnSpPr>
        <p:spPr>
          <a:xfrm flipH="1" flipV="1">
            <a:off x="5126064" y="3698764"/>
            <a:ext cx="668067" cy="20169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492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7D9A9A6-F6EA-4D13-B46A-344BFAB1B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68350"/>
            <a:ext cx="11353800" cy="67213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A675F1-9CFD-4934-A29B-463B2A4641CA}"/>
              </a:ext>
            </a:extLst>
          </p:cNvPr>
          <p:cNvCxnSpPr>
            <a:cxnSpLocks/>
          </p:cNvCxnSpPr>
          <p:nvPr/>
        </p:nvCxnSpPr>
        <p:spPr>
          <a:xfrm flipH="1" flipV="1">
            <a:off x="7885067" y="333325"/>
            <a:ext cx="335008" cy="9239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33C35CE-BA27-498D-86D5-3DFAE0402A6E}"/>
              </a:ext>
            </a:extLst>
          </p:cNvPr>
          <p:cNvSpPr/>
          <p:nvPr/>
        </p:nvSpPr>
        <p:spPr>
          <a:xfrm>
            <a:off x="7655502" y="1128062"/>
            <a:ext cx="3969774" cy="98383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1. Switch to 3D-only view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714BC0-3786-49A8-9344-2CAED177A02C}"/>
              </a:ext>
            </a:extLst>
          </p:cNvPr>
          <p:cNvCxnSpPr>
            <a:cxnSpLocks/>
          </p:cNvCxnSpPr>
          <p:nvPr/>
        </p:nvCxnSpPr>
        <p:spPr>
          <a:xfrm flipH="1" flipV="1">
            <a:off x="3905250" y="304730"/>
            <a:ext cx="732064" cy="14326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C05D01C-1F4C-4A17-BA88-6030A12A130A}"/>
              </a:ext>
            </a:extLst>
          </p:cNvPr>
          <p:cNvSpPr/>
          <p:nvPr/>
        </p:nvSpPr>
        <p:spPr>
          <a:xfrm>
            <a:off x="1977623" y="1567086"/>
            <a:ext cx="4600266" cy="54481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2. Select Annotations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CA0532-A682-489E-ADA3-1A99BE80168A}"/>
              </a:ext>
            </a:extLst>
          </p:cNvPr>
          <p:cNvCxnSpPr>
            <a:cxnSpLocks/>
          </p:cNvCxnSpPr>
          <p:nvPr/>
        </p:nvCxnSpPr>
        <p:spPr>
          <a:xfrm flipH="1">
            <a:off x="1682348" y="4056820"/>
            <a:ext cx="1427729" cy="10603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6B3CD1E-718F-4A14-B7AE-244EFCFBEA9C}"/>
              </a:ext>
            </a:extLst>
          </p:cNvPr>
          <p:cNvSpPr/>
          <p:nvPr/>
        </p:nvSpPr>
        <p:spPr>
          <a:xfrm>
            <a:off x="2759961" y="3784413"/>
            <a:ext cx="4600266" cy="54481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3. Hide R (ROI)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FDBED6-E01C-40CB-B046-C0E541A983BA}"/>
              </a:ext>
            </a:extLst>
          </p:cNvPr>
          <p:cNvCxnSpPr>
            <a:cxnSpLocks/>
          </p:cNvCxnSpPr>
          <p:nvPr/>
        </p:nvCxnSpPr>
        <p:spPr>
          <a:xfrm flipV="1">
            <a:off x="900010" y="781119"/>
            <a:ext cx="527720" cy="47844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87DA736-870A-4EFD-8CA0-971E184EFE87}"/>
              </a:ext>
            </a:extLst>
          </p:cNvPr>
          <p:cNvSpPr/>
          <p:nvPr/>
        </p:nvSpPr>
        <p:spPr>
          <a:xfrm>
            <a:off x="585243" y="5461050"/>
            <a:ext cx="5992645" cy="132860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4. Stop playback when volume ready</a:t>
            </a:r>
          </a:p>
          <a:p>
            <a:pPr algn="ctr"/>
            <a:r>
              <a:rPr lang="en-CA" sz="2400" b="1" dirty="0"/>
              <a:t>(5. Stop Volume Reconstruction and Segmentation </a:t>
            </a:r>
            <a:r>
              <a:rPr lang="en-CA" sz="2400" b="1" dirty="0" err="1"/>
              <a:t>UNet</a:t>
            </a:r>
            <a:r>
              <a:rPr lang="en-CA" sz="2400" b="1" dirty="0"/>
              <a:t> modules too)</a:t>
            </a:r>
          </a:p>
        </p:txBody>
      </p:sp>
    </p:spTree>
    <p:extLst>
      <p:ext uri="{BB962C8B-B14F-4D97-AF65-F5344CB8AC3E}">
        <p14:creationId xmlns:p14="http://schemas.microsoft.com/office/powerpoint/2010/main" val="4090695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E2296-D8D7-472C-A535-5A5305881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Prerequisites – install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EE19C-2AC3-42A5-9519-74CBA4C48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Install extensions (plug-ins) for 3D Slicer</a:t>
            </a:r>
          </a:p>
          <a:p>
            <a:pPr lvl="1"/>
            <a:r>
              <a:rPr lang="en-CA" dirty="0" err="1"/>
              <a:t>SlicerOpenIGTLink</a:t>
            </a:r>
            <a:r>
              <a:rPr lang="en-CA" dirty="0"/>
              <a:t>: Communication interface to hardware</a:t>
            </a:r>
          </a:p>
          <a:p>
            <a:pPr lvl="1"/>
            <a:r>
              <a:rPr lang="en-CA" dirty="0" err="1"/>
              <a:t>SlicerIGT</a:t>
            </a:r>
            <a:r>
              <a:rPr lang="en-CA" dirty="0"/>
              <a:t>: Utility modules for IGT (registration and visualization)</a:t>
            </a:r>
          </a:p>
          <a:p>
            <a:pPr lvl="1"/>
            <a:r>
              <a:rPr lang="en-CA" dirty="0" err="1"/>
              <a:t>SlicerIGSIO</a:t>
            </a:r>
            <a:r>
              <a:rPr lang="en-CA" dirty="0"/>
              <a:t>: Infrastructure, algorithms module for IGT</a:t>
            </a:r>
          </a:p>
          <a:p>
            <a:pPr lvl="1"/>
            <a:r>
              <a:rPr lang="en-CA" dirty="0" err="1"/>
              <a:t>ParallelProcessing</a:t>
            </a:r>
            <a:r>
              <a:rPr lang="en-CA" dirty="0"/>
              <a:t>: Template for running Python scripts in parallel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4182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2C10209-BB69-4BD8-9297-A1E407662491}"/>
              </a:ext>
            </a:extLst>
          </p:cNvPr>
          <p:cNvSpPr/>
          <p:nvPr/>
        </p:nvSpPr>
        <p:spPr>
          <a:xfrm>
            <a:off x="7250678" y="75153"/>
            <a:ext cx="3008671" cy="78440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2. Search “</a:t>
            </a:r>
            <a:r>
              <a:rPr lang="en-CA" sz="2400" b="1" dirty="0" err="1"/>
              <a:t>igt</a:t>
            </a:r>
            <a:r>
              <a:rPr lang="en-CA" sz="2400" b="1" dirty="0"/>
              <a:t>” to find these modules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EF6E4B-C6FC-895D-600F-1FDF81E55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99" y="339117"/>
            <a:ext cx="3857143" cy="298095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88A0C5-9ABC-4E5A-ACAE-F3091D9E3D6A}"/>
              </a:ext>
            </a:extLst>
          </p:cNvPr>
          <p:cNvCxnSpPr>
            <a:cxnSpLocks/>
          </p:cNvCxnSpPr>
          <p:nvPr/>
        </p:nvCxnSpPr>
        <p:spPr>
          <a:xfrm flipH="1">
            <a:off x="2975128" y="859560"/>
            <a:ext cx="816943" cy="8703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640E5C8-7DAF-4D04-880B-65D3F85B3F12}"/>
              </a:ext>
            </a:extLst>
          </p:cNvPr>
          <p:cNvSpPr/>
          <p:nvPr/>
        </p:nvSpPr>
        <p:spPr>
          <a:xfrm>
            <a:off x="3691256" y="339117"/>
            <a:ext cx="2827531" cy="78440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1. Open Extension Manager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92B7C3-EF6C-ED5D-6F00-E6DE8D7EF5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12" b="73660"/>
          <a:stretch/>
        </p:blipFill>
        <p:spPr>
          <a:xfrm>
            <a:off x="5466735" y="1224581"/>
            <a:ext cx="6725265" cy="103601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5CA979-8128-6066-91C1-F9DCFD86A8A2}"/>
              </a:ext>
            </a:extLst>
          </p:cNvPr>
          <p:cNvCxnSpPr>
            <a:cxnSpLocks/>
          </p:cNvCxnSpPr>
          <p:nvPr/>
        </p:nvCxnSpPr>
        <p:spPr>
          <a:xfrm flipH="1">
            <a:off x="6860418" y="467356"/>
            <a:ext cx="816943" cy="8703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1144DF-13BF-24D6-DC8E-AF87E0CE73AF}"/>
              </a:ext>
            </a:extLst>
          </p:cNvPr>
          <p:cNvCxnSpPr>
            <a:cxnSpLocks/>
          </p:cNvCxnSpPr>
          <p:nvPr/>
        </p:nvCxnSpPr>
        <p:spPr>
          <a:xfrm>
            <a:off x="9995647" y="731037"/>
            <a:ext cx="493059" cy="5636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60417E65-951B-EEA0-70C4-410DF14E0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9139" y="2852099"/>
            <a:ext cx="4890626" cy="312180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478AED-DF4E-434D-B0D6-9472F5864E4B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6175270" y="5807188"/>
            <a:ext cx="450324" cy="3334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5F43F51-98CF-4F08-8FA0-680FFDB2DCB7}"/>
              </a:ext>
            </a:extLst>
          </p:cNvPr>
          <p:cNvSpPr/>
          <p:nvPr/>
        </p:nvSpPr>
        <p:spPr>
          <a:xfrm>
            <a:off x="5466735" y="6140626"/>
            <a:ext cx="2317717" cy="50003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3. Install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53CDA0-BA73-4430-A07C-0049AF050E91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6625594" y="5734627"/>
            <a:ext cx="601728" cy="4059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25E5D-B4D2-42D1-A3BF-4A8B7A6F486D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6625594" y="5807188"/>
            <a:ext cx="2837954" cy="3334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035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1715FF-7388-4A90-A47D-520BCEA26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640" y="414103"/>
            <a:ext cx="7916729" cy="60973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40E5C8-7DAF-4D04-880B-65D3F85B3F12}"/>
              </a:ext>
            </a:extLst>
          </p:cNvPr>
          <p:cNvSpPr/>
          <p:nvPr/>
        </p:nvSpPr>
        <p:spPr>
          <a:xfrm>
            <a:off x="1104389" y="2664118"/>
            <a:ext cx="3843531" cy="99807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1. Install </a:t>
            </a:r>
            <a:r>
              <a:rPr lang="en-CA" sz="2400" b="1" dirty="0" err="1"/>
              <a:t>ParallelProcesses</a:t>
            </a:r>
            <a:r>
              <a:rPr lang="en-CA" sz="2400" b="1" dirty="0"/>
              <a:t> extension too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07ACD2-5AA8-4E92-92FD-2C6FB03E50D0}"/>
              </a:ext>
            </a:extLst>
          </p:cNvPr>
          <p:cNvSpPr/>
          <p:nvPr/>
        </p:nvSpPr>
        <p:spPr>
          <a:xfrm>
            <a:off x="8486920" y="4521201"/>
            <a:ext cx="3249969" cy="840028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2. Close, no need to restart Slicer yet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FEDC23-BC59-4610-9458-0F508CE308B9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0111905" y="5361229"/>
            <a:ext cx="342735" cy="8668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712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4C48D9-E2E8-4748-8375-BC4CE087C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Install TensorFlow in Slicer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F7A15-2E80-48F3-85A3-AFAAE4CCD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accent2"/>
                </a:solidFill>
              </a:rPr>
              <a:t>Optional!</a:t>
            </a:r>
            <a:r>
              <a:rPr lang="en-CA" dirty="0"/>
              <a:t> If you want TensorFlow to use your GPU, install CUDA v. 11.3 and </a:t>
            </a:r>
            <a:r>
              <a:rPr lang="en-CA" dirty="0" err="1"/>
              <a:t>CuDNN</a:t>
            </a:r>
            <a:r>
              <a:rPr lang="en-CA" dirty="0"/>
              <a:t> v. 8.2</a:t>
            </a:r>
          </a:p>
          <a:p>
            <a:pPr lvl="1"/>
            <a:r>
              <a:rPr lang="en-CA" dirty="0"/>
              <a:t>For downloads and further instructions, check out the NVidia website: </a:t>
            </a:r>
            <a:r>
              <a:rPr lang="en-CA" dirty="0">
                <a:hlinkClick r:id="rId2"/>
              </a:rPr>
              <a:t>https://developer.nvidia.com/cuda-toolkit-archive</a:t>
            </a:r>
            <a:endParaRPr lang="en-CA" dirty="0"/>
          </a:p>
          <a:p>
            <a:r>
              <a:rPr lang="en-CA" dirty="0"/>
              <a:t>In </a:t>
            </a:r>
            <a:r>
              <a:rPr lang="en-CA" b="1" dirty="0"/>
              <a:t>Slicer / View/ Python Interactor</a:t>
            </a:r>
            <a:r>
              <a:rPr lang="en-CA" dirty="0"/>
              <a:t> use command:</a:t>
            </a:r>
          </a:p>
          <a:p>
            <a:pPr marL="0" indent="0">
              <a:buNone/>
            </a:pPr>
            <a:r>
              <a:rPr lang="en-CA" sz="2400" b="1" dirty="0">
                <a:solidFill>
                  <a:srgbClr val="308CC6"/>
                </a:solidFill>
                <a:effectLst/>
                <a:latin typeface="Courier"/>
              </a:rPr>
              <a:t>&gt;&gt;&gt; </a:t>
            </a:r>
            <a:r>
              <a:rPr lang="en-CA" sz="2400" b="1" dirty="0" err="1">
                <a:solidFill>
                  <a:srgbClr val="0000FF"/>
                </a:solidFill>
                <a:effectLst/>
                <a:latin typeface="Courier"/>
              </a:rPr>
              <a:t>pip_install</a:t>
            </a:r>
            <a:r>
              <a:rPr lang="en-CA" sz="2400" b="1" dirty="0">
                <a:solidFill>
                  <a:srgbClr val="0000FF"/>
                </a:solidFill>
                <a:effectLst/>
                <a:latin typeface="Courier"/>
              </a:rPr>
              <a:t>('tensorflow')</a:t>
            </a:r>
            <a:endParaRPr lang="en-CA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/>
              <a:t>Once install process ends, you may test your environment: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308CC6"/>
                </a:solidFill>
                <a:effectLst/>
                <a:latin typeface="Courier"/>
              </a:rPr>
              <a:t>&gt;&gt;&gt;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"/>
              </a:rPr>
              <a:t>import tensorflow as </a:t>
            </a:r>
            <a:r>
              <a:rPr lang="en-US" sz="2400" b="1" dirty="0" err="1">
                <a:solidFill>
                  <a:srgbClr val="0000FF"/>
                </a:solidFill>
                <a:effectLst/>
                <a:latin typeface="Courier"/>
              </a:rPr>
              <a:t>tf</a:t>
            </a:r>
            <a:endParaRPr lang="en-US" sz="2400" dirty="0">
              <a:effectLst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308CC6"/>
                </a:solidFill>
                <a:effectLst/>
                <a:latin typeface="Courier"/>
              </a:rPr>
              <a:t>&gt;&gt;&gt; </a:t>
            </a:r>
            <a:r>
              <a:rPr lang="en-US" sz="2400" b="1" dirty="0" err="1">
                <a:solidFill>
                  <a:srgbClr val="0000FF"/>
                </a:solidFill>
                <a:effectLst/>
                <a:latin typeface="Courier"/>
              </a:rPr>
              <a:t>tf.config.list_physical_devices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"/>
              </a:rPr>
              <a:t>()</a:t>
            </a:r>
            <a:endParaRPr lang="en-CA" sz="24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8874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778CD7-CBEA-99F6-2C68-8B8ECEDA5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835" y="372298"/>
            <a:ext cx="10076330" cy="611340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8A1D07-8434-3EE3-E8BC-DA4914BCD70C}"/>
              </a:ext>
            </a:extLst>
          </p:cNvPr>
          <p:cNvCxnSpPr>
            <a:cxnSpLocks/>
          </p:cNvCxnSpPr>
          <p:nvPr/>
        </p:nvCxnSpPr>
        <p:spPr>
          <a:xfrm flipV="1">
            <a:off x="7570839" y="770964"/>
            <a:ext cx="488431" cy="8748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B81E886-8FAD-EDE9-0695-0329DAA6D522}"/>
              </a:ext>
            </a:extLst>
          </p:cNvPr>
          <p:cNvSpPr/>
          <p:nvPr/>
        </p:nvSpPr>
        <p:spPr>
          <a:xfrm>
            <a:off x="4903804" y="1410543"/>
            <a:ext cx="2827531" cy="78440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1. Open Python Interactor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DC6F69-D04A-C2D3-6440-46AD1C208A9D}"/>
              </a:ext>
            </a:extLst>
          </p:cNvPr>
          <p:cNvCxnSpPr>
            <a:cxnSpLocks/>
          </p:cNvCxnSpPr>
          <p:nvPr/>
        </p:nvCxnSpPr>
        <p:spPr>
          <a:xfrm flipH="1">
            <a:off x="8991600" y="3779451"/>
            <a:ext cx="139099" cy="15186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7B8CA2C-200A-F42A-3F2F-14F2895D29A4}"/>
              </a:ext>
            </a:extLst>
          </p:cNvPr>
          <p:cNvSpPr/>
          <p:nvPr/>
        </p:nvSpPr>
        <p:spPr>
          <a:xfrm>
            <a:off x="6463664" y="3544143"/>
            <a:ext cx="2827531" cy="78440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2. Type commands here</a:t>
            </a:r>
          </a:p>
        </p:txBody>
      </p:sp>
    </p:spTree>
    <p:extLst>
      <p:ext uri="{BB962C8B-B14F-4D97-AF65-F5344CB8AC3E}">
        <p14:creationId xmlns:p14="http://schemas.microsoft.com/office/powerpoint/2010/main" val="302572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467DF6-376B-4942-BC1E-1EF69463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Clone the </a:t>
            </a:r>
            <a:r>
              <a:rPr lang="en-CA" dirty="0" err="1"/>
              <a:t>SlicerIGT</a:t>
            </a:r>
            <a:r>
              <a:rPr lang="en-CA" dirty="0"/>
              <a:t>/</a:t>
            </a:r>
            <a:r>
              <a:rPr lang="en-CA" dirty="0" err="1"/>
              <a:t>aigt</a:t>
            </a:r>
            <a:r>
              <a:rPr lang="en-CA" dirty="0"/>
              <a:t> repository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AD057-543C-474E-8BE3-2AF935AC3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Clone </a:t>
            </a:r>
            <a:r>
              <a:rPr lang="en-CA" dirty="0" err="1"/>
              <a:t>aigt</a:t>
            </a:r>
            <a:r>
              <a:rPr lang="en-CA" dirty="0"/>
              <a:t> repository on your computer using: </a:t>
            </a:r>
            <a:r>
              <a:rPr lang="en-CA" dirty="0">
                <a:hlinkClick r:id="rId2"/>
              </a:rPr>
              <a:t>https://github.com/SlicerIGT/aigt</a:t>
            </a:r>
            <a:endParaRPr lang="en-CA" dirty="0"/>
          </a:p>
          <a:p>
            <a:r>
              <a:rPr lang="en-CA" dirty="0"/>
              <a:t>Locate </a:t>
            </a:r>
            <a:r>
              <a:rPr lang="en-CA" i="1" dirty="0"/>
              <a:t>SegmentationUNet.py</a:t>
            </a:r>
            <a:r>
              <a:rPr lang="en-CA" dirty="0"/>
              <a:t> file in your clone</a:t>
            </a:r>
            <a:br>
              <a:rPr lang="en-CA" dirty="0"/>
            </a:b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…aigt/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SlicerExtension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/LiveUltrasoundAi/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SegmentationUNet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CA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dirty="0"/>
              <a:t>Open </a:t>
            </a:r>
            <a:r>
              <a:rPr lang="en-CA" b="1" dirty="0"/>
              <a:t>Slicer / Edit / Application Settings / Modules</a:t>
            </a:r>
          </a:p>
          <a:p>
            <a:r>
              <a:rPr lang="en-CA" dirty="0"/>
              <a:t>Drop the </a:t>
            </a:r>
            <a:r>
              <a:rPr lang="en-CA" i="1" dirty="0"/>
              <a:t>SegmentationUNet.py </a:t>
            </a:r>
            <a:r>
              <a:rPr lang="en-CA" dirty="0"/>
              <a:t>file in the area in Slicer settings called </a:t>
            </a:r>
            <a:r>
              <a:rPr lang="en-CA" i="1" dirty="0"/>
              <a:t>Additional module paths</a:t>
            </a:r>
          </a:p>
          <a:p>
            <a:r>
              <a:rPr lang="en-CA" dirty="0"/>
              <a:t>Press OK on the Settings window and restart Slicer application</a:t>
            </a:r>
          </a:p>
        </p:txBody>
      </p:sp>
    </p:spTree>
    <p:extLst>
      <p:ext uri="{BB962C8B-B14F-4D97-AF65-F5344CB8AC3E}">
        <p14:creationId xmlns:p14="http://schemas.microsoft.com/office/powerpoint/2010/main" val="133328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3F635DD-B331-42E8-B659-AAF32F731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019" y="1793256"/>
            <a:ext cx="8707065" cy="43059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9D1223-A075-4FE7-BE4F-8EAFE659832F}"/>
              </a:ext>
            </a:extLst>
          </p:cNvPr>
          <p:cNvSpPr/>
          <p:nvPr/>
        </p:nvSpPr>
        <p:spPr>
          <a:xfrm>
            <a:off x="3942267" y="416083"/>
            <a:ext cx="4046731" cy="46500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1. Open Application Settings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CEE47C-C46B-408C-816C-292FA5918EBF}"/>
              </a:ext>
            </a:extLst>
          </p:cNvPr>
          <p:cNvSpPr/>
          <p:nvPr/>
        </p:nvSpPr>
        <p:spPr>
          <a:xfrm>
            <a:off x="522902" y="3170429"/>
            <a:ext cx="4046731" cy="46500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2. Select Modules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77BE8A-0837-48B6-9C42-68BC84C5987C}"/>
              </a:ext>
            </a:extLst>
          </p:cNvPr>
          <p:cNvSpPr/>
          <p:nvPr/>
        </p:nvSpPr>
        <p:spPr>
          <a:xfrm>
            <a:off x="7814656" y="4782359"/>
            <a:ext cx="4195100" cy="80917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3. Drag and drop .</a:t>
            </a:r>
            <a:r>
              <a:rPr lang="en-CA" sz="2400" b="1" dirty="0" err="1"/>
              <a:t>py</a:t>
            </a:r>
            <a:r>
              <a:rPr lang="en-CA" sz="2400" b="1" dirty="0"/>
              <a:t> file to this area from cloned source 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6D56C3-1BD3-4521-BF50-A6457D3089B0}"/>
              </a:ext>
            </a:extLst>
          </p:cNvPr>
          <p:cNvSpPr/>
          <p:nvPr/>
        </p:nvSpPr>
        <p:spPr>
          <a:xfrm>
            <a:off x="8736811" y="6164167"/>
            <a:ext cx="3272945" cy="451056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4. Restart Slicer!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96C3B001-DD23-2F86-D3AF-D258BE49541D}"/>
              </a:ext>
            </a:extLst>
          </p:cNvPr>
          <p:cNvSpPr/>
          <p:nvPr/>
        </p:nvSpPr>
        <p:spPr>
          <a:xfrm rot="2892089" flipH="1">
            <a:off x="6947149" y="4458679"/>
            <a:ext cx="465382" cy="1287001"/>
          </a:xfrm>
          <a:prstGeom prst="curvedRightArrow">
            <a:avLst>
              <a:gd name="adj1" fmla="val 27374"/>
              <a:gd name="adj2" fmla="val 73720"/>
              <a:gd name="adj3" fmla="val 43066"/>
            </a:avLst>
          </a:prstGeom>
          <a:solidFill>
            <a:srgbClr val="FF0000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61D9FB-312F-4828-534E-374608092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95238" cy="2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38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817</Words>
  <Application>Microsoft Office PowerPoint</Application>
  <PresentationFormat>Widescreen</PresentationFormat>
  <Paragraphs>92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Volume reconstruction from AI-segmented ultrasound</vt:lpstr>
      <vt:lpstr>Prerequisites – download data</vt:lpstr>
      <vt:lpstr>Prerequisites – install extensions</vt:lpstr>
      <vt:lpstr>PowerPoint Presentation</vt:lpstr>
      <vt:lpstr>PowerPoint Presentation</vt:lpstr>
      <vt:lpstr>Install TensorFlow in Slicer</vt:lpstr>
      <vt:lpstr>PowerPoint Presentation</vt:lpstr>
      <vt:lpstr>Clone the SlicerIGT/aigt repository</vt:lpstr>
      <vt:lpstr>PowerPoint Presentation</vt:lpstr>
      <vt:lpstr>Data processing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Spine reconstruction from real-time tracked ultrasound</dc:title>
  <dc:creator>Tamas Ungi</dc:creator>
  <cp:lastModifiedBy>Tamas Ungi</cp:lastModifiedBy>
  <cp:revision>4</cp:revision>
  <dcterms:created xsi:type="dcterms:W3CDTF">2021-09-24T14:43:18Z</dcterms:created>
  <dcterms:modified xsi:type="dcterms:W3CDTF">2022-05-25T14:02:15Z</dcterms:modified>
</cp:coreProperties>
</file>