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86" r:id="rId3"/>
    <p:sldId id="308" r:id="rId4"/>
    <p:sldId id="511" r:id="rId5"/>
    <p:sldId id="514" r:id="rId6"/>
    <p:sldId id="513" r:id="rId7"/>
    <p:sldId id="506" r:id="rId8"/>
    <p:sldId id="518" r:id="rId9"/>
    <p:sldId id="507" r:id="rId10"/>
    <p:sldId id="508" r:id="rId11"/>
    <p:sldId id="495" r:id="rId12"/>
    <p:sldId id="519" r:id="rId13"/>
    <p:sldId id="520" r:id="rId14"/>
    <p:sldId id="40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7E0680-A95C-43EF-A75C-0DAF055C0475}" v="1" dt="2018-04-30T15:06:48.1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910" autoAdjust="0"/>
  </p:normalViewPr>
  <p:slideViewPr>
    <p:cSldViewPr>
      <p:cViewPr varScale="1">
        <p:scale>
          <a:sx n="105" d="100"/>
          <a:sy n="105" d="100"/>
        </p:scale>
        <p:origin x="728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3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DDE7F4-77E1-4D03-A98F-5B8AB70B1B40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4A9D23D-3D7D-4F5F-831F-81B2A4246274}">
      <dgm:prSet phldrT="[Text]"/>
      <dgm:spPr/>
      <dgm:t>
        <a:bodyPr/>
        <a:lstStyle/>
        <a:p>
          <a:r>
            <a:rPr lang="en-CA" dirty="0"/>
            <a:t>Translational research</a:t>
          </a:r>
          <a:endParaRPr lang="en-US" dirty="0"/>
        </a:p>
      </dgm:t>
    </dgm:pt>
    <dgm:pt modelId="{01424626-05FF-488C-973C-85A191549931}" type="parTrans" cxnId="{0CD0AE3A-05AD-4661-B867-4AAABF014662}">
      <dgm:prSet/>
      <dgm:spPr/>
      <dgm:t>
        <a:bodyPr/>
        <a:lstStyle/>
        <a:p>
          <a:endParaRPr lang="en-US"/>
        </a:p>
      </dgm:t>
    </dgm:pt>
    <dgm:pt modelId="{242F6972-6581-4A4F-A3B6-E180D9C25001}" type="sibTrans" cxnId="{0CD0AE3A-05AD-4661-B867-4AAABF014662}">
      <dgm:prSet/>
      <dgm:spPr/>
      <dgm:t>
        <a:bodyPr/>
        <a:lstStyle/>
        <a:p>
          <a:endParaRPr lang="en-US"/>
        </a:p>
      </dgm:t>
    </dgm:pt>
    <dgm:pt modelId="{6B025727-DD87-40D1-8B7B-7B92D6C2CF99}">
      <dgm:prSet/>
      <dgm:spPr/>
      <dgm:t>
        <a:bodyPr/>
        <a:lstStyle/>
        <a:p>
          <a:r>
            <a:rPr lang="en-CA"/>
            <a:t>Reproducible research</a:t>
          </a:r>
          <a:endParaRPr lang="en-CA" dirty="0"/>
        </a:p>
      </dgm:t>
    </dgm:pt>
    <dgm:pt modelId="{B180A44E-8C68-42D7-84F9-6B1ECE24A261}" type="parTrans" cxnId="{96AFB612-F2FA-4D1B-8484-E47DB74D4E2F}">
      <dgm:prSet/>
      <dgm:spPr/>
      <dgm:t>
        <a:bodyPr/>
        <a:lstStyle/>
        <a:p>
          <a:endParaRPr lang="en-US"/>
        </a:p>
      </dgm:t>
    </dgm:pt>
    <dgm:pt modelId="{281A6245-285C-4F15-B40A-6C5C5178B06B}" type="sibTrans" cxnId="{96AFB612-F2FA-4D1B-8484-E47DB74D4E2F}">
      <dgm:prSet/>
      <dgm:spPr/>
      <dgm:t>
        <a:bodyPr/>
        <a:lstStyle/>
        <a:p>
          <a:endParaRPr lang="en-US"/>
        </a:p>
      </dgm:t>
    </dgm:pt>
    <dgm:pt modelId="{862C1C5C-25E4-439B-B6C9-D04A6A8531CC}">
      <dgm:prSet/>
      <dgm:spPr/>
      <dgm:t>
        <a:bodyPr/>
        <a:lstStyle/>
        <a:p>
          <a:r>
            <a:rPr lang="en-CA"/>
            <a:t>Industry best practices</a:t>
          </a:r>
          <a:endParaRPr lang="en-CA" dirty="0"/>
        </a:p>
      </dgm:t>
    </dgm:pt>
    <dgm:pt modelId="{C0774B48-A69A-4784-AF21-35E5A2377E12}" type="parTrans" cxnId="{B76920C3-E8BC-473A-A8BB-B2F03CF88E84}">
      <dgm:prSet/>
      <dgm:spPr/>
      <dgm:t>
        <a:bodyPr/>
        <a:lstStyle/>
        <a:p>
          <a:endParaRPr lang="en-US"/>
        </a:p>
      </dgm:t>
    </dgm:pt>
    <dgm:pt modelId="{880188AD-7E72-4D9A-A0F0-EFCE62DFFE82}" type="sibTrans" cxnId="{B76920C3-E8BC-473A-A8BB-B2F03CF88E84}">
      <dgm:prSet/>
      <dgm:spPr/>
      <dgm:t>
        <a:bodyPr/>
        <a:lstStyle/>
        <a:p>
          <a:endParaRPr lang="en-US"/>
        </a:p>
      </dgm:t>
    </dgm:pt>
    <dgm:pt modelId="{2BC4396A-E9F9-4AC7-8BBF-409532DD85E8}">
      <dgm:prSet/>
      <dgm:spPr/>
      <dgm:t>
        <a:bodyPr/>
        <a:lstStyle/>
        <a:p>
          <a:r>
            <a:rPr lang="en-CA"/>
            <a:t>Building on one platform</a:t>
          </a:r>
          <a:endParaRPr lang="en-CA" dirty="0"/>
        </a:p>
      </dgm:t>
    </dgm:pt>
    <dgm:pt modelId="{743A5DBC-365D-4EEF-9CB8-73F63FFC4D5A}" type="parTrans" cxnId="{BCFC85FB-A126-48EF-B427-CC832E394C09}">
      <dgm:prSet/>
      <dgm:spPr/>
      <dgm:t>
        <a:bodyPr/>
        <a:lstStyle/>
        <a:p>
          <a:endParaRPr lang="en-US"/>
        </a:p>
      </dgm:t>
    </dgm:pt>
    <dgm:pt modelId="{902E0528-C9C0-407F-8F21-4106D55E9BFC}" type="sibTrans" cxnId="{BCFC85FB-A126-48EF-B427-CC832E394C09}">
      <dgm:prSet/>
      <dgm:spPr/>
      <dgm:t>
        <a:bodyPr/>
        <a:lstStyle/>
        <a:p>
          <a:endParaRPr lang="en-US"/>
        </a:p>
      </dgm:t>
    </dgm:pt>
    <dgm:pt modelId="{587B96DC-4080-4FE9-8C64-B65145A2BC2C}" type="pres">
      <dgm:prSet presAssocID="{86DDE7F4-77E1-4D03-A98F-5B8AB70B1B40}" presName="diagram" presStyleCnt="0">
        <dgm:presLayoutVars>
          <dgm:dir/>
          <dgm:resizeHandles val="exact"/>
        </dgm:presLayoutVars>
      </dgm:prSet>
      <dgm:spPr/>
    </dgm:pt>
    <dgm:pt modelId="{3E111CA7-2331-4EB3-B940-77DBAD5A9FBC}" type="pres">
      <dgm:prSet presAssocID="{74A9D23D-3D7D-4F5F-831F-81B2A4246274}" presName="node" presStyleLbl="node1" presStyleIdx="0" presStyleCnt="4">
        <dgm:presLayoutVars>
          <dgm:bulletEnabled val="1"/>
        </dgm:presLayoutVars>
      </dgm:prSet>
      <dgm:spPr/>
    </dgm:pt>
    <dgm:pt modelId="{2F1FDCBF-DD41-4016-AED0-20828438C397}" type="pres">
      <dgm:prSet presAssocID="{242F6972-6581-4A4F-A3B6-E180D9C25001}" presName="sibTrans" presStyleCnt="0"/>
      <dgm:spPr/>
    </dgm:pt>
    <dgm:pt modelId="{3BA5118A-1AB1-4E19-B9FB-3F252F1A58D9}" type="pres">
      <dgm:prSet presAssocID="{6B025727-DD87-40D1-8B7B-7B92D6C2CF99}" presName="node" presStyleLbl="node1" presStyleIdx="1" presStyleCnt="4">
        <dgm:presLayoutVars>
          <dgm:bulletEnabled val="1"/>
        </dgm:presLayoutVars>
      </dgm:prSet>
      <dgm:spPr/>
    </dgm:pt>
    <dgm:pt modelId="{E2C5CC5F-CC01-400A-BDD0-CEC257906490}" type="pres">
      <dgm:prSet presAssocID="{281A6245-285C-4F15-B40A-6C5C5178B06B}" presName="sibTrans" presStyleCnt="0"/>
      <dgm:spPr/>
    </dgm:pt>
    <dgm:pt modelId="{7DB50E93-18E1-40EA-93AB-F2315CD57B57}" type="pres">
      <dgm:prSet presAssocID="{862C1C5C-25E4-439B-B6C9-D04A6A8531CC}" presName="node" presStyleLbl="node1" presStyleIdx="2" presStyleCnt="4">
        <dgm:presLayoutVars>
          <dgm:bulletEnabled val="1"/>
        </dgm:presLayoutVars>
      </dgm:prSet>
      <dgm:spPr/>
    </dgm:pt>
    <dgm:pt modelId="{623609FD-D493-4864-9D40-21A802177FDD}" type="pres">
      <dgm:prSet presAssocID="{880188AD-7E72-4D9A-A0F0-EFCE62DFFE82}" presName="sibTrans" presStyleCnt="0"/>
      <dgm:spPr/>
    </dgm:pt>
    <dgm:pt modelId="{3958E6EF-0D93-41BC-A0A1-EF994A56819E}" type="pres">
      <dgm:prSet presAssocID="{2BC4396A-E9F9-4AC7-8BBF-409532DD85E8}" presName="node" presStyleLbl="node1" presStyleIdx="3" presStyleCnt="4">
        <dgm:presLayoutVars>
          <dgm:bulletEnabled val="1"/>
        </dgm:presLayoutVars>
      </dgm:prSet>
      <dgm:spPr/>
    </dgm:pt>
  </dgm:ptLst>
  <dgm:cxnLst>
    <dgm:cxn modelId="{5BAB0807-E943-4FE9-A69C-3C9325C26FFC}" type="presOf" srcId="{2BC4396A-E9F9-4AC7-8BBF-409532DD85E8}" destId="{3958E6EF-0D93-41BC-A0A1-EF994A56819E}" srcOrd="0" destOrd="0" presId="urn:microsoft.com/office/officeart/2005/8/layout/default"/>
    <dgm:cxn modelId="{96AFB612-F2FA-4D1B-8484-E47DB74D4E2F}" srcId="{86DDE7F4-77E1-4D03-A98F-5B8AB70B1B40}" destId="{6B025727-DD87-40D1-8B7B-7B92D6C2CF99}" srcOrd="1" destOrd="0" parTransId="{B180A44E-8C68-42D7-84F9-6B1ECE24A261}" sibTransId="{281A6245-285C-4F15-B40A-6C5C5178B06B}"/>
    <dgm:cxn modelId="{6AB3D712-1BA8-44FD-A292-61B085ADAE63}" type="presOf" srcId="{86DDE7F4-77E1-4D03-A98F-5B8AB70B1B40}" destId="{587B96DC-4080-4FE9-8C64-B65145A2BC2C}" srcOrd="0" destOrd="0" presId="urn:microsoft.com/office/officeart/2005/8/layout/default"/>
    <dgm:cxn modelId="{0CD0AE3A-05AD-4661-B867-4AAABF014662}" srcId="{86DDE7F4-77E1-4D03-A98F-5B8AB70B1B40}" destId="{74A9D23D-3D7D-4F5F-831F-81B2A4246274}" srcOrd="0" destOrd="0" parTransId="{01424626-05FF-488C-973C-85A191549931}" sibTransId="{242F6972-6581-4A4F-A3B6-E180D9C25001}"/>
    <dgm:cxn modelId="{CD221666-DB0F-440D-A1DF-5AEFA3132764}" type="presOf" srcId="{6B025727-DD87-40D1-8B7B-7B92D6C2CF99}" destId="{3BA5118A-1AB1-4E19-B9FB-3F252F1A58D9}" srcOrd="0" destOrd="0" presId="urn:microsoft.com/office/officeart/2005/8/layout/default"/>
    <dgm:cxn modelId="{F3CBAC73-B74E-40ED-99E4-F1B79C42E181}" type="presOf" srcId="{74A9D23D-3D7D-4F5F-831F-81B2A4246274}" destId="{3E111CA7-2331-4EB3-B940-77DBAD5A9FBC}" srcOrd="0" destOrd="0" presId="urn:microsoft.com/office/officeart/2005/8/layout/default"/>
    <dgm:cxn modelId="{255B4F78-1A2C-45ED-A783-FF2EE99E1859}" type="presOf" srcId="{862C1C5C-25E4-439B-B6C9-D04A6A8531CC}" destId="{7DB50E93-18E1-40EA-93AB-F2315CD57B57}" srcOrd="0" destOrd="0" presId="urn:microsoft.com/office/officeart/2005/8/layout/default"/>
    <dgm:cxn modelId="{B76920C3-E8BC-473A-A8BB-B2F03CF88E84}" srcId="{86DDE7F4-77E1-4D03-A98F-5B8AB70B1B40}" destId="{862C1C5C-25E4-439B-B6C9-D04A6A8531CC}" srcOrd="2" destOrd="0" parTransId="{C0774B48-A69A-4784-AF21-35E5A2377E12}" sibTransId="{880188AD-7E72-4D9A-A0F0-EFCE62DFFE82}"/>
    <dgm:cxn modelId="{BCFC85FB-A126-48EF-B427-CC832E394C09}" srcId="{86DDE7F4-77E1-4D03-A98F-5B8AB70B1B40}" destId="{2BC4396A-E9F9-4AC7-8BBF-409532DD85E8}" srcOrd="3" destOrd="0" parTransId="{743A5DBC-365D-4EEF-9CB8-73F63FFC4D5A}" sibTransId="{902E0528-C9C0-407F-8F21-4106D55E9BFC}"/>
    <dgm:cxn modelId="{843C76C1-D21A-4D72-B4EA-7D0FED5DBCE5}" type="presParOf" srcId="{587B96DC-4080-4FE9-8C64-B65145A2BC2C}" destId="{3E111CA7-2331-4EB3-B940-77DBAD5A9FBC}" srcOrd="0" destOrd="0" presId="urn:microsoft.com/office/officeart/2005/8/layout/default"/>
    <dgm:cxn modelId="{155E2E8A-CFC8-43CA-A254-A52241A9979D}" type="presParOf" srcId="{587B96DC-4080-4FE9-8C64-B65145A2BC2C}" destId="{2F1FDCBF-DD41-4016-AED0-20828438C397}" srcOrd="1" destOrd="0" presId="urn:microsoft.com/office/officeart/2005/8/layout/default"/>
    <dgm:cxn modelId="{DBD5BC5A-0271-41E9-A70C-C905C9DC5938}" type="presParOf" srcId="{587B96DC-4080-4FE9-8C64-B65145A2BC2C}" destId="{3BA5118A-1AB1-4E19-B9FB-3F252F1A58D9}" srcOrd="2" destOrd="0" presId="urn:microsoft.com/office/officeart/2005/8/layout/default"/>
    <dgm:cxn modelId="{0EBEAEEF-60BF-4D19-B0C0-0DD681CB7D93}" type="presParOf" srcId="{587B96DC-4080-4FE9-8C64-B65145A2BC2C}" destId="{E2C5CC5F-CC01-400A-BDD0-CEC257906490}" srcOrd="3" destOrd="0" presId="urn:microsoft.com/office/officeart/2005/8/layout/default"/>
    <dgm:cxn modelId="{28BF5EB5-1230-4A80-A73A-23EAB432533B}" type="presParOf" srcId="{587B96DC-4080-4FE9-8C64-B65145A2BC2C}" destId="{7DB50E93-18E1-40EA-93AB-F2315CD57B57}" srcOrd="4" destOrd="0" presId="urn:microsoft.com/office/officeart/2005/8/layout/default"/>
    <dgm:cxn modelId="{007EB7A3-0FBC-41CB-9EEA-137CF08A132A}" type="presParOf" srcId="{587B96DC-4080-4FE9-8C64-B65145A2BC2C}" destId="{623609FD-D493-4864-9D40-21A802177FDD}" srcOrd="5" destOrd="0" presId="urn:microsoft.com/office/officeart/2005/8/layout/default"/>
    <dgm:cxn modelId="{55D51F68-8169-43B4-B26B-1795440A860A}" type="presParOf" srcId="{587B96DC-4080-4FE9-8C64-B65145A2BC2C}" destId="{3958E6EF-0D93-41BC-A0A1-EF994A56819E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111CA7-2331-4EB3-B940-77DBAD5A9FBC}">
      <dsp:nvSpPr>
        <dsp:cNvPr id="0" name=""/>
        <dsp:cNvSpPr/>
      </dsp:nvSpPr>
      <dsp:spPr>
        <a:xfrm>
          <a:off x="744" y="145603"/>
          <a:ext cx="2902148" cy="174128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800" kern="1200" dirty="0"/>
            <a:t>Translational research</a:t>
          </a:r>
          <a:endParaRPr lang="en-US" sz="3800" kern="1200" dirty="0"/>
        </a:p>
      </dsp:txBody>
      <dsp:txXfrm>
        <a:off x="744" y="145603"/>
        <a:ext cx="2902148" cy="1741289"/>
      </dsp:txXfrm>
    </dsp:sp>
    <dsp:sp modelId="{3BA5118A-1AB1-4E19-B9FB-3F252F1A58D9}">
      <dsp:nvSpPr>
        <dsp:cNvPr id="0" name=""/>
        <dsp:cNvSpPr/>
      </dsp:nvSpPr>
      <dsp:spPr>
        <a:xfrm>
          <a:off x="3193107" y="145603"/>
          <a:ext cx="2902148" cy="174128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800" kern="1200"/>
            <a:t>Reproducible research</a:t>
          </a:r>
          <a:endParaRPr lang="en-CA" sz="3800" kern="1200" dirty="0"/>
        </a:p>
      </dsp:txBody>
      <dsp:txXfrm>
        <a:off x="3193107" y="145603"/>
        <a:ext cx="2902148" cy="1741289"/>
      </dsp:txXfrm>
    </dsp:sp>
    <dsp:sp modelId="{7DB50E93-18E1-40EA-93AB-F2315CD57B57}">
      <dsp:nvSpPr>
        <dsp:cNvPr id="0" name=""/>
        <dsp:cNvSpPr/>
      </dsp:nvSpPr>
      <dsp:spPr>
        <a:xfrm>
          <a:off x="744" y="2177107"/>
          <a:ext cx="2902148" cy="174128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800" kern="1200"/>
            <a:t>Industry best practices</a:t>
          </a:r>
          <a:endParaRPr lang="en-CA" sz="3800" kern="1200" dirty="0"/>
        </a:p>
      </dsp:txBody>
      <dsp:txXfrm>
        <a:off x="744" y="2177107"/>
        <a:ext cx="2902148" cy="1741289"/>
      </dsp:txXfrm>
    </dsp:sp>
    <dsp:sp modelId="{3958E6EF-0D93-41BC-A0A1-EF994A56819E}">
      <dsp:nvSpPr>
        <dsp:cNvPr id="0" name=""/>
        <dsp:cNvSpPr/>
      </dsp:nvSpPr>
      <dsp:spPr>
        <a:xfrm>
          <a:off x="3193107" y="2177107"/>
          <a:ext cx="2902148" cy="174128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800" kern="1200"/>
            <a:t>Building on one platform</a:t>
          </a:r>
          <a:endParaRPr lang="en-CA" sz="3800" kern="1200" dirty="0"/>
        </a:p>
      </dsp:txBody>
      <dsp:txXfrm>
        <a:off x="3193107" y="2177107"/>
        <a:ext cx="2902148" cy="17412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16264-6225-448A-8F6B-37C607BF693C}" type="datetimeFigureOut">
              <a:rPr lang="en-CA" smtClean="0"/>
              <a:pPr/>
              <a:t>2021-05-03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08D7CC-9EDB-427A-B68E-C9E3B672A84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8921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8D7CC-9EDB-427A-B68E-C9E3B672A84A}" type="slidenum">
              <a:rPr lang="en-CA" smtClean="0"/>
              <a:pPr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4915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8D7CC-9EDB-427A-B68E-C9E3B672A84A}" type="slidenum">
              <a:rPr lang="en-CA" smtClean="0"/>
              <a:pPr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4915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8D7CC-9EDB-427A-B68E-C9E3B672A84A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4915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8D7CC-9EDB-427A-B68E-C9E3B672A84A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4915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8D7CC-9EDB-427A-B68E-C9E3B672A84A}" type="slidenum">
              <a:rPr lang="en-CA" smtClean="0"/>
              <a:pPr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4915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08D7CC-9EDB-427A-B68E-C9E3B672A84A}" type="slidenum">
              <a:rPr lang="en-CA" smtClean="0"/>
              <a:pPr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4915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1EA7EA-3873-4A18-AC34-55CD348F4F7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433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aseline="0" dirty="0"/>
              <a:t>Using </a:t>
            </a:r>
            <a:r>
              <a:rPr lang="en-US" sz="1000" baseline="0" dirty="0" err="1"/>
              <a:t>OpenIGTLink</a:t>
            </a:r>
            <a:r>
              <a:rPr lang="en-US" sz="1000" baseline="0" dirty="0"/>
              <a:t> (which is a 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 Interface for Image-Guided Therapy),</a:t>
            </a:r>
            <a:r>
              <a:rPr lang="en-US" sz="10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PLUS can stream this data in real-time to 3D Slicer and can also be used for</a:t>
            </a:r>
            <a:r>
              <a:rPr lang="en-US" sz="1000" baseline="0" dirty="0"/>
              <a:t> </a:t>
            </a:r>
            <a:r>
              <a:rPr lang="en-US" sz="1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pre-processing, and calibration for navigated image-guided interventions.</a:t>
            </a:r>
            <a:endParaRPr lang="en-US" sz="10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255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F2B-46EB-42F1-ADBB-7DC15FF809A9}" type="datetime1">
              <a:rPr lang="en-CA" smtClean="0"/>
              <a:t>2021-05-03</a:t>
            </a:fld>
            <a:endParaRPr lang="en-CA" dirty="0"/>
          </a:p>
        </p:txBody>
      </p:sp>
      <p:pic>
        <p:nvPicPr>
          <p:cNvPr id="7" name="Picture 3" descr="C:\lasso\My Dropbox\PerkWeb\PerkLogo2010-base-with-text-300dp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38862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463" y="5872163"/>
            <a:ext cx="1227137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960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22114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spcBef>
                <a:spcPts val="1200"/>
              </a:spcBef>
              <a:spcAft>
                <a:spcPts val="1200"/>
              </a:spcAft>
              <a:defRPr sz="2800"/>
            </a:lvl1pPr>
            <a:lvl2pPr>
              <a:spcBef>
                <a:spcPts val="1200"/>
              </a:spcBef>
              <a:spcAft>
                <a:spcPts val="1200"/>
              </a:spcAft>
              <a:defRPr sz="2400"/>
            </a:lvl2pPr>
            <a:lvl3pPr>
              <a:spcBef>
                <a:spcPts val="1200"/>
              </a:spcBef>
              <a:spcAft>
                <a:spcPts val="1200"/>
              </a:spcAft>
              <a:defRPr sz="2000"/>
            </a:lvl3pPr>
            <a:lvl4pPr>
              <a:spcBef>
                <a:spcPts val="1200"/>
              </a:spcBef>
              <a:spcAft>
                <a:spcPts val="1200"/>
              </a:spcAft>
              <a:defRPr sz="1800"/>
            </a:lvl4pPr>
            <a:lvl5pPr>
              <a:spcBef>
                <a:spcPts val="1200"/>
              </a:spcBef>
              <a:spcAft>
                <a:spcPts val="1200"/>
              </a:spcAft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43608" y="6356350"/>
            <a:ext cx="936104" cy="365125"/>
          </a:xfrm>
        </p:spPr>
        <p:txBody>
          <a:bodyPr/>
          <a:lstStyle/>
          <a:p>
            <a:fld id="{89909B16-C605-46D9-9901-5F215FFB9844}" type="datetime1">
              <a:rPr lang="en-CA" smtClean="0"/>
              <a:t>2021-05-03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23728" y="6356350"/>
            <a:ext cx="5976664" cy="365125"/>
          </a:xfrm>
        </p:spPr>
        <p:txBody>
          <a:bodyPr/>
          <a:lstStyle/>
          <a:p>
            <a:r>
              <a:rPr lang="en-CA" dirty="0"/>
              <a:t>Laboratory for Percutaneous Surgery (The Perk Lab) – Copyright © Queen’s University,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4408" y="6356350"/>
            <a:ext cx="648072" cy="365125"/>
          </a:xfrm>
        </p:spPr>
        <p:txBody>
          <a:bodyPr/>
          <a:lstStyle/>
          <a:p>
            <a:fld id="{090008EC-8F43-4B00-B358-048442A1BFBF}" type="slidenum">
              <a:rPr lang="en-CA" smtClean="0"/>
              <a:pPr/>
              <a:t>‹#›</a:t>
            </a:fld>
            <a:endParaRPr lang="en-CA" dirty="0"/>
          </a:p>
        </p:txBody>
      </p:sp>
      <p:pic>
        <p:nvPicPr>
          <p:cNvPr id="7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 userDrawn="1"/>
        </p:nvCxnSpPr>
        <p:spPr>
          <a:xfrm>
            <a:off x="611560" y="908720"/>
            <a:ext cx="7992888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494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1043608" y="6356350"/>
            <a:ext cx="936104" cy="365125"/>
          </a:xfrm>
        </p:spPr>
        <p:txBody>
          <a:bodyPr/>
          <a:lstStyle/>
          <a:p>
            <a:fld id="{9FB522E9-13A7-4907-A4DF-6AD586BEFFFD}" type="datetime1">
              <a:rPr lang="en-CA" smtClean="0"/>
              <a:t>2021-05-03</a:t>
            </a:fld>
            <a:endParaRPr lang="en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23728" y="6356350"/>
            <a:ext cx="5976664" cy="365125"/>
          </a:xfrm>
        </p:spPr>
        <p:txBody>
          <a:bodyPr/>
          <a:lstStyle/>
          <a:p>
            <a:r>
              <a:rPr lang="en-CA" dirty="0"/>
              <a:t>Laboratory for Percutaneous Surgery (The Perk Lab) – Copyright © Queen’s University, 2015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4408" y="6356350"/>
            <a:ext cx="648072" cy="365125"/>
          </a:xfrm>
        </p:spPr>
        <p:txBody>
          <a:bodyPr/>
          <a:lstStyle/>
          <a:p>
            <a:fld id="{090008EC-8F43-4B00-B358-048442A1BFBF}" type="slidenum">
              <a:rPr lang="en-CA" smtClean="0"/>
              <a:pPr/>
              <a:t>‹#›</a:t>
            </a:fld>
            <a:endParaRPr lang="en-CA" dirty="0"/>
          </a:p>
        </p:txBody>
      </p:sp>
      <p:pic>
        <p:nvPicPr>
          <p:cNvPr id="8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0953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9464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F6ABA-023A-4E7E-9A89-58D5A720A925}" type="datetime1">
              <a:rPr lang="en-CA" smtClean="0"/>
              <a:t>2021-05-03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19672" y="6356350"/>
            <a:ext cx="59046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dirty="0"/>
              <a:t>Laboratory for Percutaneous Surgery (The Perk Lab) – Copyright © Queen’s University, 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8384" y="6356350"/>
            <a:ext cx="6584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008EC-8F43-4B00-B358-048442A1BFB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8080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8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perk-software.cs.queensu.ca/plus/doc/nightly/modelcatalo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image" Target="../media/image16.png"/><Relationship Id="rId21" Type="http://schemas.openxmlformats.org/officeDocument/2006/relationships/image" Target="../media/image34.png"/><Relationship Id="rId7" Type="http://schemas.openxmlformats.org/officeDocument/2006/relationships/image" Target="../media/image20.jpe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gif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Relationship Id="rId22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jclp.net/files/ijclp_web-doc_1-13-2009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losmedicine.org/article/info:doi/10.1371/journal.pmed.0020124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git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runch.cs.queensu.ca/CDash/index.php?project=PLU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340768"/>
            <a:ext cx="8208912" cy="1872208"/>
          </a:xfrm>
        </p:spPr>
        <p:txBody>
          <a:bodyPr>
            <a:noAutofit/>
          </a:bodyPr>
          <a:lstStyle/>
          <a:p>
            <a:r>
              <a:rPr lang="en-CA" sz="4000" b="1" dirty="0" err="1">
                <a:solidFill>
                  <a:schemeClr val="tx1"/>
                </a:solidFill>
              </a:rPr>
              <a:t>PerkLab</a:t>
            </a:r>
            <a:r>
              <a:rPr lang="en-CA" sz="4000" b="1" dirty="0">
                <a:solidFill>
                  <a:schemeClr val="tx1"/>
                </a:solidFill>
              </a:rPr>
              <a:t> research methodology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3645024"/>
            <a:ext cx="7344816" cy="2520280"/>
          </a:xfrm>
        </p:spPr>
        <p:txBody>
          <a:bodyPr>
            <a:noAutofit/>
          </a:bodyPr>
          <a:lstStyle/>
          <a:p>
            <a:r>
              <a:rPr lang="sv-SE" sz="2800" dirty="0">
                <a:solidFill>
                  <a:schemeClr val="tx1"/>
                </a:solidFill>
              </a:rPr>
              <a:t>Andras Lasso, PhD</a:t>
            </a:r>
          </a:p>
          <a:p>
            <a:r>
              <a:rPr lang="en-CA" sz="2400" dirty="0">
                <a:solidFill>
                  <a:schemeClr val="tx1"/>
                </a:solidFill>
              </a:rPr>
              <a:t>Associate Director - Engineering</a:t>
            </a:r>
          </a:p>
          <a:p>
            <a:r>
              <a:rPr lang="en-CA" sz="2400" dirty="0">
                <a:solidFill>
                  <a:schemeClr val="tx1"/>
                </a:solidFill>
              </a:rPr>
              <a:t>Laboratory for Percutaneous Surgery (</a:t>
            </a:r>
            <a:r>
              <a:rPr lang="en-CA" sz="2400" dirty="0" err="1">
                <a:solidFill>
                  <a:schemeClr val="tx1"/>
                </a:solidFill>
              </a:rPr>
              <a:t>PerkLab</a:t>
            </a:r>
            <a:r>
              <a:rPr lang="en-CA" sz="2400" dirty="0">
                <a:solidFill>
                  <a:schemeClr val="tx1"/>
                </a:solidFill>
              </a:rPr>
              <a:t>)</a:t>
            </a:r>
          </a:p>
          <a:p>
            <a:r>
              <a:rPr lang="en-CA" sz="2400" dirty="0">
                <a:solidFill>
                  <a:schemeClr val="tx1"/>
                </a:solidFill>
              </a:rPr>
              <a:t>School of Computing</a:t>
            </a:r>
          </a:p>
          <a:p>
            <a:r>
              <a:rPr lang="en-CA" sz="2400" dirty="0">
                <a:solidFill>
                  <a:schemeClr val="tx1"/>
                </a:solidFill>
              </a:rPr>
              <a:t>Queen’s University, Kingston, ON, Canada</a:t>
            </a:r>
          </a:p>
        </p:txBody>
      </p:sp>
    </p:spTree>
    <p:extLst>
      <p:ext uri="{BB962C8B-B14F-4D97-AF65-F5344CB8AC3E}">
        <p14:creationId xmlns:p14="http://schemas.microsoft.com/office/powerpoint/2010/main" val="3128878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323528" y="970309"/>
            <a:ext cx="8568952" cy="1954635"/>
          </a:xfrm>
        </p:spPr>
        <p:txBody>
          <a:bodyPr>
            <a:normAutofit fontScale="925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Fidelity levels: Simulated &lt; Synthetic phantoms &lt; Animal tissue (butcher shop) &lt; Cadaver &lt; Patient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Ethics approval: required for human subject studies (even if just filling out a form), evaluation on patient cases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9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dirty="0"/>
              <a:t>Laboratory for Percutaneous Surgery (The Perk Lab) – Copyright © Queen’s University, 2021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87524" y="2924944"/>
            <a:ext cx="5920903" cy="32403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/>
              <a:t>Phantoms: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Hard tissue (bone): 3D printed, with Barium coating for X-ray visibility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Soft tissue: water based (agar, gelatin), PVC, silicon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Skin: super soft silicon rubber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Vessels: rubber tubes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Targets, validation points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CA" sz="1700" dirty="0">
                <a:hlinkClick r:id="rId2"/>
              </a:rPr>
              <a:t>http://perk-software.cs.queensu.ca/plus/doc/nightly/modelcatalog/</a:t>
            </a:r>
            <a:endParaRPr lang="en-CA" sz="1700" dirty="0"/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endParaRPr lang="en-US" sz="1700" dirty="0"/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56176" y="3079333"/>
            <a:ext cx="2519553" cy="2725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5543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434878"/>
            <a:ext cx="8640960" cy="922114"/>
          </a:xfrm>
        </p:spPr>
        <p:txBody>
          <a:bodyPr>
            <a:normAutofit/>
          </a:bodyPr>
          <a:lstStyle/>
          <a:p>
            <a:r>
              <a:rPr lang="en-US" dirty="0"/>
              <a:t>Software platform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Laboratory for Percutaneous Surgery (The Perk Lab) – Copyright © Queen’s University,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189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6"/>
            <a:ext cx="8229600" cy="922114"/>
          </a:xfrm>
        </p:spPr>
        <p:txBody>
          <a:bodyPr>
            <a:noAutofit/>
          </a:bodyPr>
          <a:lstStyle/>
          <a:p>
            <a:r>
              <a:rPr lang="en-CA" sz="2800" b="1" dirty="0"/>
              <a:t>Medical image computing</a:t>
            </a:r>
            <a:br>
              <a:rPr lang="en-CA" sz="2800" b="1" dirty="0"/>
            </a:br>
            <a:r>
              <a:rPr lang="en-CA" sz="2800" b="1" dirty="0"/>
              <a:t>software ecosystem (</a:t>
            </a:r>
            <a:r>
              <a:rPr lang="en-CA" sz="2800" b="1" dirty="0" err="1"/>
              <a:t>desktop+server</a:t>
            </a:r>
            <a:r>
              <a:rPr lang="en-CA" sz="2800" b="1" dirty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dirty="0"/>
              <a:t>Laboratory for Percutaneous Surgery (The Perk Lab) – Copyright © Queen’s University, 2021</a:t>
            </a:r>
            <a:endParaRPr lang="en-US" dirty="0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AED64065-DEA2-4B62-8E5B-B58078760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02" y="2583406"/>
            <a:ext cx="922114" cy="922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See the source image">
            <a:extLst>
              <a:ext uri="{FF2B5EF4-FFF2-40B4-BE49-F238E27FC236}">
                <a16:creationId xmlns:a16="http://schemas.microsoft.com/office/drawing/2014/main" id="{717D3B7B-F682-4E46-8F0D-7D687E9C9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205" y="2589872"/>
            <a:ext cx="1150643" cy="44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e the source image">
            <a:extLst>
              <a:ext uri="{FF2B5EF4-FFF2-40B4-BE49-F238E27FC236}">
                <a16:creationId xmlns:a16="http://schemas.microsoft.com/office/drawing/2014/main" id="{55445747-107C-48A0-8BD9-440151089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279" y="2420888"/>
            <a:ext cx="735484" cy="73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ee the source image">
            <a:extLst>
              <a:ext uri="{FF2B5EF4-FFF2-40B4-BE49-F238E27FC236}">
                <a16:creationId xmlns:a16="http://schemas.microsoft.com/office/drawing/2014/main" id="{77A6DA39-4B40-4E18-B8B6-3ACC9EF2D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940" y="4718702"/>
            <a:ext cx="1153987" cy="530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ee the source image">
            <a:extLst>
              <a:ext uri="{FF2B5EF4-FFF2-40B4-BE49-F238E27FC236}">
                <a16:creationId xmlns:a16="http://schemas.microsoft.com/office/drawing/2014/main" id="{4252B046-F3D5-4EB8-9BB9-11679A1CE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946" y="2532493"/>
            <a:ext cx="563508" cy="563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E7D087F-8C53-49C0-A990-3412DF5B88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74361" y="4079934"/>
            <a:ext cx="1654599" cy="54283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18687CE-D072-421B-B015-03865DE7060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25100" y="4682112"/>
            <a:ext cx="508148" cy="575380"/>
          </a:xfrm>
          <a:prstGeom prst="rect">
            <a:avLst/>
          </a:prstGeom>
        </p:spPr>
      </p:pic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D95BE65-087C-424A-84ED-4BC95E379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6750" y="5258379"/>
            <a:ext cx="1011455" cy="448751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pydicom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EEF8E9C4-0A56-472C-89DB-576BEE3F030E}"/>
              </a:ext>
            </a:extLst>
          </p:cNvPr>
          <p:cNvSpPr txBox="1">
            <a:spLocks/>
          </p:cNvSpPr>
          <p:nvPr/>
        </p:nvSpPr>
        <p:spPr>
          <a:xfrm>
            <a:off x="3960220" y="5272051"/>
            <a:ext cx="1011455" cy="448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1800" dirty="0"/>
              <a:t>DCMTK</a:t>
            </a:r>
          </a:p>
        </p:txBody>
      </p:sp>
      <p:pic>
        <p:nvPicPr>
          <p:cNvPr id="1038" name="Picture 14" descr="See the source image">
            <a:extLst>
              <a:ext uri="{FF2B5EF4-FFF2-40B4-BE49-F238E27FC236}">
                <a16:creationId xmlns:a16="http://schemas.microsoft.com/office/drawing/2014/main" id="{0AE0CC3C-A426-4B76-918F-335924859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98" y="3594492"/>
            <a:ext cx="1150643" cy="23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92D2DC18-45F0-489E-B627-B753D902C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40" y="4145908"/>
            <a:ext cx="651722" cy="542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See the source image">
            <a:extLst>
              <a:ext uri="{FF2B5EF4-FFF2-40B4-BE49-F238E27FC236}">
                <a16:creationId xmlns:a16="http://schemas.microsoft.com/office/drawing/2014/main" id="{F381540E-8D3D-4287-B55A-3AF40E681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456" y="3393000"/>
            <a:ext cx="962295" cy="542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234E90A6-2340-40A3-853A-BAEBAB2E08DA}"/>
              </a:ext>
            </a:extLst>
          </p:cNvPr>
          <p:cNvSpPr txBox="1">
            <a:spLocks/>
          </p:cNvSpPr>
          <p:nvPr/>
        </p:nvSpPr>
        <p:spPr>
          <a:xfrm>
            <a:off x="7114371" y="2930710"/>
            <a:ext cx="1572429" cy="6204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2600" dirty="0"/>
              <a:t>3D Slicer</a:t>
            </a:r>
          </a:p>
        </p:txBody>
      </p:sp>
      <p:pic>
        <p:nvPicPr>
          <p:cNvPr id="31" name="Picture 4" descr="http://python.cz/images/logo.png">
            <a:extLst>
              <a:ext uri="{FF2B5EF4-FFF2-40B4-BE49-F238E27FC236}">
                <a16:creationId xmlns:a16="http://schemas.microsoft.com/office/drawing/2014/main" id="{3BA8B933-7488-45EE-A14A-80977E3F9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704" y="5136541"/>
            <a:ext cx="884747" cy="884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EAFD3055-0F33-4076-9116-DECA09306701}"/>
              </a:ext>
            </a:extLst>
          </p:cNvPr>
          <p:cNvSpPr txBox="1">
            <a:spLocks/>
          </p:cNvSpPr>
          <p:nvPr/>
        </p:nvSpPr>
        <p:spPr>
          <a:xfrm>
            <a:off x="4150025" y="5684801"/>
            <a:ext cx="1449841" cy="448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1800" dirty="0"/>
              <a:t>OpenIGTLink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BC9F5712-A26B-4A5A-AB04-4989C445494B}"/>
              </a:ext>
            </a:extLst>
          </p:cNvPr>
          <p:cNvSpPr txBox="1">
            <a:spLocks/>
          </p:cNvSpPr>
          <p:nvPr/>
        </p:nvSpPr>
        <p:spPr>
          <a:xfrm>
            <a:off x="315134" y="1729065"/>
            <a:ext cx="2073617" cy="7999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2000" b="1" dirty="0"/>
              <a:t>Data analysis algorithms</a:t>
            </a:r>
          </a:p>
        </p:txBody>
      </p:sp>
      <p:pic>
        <p:nvPicPr>
          <p:cNvPr id="1044" name="Picture 20" descr="See the source image">
            <a:extLst>
              <a:ext uri="{FF2B5EF4-FFF2-40B4-BE49-F238E27FC236}">
                <a16:creationId xmlns:a16="http://schemas.microsoft.com/office/drawing/2014/main" id="{FECFC467-A8C2-4AEA-965F-09C21F3F6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44" y="5003191"/>
            <a:ext cx="1020796" cy="459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EC56029-613C-4A78-9BB5-40C49895917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459136" y="4048260"/>
            <a:ext cx="919814" cy="682443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0F88ADFD-599B-4B23-B739-E7F614C79958}"/>
              </a:ext>
            </a:extLst>
          </p:cNvPr>
          <p:cNvGrpSpPr/>
          <p:nvPr/>
        </p:nvGrpSpPr>
        <p:grpSpPr>
          <a:xfrm>
            <a:off x="1590594" y="4823286"/>
            <a:ext cx="1011455" cy="1032959"/>
            <a:chOff x="1590594" y="4362981"/>
            <a:chExt cx="1011455" cy="1032959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88192BEB-61EE-4D42-8B6C-69976F8AB4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b="20231"/>
            <a:stretch/>
          </p:blipFill>
          <p:spPr>
            <a:xfrm>
              <a:off x="1603355" y="4362981"/>
              <a:ext cx="631954" cy="655078"/>
            </a:xfrm>
            <a:prstGeom prst="rect">
              <a:avLst/>
            </a:prstGeom>
          </p:spPr>
        </p:pic>
        <p:sp>
          <p:nvSpPr>
            <p:cNvPr id="40" name="Content Placeholder 2">
              <a:extLst>
                <a:ext uri="{FF2B5EF4-FFF2-40B4-BE49-F238E27FC236}">
                  <a16:creationId xmlns:a16="http://schemas.microsoft.com/office/drawing/2014/main" id="{3DF5003A-9E38-4E2C-8516-6B17FC3E9D2E}"/>
                </a:ext>
              </a:extLst>
            </p:cNvPr>
            <p:cNvSpPr txBox="1">
              <a:spLocks/>
            </p:cNvSpPr>
            <p:nvPr/>
          </p:nvSpPr>
          <p:spPr>
            <a:xfrm>
              <a:off x="1590594" y="4947189"/>
              <a:ext cx="1011455" cy="44875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ts val="1200"/>
                </a:spcBef>
                <a:spcAft>
                  <a:spcPts val="1200"/>
                </a:spcAft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ts val="1200"/>
                </a:spcBef>
                <a:spcAft>
                  <a:spcPts val="1200"/>
                </a:spcAft>
                <a:buFont typeface="Arial" pitchFamily="34" charset="0"/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ts val="1200"/>
                </a:spcBef>
                <a:spcAft>
                  <a:spcPts val="1200"/>
                </a:spcAft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ts val="1200"/>
                </a:spcBef>
                <a:spcAft>
                  <a:spcPts val="1200"/>
                </a:spcAft>
                <a:buFont typeface="Arial" pitchFamily="34" charset="0"/>
                <a:buChar char="–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ts val="1200"/>
                </a:spcBef>
                <a:spcAft>
                  <a:spcPts val="1200"/>
                </a:spcAft>
                <a:buFont typeface="Arial" pitchFamily="34" charset="0"/>
                <a:buChar char="»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</a:pPr>
              <a:r>
                <a:rPr lang="en-US" sz="1800" dirty="0"/>
                <a:t>SciPy</a:t>
              </a:r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8E536E44-0C4F-410D-A180-E32AF5D1B18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455704" y="3717032"/>
            <a:ext cx="884747" cy="106169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9D80E92-E8F0-4ABF-83CB-1AC804DC84C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541722" y="2444233"/>
            <a:ext cx="720080" cy="85100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5368BE6-4569-463D-A4F1-568018419248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296133" y="2101070"/>
            <a:ext cx="772761" cy="780906"/>
          </a:xfrm>
          <a:prstGeom prst="rect">
            <a:avLst/>
          </a:prstGeom>
        </p:spPr>
      </p:pic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8BC0F51F-1CF6-4A98-A940-62A7D5C812AD}"/>
              </a:ext>
            </a:extLst>
          </p:cNvPr>
          <p:cNvSpPr txBox="1">
            <a:spLocks/>
          </p:cNvSpPr>
          <p:nvPr/>
        </p:nvSpPr>
        <p:spPr>
          <a:xfrm>
            <a:off x="4514607" y="1737590"/>
            <a:ext cx="2073617" cy="7999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2000" b="1" dirty="0"/>
              <a:t>User interface</a:t>
            </a: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61379EDD-1688-4DC0-8DAC-C503115C93B7}"/>
              </a:ext>
            </a:extLst>
          </p:cNvPr>
          <p:cNvSpPr txBox="1">
            <a:spLocks/>
          </p:cNvSpPr>
          <p:nvPr/>
        </p:nvSpPr>
        <p:spPr>
          <a:xfrm>
            <a:off x="2411760" y="1754436"/>
            <a:ext cx="2073617" cy="7999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2000" b="1" dirty="0"/>
              <a:t>Visualization</a:t>
            </a:r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B420FFC9-B480-4774-AE4F-5217B0DE1489}"/>
              </a:ext>
            </a:extLst>
          </p:cNvPr>
          <p:cNvSpPr txBox="1">
            <a:spLocks/>
          </p:cNvSpPr>
          <p:nvPr/>
        </p:nvSpPr>
        <p:spPr>
          <a:xfrm>
            <a:off x="6768383" y="1109996"/>
            <a:ext cx="2073617" cy="7999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b="1" i="1" dirty="0"/>
              <a:t>Applications</a:t>
            </a:r>
          </a:p>
        </p:txBody>
      </p: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39D23A7F-EC73-4B0A-9A4C-7F28A2DBAC8A}"/>
              </a:ext>
            </a:extLst>
          </p:cNvPr>
          <p:cNvSpPr txBox="1">
            <a:spLocks/>
          </p:cNvSpPr>
          <p:nvPr/>
        </p:nvSpPr>
        <p:spPr>
          <a:xfrm>
            <a:off x="3525537" y="3624917"/>
            <a:ext cx="2488299" cy="7999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sz="2000" b="1" dirty="0"/>
              <a:t>Communication</a:t>
            </a:r>
          </a:p>
        </p:txBody>
      </p:sp>
      <p:pic>
        <p:nvPicPr>
          <p:cNvPr id="53" name="Picture 4" descr="http://python.cz/images/logo.png">
            <a:extLst>
              <a:ext uri="{FF2B5EF4-FFF2-40B4-BE49-F238E27FC236}">
                <a16:creationId xmlns:a16="http://schemas.microsoft.com/office/drawing/2014/main" id="{479ADEB1-78AB-4BE9-BC52-C4740156B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5799" y="2519866"/>
            <a:ext cx="448751" cy="44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A236B9CE-6DF3-40B7-9054-529CAAC51EC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207663" y="2048746"/>
            <a:ext cx="358903" cy="430683"/>
          </a:xfrm>
          <a:prstGeom prst="rect">
            <a:avLst/>
          </a:prstGeom>
        </p:spPr>
      </p:pic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91389BAD-D0DC-4078-812E-AE62492CBB2E}"/>
              </a:ext>
            </a:extLst>
          </p:cNvPr>
          <p:cNvSpPr txBox="1">
            <a:spLocks/>
          </p:cNvSpPr>
          <p:nvPr/>
        </p:nvSpPr>
        <p:spPr>
          <a:xfrm>
            <a:off x="1133919" y="1119994"/>
            <a:ext cx="4482132" cy="7999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b="1" i="1" dirty="0"/>
              <a:t>Libraries, toolkits, packages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FB77C1F8-B12F-4F77-8074-B499962F492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ackgroundRemoval t="0" b="98438" l="0" r="98438">
                        <a14:foregroundMark x1="13281" y1="9375" x2="70313" y2="14844"/>
                        <a14:foregroundMark x1="70313" y1="14844" x2="21875" y2="36719"/>
                        <a14:foregroundMark x1="21875" y1="36719" x2="74219" y2="57031"/>
                        <a14:foregroundMark x1="74219" y1="57031" x2="32031" y2="90625"/>
                        <a14:foregroundMark x1="32031" y1="90625" x2="12500" y2="64063"/>
                        <a14:foregroundMark x1="23438" y1="23438" x2="14844" y2="79688"/>
                        <a14:foregroundMark x1="30469" y1="89844" x2="12500" y2="82813"/>
                        <a14:foregroundMark x1="11719" y1="78906" x2="13281" y2="20313"/>
                        <a14:foregroundMark x1="13281" y1="20313" x2="65625" y2="6250"/>
                        <a14:foregroundMark x1="65625" y1="6250" x2="85156" y2="56250"/>
                        <a14:foregroundMark x1="85156" y1="56250" x2="38281" y2="84375"/>
                        <a14:foregroundMark x1="38281" y1="84375" x2="28906" y2="83594"/>
                        <a14:foregroundMark x1="35938" y1="88281" x2="66406" y2="96094"/>
                        <a14:foregroundMark x1="53906" y1="89063" x2="93750" y2="88281"/>
                        <a14:foregroundMark x1="85938" y1="82031" x2="92969" y2="44531"/>
                        <a14:foregroundMark x1="59375" y1="10938" x2="89844" y2="7813"/>
                        <a14:foregroundMark x1="46875" y1="10156" x2="8594" y2="7031"/>
                        <a14:foregroundMark x1="8594" y1="14063" x2="0" y2="30469"/>
                        <a14:foregroundMark x1="23438" y1="13281" x2="34375" y2="0"/>
                        <a14:foregroundMark x1="87500" y1="26563" x2="98438" y2="32813"/>
                        <a14:foregroundMark x1="9375" y1="51563" x2="0" y2="51563"/>
                        <a14:foregroundMark x1="44531" y1="89844" x2="45313" y2="98438"/>
                        <a14:foregroundMark x1="51563" y1="20313" x2="54688" y2="4688"/>
                        <a14:backgroundMark x1="2344" y1="3125" x2="2344" y2="3125"/>
                        <a14:backgroundMark x1="2344" y1="3125" x2="781" y2="3906"/>
                        <a14:backgroundMark x1="96094" y1="781" x2="99219" y2="3906"/>
                        <a14:backgroundMark x1="96875" y1="99219" x2="99219" y2="96094"/>
                        <a14:backgroundMark x1="1563" y1="97656" x2="0" y2="9609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64288" y="2581839"/>
            <a:ext cx="337819" cy="33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39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07E3A791-0EDF-41E2-972B-35A9DDF6250D}"/>
              </a:ext>
            </a:extLst>
          </p:cNvPr>
          <p:cNvCxnSpPr>
            <a:cxnSpLocks/>
          </p:cNvCxnSpPr>
          <p:nvPr/>
        </p:nvCxnSpPr>
        <p:spPr>
          <a:xfrm>
            <a:off x="7164288" y="1782253"/>
            <a:ext cx="0" cy="1411524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A18E0851-645B-4F25-9807-D787A2C5FB23}"/>
              </a:ext>
            </a:extLst>
          </p:cNvPr>
          <p:cNvCxnSpPr>
            <a:cxnSpLocks/>
          </p:cNvCxnSpPr>
          <p:nvPr/>
        </p:nvCxnSpPr>
        <p:spPr>
          <a:xfrm>
            <a:off x="8303365" y="1802087"/>
            <a:ext cx="0" cy="1411524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H="1" flipV="1">
            <a:off x="2843341" y="1322040"/>
            <a:ext cx="3039" cy="692748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H="1" flipV="1">
            <a:off x="4283366" y="1321449"/>
            <a:ext cx="3039" cy="692748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2846380" y="2014788"/>
            <a:ext cx="0" cy="803164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4392746" y="1884733"/>
            <a:ext cx="0" cy="803164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883701" y="2390613"/>
            <a:ext cx="0" cy="585508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cxnSpLocks/>
          </p:cNvCxnSpPr>
          <p:nvPr/>
        </p:nvCxnSpPr>
        <p:spPr>
          <a:xfrm>
            <a:off x="5862088" y="1782253"/>
            <a:ext cx="0" cy="1411524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1223405" y="4153200"/>
            <a:ext cx="4730080" cy="104159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47805" y="5279720"/>
            <a:ext cx="867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dirty="0"/>
              <a:t>hardware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678453" y="4283922"/>
            <a:ext cx="1154953" cy="41324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b="1" dirty="0" err="1">
                <a:solidFill>
                  <a:schemeClr val="tx1"/>
                </a:solidFill>
              </a:rPr>
              <a:t>OpenIGTLink</a:t>
            </a:r>
            <a:endParaRPr lang="en-CA" sz="1200" b="1" dirty="0">
              <a:solidFill>
                <a:schemeClr val="tx1"/>
              </a:solidFill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>
            <a:off x="3495276" y="5058919"/>
            <a:ext cx="0" cy="405054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663843" y="3005317"/>
            <a:ext cx="8270762" cy="99039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>
              <a:solidFill>
                <a:schemeClr val="tx1"/>
              </a:solidFill>
            </a:endParaRPr>
          </a:p>
        </p:txBody>
      </p:sp>
      <p:cxnSp>
        <p:nvCxnSpPr>
          <p:cNvPr id="81" name="Straight Connector 80"/>
          <p:cNvCxnSpPr>
            <a:stCxn id="80" idx="2"/>
            <a:endCxn id="75" idx="0"/>
          </p:cNvCxnSpPr>
          <p:nvPr/>
        </p:nvCxnSpPr>
        <p:spPr>
          <a:xfrm>
            <a:off x="5253046" y="3889055"/>
            <a:ext cx="2884" cy="394867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3505647" y="3095847"/>
            <a:ext cx="1054715" cy="34123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tx1"/>
                </a:solidFill>
              </a:rPr>
              <a:t>Registration</a:t>
            </a:r>
          </a:p>
        </p:txBody>
      </p:sp>
      <p:sp>
        <p:nvSpPr>
          <p:cNvPr id="84" name="Rectangle 83"/>
          <p:cNvSpPr/>
          <p:nvPr/>
        </p:nvSpPr>
        <p:spPr>
          <a:xfrm>
            <a:off x="4671470" y="3095847"/>
            <a:ext cx="1159052" cy="34123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tx1"/>
                </a:solidFill>
              </a:rPr>
              <a:t>Segmentation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962805" y="3018353"/>
            <a:ext cx="377026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28805" y="3018137"/>
            <a:ext cx="952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400" b="1" dirty="0"/>
              <a:t>3D Slicer</a:t>
            </a:r>
          </a:p>
        </p:txBody>
      </p:sp>
      <p:sp>
        <p:nvSpPr>
          <p:cNvPr id="87" name="Rectangle 86"/>
          <p:cNvSpPr/>
          <p:nvPr/>
        </p:nvSpPr>
        <p:spPr>
          <a:xfrm>
            <a:off x="1942549" y="4287699"/>
            <a:ext cx="2604840" cy="41324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tx1"/>
                </a:solidFill>
              </a:rPr>
              <a:t>Calibration, synchronization, pre-processing, simulation, </a:t>
            </a:r>
            <a:r>
              <a:rPr lang="en-CA" sz="1200" b="1" dirty="0" err="1">
                <a:solidFill>
                  <a:schemeClr val="tx1"/>
                </a:solidFill>
              </a:rPr>
              <a:t>record&amp;replay</a:t>
            </a:r>
            <a:endParaRPr lang="en-CA" sz="1200" b="1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229005" y="3097277"/>
            <a:ext cx="1157206" cy="34123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tx1"/>
                </a:solidFill>
              </a:rPr>
              <a:t>Visualization</a:t>
            </a:r>
          </a:p>
        </p:txBody>
      </p:sp>
      <p:sp>
        <p:nvSpPr>
          <p:cNvPr id="89" name="Rectangle 88"/>
          <p:cNvSpPr/>
          <p:nvPr/>
        </p:nvSpPr>
        <p:spPr>
          <a:xfrm>
            <a:off x="1207905" y="1782253"/>
            <a:ext cx="3395251" cy="104583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>
              <a:solidFill>
                <a:schemeClr val="tx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238405" y="1802087"/>
            <a:ext cx="966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1400" b="1" dirty="0"/>
              <a:t>SlicerIGT</a:t>
            </a:r>
          </a:p>
        </p:txBody>
      </p:sp>
      <p:sp>
        <p:nvSpPr>
          <p:cNvPr id="92" name="Rectangle 91"/>
          <p:cNvSpPr/>
          <p:nvPr/>
        </p:nvSpPr>
        <p:spPr>
          <a:xfrm>
            <a:off x="1387825" y="2359769"/>
            <a:ext cx="890828" cy="39108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Pivot calibration</a:t>
            </a:r>
            <a:endParaRPr lang="en-CA" sz="1200" b="1" dirty="0">
              <a:solidFill>
                <a:schemeClr val="tx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217069" y="4148945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400" b="1" dirty="0"/>
              <a:t>PLUS</a:t>
            </a:r>
          </a:p>
        </p:txBody>
      </p:sp>
      <p:cxnSp>
        <p:nvCxnSpPr>
          <p:cNvPr id="94" name="Straight Connector 93"/>
          <p:cNvCxnSpPr/>
          <p:nvPr/>
        </p:nvCxnSpPr>
        <p:spPr>
          <a:xfrm>
            <a:off x="344233" y="5308154"/>
            <a:ext cx="8212075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247956" y="5045664"/>
            <a:ext cx="8162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dirty="0"/>
              <a:t>software</a:t>
            </a:r>
          </a:p>
        </p:txBody>
      </p:sp>
      <p:sp>
        <p:nvSpPr>
          <p:cNvPr id="96" name="Rectangle 95"/>
          <p:cNvSpPr/>
          <p:nvPr/>
        </p:nvSpPr>
        <p:spPr>
          <a:xfrm>
            <a:off x="6633010" y="2293792"/>
            <a:ext cx="1131379" cy="53344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616544" y="2401951"/>
            <a:ext cx="1139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400" b="1" dirty="0" err="1"/>
              <a:t>SlicerJupyter</a:t>
            </a:r>
            <a:endParaRPr lang="en-CA" sz="1400" b="1" dirty="0"/>
          </a:p>
        </p:txBody>
      </p:sp>
      <p:sp>
        <p:nvSpPr>
          <p:cNvPr id="100" name="Rectangle 99"/>
          <p:cNvSpPr/>
          <p:nvPr/>
        </p:nvSpPr>
        <p:spPr>
          <a:xfrm>
            <a:off x="666910" y="3654296"/>
            <a:ext cx="2572741" cy="34123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tx1"/>
                </a:solidFill>
              </a:rPr>
              <a:t>Python, VTK, ITK, CTK, Qt, DCMTK, …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3295805" y="2329681"/>
            <a:ext cx="377026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753005" y="1192571"/>
            <a:ext cx="1050914" cy="2769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sz="1200" b="1" dirty="0" err="1"/>
              <a:t>ProstateNav</a:t>
            </a:r>
            <a:endParaRPr lang="en-CA" sz="1200" b="1" dirty="0"/>
          </a:p>
        </p:txBody>
      </p:sp>
      <p:cxnSp>
        <p:nvCxnSpPr>
          <p:cNvPr id="107" name="Straight Connector 106"/>
          <p:cNvCxnSpPr/>
          <p:nvPr/>
        </p:nvCxnSpPr>
        <p:spPr>
          <a:xfrm>
            <a:off x="5200805" y="3718437"/>
            <a:ext cx="1830801" cy="0"/>
          </a:xfrm>
          <a:prstGeom prst="line">
            <a:avLst/>
          </a:prstGeom>
          <a:ln w="31750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6191405" y="3724421"/>
            <a:ext cx="0" cy="1748374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V="1">
            <a:off x="7029605" y="3718437"/>
            <a:ext cx="0" cy="1745536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1942549" y="4798169"/>
            <a:ext cx="3890857" cy="26967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tx1"/>
                </a:solidFill>
              </a:rPr>
              <a:t>Device interface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283632" y="1192571"/>
            <a:ext cx="1050914" cy="2769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sz="1200" b="1" dirty="0" err="1"/>
              <a:t>LumpNav</a:t>
            </a:r>
            <a:endParaRPr lang="en-CA" sz="1200" b="1" dirty="0"/>
          </a:p>
        </p:txBody>
      </p:sp>
      <p:cxnSp>
        <p:nvCxnSpPr>
          <p:cNvPr id="122" name="Straight Connector 121"/>
          <p:cNvCxnSpPr/>
          <p:nvPr/>
        </p:nvCxnSpPr>
        <p:spPr>
          <a:xfrm>
            <a:off x="4523999" y="5077193"/>
            <a:ext cx="0" cy="405054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2199132" y="5077193"/>
            <a:ext cx="0" cy="405054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5675221" y="5077193"/>
            <a:ext cx="0" cy="405054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667405" y="2267580"/>
            <a:ext cx="377026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24005" y="1136104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 err="1"/>
              <a:t>Slicelets</a:t>
            </a:r>
            <a:endParaRPr lang="en-CA" sz="1200" b="1" dirty="0"/>
          </a:p>
          <a:p>
            <a:r>
              <a:rPr lang="en-CA" sz="1200" b="1" dirty="0"/>
              <a:t>(custom Slicer applets)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375979" y="1147849"/>
            <a:ext cx="377026" cy="3693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CA" b="1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3620676" y="2354948"/>
            <a:ext cx="890828" cy="39108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Tool watchdog</a:t>
            </a:r>
            <a:endParaRPr lang="en-CA" sz="1200" b="1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354925" y="2359769"/>
            <a:ext cx="989319" cy="39108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Model registration</a:t>
            </a:r>
            <a:endParaRPr lang="en-CA" sz="1200" b="1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3611317" y="1866997"/>
            <a:ext cx="897842" cy="39108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Breach warning</a:t>
            </a:r>
            <a:endParaRPr lang="en-CA" sz="1200" b="1" dirty="0">
              <a:solidFill>
                <a:schemeClr val="tx1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152400" y="2050504"/>
            <a:ext cx="1009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b="1" dirty="0"/>
              <a:t>Slicer extensions</a:t>
            </a:r>
          </a:p>
        </p:txBody>
      </p:sp>
      <p:cxnSp>
        <p:nvCxnSpPr>
          <p:cNvPr id="120" name="Straight Connector 119"/>
          <p:cNvCxnSpPr/>
          <p:nvPr/>
        </p:nvCxnSpPr>
        <p:spPr>
          <a:xfrm flipV="1">
            <a:off x="7805561" y="3654296"/>
            <a:ext cx="0" cy="1962077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7246252" y="3542533"/>
            <a:ext cx="1154953" cy="34123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tx1"/>
                </a:solidFill>
              </a:rPr>
              <a:t>DICOM</a:t>
            </a:r>
          </a:p>
        </p:txBody>
      </p:sp>
      <p:sp>
        <p:nvSpPr>
          <p:cNvPr id="80" name="Rectangle 79"/>
          <p:cNvSpPr/>
          <p:nvPr/>
        </p:nvSpPr>
        <p:spPr>
          <a:xfrm>
            <a:off x="4675569" y="3547819"/>
            <a:ext cx="1154953" cy="34123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b="1" dirty="0" err="1">
                <a:solidFill>
                  <a:schemeClr val="tx1"/>
                </a:solidFill>
              </a:rPr>
              <a:t>OpenIGTLink</a:t>
            </a:r>
            <a:endParaRPr lang="en-CA" sz="1200" b="1" dirty="0">
              <a:solidFill>
                <a:schemeClr val="tx1"/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6343805" y="3086693"/>
            <a:ext cx="1157206" cy="34123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tx1"/>
                </a:solidFill>
              </a:rPr>
              <a:t>Quantification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576587" y="5888305"/>
            <a:ext cx="6348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dirty="0"/>
              <a:t>hundreds of devices (imaging, position tracking, various sensors, and manipulators)</a:t>
            </a:r>
          </a:p>
        </p:txBody>
      </p:sp>
      <p:sp>
        <p:nvSpPr>
          <p:cNvPr id="74" name="Rectangle 73"/>
          <p:cNvSpPr/>
          <p:nvPr/>
        </p:nvSpPr>
        <p:spPr>
          <a:xfrm>
            <a:off x="3023971" y="5465646"/>
            <a:ext cx="975361" cy="39122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tx1"/>
                </a:solidFill>
              </a:rPr>
              <a:t>Ultrasound</a:t>
            </a:r>
          </a:p>
          <a:p>
            <a:pPr algn="ctr"/>
            <a:r>
              <a:rPr lang="en-CA" sz="1200" b="1" dirty="0">
                <a:solidFill>
                  <a:schemeClr val="tx1"/>
                </a:solidFill>
              </a:rPr>
              <a:t>scanners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5182509" y="5465646"/>
            <a:ext cx="1368152" cy="38655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tx1"/>
                </a:solidFill>
              </a:rPr>
              <a:t>Robotic devices, manipulators</a:t>
            </a:r>
          </a:p>
        </p:txBody>
      </p:sp>
      <p:sp>
        <p:nvSpPr>
          <p:cNvPr id="76" name="Rectangle 75"/>
          <p:cNvSpPr/>
          <p:nvPr/>
        </p:nvSpPr>
        <p:spPr>
          <a:xfrm>
            <a:off x="4071340" y="5465646"/>
            <a:ext cx="962818" cy="38775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tx1"/>
                </a:solidFill>
              </a:rPr>
              <a:t>Navigation</a:t>
            </a:r>
          </a:p>
          <a:p>
            <a:pPr algn="ctr"/>
            <a:r>
              <a:rPr lang="en-CA" sz="1200" b="1" dirty="0">
                <a:solidFill>
                  <a:schemeClr val="tx1"/>
                </a:solidFill>
              </a:rPr>
              <a:t>systems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353271" y="5465646"/>
            <a:ext cx="1565942" cy="39122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tx1"/>
                </a:solidFill>
              </a:rPr>
              <a:t>Surgical microscopes, endoscopes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6788581" y="5465646"/>
            <a:ext cx="1432627" cy="39414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tx1"/>
                </a:solidFill>
              </a:rPr>
              <a:t>MRI, CT, PET scanners</a:t>
            </a:r>
          </a:p>
        </p:txBody>
      </p:sp>
      <p:sp>
        <p:nvSpPr>
          <p:cNvPr id="7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868362"/>
          </a:xfrm>
        </p:spPr>
        <p:txBody>
          <a:bodyPr/>
          <a:lstStyle/>
          <a:p>
            <a:r>
              <a:rPr lang="en-US" dirty="0"/>
              <a:t>3D Slicer architecture</a:t>
            </a:r>
          </a:p>
        </p:txBody>
      </p:sp>
      <p:sp>
        <p:nvSpPr>
          <p:cNvPr id="9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162800" y="6356350"/>
            <a:ext cx="533400" cy="365125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5956B730-B1F8-44BC-BA64-192B445FEF2C}" type="slidenum">
              <a:rPr lang="en-US" smtClean="0"/>
              <a:t>13</a:t>
            </a:fld>
            <a:r>
              <a:rPr lang="en-US" dirty="0"/>
              <a:t> -</a:t>
            </a:r>
          </a:p>
        </p:txBody>
      </p:sp>
      <p:sp>
        <p:nvSpPr>
          <p:cNvPr id="12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2021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6E1B244-8CEA-4ADE-B4BA-F474731B0BC7}"/>
              </a:ext>
            </a:extLst>
          </p:cNvPr>
          <p:cNvSpPr txBox="1"/>
          <p:nvPr/>
        </p:nvSpPr>
        <p:spPr>
          <a:xfrm>
            <a:off x="1803878" y="958958"/>
            <a:ext cx="7958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dirty="0">
                <a:highlight>
                  <a:srgbClr val="FFFF00"/>
                </a:highlight>
              </a:rPr>
              <a:t>0.01%</a:t>
            </a:r>
          </a:p>
        </p:txBody>
      </p:sp>
      <p:sp>
        <p:nvSpPr>
          <p:cNvPr id="2" name="Cloud 1">
            <a:extLst>
              <a:ext uri="{FF2B5EF4-FFF2-40B4-BE49-F238E27FC236}">
                <a16:creationId xmlns:a16="http://schemas.microsoft.com/office/drawing/2014/main" id="{DA52CDC5-7BE5-4263-82CD-05E98E740933}"/>
              </a:ext>
            </a:extLst>
          </p:cNvPr>
          <p:cNvSpPr/>
          <p:nvPr/>
        </p:nvSpPr>
        <p:spPr>
          <a:xfrm>
            <a:off x="7696200" y="1259751"/>
            <a:ext cx="1317213" cy="794073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DICOMweb</a:t>
            </a:r>
            <a:br>
              <a:rPr lang="en-US" sz="1100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REST API</a:t>
            </a:r>
            <a:endParaRPr lang="en-CA" sz="1100" dirty="0">
              <a:solidFill>
                <a:schemeClr val="tx1"/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A5034119-3147-4B74-AED4-B44484187672}"/>
              </a:ext>
            </a:extLst>
          </p:cNvPr>
          <p:cNvSpPr/>
          <p:nvPr/>
        </p:nvSpPr>
        <p:spPr>
          <a:xfrm>
            <a:off x="7942182" y="2297246"/>
            <a:ext cx="1022306" cy="53344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 dirty="0">
              <a:solidFill>
                <a:schemeClr val="tx1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2BDFC87-DF6E-45A5-BC51-CA0A21F9E2A8}"/>
              </a:ext>
            </a:extLst>
          </p:cNvPr>
          <p:cNvSpPr txBox="1"/>
          <p:nvPr/>
        </p:nvSpPr>
        <p:spPr>
          <a:xfrm>
            <a:off x="7976992" y="2401951"/>
            <a:ext cx="931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400" b="1" dirty="0" err="1"/>
              <a:t>SlicerWeb</a:t>
            </a:r>
            <a:endParaRPr lang="en-CA" sz="1400" b="1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D574B88-334F-483D-8BB2-DB05B3935E76}"/>
              </a:ext>
            </a:extLst>
          </p:cNvPr>
          <p:cNvSpPr/>
          <p:nvPr/>
        </p:nvSpPr>
        <p:spPr>
          <a:xfrm>
            <a:off x="5319161" y="2289689"/>
            <a:ext cx="1131379" cy="53344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sz="1200" dirty="0">
              <a:solidFill>
                <a:schemeClr val="tx1"/>
              </a:solidFill>
            </a:endParaRPr>
          </a:p>
        </p:txBody>
      </p:sp>
      <p:pic>
        <p:nvPicPr>
          <p:cNvPr id="132" name="Picture 131">
            <a:extLst>
              <a:ext uri="{FF2B5EF4-FFF2-40B4-BE49-F238E27FC236}">
                <a16:creationId xmlns:a16="http://schemas.microsoft.com/office/drawing/2014/main" id="{848DE1B2-305C-4F84-AE2E-2B820DCE8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240" y="1192683"/>
            <a:ext cx="786347" cy="943616"/>
          </a:xfrm>
          <a:prstGeom prst="rect">
            <a:avLst/>
          </a:prstGeom>
        </p:spPr>
      </p:pic>
      <p:sp>
        <p:nvSpPr>
          <p:cNvPr id="133" name="TextBox 132">
            <a:extLst>
              <a:ext uri="{FF2B5EF4-FFF2-40B4-BE49-F238E27FC236}">
                <a16:creationId xmlns:a16="http://schemas.microsoft.com/office/drawing/2014/main" id="{820C1D2E-0090-4AE2-9E8C-46452A3823D1}"/>
              </a:ext>
            </a:extLst>
          </p:cNvPr>
          <p:cNvSpPr txBox="1"/>
          <p:nvPr/>
        </p:nvSpPr>
        <p:spPr>
          <a:xfrm>
            <a:off x="5275792" y="2301096"/>
            <a:ext cx="1204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400" b="1" dirty="0"/>
              <a:t>Slicer</a:t>
            </a:r>
            <a:br>
              <a:rPr lang="en-CA" sz="1400" b="1" dirty="0"/>
            </a:br>
            <a:r>
              <a:rPr lang="en-CA" sz="1400" b="1" dirty="0" err="1"/>
              <a:t>VirtualReality</a:t>
            </a:r>
            <a:endParaRPr lang="en-CA" sz="1400" b="1" dirty="0"/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652587A7-B2D2-45E6-AD70-8BF4B4F4A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206371"/>
            <a:ext cx="1166191" cy="777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989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3"/>
    </mc:Choice>
    <mc:Fallback xmlns="">
      <p:transition spd="slow" advTm="163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CA" dirty="0"/>
              <a:t>Laboratory for Percutaneous Surgery (The Perk Lab) – Copyright © Queen’s University, 2021</a:t>
            </a:r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EF55AFC-4775-4925-889A-C8E88BA341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6208743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7859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PerkLab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Laboratory for Percutaneous Surgery (The Perk Lab) – Copyright © Queen’s University, 2021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7504" y="1196752"/>
            <a:ext cx="4752528" cy="5040560"/>
          </a:xfrm>
        </p:spPr>
        <p:txBody>
          <a:bodyPr>
            <a:normAutofit/>
          </a:bodyPr>
          <a:lstStyle/>
          <a:p>
            <a:pPr marL="514350" indent="-45720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About 20-25 members</a:t>
            </a:r>
          </a:p>
          <a:p>
            <a:pPr marL="514350" indent="-45720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From computer science, electrical engineering, and mechanical engineering departments and medical school</a:t>
            </a:r>
          </a:p>
          <a:p>
            <a:pPr marL="514350" indent="-45720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1/4 undergrad</a:t>
            </a:r>
            <a:br>
              <a:rPr lang="en-US" dirty="0"/>
            </a:br>
            <a:r>
              <a:rPr lang="en-US" dirty="0"/>
              <a:t>1/4 Masters</a:t>
            </a:r>
            <a:br>
              <a:rPr lang="en-US" dirty="0"/>
            </a:br>
            <a:r>
              <a:rPr lang="en-US" dirty="0"/>
              <a:t>1/4 PhD, postdoc</a:t>
            </a:r>
            <a:br>
              <a:rPr lang="en-US" dirty="0"/>
            </a:br>
            <a:r>
              <a:rPr lang="en-US" dirty="0"/>
              <a:t>1/4 faculty, staff research engineers – continuity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004048" y="3573016"/>
            <a:ext cx="3888432" cy="2376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Research focus:</a:t>
            </a:r>
          </a:p>
          <a:p>
            <a:pPr marL="514350" indent="-45720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Percutaneous interventions</a:t>
            </a:r>
          </a:p>
          <a:p>
            <a:pPr marL="514350" indent="-45720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Image guidance</a:t>
            </a:r>
          </a:p>
          <a:p>
            <a:pPr marL="514350" indent="-45720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Tool navigation</a:t>
            </a:r>
          </a:p>
          <a:p>
            <a:pPr marL="514350" indent="-45720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Translational research</a:t>
            </a:r>
          </a:p>
        </p:txBody>
      </p:sp>
      <p:pic>
        <p:nvPicPr>
          <p:cNvPr id="10" name="Picture 5" descr="C:\lasso\My Dropbox\PerkWeb\PerkLogo2010-base-white-round-45dp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124744"/>
            <a:ext cx="2268488" cy="226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9291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1560" y="1124744"/>
            <a:ext cx="8071992" cy="39604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sx="102000" sy="102000" algn="tl" rotWithShape="0">
              <a:prstClr val="black">
                <a:alpha val="4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4624"/>
            <a:ext cx="8640960" cy="922114"/>
          </a:xfrm>
        </p:spPr>
        <p:txBody>
          <a:bodyPr>
            <a:normAutofit/>
          </a:bodyPr>
          <a:lstStyle/>
          <a:p>
            <a:r>
              <a:rPr lang="en-US" dirty="0"/>
              <a:t>Scope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Laboratory for Percutaneous Surgery (The Perk Lab) – Copyright © Queen’s University, 2021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47564" y="1196752"/>
            <a:ext cx="7812868" cy="3833047"/>
          </a:xfrm>
        </p:spPr>
        <p:txBody>
          <a:bodyPr>
            <a:noAutofit/>
          </a:bodyPr>
          <a:lstStyle/>
          <a:p>
            <a:pPr marL="57150" indent="0" algn="ctr">
              <a:spcBef>
                <a:spcPts val="0"/>
              </a:spcBef>
              <a:buNone/>
            </a:pPr>
            <a:r>
              <a:rPr lang="en-US" b="1" dirty="0"/>
              <a:t>From algorithms to tools</a:t>
            </a:r>
          </a:p>
          <a:p>
            <a:pPr marL="514350" indent="-45720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Can it be done?</a:t>
            </a: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Prototypes</a:t>
            </a:r>
          </a:p>
          <a:p>
            <a:pPr marL="514350" indent="-45720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Is it worth doing?</a:t>
            </a: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</a:pPr>
            <a:r>
              <a:rPr lang="en-US" sz="2800" b="1" dirty="0"/>
              <a:t>Tools for translational research</a:t>
            </a:r>
          </a:p>
          <a:p>
            <a:pPr marL="514350" indent="-45720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Standard of care</a:t>
            </a:r>
          </a:p>
          <a:p>
            <a:pPr marL="914400" lvl="1" indent="-457200"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Commercially available clinical “devices” with regulatory approval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475656" y="5373216"/>
            <a:ext cx="4831632" cy="6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i="1" dirty="0">
                <a:solidFill>
                  <a:schemeClr val="bg1">
                    <a:lumMod val="65000"/>
                  </a:schemeClr>
                </a:solidFill>
              </a:rPr>
              <a:t>Ron </a:t>
            </a:r>
            <a:r>
              <a:rPr lang="en-US" sz="2400" i="1" dirty="0" err="1">
                <a:solidFill>
                  <a:schemeClr val="bg1">
                    <a:lumMod val="65000"/>
                  </a:schemeClr>
                </a:solidFill>
              </a:rPr>
              <a:t>Kikinis</a:t>
            </a:r>
            <a:r>
              <a:rPr lang="en-US" sz="2400" i="1" dirty="0">
                <a:solidFill>
                  <a:schemeClr val="bg1">
                    <a:lumMod val="65000"/>
                  </a:schemeClr>
                </a:solidFill>
              </a:rPr>
              <a:t>, Harvard SPL, 2012</a:t>
            </a:r>
          </a:p>
        </p:txBody>
      </p:sp>
      <p:pic>
        <p:nvPicPr>
          <p:cNvPr id="1026" name="Picture 2" descr="http://www.spl.harvard.edu/SPLWeb/images/thumb/5/5c/Ron.jpg/300px-R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622254"/>
            <a:ext cx="2016224" cy="1653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43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4624"/>
            <a:ext cx="8640960" cy="922114"/>
          </a:xfrm>
        </p:spPr>
        <p:txBody>
          <a:bodyPr>
            <a:normAutofit/>
          </a:bodyPr>
          <a:lstStyle/>
          <a:p>
            <a:r>
              <a:rPr lang="en-US" dirty="0"/>
              <a:t>Reproducible research – theory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Laboratory for Percutaneous Surgery (The Perk Lab) – Copyright © Queen’s University, 2021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92500" lnSpcReduction="10000"/>
          </a:bodyPr>
          <a:lstStyle/>
          <a:p>
            <a:pPr marL="357188" indent="-3571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Scientific method: propose hypothesis, </a:t>
            </a:r>
            <a:br>
              <a:rPr lang="en-CA" dirty="0"/>
            </a:br>
            <a:r>
              <a:rPr lang="en-CA" dirty="0"/>
              <a:t>prove it by experiments </a:t>
            </a:r>
          </a:p>
          <a:p>
            <a:pPr marL="357188" indent="-3571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Mistakes, bias, … =&gt; repeatability</a:t>
            </a:r>
          </a:p>
          <a:p>
            <a:pPr marL="357188" indent="-3571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Full specification </a:t>
            </a:r>
            <a:br>
              <a:rPr lang="en-CA" dirty="0"/>
            </a:br>
            <a:r>
              <a:rPr lang="en-CA" sz="1300" i="1" dirty="0"/>
              <a:t>Victoria </a:t>
            </a:r>
            <a:r>
              <a:rPr lang="en-CA" sz="1300" i="1" dirty="0" err="1"/>
              <a:t>Stodden</a:t>
            </a:r>
            <a:r>
              <a:rPr lang="en-CA" sz="1300" i="1" dirty="0"/>
              <a:t>, </a:t>
            </a:r>
            <a:r>
              <a:rPr lang="en-CA" sz="1300" i="1" dirty="0">
                <a:hlinkClick r:id="rId3"/>
              </a:rPr>
              <a:t>Enabling reproducible research: licensing for scientific innovation</a:t>
            </a:r>
            <a:endParaRPr lang="en-CA" i="1" dirty="0"/>
          </a:p>
          <a:p>
            <a:pPr marL="714375"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Research paper</a:t>
            </a:r>
          </a:p>
          <a:p>
            <a:pPr marL="714375"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Data (with description the data, how it was acquired, processed, including the source code that was used for processing, …)</a:t>
            </a:r>
          </a:p>
          <a:p>
            <a:pPr marL="714375"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Experiment (source code, instructions, parameters, …)</a:t>
            </a:r>
          </a:p>
          <a:p>
            <a:pPr marL="714375"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Results (source code, documentation, data, …)</a:t>
            </a:r>
          </a:p>
          <a:p>
            <a:pPr marL="31432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Reduced duplicate efforts, higher credibility, higher quality outcome, community, …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60640" y="1268760"/>
            <a:ext cx="2703848" cy="16561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sx="102000" sy="102000" algn="tl" rotWithShape="0">
              <a:prstClr val="black">
                <a:alpha val="4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6388428" y="1358188"/>
            <a:ext cx="24482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i="1" dirty="0"/>
              <a:t>J.P.A. Ioannidis, </a:t>
            </a:r>
            <a:br>
              <a:rPr lang="en-CA" i="1" dirty="0"/>
            </a:br>
            <a:r>
              <a:rPr lang="en-CA" b="1" i="1" dirty="0">
                <a:hlinkClick r:id="rId4"/>
              </a:rPr>
              <a:t>Why Most Published Research Findings are False</a:t>
            </a:r>
            <a:r>
              <a:rPr lang="en-CA" i="1" dirty="0"/>
              <a:t>, </a:t>
            </a:r>
            <a:br>
              <a:rPr lang="en-CA" i="1" dirty="0"/>
            </a:br>
            <a:r>
              <a:rPr lang="en-CA" i="1" dirty="0" err="1"/>
              <a:t>PLoS</a:t>
            </a:r>
            <a:r>
              <a:rPr lang="en-CA" i="1" dirty="0"/>
              <a:t> Med 2(8), 2004</a:t>
            </a:r>
          </a:p>
        </p:txBody>
      </p:sp>
    </p:spTree>
    <p:extLst>
      <p:ext uri="{BB962C8B-B14F-4D97-AF65-F5344CB8AC3E}">
        <p14:creationId xmlns:p14="http://schemas.microsoft.com/office/powerpoint/2010/main" val="2400987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"/>
          <a:stretch/>
        </p:blipFill>
        <p:spPr bwMode="auto">
          <a:xfrm>
            <a:off x="6779133" y="3933056"/>
            <a:ext cx="2113347" cy="2106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4624"/>
            <a:ext cx="8640960" cy="922114"/>
          </a:xfrm>
        </p:spPr>
        <p:txBody>
          <a:bodyPr>
            <a:normAutofit/>
          </a:bodyPr>
          <a:lstStyle/>
          <a:p>
            <a:r>
              <a:rPr lang="en-US" dirty="0"/>
              <a:t>Reproducible research – practice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Laboratory for Percutaneous Surgery (The Perk Lab) – Copyright © Queen’s University, 2021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12568"/>
          </a:xfrm>
        </p:spPr>
        <p:txBody>
          <a:bodyPr>
            <a:normAutofit fontScale="92500" lnSpcReduction="10000"/>
          </a:bodyPr>
          <a:lstStyle/>
          <a:p>
            <a:pPr marL="357188" indent="-3571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By default openly available source code, full documentation, all data </a:t>
            </a:r>
            <a:r>
              <a:rPr lang="en-CA" sz="1900" dirty="0"/>
              <a:t>*sharing lots of data is getting difficult now</a:t>
            </a:r>
            <a:endParaRPr lang="en-CA" dirty="0"/>
          </a:p>
          <a:p>
            <a:pPr marL="357188" indent="-3571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Permissive license – no strings attached</a:t>
            </a:r>
          </a:p>
          <a:p>
            <a:pPr marL="757238" lvl="1" indent="-3571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BSD: redistribution, modification, … all allowed</a:t>
            </a:r>
          </a:p>
          <a:p>
            <a:pPr marL="1157288" lvl="2" indent="-3571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Provided as is</a:t>
            </a:r>
          </a:p>
          <a:p>
            <a:pPr marL="1157288" lvl="2" indent="-3571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Don’t use the author name for endorsement</a:t>
            </a:r>
          </a:p>
          <a:p>
            <a:pPr marL="1157288" lvl="2" indent="-3571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Don’t remove the license</a:t>
            </a:r>
          </a:p>
          <a:p>
            <a:pPr marL="357188" indent="-3571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Can we afford to give away all these?</a:t>
            </a:r>
          </a:p>
          <a:p>
            <a:pPr marL="757238" lvl="1" indent="-3571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Full disclosure mostly delayed until publication</a:t>
            </a:r>
          </a:p>
          <a:p>
            <a:pPr marL="757238" lvl="1" indent="-3571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Exceptional ideas are patented before publication</a:t>
            </a:r>
          </a:p>
          <a:p>
            <a:pPr marL="757238" lvl="1" indent="-3571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Maintain competitive advantage by continuous </a:t>
            </a:r>
            <a:br>
              <a:rPr lang="en-CA" dirty="0"/>
            </a:br>
            <a:r>
              <a:rPr lang="en-CA" dirty="0"/>
              <a:t>improvement</a:t>
            </a:r>
          </a:p>
          <a:p>
            <a:pPr marL="757238" lvl="1" indent="-357188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We get </a:t>
            </a:r>
            <a:r>
              <a:rPr lang="en-CA" i="1" dirty="0"/>
              <a:t>a lot </a:t>
            </a:r>
            <a:r>
              <a:rPr lang="en-CA" dirty="0"/>
              <a:t>in return</a:t>
            </a:r>
          </a:p>
        </p:txBody>
      </p:sp>
    </p:spTree>
    <p:extLst>
      <p:ext uri="{BB962C8B-B14F-4D97-AF65-F5344CB8AC3E}">
        <p14:creationId xmlns:p14="http://schemas.microsoft.com/office/powerpoint/2010/main" val="1043719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4624"/>
            <a:ext cx="8640960" cy="922114"/>
          </a:xfrm>
        </p:spPr>
        <p:txBody>
          <a:bodyPr>
            <a:normAutofit/>
          </a:bodyPr>
          <a:lstStyle/>
          <a:p>
            <a:r>
              <a:rPr lang="en-US" dirty="0"/>
              <a:t>Industry best practices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Laboratory for Percutaneous Surgery (The Perk Lab) – Copyright © Queen’s University, 2021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507288" cy="45259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Brought in by industry-trained staff members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Adopt procedures that increase quality &amp; productivity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Keep overhead at the minimum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Usually no need to comply to external regulations (Health Canada, FDA, CE, …), just institutional ethics board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Learning these: investment with a short payback period</a:t>
            </a:r>
          </a:p>
        </p:txBody>
      </p:sp>
      <p:pic>
        <p:nvPicPr>
          <p:cNvPr id="2054" name="Picture 6" descr="http://www.mediso.com/images/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580" y="5254945"/>
            <a:ext cx="171450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4359347"/>
            <a:ext cx="904875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 descr="http://old.3dhistech.com/userfiles/Image/Common/logo/3DH_logo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837706"/>
            <a:ext cx="1699760" cy="118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http://www.unileverventures.com/wp-content/uploads/GE-Healthcare-logo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44" y="4359347"/>
            <a:ext cx="2415161" cy="155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logostage.com/logos/siemens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260222"/>
            <a:ext cx="3312368" cy="752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1074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Planning, design, implementation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152400" y="1196752"/>
            <a:ext cx="4707632" cy="5328592"/>
          </a:xfrm>
        </p:spPr>
        <p:txBody>
          <a:bodyPr>
            <a:normAutofit fontScale="85000" lnSpcReduction="1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Web-based, integrated project management: GitHub or GitLab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hlinkClick r:id="rId2"/>
              </a:rPr>
              <a:t>GitHub</a:t>
            </a:r>
            <a:r>
              <a:rPr lang="en-US" dirty="0"/>
              <a:t>: everybody is there, unlimited public repositories for free; free private repositories for university research labs; free continuous integration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Provided services: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revision control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code review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issue tracking: issues, releases, milestones, project boards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continuous integration: automated testing, documentation generation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website hosting, wiki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discussions (very limited), no private messaging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123728" y="6356350"/>
            <a:ext cx="597666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dirty="0"/>
              <a:t>Laboratory for Percutaneous Surgery (The Perk Lab) – Copyright © Queen’s University, 2021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1170086"/>
            <a:ext cx="3437432" cy="27868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99EA71-221B-4DC1-A77E-DC00BBE6D1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72" y="3789040"/>
            <a:ext cx="3691260" cy="241433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5515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Planning, design, implementation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152400" y="1196752"/>
            <a:ext cx="4707632" cy="561662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Documentation: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User manual: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Tutorials (PowerPoint, YouTube)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Reference manual (description of the software)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Developer manual: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Tutorials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Examples, tests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API documentation (Sphinx for Python, </a:t>
            </a:r>
            <a:r>
              <a:rPr lang="en-US" dirty="0" err="1"/>
              <a:t>Doxygen</a:t>
            </a:r>
            <a:r>
              <a:rPr lang="en-US" dirty="0"/>
              <a:t> for C++)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Design documentation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Hosting: readthedocs, github pages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2123728" y="6356350"/>
            <a:ext cx="597666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dirty="0"/>
              <a:t>Laboratory for Percutaneous Surgery (The Perk Lab) – Copyright © Queen’s University, 2021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1170086"/>
            <a:ext cx="3437432" cy="27868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99EA71-221B-4DC1-A77E-DC00BBE6D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3789040"/>
            <a:ext cx="3691260" cy="241433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0565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323528" y="970309"/>
            <a:ext cx="8568952" cy="490696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Automatic build and test (many frameworks for Python; CMake/CTest for C++)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Automated GUI testing is hard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Continuous integration: GitHub actions, </a:t>
            </a:r>
            <a:r>
              <a:rPr lang="en-US" dirty="0" err="1"/>
              <a:t>CDash</a:t>
            </a:r>
            <a:endParaRPr lang="en-US" dirty="0"/>
          </a:p>
        </p:txBody>
      </p:sp>
      <p:sp>
        <p:nvSpPr>
          <p:cNvPr id="9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 dirty="0"/>
              <a:t>Laboratory for Percutaneous Surgery (The Perk Lab) – Copyright © Queen’s University, 2021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 l="1267" t="14035" r="3422" b="2294"/>
          <a:stretch>
            <a:fillRect/>
          </a:stretch>
        </p:blipFill>
        <p:spPr bwMode="auto">
          <a:xfrm>
            <a:off x="1360376" y="2924944"/>
            <a:ext cx="3211624" cy="2647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2924944"/>
            <a:ext cx="3240360" cy="2655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2509084" y="5594224"/>
            <a:ext cx="4989928" cy="634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i="1" dirty="0" err="1"/>
              <a:t>CTest</a:t>
            </a:r>
            <a:r>
              <a:rPr lang="en-CA" i="1" dirty="0"/>
              <a:t> results reported on </a:t>
            </a:r>
            <a:r>
              <a:rPr lang="en-CA" i="1" dirty="0" err="1">
                <a:hlinkClick r:id="rId4"/>
              </a:rPr>
              <a:t>CDash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92674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1039</Words>
  <Application>Microsoft Office PowerPoint</Application>
  <PresentationFormat>On-screen Show (4:3)</PresentationFormat>
  <Paragraphs>171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PerkLab research methodology overview</vt:lpstr>
      <vt:lpstr>PerkLab</vt:lpstr>
      <vt:lpstr>Scope</vt:lpstr>
      <vt:lpstr>Reproducible research – theory</vt:lpstr>
      <vt:lpstr>Reproducible research – practice</vt:lpstr>
      <vt:lpstr>Industry best practices</vt:lpstr>
      <vt:lpstr>Planning, design, implementation</vt:lpstr>
      <vt:lpstr>Planning, design, implementation</vt:lpstr>
      <vt:lpstr>Verification</vt:lpstr>
      <vt:lpstr>Validation</vt:lpstr>
      <vt:lpstr>Software platform</vt:lpstr>
      <vt:lpstr>Medical image computing software ecosystem (desktop+server)</vt:lpstr>
      <vt:lpstr>3D Slicer architecture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Tracked ultrasound snapshot and dual 3D view guidance for facet joint injections</dc:title>
  <dc:creator>APA</dc:creator>
  <cp:lastModifiedBy>Andras Lasso</cp:lastModifiedBy>
  <cp:revision>265</cp:revision>
  <dcterms:created xsi:type="dcterms:W3CDTF">2011-11-25T02:41:02Z</dcterms:created>
  <dcterms:modified xsi:type="dcterms:W3CDTF">2021-05-03T14:55:17Z</dcterms:modified>
</cp:coreProperties>
</file>